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84" r:id="rId2"/>
    <p:sldId id="289" r:id="rId3"/>
    <p:sldId id="290" r:id="rId4"/>
    <p:sldId id="291" r:id="rId5"/>
    <p:sldId id="288" r:id="rId6"/>
    <p:sldId id="292" r:id="rId7"/>
    <p:sldId id="293" r:id="rId8"/>
    <p:sldId id="294" r:id="rId9"/>
    <p:sldId id="299" r:id="rId10"/>
    <p:sldId id="295" r:id="rId11"/>
    <p:sldId id="300" r:id="rId12"/>
    <p:sldId id="296" r:id="rId13"/>
    <p:sldId id="297" r:id="rId14"/>
    <p:sldId id="298" r:id="rId15"/>
    <p:sldId id="301" r:id="rId16"/>
    <p:sldId id="302" r:id="rId17"/>
    <p:sldId id="303" r:id="rId1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16C3BE-329A-4403-AD78-C9772123B5FF}" type="datetimeFigureOut">
              <a:rPr kumimoji="1" lang="ja-JP" altLang="en-US" smtClean="0"/>
              <a:t>2015/7/27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561379-0AC3-4937-8F96-D34D945DFA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1455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2015/7/27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4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2015/7/27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7818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2015/7/27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746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2015/7/27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09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2015/7/27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01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2015/7/27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0672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2015/7/27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532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2015/7/27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895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2015/7/27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292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2015/7/27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254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2015/7/27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50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E371F-FDE2-40D1-8FD8-A223D71452BA}" type="datetimeFigureOut">
              <a:rPr kumimoji="1" lang="ja-JP" altLang="en-US" smtClean="0"/>
              <a:t>2015/7/27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624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000" dirty="0" smtClean="0"/>
              <a:t>文字式の計算</a:t>
            </a:r>
            <a:endParaRPr kumimoji="1" lang="ja-JP" altLang="en-US" sz="6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600201"/>
            <a:ext cx="8568952" cy="4277072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kumimoji="1" lang="ja-JP" altLang="en-US" sz="4000" dirty="0" smtClean="0"/>
              <a:t>項や係数などの語句の意味を理解し、簡単な文字式の加法・減法ができる。</a:t>
            </a:r>
            <a:endParaRPr kumimoji="1" lang="en-US" altLang="ja-JP" sz="4000" dirty="0" smtClean="0"/>
          </a:p>
          <a:p>
            <a:r>
              <a:rPr kumimoji="1" lang="ja-JP" altLang="en-US" sz="4000" dirty="0" smtClean="0"/>
              <a:t>さまざまなものの個数を文字式で表し、その理由を説明することができる。</a:t>
            </a:r>
            <a:endParaRPr kumimoji="1" lang="en-US" altLang="ja-JP" sz="4000" dirty="0" smtClean="0"/>
          </a:p>
          <a:p>
            <a:r>
              <a:rPr lang="ja-JP" altLang="en-US" sz="4000" dirty="0"/>
              <a:t>自分がした文字式の計算のしかたを説明することができる。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43940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50106"/>
          </a:xfrm>
        </p:spPr>
        <p:txBody>
          <a:bodyPr/>
          <a:lstStyle/>
          <a:p>
            <a:r>
              <a:rPr kumimoji="1" lang="ja-JP" altLang="en-US" dirty="0" smtClean="0"/>
              <a:t>８ｘ＋４－６ｘ＋１の計算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1196753"/>
            <a:ext cx="5040560" cy="35283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800" dirty="0" smtClean="0"/>
              <a:t>　 ８ｘ</a:t>
            </a:r>
            <a:r>
              <a:rPr lang="ja-JP" altLang="en-US" sz="4800" dirty="0"/>
              <a:t>＋４－６ｘ＋</a:t>
            </a:r>
            <a:r>
              <a:rPr lang="ja-JP" altLang="en-US" sz="4800" dirty="0" smtClean="0"/>
              <a:t>１</a:t>
            </a:r>
            <a:endParaRPr lang="en-US" altLang="ja-JP" sz="4800" dirty="0" smtClean="0"/>
          </a:p>
          <a:p>
            <a:pPr marL="0" indent="0">
              <a:buNone/>
            </a:pPr>
            <a:r>
              <a:rPr lang="ja-JP" altLang="en-US" sz="4800" dirty="0" smtClean="0"/>
              <a:t>＝８ｘ－６ｘ＋４＋１</a:t>
            </a:r>
            <a:endParaRPr lang="en-US" altLang="ja-JP" sz="4800" dirty="0" smtClean="0"/>
          </a:p>
          <a:p>
            <a:pPr marL="0" indent="0">
              <a:buNone/>
            </a:pPr>
            <a:endParaRPr kumimoji="1" lang="en-US" altLang="ja-JP" sz="4800" dirty="0" smtClean="0"/>
          </a:p>
          <a:p>
            <a:pPr marL="0" indent="0">
              <a:buNone/>
            </a:pPr>
            <a:r>
              <a:rPr kumimoji="1" lang="ja-JP" altLang="en-US" sz="4800" dirty="0" smtClean="0"/>
              <a:t>＝２ｘ＋５</a:t>
            </a:r>
            <a:endParaRPr kumimoji="1" lang="ja-JP" altLang="en-US" sz="4800" dirty="0"/>
          </a:p>
        </p:txBody>
      </p:sp>
      <p:sp>
        <p:nvSpPr>
          <p:cNvPr id="4" name="正方形/長方形 3"/>
          <p:cNvSpPr/>
          <p:nvPr/>
        </p:nvSpPr>
        <p:spPr>
          <a:xfrm>
            <a:off x="5098531" y="2132856"/>
            <a:ext cx="3890907" cy="175432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3600" dirty="0">
                <a:solidFill>
                  <a:srgbClr val="FF0000"/>
                </a:solidFill>
              </a:rPr>
              <a:t>文字の部分が同じ項</a:t>
            </a:r>
            <a:r>
              <a:rPr lang="ja-JP" altLang="en-US" sz="3600" dirty="0">
                <a:solidFill>
                  <a:prstClr val="black"/>
                </a:solidFill>
              </a:rPr>
              <a:t>どうし、</a:t>
            </a:r>
            <a:r>
              <a:rPr lang="ja-JP" altLang="en-US" sz="3600" dirty="0">
                <a:solidFill>
                  <a:srgbClr val="FF0000"/>
                </a:solidFill>
              </a:rPr>
              <a:t>数の項</a:t>
            </a:r>
            <a:r>
              <a:rPr lang="ja-JP" altLang="en-US" sz="3600" dirty="0" smtClean="0">
                <a:solidFill>
                  <a:prstClr val="black"/>
                </a:solidFill>
              </a:rPr>
              <a:t>どうしまとめる</a:t>
            </a:r>
            <a:r>
              <a:rPr lang="ja-JP" altLang="en-US" sz="3600" dirty="0">
                <a:solidFill>
                  <a:prstClr val="black"/>
                </a:solidFill>
              </a:rPr>
              <a:t>。</a:t>
            </a:r>
            <a:endParaRPr lang="en-US" altLang="ja-JP" sz="3600" dirty="0">
              <a:solidFill>
                <a:prstClr val="black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098531" y="1259682"/>
            <a:ext cx="2031325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項の確認</a:t>
            </a:r>
            <a:endParaRPr kumimoji="1" lang="ja-JP" altLang="en-US" sz="3600" dirty="0"/>
          </a:p>
        </p:txBody>
      </p:sp>
      <p:sp>
        <p:nvSpPr>
          <p:cNvPr id="7" name="爆発 2 6"/>
          <p:cNvSpPr/>
          <p:nvPr/>
        </p:nvSpPr>
        <p:spPr>
          <a:xfrm>
            <a:off x="-19323" y="4307737"/>
            <a:ext cx="5942231" cy="2520280"/>
          </a:xfrm>
          <a:prstGeom prst="irregularSeal2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lang="en-US" altLang="ja-JP" sz="3200" dirty="0" smtClean="0">
              <a:solidFill>
                <a:prstClr val="black"/>
              </a:solidFill>
            </a:endParaRPr>
          </a:p>
          <a:p>
            <a:pPr lvl="0" algn="ctr"/>
            <a:r>
              <a:rPr lang="ja-JP" altLang="en-US" sz="3200" dirty="0" smtClean="0">
                <a:solidFill>
                  <a:prstClr val="black"/>
                </a:solidFill>
              </a:rPr>
              <a:t>これ以上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pPr lvl="0" algn="ctr"/>
            <a:r>
              <a:rPr lang="ja-JP" altLang="en-US" sz="3200" dirty="0" smtClean="0">
                <a:solidFill>
                  <a:prstClr val="black"/>
                </a:solidFill>
              </a:rPr>
              <a:t>計算</a:t>
            </a:r>
            <a:r>
              <a:rPr lang="ja-JP" altLang="en-US" sz="3200" dirty="0">
                <a:solidFill>
                  <a:prstClr val="black"/>
                </a:solidFill>
              </a:rPr>
              <a:t>できない</a:t>
            </a:r>
            <a:endParaRPr lang="en-US" altLang="ja-JP" sz="3200" dirty="0">
              <a:solidFill>
                <a:prstClr val="black"/>
              </a:solidFill>
            </a:endParaRPr>
          </a:p>
          <a:p>
            <a:pPr algn="ctr"/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134995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04056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問３　次の式を簡単にしなさい。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904656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１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　６ｘ＋４＋３ｘ　　　　　　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２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　－５ｘ＋７＋４ｘ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/>
              <a:t>(</a:t>
            </a:r>
            <a:r>
              <a:rPr lang="ja-JP" altLang="en-US" dirty="0"/>
              <a:t>３</a:t>
            </a:r>
            <a:r>
              <a:rPr lang="en-US" altLang="ja-JP" dirty="0" smtClean="0"/>
              <a:t>)</a:t>
            </a:r>
            <a:r>
              <a:rPr lang="ja-JP" altLang="en-US" dirty="0" smtClean="0"/>
              <a:t>　２ｘ－８－４ｘ＋７　　　</a:t>
            </a:r>
            <a:r>
              <a:rPr lang="en-US" altLang="ja-JP" dirty="0" smtClean="0"/>
              <a:t>(</a:t>
            </a:r>
            <a:r>
              <a:rPr lang="ja-JP" altLang="en-US" dirty="0" smtClean="0"/>
              <a:t>４</a:t>
            </a:r>
            <a:r>
              <a:rPr lang="en-US" altLang="ja-JP" dirty="0" smtClean="0"/>
              <a:t>)</a:t>
            </a:r>
            <a:r>
              <a:rPr lang="ja-JP" altLang="en-US" dirty="0" smtClean="0"/>
              <a:t>　－９ｘ－５＋９ｘ－２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kumimoji="1" lang="en-US" altLang="ja-JP" dirty="0"/>
              <a:t>(</a:t>
            </a:r>
            <a:r>
              <a:rPr kumimoji="1" lang="ja-JP" altLang="en-US" dirty="0"/>
              <a:t>５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　１２ｙ－３＋５ｙ＋１</a:t>
            </a:r>
            <a:r>
              <a:rPr lang="ja-JP" altLang="en-US" dirty="0" smtClean="0"/>
              <a:t>　 　</a:t>
            </a:r>
            <a:r>
              <a:rPr lang="en-US" altLang="ja-JP" dirty="0" smtClean="0"/>
              <a:t>(</a:t>
            </a:r>
            <a:r>
              <a:rPr lang="ja-JP" altLang="en-US" dirty="0" smtClean="0"/>
              <a:t>６</a:t>
            </a:r>
            <a:r>
              <a:rPr lang="en-US" altLang="ja-JP" dirty="0" smtClean="0"/>
              <a:t>)</a:t>
            </a:r>
            <a:r>
              <a:rPr lang="ja-JP" altLang="en-US" dirty="0" smtClean="0"/>
              <a:t>　－６－ａ＋１５＋２ａ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56043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kumimoji="1" lang="ja-JP" altLang="en-US" dirty="0" smtClean="0"/>
              <a:t>かっこがある式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3700" y="1196752"/>
            <a:ext cx="4991026" cy="550034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kumimoji="1" lang="ja-JP" altLang="en-US" sz="4400" dirty="0" smtClean="0"/>
              <a:t>（１）　３ｘ</a:t>
            </a:r>
            <a:r>
              <a:rPr kumimoji="1" lang="ja-JP" altLang="en-US" sz="4400" dirty="0" smtClean="0">
                <a:solidFill>
                  <a:srgbClr val="FF0000"/>
                </a:solidFill>
              </a:rPr>
              <a:t>＋</a:t>
            </a:r>
            <a:r>
              <a:rPr kumimoji="1" lang="ja-JP" altLang="en-US" sz="4400" dirty="0" smtClean="0"/>
              <a:t>（５ｘ－２）</a:t>
            </a:r>
            <a:endParaRPr kumimoji="1" lang="en-US" altLang="ja-JP" sz="4400" dirty="0" smtClean="0"/>
          </a:p>
          <a:p>
            <a:pPr marL="0" indent="0">
              <a:buNone/>
            </a:pPr>
            <a:r>
              <a:rPr lang="ja-JP" altLang="en-US" sz="4400" dirty="0"/>
              <a:t>　</a:t>
            </a:r>
            <a:r>
              <a:rPr lang="ja-JP" altLang="en-US" sz="4400" dirty="0" smtClean="0"/>
              <a:t>＝</a:t>
            </a:r>
            <a:r>
              <a:rPr lang="ja-JP" altLang="en-US" sz="4400" dirty="0"/>
              <a:t>３ｘ</a:t>
            </a:r>
            <a:r>
              <a:rPr lang="ja-JP" altLang="en-US" sz="4400" dirty="0" smtClean="0"/>
              <a:t>＋５ｘ－２</a:t>
            </a:r>
            <a:endParaRPr lang="en-US" altLang="ja-JP" sz="4400" dirty="0" smtClean="0"/>
          </a:p>
          <a:p>
            <a:pPr marL="0" indent="0">
              <a:buNone/>
            </a:pPr>
            <a:r>
              <a:rPr lang="ja-JP" altLang="en-US" sz="4400" dirty="0"/>
              <a:t>　</a:t>
            </a:r>
            <a:r>
              <a:rPr lang="ja-JP" altLang="en-US" sz="4400" dirty="0" smtClean="0"/>
              <a:t>＝８ｘ－２</a:t>
            </a:r>
            <a:endParaRPr lang="en-US" altLang="ja-JP" sz="4400" dirty="0" smtClean="0"/>
          </a:p>
          <a:p>
            <a:pPr marL="0" indent="0">
              <a:buNone/>
            </a:pPr>
            <a:r>
              <a:rPr lang="ja-JP" altLang="en-US" sz="4400" dirty="0"/>
              <a:t>（２</a:t>
            </a:r>
            <a:r>
              <a:rPr lang="ja-JP" altLang="en-US" sz="4400" dirty="0" smtClean="0"/>
              <a:t>）　３ｘ</a:t>
            </a:r>
            <a:r>
              <a:rPr lang="ja-JP" altLang="en-US" sz="4400" dirty="0" smtClean="0">
                <a:solidFill>
                  <a:srgbClr val="FF0000"/>
                </a:solidFill>
              </a:rPr>
              <a:t>－</a:t>
            </a:r>
            <a:r>
              <a:rPr lang="ja-JP" altLang="en-US" sz="4400" dirty="0" smtClean="0"/>
              <a:t>（５ｘ－２）</a:t>
            </a:r>
            <a:endParaRPr lang="en-US" altLang="ja-JP" sz="4400" dirty="0" smtClean="0"/>
          </a:p>
          <a:p>
            <a:pPr marL="0" indent="0">
              <a:buNone/>
            </a:pPr>
            <a:r>
              <a:rPr lang="ja-JP" altLang="en-US" sz="4400" dirty="0"/>
              <a:t>　</a:t>
            </a:r>
            <a:r>
              <a:rPr lang="ja-JP" altLang="en-US" sz="4400" dirty="0" smtClean="0"/>
              <a:t>＝</a:t>
            </a:r>
            <a:r>
              <a:rPr lang="ja-JP" altLang="en-US" sz="4400" u="sng" dirty="0" smtClean="0"/>
              <a:t>３ｘ＋（</a:t>
            </a:r>
            <a:r>
              <a:rPr lang="ja-JP" altLang="en-US" sz="4400" u="sng" dirty="0" smtClean="0">
                <a:solidFill>
                  <a:srgbClr val="FF0000"/>
                </a:solidFill>
              </a:rPr>
              <a:t>－</a:t>
            </a:r>
            <a:r>
              <a:rPr lang="ja-JP" altLang="en-US" sz="4400" u="sng" dirty="0" smtClean="0"/>
              <a:t>５ｘ</a:t>
            </a:r>
            <a:r>
              <a:rPr lang="ja-JP" altLang="en-US" sz="4400" u="sng" dirty="0" smtClean="0">
                <a:solidFill>
                  <a:srgbClr val="FF0000"/>
                </a:solidFill>
              </a:rPr>
              <a:t>＋</a:t>
            </a:r>
            <a:r>
              <a:rPr lang="ja-JP" altLang="en-US" sz="4400" u="sng" dirty="0" smtClean="0"/>
              <a:t>２）</a:t>
            </a:r>
            <a:endParaRPr lang="en-US" altLang="ja-JP" sz="4400" u="sng" dirty="0" smtClean="0"/>
          </a:p>
          <a:p>
            <a:pPr marL="0" indent="0">
              <a:buNone/>
            </a:pPr>
            <a:r>
              <a:rPr lang="ja-JP" altLang="en-US" sz="4400" dirty="0"/>
              <a:t>　</a:t>
            </a:r>
            <a:r>
              <a:rPr lang="ja-JP" altLang="en-US" sz="4400" dirty="0" smtClean="0"/>
              <a:t>＝３ｘ</a:t>
            </a:r>
            <a:r>
              <a:rPr lang="ja-JP" altLang="en-US" sz="4400" dirty="0" smtClean="0">
                <a:solidFill>
                  <a:srgbClr val="FF0000"/>
                </a:solidFill>
              </a:rPr>
              <a:t>－</a:t>
            </a:r>
            <a:r>
              <a:rPr lang="ja-JP" altLang="en-US" sz="4400" dirty="0" smtClean="0"/>
              <a:t>５ｘ</a:t>
            </a:r>
            <a:r>
              <a:rPr lang="ja-JP" altLang="en-US" sz="4400" dirty="0" smtClean="0">
                <a:solidFill>
                  <a:srgbClr val="FF0000"/>
                </a:solidFill>
              </a:rPr>
              <a:t>＋</a:t>
            </a:r>
            <a:r>
              <a:rPr lang="ja-JP" altLang="en-US" sz="4400" dirty="0" smtClean="0"/>
              <a:t>２</a:t>
            </a:r>
            <a:endParaRPr lang="en-US" altLang="ja-JP" sz="4400" dirty="0" smtClean="0"/>
          </a:p>
          <a:p>
            <a:pPr marL="0" indent="0">
              <a:buNone/>
            </a:pPr>
            <a:r>
              <a:rPr lang="ja-JP" altLang="en-US" sz="4400" dirty="0"/>
              <a:t>　</a:t>
            </a:r>
            <a:r>
              <a:rPr lang="ja-JP" altLang="en-US" sz="4400" dirty="0" smtClean="0"/>
              <a:t>＝－２ｘ＋２</a:t>
            </a:r>
            <a:endParaRPr lang="en-US" altLang="ja-JP" sz="4400" dirty="0"/>
          </a:p>
          <a:p>
            <a:pPr marL="0" indent="0">
              <a:buNone/>
            </a:pPr>
            <a:endParaRPr kumimoji="1" lang="ja-JP" altLang="en-US" sz="4400" dirty="0"/>
          </a:p>
        </p:txBody>
      </p:sp>
      <p:sp>
        <p:nvSpPr>
          <p:cNvPr id="4" name="正方形/長方形 3"/>
          <p:cNvSpPr/>
          <p:nvPr/>
        </p:nvSpPr>
        <p:spPr>
          <a:xfrm>
            <a:off x="5077346" y="1268760"/>
            <a:ext cx="3890907" cy="175432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3600" dirty="0" smtClean="0">
                <a:solidFill>
                  <a:prstClr val="black"/>
                </a:solidFill>
              </a:rPr>
              <a:t>かっこの前の符号が</a:t>
            </a:r>
            <a:r>
              <a:rPr lang="ja-JP" altLang="en-US" sz="3600" dirty="0" smtClean="0">
                <a:solidFill>
                  <a:srgbClr val="FF0000"/>
                </a:solidFill>
              </a:rPr>
              <a:t>＋</a:t>
            </a:r>
            <a:r>
              <a:rPr lang="ja-JP" altLang="en-US" sz="3600" dirty="0" smtClean="0">
                <a:solidFill>
                  <a:prstClr val="black"/>
                </a:solidFill>
              </a:rPr>
              <a:t>ならばそのまま省く。</a:t>
            </a:r>
            <a:endParaRPr lang="en-US" altLang="ja-JP" sz="3600" dirty="0">
              <a:solidFill>
                <a:prstClr val="black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080192" y="3573016"/>
            <a:ext cx="3890907" cy="175432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3600" dirty="0" smtClean="0">
                <a:solidFill>
                  <a:prstClr val="black"/>
                </a:solidFill>
              </a:rPr>
              <a:t>かっこの前の符号が</a:t>
            </a:r>
            <a:r>
              <a:rPr lang="ja-JP" altLang="en-US" sz="3600" dirty="0" smtClean="0">
                <a:solidFill>
                  <a:srgbClr val="FF0000"/>
                </a:solidFill>
              </a:rPr>
              <a:t>ー</a:t>
            </a:r>
            <a:r>
              <a:rPr lang="ja-JP" altLang="en-US" sz="3600" dirty="0" smtClean="0">
                <a:solidFill>
                  <a:prstClr val="black"/>
                </a:solidFill>
              </a:rPr>
              <a:t>ならば各項の符号を変えて省く。</a:t>
            </a:r>
            <a:endParaRPr lang="en-US" altLang="ja-JP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338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-1036" y="2269050"/>
            <a:ext cx="5328592" cy="2034358"/>
            <a:chOff x="-1036" y="2269050"/>
            <a:chExt cx="5328592" cy="2034358"/>
          </a:xfrm>
        </p:grpSpPr>
        <p:pic>
          <p:nvPicPr>
            <p:cNvPr id="19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895" t="50000" r="13437"/>
            <a:stretch/>
          </p:blipFill>
          <p:spPr bwMode="auto">
            <a:xfrm>
              <a:off x="-1036" y="2269050"/>
              <a:ext cx="5328592" cy="2034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テキスト ボックス 1"/>
            <p:cNvSpPr txBox="1"/>
            <p:nvPr/>
          </p:nvSpPr>
          <p:spPr>
            <a:xfrm>
              <a:off x="3572247" y="3600975"/>
              <a:ext cx="962123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－３</a:t>
              </a:r>
              <a:endParaRPr kumimoji="1" lang="ja-JP" altLang="en-US" sz="3600" dirty="0"/>
            </a:p>
          </p:txBody>
        </p:sp>
      </p:grpSp>
      <p:sp>
        <p:nvSpPr>
          <p:cNvPr id="11" name="テキスト ボックス 10"/>
          <p:cNvSpPr txBox="1"/>
          <p:nvPr/>
        </p:nvSpPr>
        <p:spPr>
          <a:xfrm>
            <a:off x="5586987" y="350458"/>
            <a:ext cx="3322123" cy="34778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4400" dirty="0" smtClean="0">
                <a:solidFill>
                  <a:srgbClr val="FF0000"/>
                </a:solidFill>
              </a:rPr>
              <a:t>正の数をひく</a:t>
            </a:r>
            <a:r>
              <a:rPr lang="ja-JP" altLang="en-US" sz="4400" dirty="0" smtClean="0"/>
              <a:t>計算は</a:t>
            </a:r>
            <a:r>
              <a:rPr lang="ja-JP" altLang="en-US" sz="4400" dirty="0" smtClean="0">
                <a:solidFill>
                  <a:srgbClr val="0070C0"/>
                </a:solidFill>
              </a:rPr>
              <a:t>負の数をたす</a:t>
            </a:r>
            <a:r>
              <a:rPr lang="ja-JP" altLang="en-US" sz="4400" dirty="0" smtClean="0"/>
              <a:t>計算に変えることができる。</a:t>
            </a:r>
            <a:r>
              <a:rPr kumimoji="1" lang="ja-JP" altLang="en-US" sz="4400" dirty="0" smtClean="0"/>
              <a:t>　</a:t>
            </a:r>
            <a:endParaRPr kumimoji="1" lang="ja-JP" altLang="en-US" sz="4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95535" y="5949280"/>
            <a:ext cx="84305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ひき算のことを</a:t>
            </a:r>
            <a:r>
              <a:rPr kumimoji="1" lang="ja-JP" altLang="en-US" sz="4800" dirty="0" smtClean="0">
                <a:solidFill>
                  <a:srgbClr val="FF0000"/>
                </a:solidFill>
              </a:rPr>
              <a:t>減法</a:t>
            </a:r>
            <a:r>
              <a:rPr kumimoji="1" lang="ja-JP" altLang="en-US" sz="4800" dirty="0" smtClean="0"/>
              <a:t>といいます。</a:t>
            </a:r>
            <a:endParaRPr kumimoji="1" lang="ja-JP" altLang="en-US" sz="4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95" r="13437" b="53441"/>
          <a:stretch/>
        </p:blipFill>
        <p:spPr bwMode="auto">
          <a:xfrm>
            <a:off x="-1036" y="191558"/>
            <a:ext cx="5328592" cy="1894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テキスト ボックス 19"/>
          <p:cNvSpPr txBox="1"/>
          <p:nvPr/>
        </p:nvSpPr>
        <p:spPr>
          <a:xfrm>
            <a:off x="207719" y="4303408"/>
            <a:ext cx="8734154" cy="14465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4400" dirty="0" smtClean="0"/>
              <a:t>正の数・負の数をひくには、</a:t>
            </a:r>
            <a:r>
              <a:rPr lang="ja-JP" altLang="en-US" sz="4400" dirty="0" smtClean="0">
                <a:solidFill>
                  <a:srgbClr val="FF0000"/>
                </a:solidFill>
              </a:rPr>
              <a:t>符号を変えた数</a:t>
            </a:r>
            <a:r>
              <a:rPr lang="ja-JP" altLang="en-US" sz="4400" dirty="0" smtClean="0"/>
              <a:t>をたせばよい。</a:t>
            </a:r>
            <a:r>
              <a:rPr kumimoji="1" lang="ja-JP" altLang="en-US" sz="4400" dirty="0" smtClean="0"/>
              <a:t>　</a:t>
            </a:r>
            <a:endParaRPr kumimoji="1" lang="ja-JP" altLang="en-US" sz="4400" dirty="0"/>
          </a:p>
        </p:txBody>
      </p:sp>
      <p:grpSp>
        <p:nvGrpSpPr>
          <p:cNvPr id="22" name="グループ化 21"/>
          <p:cNvGrpSpPr/>
          <p:nvPr/>
        </p:nvGrpSpPr>
        <p:grpSpPr>
          <a:xfrm>
            <a:off x="124197" y="733643"/>
            <a:ext cx="5160264" cy="810188"/>
            <a:chOff x="167292" y="733643"/>
            <a:chExt cx="5160264" cy="810188"/>
          </a:xfrm>
        </p:grpSpPr>
        <p:sp>
          <p:nvSpPr>
            <p:cNvPr id="18" name="正方形/長方形 17"/>
            <p:cNvSpPr/>
            <p:nvPr/>
          </p:nvSpPr>
          <p:spPr>
            <a:xfrm>
              <a:off x="167292" y="733643"/>
              <a:ext cx="5160264" cy="8101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下矢印 20"/>
            <p:cNvSpPr/>
            <p:nvPr/>
          </p:nvSpPr>
          <p:spPr>
            <a:xfrm>
              <a:off x="1423072" y="814701"/>
              <a:ext cx="484632" cy="648072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下矢印 22"/>
            <p:cNvSpPr/>
            <p:nvPr/>
          </p:nvSpPr>
          <p:spPr>
            <a:xfrm>
              <a:off x="2224484" y="814701"/>
              <a:ext cx="438776" cy="648072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83128" y="2808043"/>
            <a:ext cx="5160264" cy="810188"/>
            <a:chOff x="167292" y="733643"/>
            <a:chExt cx="5160264" cy="810188"/>
          </a:xfrm>
        </p:grpSpPr>
        <p:sp>
          <p:nvSpPr>
            <p:cNvPr id="26" name="正方形/長方形 25"/>
            <p:cNvSpPr/>
            <p:nvPr/>
          </p:nvSpPr>
          <p:spPr>
            <a:xfrm>
              <a:off x="167292" y="733643"/>
              <a:ext cx="5160264" cy="8101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下矢印 26"/>
            <p:cNvSpPr/>
            <p:nvPr/>
          </p:nvSpPr>
          <p:spPr>
            <a:xfrm>
              <a:off x="1423072" y="814701"/>
              <a:ext cx="484632" cy="648072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下矢印 27"/>
            <p:cNvSpPr/>
            <p:nvPr/>
          </p:nvSpPr>
          <p:spPr>
            <a:xfrm>
              <a:off x="2224484" y="814701"/>
              <a:ext cx="438776" cy="648072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519882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kumimoji="1" lang="ja-JP" altLang="en-US" dirty="0" smtClean="0"/>
              <a:t>かっこがある式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3700" y="1196752"/>
            <a:ext cx="4991026" cy="550034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kumimoji="1" lang="ja-JP" altLang="en-US" sz="4400" dirty="0" smtClean="0"/>
              <a:t>（１）　３ｘ</a:t>
            </a:r>
            <a:r>
              <a:rPr kumimoji="1" lang="ja-JP" altLang="en-US" sz="4400" dirty="0" smtClean="0">
                <a:solidFill>
                  <a:srgbClr val="FF0000"/>
                </a:solidFill>
              </a:rPr>
              <a:t>＋</a:t>
            </a:r>
            <a:r>
              <a:rPr kumimoji="1" lang="ja-JP" altLang="en-US" sz="4400" dirty="0" smtClean="0"/>
              <a:t>（５ｘ－２）</a:t>
            </a:r>
            <a:endParaRPr kumimoji="1" lang="en-US" altLang="ja-JP" sz="4400" dirty="0" smtClean="0"/>
          </a:p>
          <a:p>
            <a:pPr marL="0" indent="0">
              <a:buNone/>
            </a:pPr>
            <a:r>
              <a:rPr lang="ja-JP" altLang="en-US" sz="4400" dirty="0"/>
              <a:t>　</a:t>
            </a:r>
            <a:r>
              <a:rPr lang="ja-JP" altLang="en-US" sz="4400" dirty="0" smtClean="0"/>
              <a:t>＝</a:t>
            </a:r>
            <a:r>
              <a:rPr lang="ja-JP" altLang="en-US" sz="4400" dirty="0"/>
              <a:t>３ｘ</a:t>
            </a:r>
            <a:r>
              <a:rPr lang="ja-JP" altLang="en-US" sz="4400" dirty="0" smtClean="0"/>
              <a:t>＋５ｘ－２</a:t>
            </a:r>
            <a:endParaRPr lang="en-US" altLang="ja-JP" sz="4400" dirty="0" smtClean="0"/>
          </a:p>
          <a:p>
            <a:pPr marL="0" indent="0">
              <a:buNone/>
            </a:pPr>
            <a:r>
              <a:rPr lang="ja-JP" altLang="en-US" sz="4400" dirty="0"/>
              <a:t>　</a:t>
            </a:r>
            <a:r>
              <a:rPr lang="ja-JP" altLang="en-US" sz="4400" dirty="0" smtClean="0"/>
              <a:t>＝８ｘ－２</a:t>
            </a:r>
            <a:endParaRPr lang="en-US" altLang="ja-JP" sz="4400" dirty="0" smtClean="0"/>
          </a:p>
          <a:p>
            <a:pPr marL="0" indent="0">
              <a:buNone/>
            </a:pPr>
            <a:r>
              <a:rPr lang="ja-JP" altLang="en-US" sz="4400" dirty="0"/>
              <a:t>（２</a:t>
            </a:r>
            <a:r>
              <a:rPr lang="ja-JP" altLang="en-US" sz="4400" dirty="0" smtClean="0"/>
              <a:t>）　３ｘ</a:t>
            </a:r>
            <a:r>
              <a:rPr lang="ja-JP" altLang="en-US" sz="4400" dirty="0" smtClean="0">
                <a:solidFill>
                  <a:srgbClr val="FF0000"/>
                </a:solidFill>
              </a:rPr>
              <a:t>－</a:t>
            </a:r>
            <a:r>
              <a:rPr lang="ja-JP" altLang="en-US" sz="4400" dirty="0" smtClean="0"/>
              <a:t>（５ｘ－２）</a:t>
            </a:r>
            <a:endParaRPr lang="en-US" altLang="ja-JP" sz="4400" dirty="0" smtClean="0"/>
          </a:p>
          <a:p>
            <a:pPr marL="0" indent="0">
              <a:buNone/>
            </a:pPr>
            <a:r>
              <a:rPr lang="ja-JP" altLang="en-US" sz="4400" dirty="0"/>
              <a:t>　</a:t>
            </a:r>
            <a:r>
              <a:rPr lang="ja-JP" altLang="en-US" sz="4400" dirty="0" smtClean="0"/>
              <a:t>＝</a:t>
            </a:r>
            <a:r>
              <a:rPr lang="ja-JP" altLang="en-US" sz="4400" u="sng" dirty="0" smtClean="0"/>
              <a:t>３ｘ＋（</a:t>
            </a:r>
            <a:r>
              <a:rPr lang="ja-JP" altLang="en-US" sz="4400" u="sng" dirty="0" smtClean="0">
                <a:solidFill>
                  <a:srgbClr val="FF0000"/>
                </a:solidFill>
              </a:rPr>
              <a:t>－</a:t>
            </a:r>
            <a:r>
              <a:rPr lang="ja-JP" altLang="en-US" sz="4400" u="sng" dirty="0" smtClean="0"/>
              <a:t>５ｘ</a:t>
            </a:r>
            <a:r>
              <a:rPr lang="ja-JP" altLang="en-US" sz="4400" u="sng" dirty="0" smtClean="0">
                <a:solidFill>
                  <a:srgbClr val="FF0000"/>
                </a:solidFill>
              </a:rPr>
              <a:t>＋</a:t>
            </a:r>
            <a:r>
              <a:rPr lang="ja-JP" altLang="en-US" sz="4400" u="sng" dirty="0" smtClean="0"/>
              <a:t>２）</a:t>
            </a:r>
            <a:endParaRPr lang="en-US" altLang="ja-JP" sz="4400" u="sng" dirty="0" smtClean="0"/>
          </a:p>
          <a:p>
            <a:pPr marL="0" indent="0">
              <a:buNone/>
            </a:pPr>
            <a:r>
              <a:rPr lang="ja-JP" altLang="en-US" sz="4400" dirty="0"/>
              <a:t>　</a:t>
            </a:r>
            <a:r>
              <a:rPr lang="ja-JP" altLang="en-US" sz="4400" dirty="0" smtClean="0"/>
              <a:t>＝３ｘ</a:t>
            </a:r>
            <a:r>
              <a:rPr lang="ja-JP" altLang="en-US" sz="4400" dirty="0" smtClean="0">
                <a:solidFill>
                  <a:srgbClr val="FF0000"/>
                </a:solidFill>
              </a:rPr>
              <a:t>－</a:t>
            </a:r>
            <a:r>
              <a:rPr lang="ja-JP" altLang="en-US" sz="4400" dirty="0" smtClean="0"/>
              <a:t>５ｘ</a:t>
            </a:r>
            <a:r>
              <a:rPr lang="ja-JP" altLang="en-US" sz="4400" dirty="0" smtClean="0">
                <a:solidFill>
                  <a:srgbClr val="FF0000"/>
                </a:solidFill>
              </a:rPr>
              <a:t>＋</a:t>
            </a:r>
            <a:r>
              <a:rPr lang="ja-JP" altLang="en-US" sz="4400" dirty="0" smtClean="0"/>
              <a:t>２</a:t>
            </a:r>
            <a:endParaRPr lang="en-US" altLang="ja-JP" sz="4400" dirty="0" smtClean="0"/>
          </a:p>
          <a:p>
            <a:pPr marL="0" indent="0">
              <a:buNone/>
            </a:pPr>
            <a:r>
              <a:rPr lang="ja-JP" altLang="en-US" sz="4400" dirty="0"/>
              <a:t>　</a:t>
            </a:r>
            <a:r>
              <a:rPr lang="ja-JP" altLang="en-US" sz="4400" dirty="0" smtClean="0"/>
              <a:t>＝－２ｘ＋２</a:t>
            </a:r>
            <a:endParaRPr lang="en-US" altLang="ja-JP" sz="4400" dirty="0"/>
          </a:p>
          <a:p>
            <a:pPr marL="0" indent="0">
              <a:buNone/>
            </a:pPr>
            <a:endParaRPr kumimoji="1" lang="ja-JP" altLang="en-US" sz="4400" dirty="0"/>
          </a:p>
        </p:txBody>
      </p:sp>
      <p:sp>
        <p:nvSpPr>
          <p:cNvPr id="4" name="正方形/長方形 3"/>
          <p:cNvSpPr/>
          <p:nvPr/>
        </p:nvSpPr>
        <p:spPr>
          <a:xfrm>
            <a:off x="5077346" y="1268760"/>
            <a:ext cx="3890907" cy="175432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3600" dirty="0" smtClean="0">
                <a:solidFill>
                  <a:prstClr val="black"/>
                </a:solidFill>
              </a:rPr>
              <a:t>かっこの前の符号が</a:t>
            </a:r>
            <a:r>
              <a:rPr lang="ja-JP" altLang="en-US" sz="3600" dirty="0" smtClean="0">
                <a:solidFill>
                  <a:srgbClr val="FF0000"/>
                </a:solidFill>
              </a:rPr>
              <a:t>＋</a:t>
            </a:r>
            <a:r>
              <a:rPr lang="ja-JP" altLang="en-US" sz="3600" dirty="0" smtClean="0">
                <a:solidFill>
                  <a:prstClr val="black"/>
                </a:solidFill>
              </a:rPr>
              <a:t>ならばそのまま（）を省く。</a:t>
            </a:r>
            <a:endParaRPr lang="en-US" altLang="ja-JP" sz="3600" dirty="0">
              <a:solidFill>
                <a:prstClr val="black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080192" y="3573016"/>
            <a:ext cx="3890907" cy="286232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3600" dirty="0" smtClean="0">
                <a:solidFill>
                  <a:prstClr val="black"/>
                </a:solidFill>
              </a:rPr>
              <a:t>かっこの前の符号が</a:t>
            </a:r>
            <a:r>
              <a:rPr lang="ja-JP" altLang="en-US" sz="3600" dirty="0" smtClean="0">
                <a:solidFill>
                  <a:srgbClr val="FF0000"/>
                </a:solidFill>
              </a:rPr>
              <a:t>ー</a:t>
            </a:r>
            <a:r>
              <a:rPr lang="ja-JP" altLang="en-US" sz="3600" dirty="0" smtClean="0">
                <a:solidFill>
                  <a:prstClr val="black"/>
                </a:solidFill>
              </a:rPr>
              <a:t>ならば（）の中の式の各項の符号を変えて、前の式に付ける。</a:t>
            </a:r>
            <a:endParaRPr lang="en-US" altLang="ja-JP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4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04056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問４　次の式を簡単にしなさい。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107504" y="836712"/>
                <a:ext cx="8928992" cy="5904656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kumimoji="1" lang="en-US" altLang="ja-JP" dirty="0" smtClean="0"/>
                  <a:t>(</a:t>
                </a:r>
                <a:r>
                  <a:rPr kumimoji="1" lang="ja-JP" altLang="en-US" dirty="0" smtClean="0"/>
                  <a:t>１</a:t>
                </a:r>
                <a:r>
                  <a:rPr kumimoji="1" lang="en-US" altLang="ja-JP" dirty="0" smtClean="0"/>
                  <a:t>)</a:t>
                </a:r>
                <a:r>
                  <a:rPr kumimoji="1" lang="ja-JP" altLang="en-US" dirty="0" smtClean="0"/>
                  <a:t>　２ｘ＋（５ーｘ）　　　</a:t>
                </a:r>
                <a:r>
                  <a:rPr kumimoji="1" lang="en-US" altLang="ja-JP" dirty="0" smtClean="0"/>
                  <a:t>(</a:t>
                </a:r>
                <a:r>
                  <a:rPr kumimoji="1" lang="ja-JP" altLang="en-US" dirty="0" smtClean="0"/>
                  <a:t>２</a:t>
                </a:r>
                <a:r>
                  <a:rPr kumimoji="1" lang="en-US" altLang="ja-JP" dirty="0" smtClean="0"/>
                  <a:t>)</a:t>
                </a:r>
                <a:r>
                  <a:rPr kumimoji="1" lang="ja-JP" altLang="en-US" dirty="0" smtClean="0"/>
                  <a:t>　－６ｙ－３＋（－４ｙ－３）</a:t>
                </a:r>
                <a:endParaRPr kumimoji="1" lang="en-US" altLang="ja-JP" dirty="0" smtClean="0"/>
              </a:p>
              <a:p>
                <a:pPr marL="0" indent="0">
                  <a:buNone/>
                </a:pPr>
                <a:endParaRPr lang="en-US" altLang="ja-JP" dirty="0"/>
              </a:p>
              <a:p>
                <a:pPr marL="0" indent="0">
                  <a:buNone/>
                </a:pPr>
                <a:endParaRPr kumimoji="1" lang="en-US" altLang="ja-JP" dirty="0" smtClean="0"/>
              </a:p>
              <a:p>
                <a:pPr marL="0" indent="0">
                  <a:buNone/>
                </a:pPr>
                <a:r>
                  <a:rPr lang="en-US" altLang="ja-JP" dirty="0"/>
                  <a:t>(</a:t>
                </a:r>
                <a:r>
                  <a:rPr lang="ja-JP" altLang="en-US" dirty="0"/>
                  <a:t>３</a:t>
                </a:r>
                <a:r>
                  <a:rPr lang="en-US" altLang="ja-JP" dirty="0" smtClean="0"/>
                  <a:t>)</a:t>
                </a:r>
                <a:r>
                  <a:rPr lang="ja-JP" altLang="en-US" dirty="0" smtClean="0"/>
                  <a:t>　４ｘー（ｘ＋５）　　　</a:t>
                </a:r>
                <a:r>
                  <a:rPr lang="en-US" altLang="ja-JP" dirty="0" smtClean="0"/>
                  <a:t>(</a:t>
                </a:r>
                <a:r>
                  <a:rPr lang="ja-JP" altLang="en-US" dirty="0" smtClean="0"/>
                  <a:t>４</a:t>
                </a:r>
                <a:r>
                  <a:rPr lang="en-US" altLang="ja-JP" dirty="0" smtClean="0"/>
                  <a:t>)</a:t>
                </a:r>
                <a:r>
                  <a:rPr lang="ja-JP" altLang="en-US" dirty="0" smtClean="0"/>
                  <a:t>　９ｘ－（－８ｘ＋２）</a:t>
                </a:r>
                <a:endParaRPr lang="en-US" altLang="ja-JP" dirty="0" smtClean="0"/>
              </a:p>
              <a:p>
                <a:pPr marL="0" indent="0">
                  <a:buNone/>
                </a:pPr>
                <a:endParaRPr kumimoji="1" lang="en-US" altLang="ja-JP" dirty="0"/>
              </a:p>
              <a:p>
                <a:pPr marL="0" indent="0">
                  <a:buNone/>
                </a:pPr>
                <a:endParaRPr lang="en-US" altLang="ja-JP" dirty="0" smtClean="0"/>
              </a:p>
              <a:p>
                <a:pPr marL="0" indent="0">
                  <a:buNone/>
                </a:pPr>
                <a:r>
                  <a:rPr kumimoji="1" lang="en-US" altLang="ja-JP" dirty="0"/>
                  <a:t>(</a:t>
                </a:r>
                <a:r>
                  <a:rPr kumimoji="1" lang="ja-JP" altLang="en-US" dirty="0"/>
                  <a:t>５</a:t>
                </a:r>
                <a:r>
                  <a:rPr kumimoji="1" lang="en-US" altLang="ja-JP" dirty="0" smtClean="0"/>
                  <a:t>)</a:t>
                </a:r>
                <a:r>
                  <a:rPr kumimoji="1" lang="ja-JP" altLang="en-US" dirty="0" smtClean="0"/>
                  <a:t>　－５ａー１－（７－７ａ）</a:t>
                </a:r>
                <a:r>
                  <a:rPr lang="ja-JP" altLang="en-US" dirty="0" smtClean="0"/>
                  <a:t> 　</a:t>
                </a:r>
                <a:r>
                  <a:rPr lang="en-US" altLang="ja-JP" dirty="0" smtClean="0"/>
                  <a:t>(</a:t>
                </a:r>
                <a:r>
                  <a:rPr lang="ja-JP" altLang="en-US" dirty="0" smtClean="0"/>
                  <a:t>６</a:t>
                </a:r>
                <a:r>
                  <a:rPr lang="en-US" altLang="ja-JP" dirty="0" smtClean="0"/>
                  <a:t>)</a:t>
                </a:r>
                <a:r>
                  <a:rPr lang="ja-JP" altLang="en-US" dirty="0" smtClean="0"/>
                  <a:t>　３ｙ＋２－（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b="0" i="1" smtClean="0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b="0" i="1" smtClean="0"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r>
                  <a:rPr lang="ja-JP" altLang="en-US" dirty="0" smtClean="0"/>
                  <a:t>ｙ＋１）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504" y="836712"/>
                <a:ext cx="8928992" cy="5904656"/>
              </a:xfrm>
              <a:blipFill rotWithShape="1">
                <a:blip r:embed="rId2"/>
                <a:stretch>
                  <a:fillRect l="-1776" t="-1858" r="-129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108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3408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式をたすこと、式をひくこと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836712"/>
            <a:ext cx="4104456" cy="5616624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例６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３ｘ－４</a:t>
            </a:r>
            <a:r>
              <a:rPr lang="ja-JP" altLang="en-US" dirty="0" smtClean="0"/>
              <a:t>に７ｘ＋６をたす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/>
              <a:t>（３ｘ－４）＋（７ｘ＋６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＝３ｘ－４＋７ｘ＋６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＝３ｘ＋７ｘ－４＋６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＝１０ｘ＋２</a:t>
            </a:r>
            <a:endParaRPr kumimoji="1" lang="ja-JP" altLang="en-US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4689147" y="836712"/>
            <a:ext cx="4104456" cy="5616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３ｘ－４に７ｘ＋６をひく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（</a:t>
            </a:r>
            <a:r>
              <a:rPr lang="ja-JP" altLang="en-US" dirty="0"/>
              <a:t>３ｘ－４</a:t>
            </a:r>
            <a:r>
              <a:rPr lang="ja-JP" altLang="en-US" dirty="0" smtClean="0"/>
              <a:t>）－（</a:t>
            </a:r>
            <a:r>
              <a:rPr lang="ja-JP" altLang="en-US" dirty="0"/>
              <a:t>７ｘ＋６）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＝３ｘ</a:t>
            </a:r>
            <a:r>
              <a:rPr lang="ja-JP" altLang="en-US" dirty="0" smtClean="0"/>
              <a:t>－４</a:t>
            </a:r>
            <a:r>
              <a:rPr lang="ja-JP" altLang="en-US" dirty="0" smtClean="0">
                <a:solidFill>
                  <a:srgbClr val="FF0000"/>
                </a:solidFill>
              </a:rPr>
              <a:t>－</a:t>
            </a:r>
            <a:r>
              <a:rPr lang="ja-JP" altLang="en-US" dirty="0" smtClean="0"/>
              <a:t>７ｘ</a:t>
            </a:r>
            <a:r>
              <a:rPr lang="ja-JP" altLang="en-US" dirty="0" smtClean="0">
                <a:solidFill>
                  <a:srgbClr val="FF0000"/>
                </a:solidFill>
              </a:rPr>
              <a:t>－</a:t>
            </a:r>
            <a:r>
              <a:rPr lang="ja-JP" altLang="en-US" dirty="0" smtClean="0"/>
              <a:t>６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＝３ｘ－７ｘ－４－６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＝</a:t>
            </a:r>
            <a:r>
              <a:rPr lang="ja-JP" altLang="en-US" dirty="0"/>
              <a:t>－</a:t>
            </a:r>
            <a:r>
              <a:rPr lang="ja-JP" altLang="en-US" dirty="0" smtClean="0"/>
              <a:t>４ｘ－１０</a:t>
            </a:r>
            <a:endParaRPr lang="ja-JP" altLang="en-US" dirty="0"/>
          </a:p>
          <a:p>
            <a:pPr marL="0" indent="0">
              <a:buFont typeface="Arial" panose="020B0604020202020204" pitchFamily="34" charset="0"/>
              <a:buNone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91001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856984" cy="648072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200" dirty="0" smtClean="0"/>
              <a:t>問５　次の２つの式をたしなさい。また、左の式から</a:t>
            </a:r>
            <a:r>
              <a:rPr kumimoji="1" lang="en-US" altLang="ja-JP" sz="3200" dirty="0" smtClean="0"/>
              <a:t/>
            </a:r>
            <a:br>
              <a:rPr kumimoji="1" lang="en-US" altLang="ja-JP" sz="3200" dirty="0" smtClean="0"/>
            </a:br>
            <a:r>
              <a:rPr lang="ja-JP" altLang="en-US" sz="3200" dirty="0"/>
              <a:t>　</a:t>
            </a:r>
            <a:r>
              <a:rPr lang="ja-JP" altLang="en-US" sz="3200" dirty="0" smtClean="0"/>
              <a:t>　</a:t>
            </a:r>
            <a:r>
              <a:rPr kumimoji="1" lang="ja-JP" altLang="en-US" sz="3200" dirty="0" smtClean="0"/>
              <a:t>右の式をひきなさい。</a:t>
            </a:r>
            <a:endParaRPr kumimoji="1" lang="ja-JP" altLang="en-US" sz="3200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905414"/>
              </p:ext>
            </p:extLst>
          </p:nvPr>
        </p:nvGraphicFramePr>
        <p:xfrm>
          <a:off x="107503" y="1052735"/>
          <a:ext cx="8928991" cy="56886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8969"/>
                <a:gridCol w="2079304"/>
                <a:gridCol w="2232248"/>
                <a:gridCol w="2160240"/>
                <a:gridCol w="2088230"/>
              </a:tblGrid>
              <a:tr h="44006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５ｘ＋９、６ｘ－１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４ｘ－２、ｘ－２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－３ｙ＋４、ｙ－８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７ｘ－５、－７ｘ＋６</a:t>
                      </a:r>
                      <a:endParaRPr kumimoji="1" lang="ja-JP" altLang="en-US" b="1" dirty="0"/>
                    </a:p>
                  </a:txBody>
                  <a:tcPr/>
                </a:tc>
              </a:tr>
              <a:tr h="262428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b="1" dirty="0" smtClean="0"/>
                        <a:t>た</a:t>
                      </a:r>
                      <a:endParaRPr kumimoji="1" lang="en-US" altLang="ja-JP" b="1" dirty="0" smtClean="0"/>
                    </a:p>
                    <a:p>
                      <a:pPr algn="ctr">
                        <a:lnSpc>
                          <a:spcPct val="150000"/>
                        </a:lnSpc>
                      </a:pPr>
                      <a:endParaRPr kumimoji="1" lang="en-US" altLang="ja-JP" b="1" dirty="0" smtClean="0"/>
                    </a:p>
                    <a:p>
                      <a:pPr algn="ctr">
                        <a:lnSpc>
                          <a:spcPct val="150000"/>
                        </a:lnSpc>
                      </a:pPr>
                      <a:endParaRPr kumimoji="1" lang="en-US" altLang="ja-JP" b="1" dirty="0" smtClean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b="1" dirty="0" smtClean="0"/>
                        <a:t>す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62428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b="1" dirty="0" smtClean="0"/>
                        <a:t>ひ</a:t>
                      </a:r>
                      <a:endParaRPr kumimoji="1" lang="en-US" altLang="ja-JP" b="1" dirty="0" smtClean="0"/>
                    </a:p>
                    <a:p>
                      <a:pPr algn="ctr">
                        <a:lnSpc>
                          <a:spcPct val="150000"/>
                        </a:lnSpc>
                      </a:pPr>
                      <a:endParaRPr kumimoji="1" lang="en-US" altLang="ja-JP" b="1" dirty="0" smtClean="0"/>
                    </a:p>
                    <a:p>
                      <a:pPr algn="ctr">
                        <a:lnSpc>
                          <a:spcPct val="150000"/>
                        </a:lnSpc>
                      </a:pPr>
                      <a:endParaRPr kumimoji="1" lang="en-US" altLang="ja-JP" b="1" dirty="0" smtClean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b="1" dirty="0" smtClean="0"/>
                        <a:t>く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835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116632"/>
            <a:ext cx="8640960" cy="28736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図のようにマッチ棒を並べていくとき、５個の正方形ができるときのマッチ棒の本数はいくらですか。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３０個の正方形ができる</a:t>
            </a:r>
            <a:r>
              <a:rPr lang="ja-JP" altLang="en-US" dirty="0" smtClean="0"/>
              <a:t>とき、マッチ棒の本数はいくらですか。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ｎ個の正方形ができるときのマッチ棒の本数はいくらですか。</a:t>
            </a:r>
            <a:endParaRPr kumimoji="1" lang="ja-JP" altLang="en-US" dirty="0"/>
          </a:p>
        </p:txBody>
      </p:sp>
      <p:pic>
        <p:nvPicPr>
          <p:cNvPr id="4" name="Picture 2" descr="http://www.cocomiru.jp/topic/brain_refresh6img/image6-1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5" r="85332"/>
          <a:stretch/>
        </p:blipFill>
        <p:spPr bwMode="auto">
          <a:xfrm>
            <a:off x="361963" y="2840825"/>
            <a:ext cx="370887" cy="1702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www.cocomiru.jp/topic/brain_refresh6img/image6-1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5" r="85332"/>
          <a:stretch/>
        </p:blipFill>
        <p:spPr bwMode="auto">
          <a:xfrm rot="16200000">
            <a:off x="1164747" y="3703672"/>
            <a:ext cx="370887" cy="1702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cocomiru.jp/topic/brain_refresh6img/image6-1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5" r="85332"/>
          <a:stretch/>
        </p:blipFill>
        <p:spPr bwMode="auto">
          <a:xfrm rot="5400000">
            <a:off x="1332013" y="2174978"/>
            <a:ext cx="370887" cy="1702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cocomiru.jp/topic/brain_refresh6img/image6-1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5" r="85332"/>
          <a:stretch/>
        </p:blipFill>
        <p:spPr bwMode="auto">
          <a:xfrm rot="10800000">
            <a:off x="2183302" y="2998419"/>
            <a:ext cx="370887" cy="1702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www.cocomiru.jp/topic/brain_refresh6img/image6-1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5" r="85332"/>
          <a:stretch/>
        </p:blipFill>
        <p:spPr bwMode="auto">
          <a:xfrm rot="5400000">
            <a:off x="4901927" y="3646739"/>
            <a:ext cx="370887" cy="1702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www.cocomiru.jp/topic/brain_refresh6img/image6-1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5" r="85332"/>
          <a:stretch/>
        </p:blipFill>
        <p:spPr bwMode="auto">
          <a:xfrm rot="5400000">
            <a:off x="4901926" y="2195820"/>
            <a:ext cx="370887" cy="1702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www.cocomiru.jp/topic/brain_refresh6img/image6-1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5" r="85332"/>
          <a:stretch/>
        </p:blipFill>
        <p:spPr bwMode="auto">
          <a:xfrm>
            <a:off x="5753216" y="2897634"/>
            <a:ext cx="370887" cy="1702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www.cocomiru.jp/topic/brain_refresh6img/image6-1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5" r="85332"/>
          <a:stretch/>
        </p:blipFill>
        <p:spPr bwMode="auto">
          <a:xfrm>
            <a:off x="3891561" y="2884066"/>
            <a:ext cx="370887" cy="1702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http://www.cocomiru.jp/topic/brain_refresh6img/image6-1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5" r="85332"/>
          <a:stretch/>
        </p:blipFill>
        <p:spPr bwMode="auto">
          <a:xfrm rot="16200000">
            <a:off x="3074514" y="3748924"/>
            <a:ext cx="370887" cy="1702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http://www.cocomiru.jp/topic/brain_refresh6img/image6-1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5" r="85332"/>
          <a:stretch/>
        </p:blipFill>
        <p:spPr bwMode="auto">
          <a:xfrm rot="16200000">
            <a:off x="3034591" y="2248802"/>
            <a:ext cx="370887" cy="1702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円/楕円 15"/>
          <p:cNvSpPr/>
          <p:nvPr/>
        </p:nvSpPr>
        <p:spPr>
          <a:xfrm>
            <a:off x="6693419" y="3753835"/>
            <a:ext cx="194320" cy="1917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/楕円 16"/>
          <p:cNvSpPr/>
          <p:nvPr/>
        </p:nvSpPr>
        <p:spPr>
          <a:xfrm>
            <a:off x="7229592" y="3756897"/>
            <a:ext cx="194320" cy="1917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/楕円 17"/>
          <p:cNvSpPr/>
          <p:nvPr/>
        </p:nvSpPr>
        <p:spPr>
          <a:xfrm>
            <a:off x="7733648" y="3769218"/>
            <a:ext cx="194320" cy="1917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コンテンツ プレースホルダー 2"/>
          <p:cNvSpPr txBox="1">
            <a:spLocks/>
          </p:cNvSpPr>
          <p:nvPr/>
        </p:nvSpPr>
        <p:spPr>
          <a:xfrm>
            <a:off x="313395" y="4941168"/>
            <a:ext cx="8640960" cy="161923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正方形５個の場合　　　３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５＋１＝１６（本）</a:t>
            </a:r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正方形３０個の場合　３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３０＋１＝９１（本）</a:t>
            </a:r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正方形ｎ個の場合　　　３</a:t>
            </a:r>
            <a:r>
              <a:rPr lang="en-US" altLang="ja-JP" dirty="0" smtClean="0"/>
              <a:t>×</a:t>
            </a:r>
            <a:r>
              <a:rPr lang="ja-JP" altLang="en-US" dirty="0" smtClean="0"/>
              <a:t>ｎ＋１＝３ｎ＋１（本）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77641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6" grpId="0" animBg="1"/>
      <p:bldP spid="17" grpId="0" animBg="1"/>
      <p:bldP spid="18" grpId="0" animBg="1"/>
      <p:bldP spid="2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11346" y="2861714"/>
            <a:ext cx="3682752" cy="13967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ja-JP" altLang="en-US" sz="9600" dirty="0" smtClean="0"/>
              <a:t>３ｎ＋１</a:t>
            </a:r>
            <a:endParaRPr kumimoji="1" lang="ja-JP" altLang="en-US" sz="9600" dirty="0"/>
          </a:p>
        </p:txBody>
      </p:sp>
      <p:sp>
        <p:nvSpPr>
          <p:cNvPr id="4" name="正方形/長方形 3"/>
          <p:cNvSpPr/>
          <p:nvPr/>
        </p:nvSpPr>
        <p:spPr>
          <a:xfrm>
            <a:off x="4287702" y="2720537"/>
            <a:ext cx="131318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800" dirty="0">
                <a:solidFill>
                  <a:srgbClr val="FF0000"/>
                </a:solidFill>
              </a:rPr>
              <a:t>＋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3272384" y="4013842"/>
            <a:ext cx="800219" cy="83099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</a:rPr>
              <a:t>項</a:t>
            </a:r>
            <a:endParaRPr lang="ja-JP" altLang="en-US" sz="4800" dirty="0"/>
          </a:p>
        </p:txBody>
      </p:sp>
      <p:sp>
        <p:nvSpPr>
          <p:cNvPr id="6" name="正方形/長方形 5"/>
          <p:cNvSpPr/>
          <p:nvPr/>
        </p:nvSpPr>
        <p:spPr>
          <a:xfrm>
            <a:off x="5580112" y="4005064"/>
            <a:ext cx="800219" cy="83099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</a:rPr>
              <a:t>項</a:t>
            </a:r>
            <a:endParaRPr lang="ja-JP" altLang="en-US" sz="4800" dirty="0"/>
          </a:p>
        </p:txBody>
      </p:sp>
      <p:sp>
        <p:nvSpPr>
          <p:cNvPr id="7" name="正方形/長方形 6"/>
          <p:cNvSpPr/>
          <p:nvPr/>
        </p:nvSpPr>
        <p:spPr>
          <a:xfrm>
            <a:off x="2800106" y="2722300"/>
            <a:ext cx="955711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800" dirty="0">
                <a:solidFill>
                  <a:srgbClr val="00B0F0"/>
                </a:solidFill>
              </a:rPr>
              <a:t>３</a:t>
            </a:r>
            <a:endParaRPr lang="ja-JP" altLang="en-US" sz="1600" dirty="0">
              <a:solidFill>
                <a:srgbClr val="00B0F0"/>
              </a:solidFill>
            </a:endParaRPr>
          </a:p>
        </p:txBody>
      </p:sp>
      <p:sp>
        <p:nvSpPr>
          <p:cNvPr id="9" name="下矢印吹き出し 8"/>
          <p:cNvSpPr/>
          <p:nvPr/>
        </p:nvSpPr>
        <p:spPr>
          <a:xfrm>
            <a:off x="1115616" y="852750"/>
            <a:ext cx="4320480" cy="2061645"/>
          </a:xfrm>
          <a:prstGeom prst="downArrowCallout">
            <a:avLst>
              <a:gd name="adj1" fmla="val 15130"/>
              <a:gd name="adj2" fmla="val 12740"/>
              <a:gd name="adj3" fmla="val 14313"/>
              <a:gd name="adj4" fmla="val 6343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文字をふくむ項の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数の部分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4800" dirty="0" smtClean="0">
                <a:solidFill>
                  <a:srgbClr val="FF0000"/>
                </a:solidFill>
              </a:rPr>
              <a:t>係　数</a:t>
            </a:r>
            <a:endParaRPr kumimoji="1" lang="ja-JP" alt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766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例１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764704"/>
            <a:ext cx="8712968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6600" dirty="0" smtClean="0"/>
              <a:t>　ｘ－４ｙ＋２</a:t>
            </a:r>
            <a:endParaRPr kumimoji="1" lang="en-US" altLang="ja-JP" sz="6600" dirty="0" smtClean="0"/>
          </a:p>
          <a:p>
            <a:pPr marL="0" indent="0">
              <a:buNone/>
            </a:pPr>
            <a:endParaRPr lang="en-US" altLang="ja-JP" sz="6600" dirty="0" smtClean="0"/>
          </a:p>
          <a:p>
            <a:pPr marL="0" indent="0">
              <a:buNone/>
            </a:pPr>
            <a:r>
              <a:rPr lang="ja-JP" altLang="en-US" sz="6600" dirty="0" smtClean="0"/>
              <a:t>＝</a:t>
            </a:r>
            <a:r>
              <a:rPr lang="ja-JP" altLang="en-US" sz="6600" dirty="0" smtClean="0">
                <a:solidFill>
                  <a:srgbClr val="FF0000"/>
                </a:solidFill>
              </a:rPr>
              <a:t>ｘ</a:t>
            </a:r>
            <a:r>
              <a:rPr lang="ja-JP" altLang="en-US" sz="6600" dirty="0" smtClean="0"/>
              <a:t>＋（</a:t>
            </a:r>
            <a:r>
              <a:rPr lang="ja-JP" altLang="en-US" sz="6600" dirty="0" smtClean="0">
                <a:solidFill>
                  <a:srgbClr val="FF0000"/>
                </a:solidFill>
              </a:rPr>
              <a:t>－４ｙ</a:t>
            </a:r>
            <a:r>
              <a:rPr lang="ja-JP" altLang="en-US" sz="6600" dirty="0" smtClean="0"/>
              <a:t>）＋</a:t>
            </a:r>
            <a:r>
              <a:rPr lang="ja-JP" altLang="en-US" sz="6600" dirty="0" smtClean="0">
                <a:solidFill>
                  <a:srgbClr val="FF0000"/>
                </a:solidFill>
              </a:rPr>
              <a:t>２</a:t>
            </a:r>
            <a:r>
              <a:rPr lang="ja-JP" altLang="en-US" sz="6600" dirty="0" smtClean="0"/>
              <a:t>　</a:t>
            </a:r>
            <a:endParaRPr lang="en-US" altLang="ja-JP" sz="6600" dirty="0" smtClean="0">
              <a:solidFill>
                <a:srgbClr val="FF0000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970144" y="4437112"/>
            <a:ext cx="800219" cy="83099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</a:rPr>
              <a:t>項</a:t>
            </a:r>
            <a:endParaRPr lang="ja-JP" altLang="en-US" sz="4800" dirty="0"/>
          </a:p>
        </p:txBody>
      </p:sp>
      <p:sp>
        <p:nvSpPr>
          <p:cNvPr id="5" name="正方形/長方形 4"/>
          <p:cNvSpPr/>
          <p:nvPr/>
        </p:nvSpPr>
        <p:spPr>
          <a:xfrm>
            <a:off x="3287385" y="4462037"/>
            <a:ext cx="800219" cy="83099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</a:rPr>
              <a:t>項</a:t>
            </a:r>
            <a:endParaRPr lang="ja-JP" altLang="en-US" sz="4800" dirty="0"/>
          </a:p>
        </p:txBody>
      </p:sp>
      <p:sp>
        <p:nvSpPr>
          <p:cNvPr id="6" name="正方形/長方形 5"/>
          <p:cNvSpPr/>
          <p:nvPr/>
        </p:nvSpPr>
        <p:spPr>
          <a:xfrm>
            <a:off x="5751876" y="4462037"/>
            <a:ext cx="800219" cy="83099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</a:rPr>
              <a:t>項</a:t>
            </a:r>
            <a:endParaRPr lang="ja-JP" altLang="en-US" sz="4800" dirty="0"/>
          </a:p>
        </p:txBody>
      </p:sp>
      <p:sp>
        <p:nvSpPr>
          <p:cNvPr id="7" name="下矢印吹き出し 6"/>
          <p:cNvSpPr/>
          <p:nvPr/>
        </p:nvSpPr>
        <p:spPr>
          <a:xfrm>
            <a:off x="107505" y="1772815"/>
            <a:ext cx="2664296" cy="1773613"/>
          </a:xfrm>
          <a:prstGeom prst="downArrowCallout">
            <a:avLst>
              <a:gd name="adj1" fmla="val 15130"/>
              <a:gd name="adj2" fmla="val 12740"/>
              <a:gd name="adj3" fmla="val 14313"/>
              <a:gd name="adj4" fmla="val 6343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ｘ＝１</a:t>
            </a:r>
            <a:r>
              <a:rPr kumimoji="1" lang="en-US" altLang="ja-JP" sz="2800" dirty="0" smtClean="0">
                <a:solidFill>
                  <a:schemeClr val="tx1"/>
                </a:solidFill>
              </a:rPr>
              <a:t>×</a:t>
            </a:r>
            <a:r>
              <a:rPr kumimoji="1" lang="ja-JP" altLang="en-US" sz="2800" dirty="0" err="1" smtClean="0">
                <a:solidFill>
                  <a:schemeClr val="tx1"/>
                </a:solidFill>
              </a:rPr>
              <a:t>ｘ</a:t>
            </a:r>
            <a:r>
              <a:rPr kumimoji="1" lang="ja-JP" altLang="en-US" sz="2800" dirty="0" smtClean="0">
                <a:solidFill>
                  <a:schemeClr val="tx1"/>
                </a:solidFill>
              </a:rPr>
              <a:t>なので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3600" dirty="0" err="1">
                <a:solidFill>
                  <a:schemeClr val="tx1"/>
                </a:solidFill>
              </a:rPr>
              <a:t>ｘ</a:t>
            </a:r>
            <a:r>
              <a:rPr lang="ja-JP" altLang="en-US" sz="3600" dirty="0">
                <a:solidFill>
                  <a:schemeClr val="tx1"/>
                </a:solidFill>
              </a:rPr>
              <a:t>の係数</a:t>
            </a:r>
            <a:r>
              <a:rPr lang="ja-JP" altLang="en-US" sz="3600" dirty="0" smtClean="0">
                <a:solidFill>
                  <a:schemeClr val="tx1"/>
                </a:solidFill>
              </a:rPr>
              <a:t>は</a:t>
            </a:r>
            <a:r>
              <a:rPr lang="ja-JP" altLang="en-US" sz="3600" dirty="0" smtClean="0">
                <a:solidFill>
                  <a:srgbClr val="FF0000"/>
                </a:solidFill>
              </a:rPr>
              <a:t>１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8" name="下矢印吹き出し 7"/>
          <p:cNvSpPr/>
          <p:nvPr/>
        </p:nvSpPr>
        <p:spPr>
          <a:xfrm>
            <a:off x="2987824" y="1768866"/>
            <a:ext cx="3009469" cy="1773613"/>
          </a:xfrm>
          <a:prstGeom prst="downArrowCallout">
            <a:avLst>
              <a:gd name="adj1" fmla="val 15130"/>
              <a:gd name="adj2" fmla="val 12740"/>
              <a:gd name="adj3" fmla="val 14313"/>
              <a:gd name="adj4" fmla="val 6343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 err="1" smtClean="0">
                <a:solidFill>
                  <a:schemeClr val="tx1"/>
                </a:solidFill>
              </a:rPr>
              <a:t>ｙ</a:t>
            </a:r>
            <a:r>
              <a:rPr lang="ja-JP" altLang="en-US" sz="3600" dirty="0" smtClean="0">
                <a:solidFill>
                  <a:schemeClr val="tx1"/>
                </a:solidFill>
              </a:rPr>
              <a:t>の</a:t>
            </a:r>
            <a:r>
              <a:rPr lang="ja-JP" altLang="en-US" sz="3600" dirty="0">
                <a:solidFill>
                  <a:schemeClr val="tx1"/>
                </a:solidFill>
              </a:rPr>
              <a:t>係数</a:t>
            </a:r>
            <a:r>
              <a:rPr lang="ja-JP" altLang="en-US" sz="3600" dirty="0" smtClean="0">
                <a:solidFill>
                  <a:schemeClr val="tx1"/>
                </a:solidFill>
              </a:rPr>
              <a:t>は</a:t>
            </a:r>
            <a:r>
              <a:rPr lang="ja-JP" altLang="en-US" sz="3600" dirty="0" smtClean="0">
                <a:solidFill>
                  <a:srgbClr val="FF0000"/>
                </a:solidFill>
              </a:rPr>
              <a:t>－４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676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例２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611560" y="692696"/>
                <a:ext cx="8352928" cy="5976664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5400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ja-JP" altLang="en-US" sz="4800" dirty="0"/>
                          <m:t>ａ</m:t>
                        </m:r>
                      </m:num>
                      <m:den>
                        <m:r>
                          <a:rPr lang="ja-JP" altLang="en-US" sz="5400" b="0" i="1" smtClean="0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ja-JP" altLang="en-US" sz="4800" dirty="0" err="1" smtClean="0"/>
                  <a:t>ーｂ</a:t>
                </a:r>
                <a:endParaRPr lang="en-US" altLang="ja-JP" sz="4800" dirty="0" smtClean="0"/>
              </a:p>
              <a:p>
                <a:pPr marL="0" indent="0">
                  <a:buNone/>
                </a:pPr>
                <a:endParaRPr lang="en-US" altLang="ja-JP" sz="4800" dirty="0" smtClean="0"/>
              </a:p>
              <a:p>
                <a:pPr marL="0" indent="0">
                  <a:buNone/>
                </a:pPr>
                <a:endParaRPr lang="en-US" altLang="ja-JP" sz="4800" dirty="0"/>
              </a:p>
              <a:p>
                <a:pPr marL="0" indent="0">
                  <a:buNone/>
                </a:pPr>
                <a:r>
                  <a:rPr lang="ja-JP" altLang="en-US" sz="4800" dirty="0" smtClean="0"/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54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ja-JP" altLang="en-US" sz="4800" dirty="0">
                            <a:solidFill>
                              <a:srgbClr val="FF0000"/>
                            </a:solidFill>
                          </a:rPr>
                          <m:t>ａ</m:t>
                        </m:r>
                      </m:num>
                      <m:den>
                        <m:r>
                          <a:rPr lang="ja-JP" altLang="en-US" sz="5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ja-JP" altLang="en-US" sz="4800" dirty="0" smtClean="0"/>
                  <a:t>＋（</a:t>
                </a:r>
                <a:r>
                  <a:rPr lang="ja-JP" altLang="en-US" sz="4800" dirty="0" err="1" smtClean="0">
                    <a:solidFill>
                      <a:srgbClr val="FF0000"/>
                    </a:solidFill>
                  </a:rPr>
                  <a:t>ー</a:t>
                </a:r>
                <a:r>
                  <a:rPr lang="ja-JP" altLang="en-US" sz="4800" dirty="0" smtClean="0">
                    <a:solidFill>
                      <a:srgbClr val="FF0000"/>
                    </a:solidFill>
                  </a:rPr>
                  <a:t>ｂ</a:t>
                </a:r>
                <a:r>
                  <a:rPr lang="ja-JP" altLang="en-US" sz="4800" dirty="0" smtClean="0"/>
                  <a:t>）</a:t>
                </a:r>
                <a:endParaRPr lang="en-US" altLang="ja-JP" sz="4800" dirty="0"/>
              </a:p>
              <a:p>
                <a:pPr marL="0" indent="0">
                  <a:buNone/>
                </a:pPr>
                <a:endParaRPr kumimoji="1" lang="ja-JP" altLang="en-US" sz="4800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1560" y="692696"/>
                <a:ext cx="8352928" cy="5976664"/>
              </a:xfrm>
              <a:blipFill rotWithShape="1">
                <a:blip r:embed="rId2"/>
                <a:stretch>
                  <a:fillRect l="-328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正方形/長方形 3"/>
          <p:cNvSpPr/>
          <p:nvPr/>
        </p:nvSpPr>
        <p:spPr>
          <a:xfrm>
            <a:off x="1115616" y="5157192"/>
            <a:ext cx="800219" cy="83099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</a:rPr>
              <a:t>項</a:t>
            </a:r>
            <a:endParaRPr lang="ja-JP" altLang="en-US" sz="4800" dirty="0"/>
          </a:p>
        </p:txBody>
      </p:sp>
      <p:sp>
        <p:nvSpPr>
          <p:cNvPr id="5" name="正方形/長方形 4"/>
          <p:cNvSpPr/>
          <p:nvPr/>
        </p:nvSpPr>
        <p:spPr>
          <a:xfrm>
            <a:off x="2880901" y="5157192"/>
            <a:ext cx="800219" cy="83099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</a:rPr>
              <a:t>項</a:t>
            </a:r>
            <a:endParaRPr lang="ja-JP" altLang="en-US" sz="4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下矢印吹き出し 5"/>
              <p:cNvSpPr/>
              <p:nvPr/>
            </p:nvSpPr>
            <p:spPr>
              <a:xfrm>
                <a:off x="42684" y="1916832"/>
                <a:ext cx="3377188" cy="1944216"/>
              </a:xfrm>
              <a:prstGeom prst="downArrowCallout">
                <a:avLst>
                  <a:gd name="adj1" fmla="val 12742"/>
                  <a:gd name="adj2" fmla="val 11546"/>
                  <a:gd name="adj3" fmla="val 9538"/>
                  <a:gd name="adj4" fmla="val 86121"/>
                </a:avLst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>
                  <a:spcBef>
                    <a:spcPct val="20000"/>
                  </a:spcBef>
                </a:pPr>
                <a:r>
                  <a:rPr lang="ja-JP" altLang="en-US" sz="3200" dirty="0">
                    <a:solidFill>
                      <a:prstClr val="black"/>
                    </a:solidFill>
                  </a:rPr>
                  <a:t>ａの係数　</a:t>
                </a:r>
                <a:r>
                  <a:rPr lang="en-US" altLang="ja-JP" sz="32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ja-JP" altLang="en-US" sz="2800" dirty="0">
                            <a:solidFill>
                              <a:prstClr val="black"/>
                            </a:solidFill>
                          </a:rPr>
                          <m:t>ａ</m:t>
                        </m:r>
                      </m:num>
                      <m:den>
                        <m: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den>
                    </m:f>
                    <m:r>
                      <a:rPr lang="ja-JP" altLang="en-US" sz="3200" i="1">
                        <a:solidFill>
                          <a:prstClr val="black"/>
                        </a:solidFill>
                        <a:latin typeface="Cambria Math"/>
                      </a:rPr>
                      <m:t>＝</m:t>
                    </m:r>
                    <m:f>
                      <m:fPr>
                        <m:ctrlPr>
                          <a:rPr lang="en-US" altLang="ja-JP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ja-JP" altLang="en-US" sz="3200" dirty="0">
                    <a:solidFill>
                      <a:prstClr val="black"/>
                    </a:solidFill>
                  </a:rPr>
                  <a:t>ａ　なので　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2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32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endParaRPr lang="en-US" altLang="ja-JP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下矢印吹き出し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84" y="1916832"/>
                <a:ext cx="3377188" cy="1944216"/>
              </a:xfrm>
              <a:prstGeom prst="downArrowCallout">
                <a:avLst>
                  <a:gd name="adj1" fmla="val 12742"/>
                  <a:gd name="adj2" fmla="val 11546"/>
                  <a:gd name="adj3" fmla="val 9538"/>
                  <a:gd name="adj4" fmla="val 86121"/>
                </a:avLst>
              </a:prstGeom>
              <a:blipFill rotWithShape="1">
                <a:blip r:embed="rId3"/>
                <a:stretch>
                  <a:fillRect l="-4122" r="-286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四角形吹き出し 6"/>
          <p:cNvSpPr/>
          <p:nvPr/>
        </p:nvSpPr>
        <p:spPr>
          <a:xfrm>
            <a:off x="4067944" y="1916832"/>
            <a:ext cx="4464496" cy="1656184"/>
          </a:xfrm>
          <a:prstGeom prst="wedgeRectCallout">
            <a:avLst>
              <a:gd name="adj1" fmla="val -69004"/>
              <a:gd name="adj2" fmla="val 83502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ct val="20000"/>
              </a:spcBef>
            </a:pPr>
            <a:r>
              <a:rPr lang="ja-JP" altLang="en-US" sz="3200" dirty="0" err="1">
                <a:solidFill>
                  <a:prstClr val="black"/>
                </a:solidFill>
              </a:rPr>
              <a:t>ｂ</a:t>
            </a:r>
            <a:r>
              <a:rPr lang="ja-JP" altLang="en-US" sz="3200" dirty="0">
                <a:solidFill>
                  <a:prstClr val="black"/>
                </a:solidFill>
              </a:rPr>
              <a:t>の係数　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ja-JP" altLang="en-US" sz="3200" dirty="0" smtClean="0">
                <a:solidFill>
                  <a:prstClr val="black"/>
                </a:solidFill>
              </a:rPr>
              <a:t>－</a:t>
            </a:r>
            <a:r>
              <a:rPr lang="ja-JP" altLang="en-US" sz="3200" dirty="0">
                <a:solidFill>
                  <a:prstClr val="black"/>
                </a:solidFill>
              </a:rPr>
              <a:t>ｂ＝－１</a:t>
            </a:r>
            <a:r>
              <a:rPr lang="en-US" altLang="ja-JP" sz="3200" dirty="0">
                <a:solidFill>
                  <a:prstClr val="black"/>
                </a:solidFill>
              </a:rPr>
              <a:t>×</a:t>
            </a:r>
            <a:r>
              <a:rPr lang="ja-JP" altLang="en-US" sz="3200" dirty="0" err="1">
                <a:solidFill>
                  <a:prstClr val="black"/>
                </a:solidFill>
              </a:rPr>
              <a:t>ｂ</a:t>
            </a:r>
            <a:r>
              <a:rPr lang="ja-JP" altLang="en-US" sz="3200" dirty="0">
                <a:solidFill>
                  <a:prstClr val="black"/>
                </a:solidFill>
              </a:rPr>
              <a:t>なので</a:t>
            </a:r>
            <a:r>
              <a:rPr lang="ja-JP" altLang="en-US" sz="3200" dirty="0">
                <a:solidFill>
                  <a:srgbClr val="FF0000"/>
                </a:solidFill>
              </a:rPr>
              <a:t>ー１</a:t>
            </a:r>
            <a:endParaRPr lang="en-US" altLang="ja-JP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207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uiExpand="1" build="p" animBg="1"/>
      <p:bldP spid="7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2352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問１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692696"/>
                <a:ext cx="8784976" cy="396044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kumimoji="1" lang="ja-JP" altLang="en-US" sz="3600" dirty="0" smtClean="0"/>
                  <a:t>次の式の項をいいなさい。また、文字をふくむ項の係数をいいなさい。</a:t>
                </a:r>
                <a:endParaRPr kumimoji="1" lang="en-US" altLang="ja-JP" sz="3600" dirty="0" smtClean="0"/>
              </a:p>
              <a:p>
                <a:pPr marL="0" indent="0">
                  <a:buNone/>
                </a:pPr>
                <a:endParaRPr lang="en-US" altLang="ja-JP" sz="3600" dirty="0"/>
              </a:p>
              <a:p>
                <a:pPr marL="0" indent="0">
                  <a:buNone/>
                </a:pPr>
                <a:r>
                  <a:rPr lang="ja-JP" altLang="en-US" sz="3600" dirty="0" smtClean="0">
                    <a:solidFill>
                      <a:srgbClr val="FF0000"/>
                    </a:solidFill>
                  </a:rPr>
                  <a:t>項</a:t>
                </a:r>
                <a:r>
                  <a:rPr lang="ja-JP" altLang="en-US" sz="3600" dirty="0" smtClean="0"/>
                  <a:t>　９、－２ｘ　　　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b="0" i="1" smtClean="0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ja-JP" altLang="en-US" sz="3600" b="0" i="1" smtClean="0">
                            <a:latin typeface="Cambria Math"/>
                          </a:rPr>
                          <m:t>４</m:t>
                        </m:r>
                      </m:den>
                    </m:f>
                  </m:oMath>
                </a14:m>
                <a:r>
                  <a:rPr lang="ja-JP" altLang="en-US" sz="3600" dirty="0" smtClean="0"/>
                  <a:t>、－３ｙ　　　　ａ、－</a:t>
                </a:r>
                <a:r>
                  <a:rPr lang="ja-JP" altLang="en-US" sz="3600" dirty="0" err="1" smtClean="0"/>
                  <a:t>ｂ</a:t>
                </a:r>
                <a:r>
                  <a:rPr lang="ja-JP" altLang="en-US" sz="3600" dirty="0" smtClean="0"/>
                  <a:t>、８　</a:t>
                </a:r>
                <a:endParaRPr lang="en-US" altLang="ja-JP" sz="3600" dirty="0" smtClean="0"/>
              </a:p>
              <a:p>
                <a:pPr marL="0" indent="0">
                  <a:buNone/>
                </a:pPr>
                <a:r>
                  <a:rPr kumimoji="1" lang="ja-JP" altLang="en-US" sz="3600" dirty="0" smtClean="0">
                    <a:solidFill>
                      <a:srgbClr val="FF0000"/>
                    </a:solidFill>
                  </a:rPr>
                  <a:t>係数</a:t>
                </a:r>
                <a:r>
                  <a:rPr kumimoji="1" lang="ja-JP" altLang="en-US" sz="3600" dirty="0" smtClean="0"/>
                  <a:t>　</a:t>
                </a:r>
                <a:r>
                  <a:rPr lang="ja-JP" altLang="en-US" sz="3600" dirty="0" smtClean="0"/>
                  <a:t>－２</a:t>
                </a:r>
                <a:r>
                  <a:rPr lang="ja-JP" altLang="en-US" sz="3600" dirty="0"/>
                  <a:t>　　　</a:t>
                </a:r>
                <a:r>
                  <a:rPr lang="ja-JP" altLang="en-US" sz="3600" dirty="0" smtClean="0"/>
                  <a:t>　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b="0" i="1" smtClean="0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3600" i="1">
                            <a:latin typeface="Cambria Math"/>
                          </a:rPr>
                          <m:t>４</m:t>
                        </m:r>
                      </m:den>
                    </m:f>
                  </m:oMath>
                </a14:m>
                <a:r>
                  <a:rPr lang="ja-JP" altLang="en-US" sz="3600" dirty="0"/>
                  <a:t>、－</a:t>
                </a:r>
                <a:r>
                  <a:rPr lang="ja-JP" altLang="en-US" sz="3600" dirty="0" smtClean="0"/>
                  <a:t>３</a:t>
                </a:r>
                <a:r>
                  <a:rPr lang="ja-JP" altLang="en-US" sz="3600" dirty="0"/>
                  <a:t>　　　　</a:t>
                </a:r>
                <a:r>
                  <a:rPr lang="ja-JP" altLang="en-US" sz="3600" dirty="0" smtClean="0"/>
                  <a:t>　１、－１</a:t>
                </a:r>
                <a:endParaRPr lang="en-US" altLang="ja-JP" sz="3600" dirty="0" smtClean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692696"/>
                <a:ext cx="8784976" cy="3960440"/>
              </a:xfrm>
              <a:blipFill rotWithShape="1">
                <a:blip r:embed="rId2"/>
                <a:stretch>
                  <a:fillRect l="-2080" t="-231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図 3"/>
          <p:cNvPicPr/>
          <p:nvPr/>
        </p:nvPicPr>
        <p:blipFill rotWithShape="1">
          <a:blip r:embed="rId3"/>
          <a:srcRect l="17215" t="45347" r="33343" b="45881"/>
          <a:stretch/>
        </p:blipFill>
        <p:spPr bwMode="auto">
          <a:xfrm>
            <a:off x="80690" y="1844824"/>
            <a:ext cx="8604448" cy="82809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正方形/長方形 4"/>
              <p:cNvSpPr/>
              <p:nvPr/>
            </p:nvSpPr>
            <p:spPr>
              <a:xfrm>
                <a:off x="79563" y="4797152"/>
                <a:ext cx="9000259" cy="1848391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>
                <a:spAutoFit/>
              </a:bodyPr>
              <a:lstStyle/>
              <a:p>
                <a:pPr lvl="0">
                  <a:spcBef>
                    <a:spcPct val="20000"/>
                  </a:spcBef>
                </a:pPr>
                <a:r>
                  <a:rPr lang="ja-JP" altLang="en-US" sz="2800" dirty="0">
                    <a:solidFill>
                      <a:prstClr val="black"/>
                    </a:solidFill>
                  </a:rPr>
                  <a:t>ａ</a:t>
                </a:r>
                <a:r>
                  <a:rPr lang="ja-JP" altLang="en-US" sz="2800" dirty="0" err="1">
                    <a:solidFill>
                      <a:prstClr val="black"/>
                    </a:solidFill>
                  </a:rPr>
                  <a:t>、</a:t>
                </a:r>
                <a:r>
                  <a:rPr lang="en-US" altLang="ja-JP" sz="28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ja-JP" alt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４</m:t>
                        </m:r>
                      </m:den>
                    </m:f>
                    <m:r>
                      <a:rPr lang="ja-JP" altLang="en-US" sz="28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2800" dirty="0" err="1">
                    <a:solidFill>
                      <a:prstClr val="black"/>
                    </a:solidFill>
                  </a:rPr>
                  <a:t>、</a:t>
                </a:r>
                <a:r>
                  <a:rPr lang="en-US" altLang="ja-JP" sz="2800" dirty="0">
                    <a:solidFill>
                      <a:prstClr val="black"/>
                    </a:solidFill>
                  </a:rPr>
                  <a:t>―</a:t>
                </a:r>
                <a:r>
                  <a:rPr lang="ja-JP" altLang="en-US" sz="2800" dirty="0">
                    <a:solidFill>
                      <a:prstClr val="black"/>
                    </a:solidFill>
                  </a:rPr>
                  <a:t>３ｙなど、文字が一つだけの</a:t>
                </a:r>
                <a:r>
                  <a:rPr lang="ja-JP" altLang="en-US" sz="2800" dirty="0" smtClean="0">
                    <a:solidFill>
                      <a:prstClr val="black"/>
                    </a:solidFill>
                  </a:rPr>
                  <a:t>項・・・　</a:t>
                </a:r>
                <a:r>
                  <a:rPr lang="ja-JP" altLang="en-US" sz="3600" dirty="0" smtClean="0">
                    <a:solidFill>
                      <a:srgbClr val="FF0000"/>
                    </a:solidFill>
                  </a:rPr>
                  <a:t>一</a:t>
                </a:r>
                <a:r>
                  <a:rPr lang="ja-JP" altLang="en-US" sz="3600" dirty="0">
                    <a:solidFill>
                      <a:srgbClr val="FF0000"/>
                    </a:solidFill>
                  </a:rPr>
                  <a:t>次の項</a:t>
                </a:r>
                <a:endParaRPr lang="en-US" altLang="ja-JP" sz="2800" dirty="0">
                  <a:solidFill>
                    <a:srgbClr val="FF0000"/>
                  </a:solidFill>
                </a:endParaRPr>
              </a:p>
              <a:p>
                <a:pPr lvl="0">
                  <a:spcBef>
                    <a:spcPct val="20000"/>
                  </a:spcBef>
                </a:pPr>
                <a:r>
                  <a:rPr lang="ja-JP" altLang="en-US" sz="2800" dirty="0">
                    <a:solidFill>
                      <a:prstClr val="black"/>
                    </a:solidFill>
                  </a:rPr>
                  <a:t>一次の項だけの式、一次の項＋数</a:t>
                </a:r>
                <a:r>
                  <a:rPr lang="ja-JP" altLang="en-US" sz="2800" dirty="0" smtClean="0">
                    <a:solidFill>
                      <a:prstClr val="black"/>
                    </a:solidFill>
                  </a:rPr>
                  <a:t>の項の式・・・</a:t>
                </a:r>
                <a:r>
                  <a:rPr lang="ja-JP" altLang="en-US" sz="3600" dirty="0" smtClean="0">
                    <a:solidFill>
                      <a:srgbClr val="FF0000"/>
                    </a:solidFill>
                  </a:rPr>
                  <a:t>一次式</a:t>
                </a:r>
                <a:endParaRPr lang="en-US" altLang="ja-JP" sz="3600" dirty="0">
                  <a:solidFill>
                    <a:srgbClr val="FF0000"/>
                  </a:solidFill>
                </a:endParaRPr>
              </a:p>
              <a:p>
                <a:pPr lvl="0">
                  <a:spcBef>
                    <a:spcPct val="20000"/>
                  </a:spcBef>
                </a:pPr>
                <a:r>
                  <a:rPr lang="ja-JP" altLang="en-US" sz="2800" dirty="0">
                    <a:solidFill>
                      <a:prstClr val="black"/>
                    </a:solidFill>
                  </a:rPr>
                  <a:t>上の（１）、（２）、（３）はすべて</a:t>
                </a:r>
                <a:r>
                  <a:rPr lang="ja-JP" altLang="en-US" sz="2800" dirty="0">
                    <a:solidFill>
                      <a:srgbClr val="FF0000"/>
                    </a:solidFill>
                  </a:rPr>
                  <a:t>一次式</a:t>
                </a:r>
                <a:endParaRPr lang="en-US" altLang="ja-JP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正方形/長方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63" y="4797152"/>
                <a:ext cx="9000259" cy="1848391"/>
              </a:xfrm>
              <a:prstGeom prst="rect">
                <a:avLst/>
              </a:prstGeom>
              <a:blipFill rotWithShape="1">
                <a:blip r:embed="rId4"/>
                <a:stretch>
                  <a:fillRect l="-1355" t="-7921" b="-693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1329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5473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式を簡単にすること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711247" y="908720"/>
            <a:ext cx="3415967" cy="305947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１個</a:t>
            </a:r>
            <a:r>
              <a:rPr kumimoji="1" lang="ja-JP" altLang="en-US" dirty="0" err="1" smtClean="0"/>
              <a:t>ｘ</a:t>
            </a:r>
            <a:r>
              <a:rPr kumimoji="1" lang="ja-JP" altLang="en-US" dirty="0" smtClean="0"/>
              <a:t>円の白いピン球４個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と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１個ｘ円のオレンジのピン球を２個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買いました。</a:t>
            </a:r>
            <a:endParaRPr kumimoji="1" lang="ja-JP" altLang="en-US" dirty="0"/>
          </a:p>
        </p:txBody>
      </p:sp>
      <p:grpSp>
        <p:nvGrpSpPr>
          <p:cNvPr id="22" name="グループ化 21"/>
          <p:cNvGrpSpPr/>
          <p:nvPr/>
        </p:nvGrpSpPr>
        <p:grpSpPr>
          <a:xfrm>
            <a:off x="60480" y="1017595"/>
            <a:ext cx="5517955" cy="2555419"/>
            <a:chOff x="494205" y="1017597"/>
            <a:chExt cx="6723261" cy="3312370"/>
          </a:xfrm>
        </p:grpSpPr>
        <p:grpSp>
          <p:nvGrpSpPr>
            <p:cNvPr id="6" name="グループ化 5"/>
            <p:cNvGrpSpPr/>
            <p:nvPr/>
          </p:nvGrpSpPr>
          <p:grpSpPr>
            <a:xfrm>
              <a:off x="494205" y="1017601"/>
              <a:ext cx="1565346" cy="1656183"/>
              <a:chOff x="2023156" y="3173259"/>
              <a:chExt cx="1565346" cy="1656183"/>
            </a:xfrm>
          </p:grpSpPr>
          <p:sp>
            <p:nvSpPr>
              <p:cNvPr id="4" name="円/楕円 3"/>
              <p:cNvSpPr/>
              <p:nvPr/>
            </p:nvSpPr>
            <p:spPr>
              <a:xfrm>
                <a:off x="2023156" y="3173259"/>
                <a:ext cx="1565346" cy="1656183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" name="テキスト ボックス 4"/>
              <p:cNvSpPr txBox="1"/>
              <p:nvPr/>
            </p:nvSpPr>
            <p:spPr>
              <a:xfrm>
                <a:off x="2492245" y="3678184"/>
                <a:ext cx="64633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400" dirty="0" smtClean="0"/>
                  <a:t>TSP</a:t>
                </a:r>
              </a:p>
              <a:p>
                <a:r>
                  <a:rPr lang="ja-JP" altLang="en-US" sz="1200" dirty="0" smtClean="0"/>
                  <a:t>★★★</a:t>
                </a:r>
                <a:endParaRPr kumimoji="1" lang="ja-JP" altLang="en-US" sz="1200" dirty="0"/>
              </a:p>
            </p:txBody>
          </p:sp>
        </p:grpSp>
        <p:grpSp>
          <p:nvGrpSpPr>
            <p:cNvPr id="7" name="グループ化 6"/>
            <p:cNvGrpSpPr/>
            <p:nvPr/>
          </p:nvGrpSpPr>
          <p:grpSpPr>
            <a:xfrm>
              <a:off x="2211951" y="1017599"/>
              <a:ext cx="1565346" cy="1656183"/>
              <a:chOff x="2023156" y="3173259"/>
              <a:chExt cx="1565346" cy="1656183"/>
            </a:xfrm>
          </p:grpSpPr>
          <p:sp>
            <p:nvSpPr>
              <p:cNvPr id="8" name="円/楕円 7"/>
              <p:cNvSpPr/>
              <p:nvPr/>
            </p:nvSpPr>
            <p:spPr>
              <a:xfrm>
                <a:off x="2023156" y="3173259"/>
                <a:ext cx="1565346" cy="1656183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" name="テキスト ボックス 8"/>
              <p:cNvSpPr txBox="1"/>
              <p:nvPr/>
            </p:nvSpPr>
            <p:spPr>
              <a:xfrm>
                <a:off x="2492245" y="3678184"/>
                <a:ext cx="64633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400" dirty="0" smtClean="0"/>
                  <a:t>TSP</a:t>
                </a:r>
              </a:p>
              <a:p>
                <a:r>
                  <a:rPr lang="ja-JP" altLang="en-US" sz="1200" dirty="0" smtClean="0"/>
                  <a:t>★★★</a:t>
                </a:r>
                <a:endParaRPr kumimoji="1" lang="ja-JP" altLang="en-US" sz="1200" dirty="0"/>
              </a:p>
            </p:txBody>
          </p:sp>
        </p:grpSp>
        <p:grpSp>
          <p:nvGrpSpPr>
            <p:cNvPr id="10" name="グループ化 9"/>
            <p:cNvGrpSpPr/>
            <p:nvPr/>
          </p:nvGrpSpPr>
          <p:grpSpPr>
            <a:xfrm>
              <a:off x="3937343" y="1017597"/>
              <a:ext cx="1565346" cy="1656183"/>
              <a:chOff x="2023156" y="3173259"/>
              <a:chExt cx="1565346" cy="1656183"/>
            </a:xfrm>
          </p:grpSpPr>
          <p:sp>
            <p:nvSpPr>
              <p:cNvPr id="11" name="円/楕円 10"/>
              <p:cNvSpPr/>
              <p:nvPr/>
            </p:nvSpPr>
            <p:spPr>
              <a:xfrm>
                <a:off x="2023156" y="3173259"/>
                <a:ext cx="1565346" cy="1656183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" name="テキスト ボックス 11"/>
              <p:cNvSpPr txBox="1"/>
              <p:nvPr/>
            </p:nvSpPr>
            <p:spPr>
              <a:xfrm>
                <a:off x="2492245" y="3678184"/>
                <a:ext cx="64633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400" dirty="0" smtClean="0"/>
                  <a:t>TSP</a:t>
                </a:r>
              </a:p>
              <a:p>
                <a:r>
                  <a:rPr lang="ja-JP" altLang="en-US" sz="1200" dirty="0" smtClean="0"/>
                  <a:t>★★★</a:t>
                </a:r>
                <a:endParaRPr kumimoji="1" lang="ja-JP" altLang="en-US" sz="1200" dirty="0"/>
              </a:p>
            </p:txBody>
          </p:sp>
        </p:grpSp>
        <p:grpSp>
          <p:nvGrpSpPr>
            <p:cNvPr id="13" name="グループ化 12"/>
            <p:cNvGrpSpPr/>
            <p:nvPr/>
          </p:nvGrpSpPr>
          <p:grpSpPr>
            <a:xfrm>
              <a:off x="5652120" y="1017601"/>
              <a:ext cx="1565346" cy="1656183"/>
              <a:chOff x="2023156" y="3173259"/>
              <a:chExt cx="1565346" cy="1656183"/>
            </a:xfrm>
          </p:grpSpPr>
          <p:sp>
            <p:nvSpPr>
              <p:cNvPr id="14" name="円/楕円 13"/>
              <p:cNvSpPr/>
              <p:nvPr/>
            </p:nvSpPr>
            <p:spPr>
              <a:xfrm>
                <a:off x="2023156" y="3173259"/>
                <a:ext cx="1565346" cy="1656183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テキスト ボックス 14"/>
              <p:cNvSpPr txBox="1"/>
              <p:nvPr/>
            </p:nvSpPr>
            <p:spPr>
              <a:xfrm>
                <a:off x="2492245" y="3678184"/>
                <a:ext cx="64633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400" dirty="0" smtClean="0"/>
                  <a:t>TSP</a:t>
                </a:r>
              </a:p>
              <a:p>
                <a:r>
                  <a:rPr lang="ja-JP" altLang="en-US" sz="1200" dirty="0" smtClean="0"/>
                  <a:t>★★★</a:t>
                </a:r>
                <a:endParaRPr kumimoji="1" lang="ja-JP" altLang="en-US" sz="1200" dirty="0"/>
              </a:p>
            </p:txBody>
          </p:sp>
        </p:grpSp>
        <p:grpSp>
          <p:nvGrpSpPr>
            <p:cNvPr id="16" name="グループ化 15"/>
            <p:cNvGrpSpPr/>
            <p:nvPr/>
          </p:nvGrpSpPr>
          <p:grpSpPr>
            <a:xfrm>
              <a:off x="1288245" y="2673784"/>
              <a:ext cx="1565346" cy="1656183"/>
              <a:chOff x="2023156" y="3173259"/>
              <a:chExt cx="1565346" cy="1656183"/>
            </a:xfrm>
          </p:grpSpPr>
          <p:sp>
            <p:nvSpPr>
              <p:cNvPr id="17" name="円/楕円 16"/>
              <p:cNvSpPr/>
              <p:nvPr/>
            </p:nvSpPr>
            <p:spPr>
              <a:xfrm>
                <a:off x="2023156" y="3173259"/>
                <a:ext cx="1565346" cy="1656183"/>
              </a:xfrm>
              <a:prstGeom prst="ellipse">
                <a:avLst/>
              </a:prstGeom>
              <a:ln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" name="テキスト ボックス 17"/>
              <p:cNvSpPr txBox="1"/>
              <p:nvPr/>
            </p:nvSpPr>
            <p:spPr>
              <a:xfrm>
                <a:off x="2492245" y="3678184"/>
                <a:ext cx="64633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400" dirty="0" smtClean="0"/>
                  <a:t>TSP</a:t>
                </a:r>
              </a:p>
              <a:p>
                <a:r>
                  <a:rPr lang="ja-JP" altLang="en-US" sz="1200" dirty="0" smtClean="0"/>
                  <a:t>★★★</a:t>
                </a:r>
                <a:endParaRPr kumimoji="1" lang="ja-JP" altLang="en-US" sz="1200" dirty="0"/>
              </a:p>
            </p:txBody>
          </p:sp>
        </p:grpSp>
        <p:grpSp>
          <p:nvGrpSpPr>
            <p:cNvPr id="19" name="グループ化 18"/>
            <p:cNvGrpSpPr/>
            <p:nvPr/>
          </p:nvGrpSpPr>
          <p:grpSpPr>
            <a:xfrm>
              <a:off x="3164251" y="2673784"/>
              <a:ext cx="1565346" cy="1656183"/>
              <a:chOff x="2023156" y="3173259"/>
              <a:chExt cx="1565346" cy="1656183"/>
            </a:xfrm>
          </p:grpSpPr>
          <p:sp>
            <p:nvSpPr>
              <p:cNvPr id="20" name="円/楕円 19"/>
              <p:cNvSpPr/>
              <p:nvPr/>
            </p:nvSpPr>
            <p:spPr>
              <a:xfrm>
                <a:off x="2023156" y="3173259"/>
                <a:ext cx="1565346" cy="1656183"/>
              </a:xfrm>
              <a:prstGeom prst="ellipse">
                <a:avLst/>
              </a:prstGeom>
              <a:ln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" name="テキスト ボックス 20"/>
              <p:cNvSpPr txBox="1"/>
              <p:nvPr/>
            </p:nvSpPr>
            <p:spPr>
              <a:xfrm>
                <a:off x="2492245" y="3678184"/>
                <a:ext cx="64633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400" dirty="0" smtClean="0"/>
                  <a:t>TSP</a:t>
                </a:r>
              </a:p>
              <a:p>
                <a:r>
                  <a:rPr lang="ja-JP" altLang="en-US" sz="1200" dirty="0" smtClean="0"/>
                  <a:t>★★★</a:t>
                </a:r>
                <a:endParaRPr kumimoji="1" lang="ja-JP" altLang="en-US" sz="1200" dirty="0"/>
              </a:p>
            </p:txBody>
          </p:sp>
        </p:grpSp>
      </p:grpSp>
      <p:sp>
        <p:nvSpPr>
          <p:cNvPr id="23" name="コンテンツ プレースホルダー 2"/>
          <p:cNvSpPr txBox="1">
            <a:spLocks/>
          </p:cNvSpPr>
          <p:nvPr/>
        </p:nvSpPr>
        <p:spPr>
          <a:xfrm>
            <a:off x="60480" y="4005064"/>
            <a:ext cx="8741008" cy="28529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２色のピン球の代金の合計を式で表そう。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４ｘ＋２ｘ　（円）</a:t>
            </a:r>
            <a:endParaRPr lang="en-US" altLang="ja-JP" sz="36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２色のピン球の代金の差を式で表そう。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/>
              <a:t>４ｘ－</a:t>
            </a:r>
            <a:r>
              <a:rPr lang="ja-JP" altLang="en-US" sz="3600" dirty="0" smtClean="0"/>
              <a:t>２ｘ　（円）</a:t>
            </a:r>
            <a:endParaRPr lang="ja-JP" altLang="en-US" sz="3600" dirty="0"/>
          </a:p>
        </p:txBody>
      </p:sp>
      <p:sp>
        <p:nvSpPr>
          <p:cNvPr id="24" name="正方形/長方形 23"/>
          <p:cNvSpPr/>
          <p:nvPr/>
        </p:nvSpPr>
        <p:spPr>
          <a:xfrm>
            <a:off x="3190278" y="4776470"/>
            <a:ext cx="693030" cy="4207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</a:rPr>
              <a:t>ｘ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3883308" y="4776470"/>
            <a:ext cx="693030" cy="4207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</a:rPr>
              <a:t>ｘ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4576338" y="4776470"/>
            <a:ext cx="693030" cy="4207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</a:rPr>
              <a:t>ｘ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5269368" y="4776470"/>
            <a:ext cx="693030" cy="4207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</a:rPr>
              <a:t>ｘ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5962398" y="4776470"/>
            <a:ext cx="693030" cy="4207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</a:rPr>
              <a:t>ｘ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6618763" y="4776470"/>
            <a:ext cx="693030" cy="4207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</a:rPr>
              <a:t>ｘ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3357568" y="6051729"/>
            <a:ext cx="693030" cy="4207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</a:rPr>
              <a:t>ｘ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4050598" y="6051729"/>
            <a:ext cx="693030" cy="4207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</a:rPr>
              <a:t>ｘ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4743628" y="6051729"/>
            <a:ext cx="693030" cy="4207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</a:rPr>
              <a:t>ｘ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5436658" y="6051729"/>
            <a:ext cx="693030" cy="4207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</a:rPr>
              <a:t>ｘ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545172" y="4663672"/>
            <a:ext cx="74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６ｘ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545172" y="5938931"/>
            <a:ext cx="74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２ｘ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849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3" grpId="0" uiExpand="1" build="p"/>
      <p:bldP spid="24" grpId="0" animBg="1"/>
      <p:bldP spid="25" grpId="0" animBg="1"/>
      <p:bldP spid="26" grpId="0" animBg="1"/>
      <p:bldP spid="27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4" grpId="1" animBg="1"/>
      <p:bldP spid="35" grpId="0" animBg="1"/>
      <p:bldP spid="35" grpId="1" animBg="1"/>
      <p:bldP spid="36" grpId="0"/>
      <p:bldP spid="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8573" y="188640"/>
            <a:ext cx="8229600" cy="6480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kumimoji="1" lang="ja-JP" altLang="en-US" sz="4800" dirty="0" smtClean="0"/>
              <a:t>ｍ</a:t>
            </a:r>
            <a:r>
              <a:rPr kumimoji="1" lang="ja-JP" altLang="en-US" sz="4800" dirty="0" smtClean="0">
                <a:solidFill>
                  <a:srgbClr val="FF0000"/>
                </a:solidFill>
              </a:rPr>
              <a:t>ｘ</a:t>
            </a:r>
            <a:r>
              <a:rPr kumimoji="1" lang="ja-JP" altLang="en-US" sz="4800" dirty="0" smtClean="0"/>
              <a:t>＋ｎ</a:t>
            </a:r>
            <a:r>
              <a:rPr kumimoji="1" lang="ja-JP" altLang="en-US" sz="4800" dirty="0" smtClean="0">
                <a:solidFill>
                  <a:srgbClr val="FF0000"/>
                </a:solidFill>
              </a:rPr>
              <a:t>ｘ</a:t>
            </a:r>
            <a:r>
              <a:rPr kumimoji="1" lang="ja-JP" altLang="en-US" sz="4800" dirty="0" smtClean="0"/>
              <a:t>＝（ｍ＋ｎ）</a:t>
            </a:r>
            <a:r>
              <a:rPr kumimoji="1" lang="ja-JP" altLang="en-US" sz="4800" dirty="0" smtClean="0">
                <a:solidFill>
                  <a:srgbClr val="FF0000"/>
                </a:solidFill>
              </a:rPr>
              <a:t>ｘ　</a:t>
            </a:r>
            <a:r>
              <a:rPr kumimoji="1" lang="ja-JP" altLang="en-US" sz="4800" dirty="0" smtClean="0"/>
              <a:t>の利用</a:t>
            </a:r>
            <a:endParaRPr kumimoji="1" lang="ja-JP" altLang="en-US" sz="4800" dirty="0"/>
          </a:p>
        </p:txBody>
      </p:sp>
      <p:sp>
        <p:nvSpPr>
          <p:cNvPr id="4" name="コンテンツ プレースホルダー 2"/>
          <p:cNvSpPr txBox="1">
            <a:spLocks noGrp="1"/>
          </p:cNvSpPr>
          <p:nvPr>
            <p:ph idx="1"/>
          </p:nvPr>
        </p:nvSpPr>
        <p:spPr>
          <a:xfrm>
            <a:off x="459509" y="908720"/>
            <a:ext cx="6275040" cy="32655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 dirty="0" smtClean="0"/>
              <a:t>４ｘ＋２ｘ＝　</a:t>
            </a:r>
            <a:endParaRPr lang="en-US" altLang="ja-JP" sz="4400" dirty="0" smtClean="0"/>
          </a:p>
          <a:p>
            <a:pPr marL="0" indent="0">
              <a:buNone/>
            </a:pPr>
            <a:r>
              <a:rPr lang="ja-JP" altLang="en-US" sz="4400" dirty="0"/>
              <a:t>ｍ</a:t>
            </a:r>
            <a:r>
              <a:rPr lang="ja-JP" altLang="en-US" sz="4400" dirty="0">
                <a:solidFill>
                  <a:srgbClr val="FF0000"/>
                </a:solidFill>
              </a:rPr>
              <a:t>ｘ</a:t>
            </a:r>
            <a:r>
              <a:rPr lang="ja-JP" altLang="en-US" sz="4400" dirty="0"/>
              <a:t>＋ｎ</a:t>
            </a:r>
            <a:r>
              <a:rPr lang="ja-JP" altLang="en-US" sz="4400" dirty="0">
                <a:solidFill>
                  <a:srgbClr val="FF0000"/>
                </a:solidFill>
              </a:rPr>
              <a:t>ｘ</a:t>
            </a:r>
            <a:r>
              <a:rPr lang="ja-JP" altLang="en-US" sz="4400" dirty="0"/>
              <a:t>＝（ｍ＋ｎ）</a:t>
            </a:r>
            <a:r>
              <a:rPr lang="ja-JP" altLang="en-US" sz="4400" dirty="0" err="1">
                <a:solidFill>
                  <a:srgbClr val="FF0000"/>
                </a:solidFill>
              </a:rPr>
              <a:t>ｘ</a:t>
            </a:r>
            <a:endParaRPr lang="en-US" altLang="ja-JP" sz="4400" dirty="0" smtClean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 dirty="0" smtClean="0"/>
              <a:t>４ｘ－２ｘ＝　</a:t>
            </a:r>
            <a:endParaRPr lang="en-US" altLang="ja-JP" sz="4400" dirty="0" smtClean="0"/>
          </a:p>
          <a:p>
            <a:pPr marL="0" indent="0">
              <a:buNone/>
            </a:pPr>
            <a:r>
              <a:rPr lang="ja-JP" altLang="en-US" sz="4400" dirty="0"/>
              <a:t>ｍ</a:t>
            </a:r>
            <a:r>
              <a:rPr lang="ja-JP" altLang="en-US" sz="4400" dirty="0">
                <a:solidFill>
                  <a:srgbClr val="FF0000"/>
                </a:solidFill>
              </a:rPr>
              <a:t>ｘ</a:t>
            </a:r>
            <a:r>
              <a:rPr lang="ja-JP" altLang="en-US" sz="4400" dirty="0"/>
              <a:t>＋ｎ</a:t>
            </a:r>
            <a:r>
              <a:rPr lang="ja-JP" altLang="en-US" sz="4400" dirty="0">
                <a:solidFill>
                  <a:srgbClr val="FF0000"/>
                </a:solidFill>
              </a:rPr>
              <a:t>ｘ</a:t>
            </a:r>
            <a:r>
              <a:rPr lang="ja-JP" altLang="en-US" sz="4400" dirty="0"/>
              <a:t>＝（ｍ＋ｎ）</a:t>
            </a:r>
            <a:r>
              <a:rPr lang="ja-JP" altLang="en-US" sz="4400" dirty="0" err="1">
                <a:solidFill>
                  <a:srgbClr val="FF0000"/>
                </a:solidFill>
              </a:rPr>
              <a:t>ｘ</a:t>
            </a:r>
            <a:endParaRPr lang="en-US" altLang="ja-JP" sz="4400" dirty="0">
              <a:solidFill>
                <a:srgbClr val="FF0000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062141" y="942206"/>
            <a:ext cx="24194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400" dirty="0">
                <a:solidFill>
                  <a:prstClr val="black"/>
                </a:solidFill>
              </a:rPr>
              <a:t>（４＋２）ｘ</a:t>
            </a:r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5481640" y="920985"/>
            <a:ext cx="142859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400" dirty="0">
                <a:solidFill>
                  <a:prstClr val="black"/>
                </a:solidFill>
              </a:rPr>
              <a:t>＝６ｘ</a:t>
            </a:r>
            <a:endParaRPr lang="ja-JP" altLang="en-US" sz="1400" dirty="0"/>
          </a:p>
        </p:txBody>
      </p:sp>
      <p:sp>
        <p:nvSpPr>
          <p:cNvPr id="7" name="正方形/長方形 6"/>
          <p:cNvSpPr/>
          <p:nvPr/>
        </p:nvSpPr>
        <p:spPr>
          <a:xfrm>
            <a:off x="3062141" y="2481959"/>
            <a:ext cx="252246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400" dirty="0">
                <a:solidFill>
                  <a:prstClr val="black"/>
                </a:solidFill>
              </a:rPr>
              <a:t>（４－２）ｘ</a:t>
            </a:r>
            <a:endParaRPr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5481640" y="2481959"/>
            <a:ext cx="142859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400" dirty="0">
                <a:solidFill>
                  <a:prstClr val="black"/>
                </a:solidFill>
              </a:rPr>
              <a:t>＝２ｘ</a:t>
            </a:r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-1" y="4200709"/>
            <a:ext cx="93245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C000"/>
                </a:solidFill>
              </a:rPr>
              <a:t>★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文字の部分が同じ項</a:t>
            </a:r>
            <a:r>
              <a:rPr kumimoji="1" lang="ja-JP" altLang="en-US" sz="3200" dirty="0" smtClean="0"/>
              <a:t>をまとめ、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係数を計算</a:t>
            </a:r>
            <a:r>
              <a:rPr kumimoji="1" lang="ja-JP" altLang="en-US" sz="3200" dirty="0" smtClean="0"/>
              <a:t>する。</a:t>
            </a:r>
            <a:r>
              <a:rPr lang="ja-JP" altLang="en-US" sz="3200" dirty="0" smtClean="0">
                <a:solidFill>
                  <a:srgbClr val="FFC000"/>
                </a:solidFill>
              </a:rPr>
              <a:t>★</a:t>
            </a:r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89822" y="4809670"/>
            <a:ext cx="351570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(</a:t>
            </a:r>
            <a:r>
              <a:rPr kumimoji="1" lang="ja-JP" altLang="en-US" sz="3600" dirty="0" smtClean="0"/>
              <a:t>１</a:t>
            </a:r>
            <a:r>
              <a:rPr kumimoji="1" lang="en-US" altLang="ja-JP" sz="3600" dirty="0" smtClean="0"/>
              <a:t>)</a:t>
            </a:r>
            <a:r>
              <a:rPr kumimoji="1" lang="ja-JP" altLang="en-US" sz="3600" dirty="0" smtClean="0"/>
              <a:t>　－３ｘ＋２ｘ</a:t>
            </a:r>
            <a:endParaRPr kumimoji="1" lang="en-US" altLang="ja-JP" sz="3600" dirty="0" smtClean="0"/>
          </a:p>
          <a:p>
            <a:r>
              <a:rPr lang="ja-JP" altLang="en-US" sz="3600" dirty="0"/>
              <a:t>　</a:t>
            </a:r>
            <a:r>
              <a:rPr lang="ja-JP" altLang="en-US" sz="3600" dirty="0" smtClean="0"/>
              <a:t>　＝（－３＋２）</a:t>
            </a:r>
            <a:r>
              <a:rPr lang="ja-JP" altLang="en-US" sz="3600" dirty="0" err="1" smtClean="0"/>
              <a:t>ｘ</a:t>
            </a:r>
            <a:endParaRPr lang="en-US" altLang="ja-JP" sz="3600" dirty="0" smtClean="0"/>
          </a:p>
          <a:p>
            <a:r>
              <a:rPr kumimoji="1" lang="ja-JP" altLang="en-US" sz="3600" dirty="0"/>
              <a:t>　</a:t>
            </a:r>
            <a:r>
              <a:rPr kumimoji="1" lang="ja-JP" altLang="en-US" sz="3600" dirty="0" smtClean="0"/>
              <a:t>　＝－ｘ</a:t>
            </a:r>
            <a:endParaRPr kumimoji="1" lang="ja-JP" altLang="en-US" sz="3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438085" y="4775236"/>
            <a:ext cx="305404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(</a:t>
            </a:r>
            <a:r>
              <a:rPr lang="en-US" altLang="ja-JP" sz="3600" dirty="0"/>
              <a:t>2</a:t>
            </a:r>
            <a:r>
              <a:rPr kumimoji="1" lang="en-US" altLang="ja-JP" sz="3600" dirty="0" smtClean="0"/>
              <a:t>)</a:t>
            </a:r>
            <a:r>
              <a:rPr kumimoji="1" lang="ja-JP" altLang="en-US" sz="3600" dirty="0" smtClean="0"/>
              <a:t>　７ｘ</a:t>
            </a:r>
            <a:r>
              <a:rPr kumimoji="1" lang="en-US" altLang="ja-JP" sz="3600" dirty="0" smtClean="0"/>
              <a:t>―</a:t>
            </a:r>
            <a:r>
              <a:rPr kumimoji="1" lang="ja-JP" altLang="en-US" sz="3600" dirty="0" err="1" smtClean="0"/>
              <a:t>ｘ</a:t>
            </a:r>
            <a:endParaRPr kumimoji="1" lang="en-US" altLang="ja-JP" sz="3600" dirty="0" smtClean="0"/>
          </a:p>
          <a:p>
            <a:r>
              <a:rPr lang="ja-JP" altLang="en-US" sz="3600" dirty="0"/>
              <a:t>　</a:t>
            </a:r>
            <a:r>
              <a:rPr lang="ja-JP" altLang="en-US" sz="3600" dirty="0" smtClean="0"/>
              <a:t>　＝（７－１）</a:t>
            </a:r>
            <a:r>
              <a:rPr lang="ja-JP" altLang="en-US" sz="3600" dirty="0" err="1" smtClean="0"/>
              <a:t>ｘ</a:t>
            </a:r>
            <a:endParaRPr lang="en-US" altLang="ja-JP" sz="3600" dirty="0" smtClean="0"/>
          </a:p>
          <a:p>
            <a:r>
              <a:rPr kumimoji="1" lang="ja-JP" altLang="en-US" sz="3600" dirty="0"/>
              <a:t>　</a:t>
            </a:r>
            <a:r>
              <a:rPr kumimoji="1" lang="ja-JP" altLang="en-US" sz="3600" dirty="0" smtClean="0"/>
              <a:t>　＝６ｘ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92820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uiExpand="1" build="p"/>
      <p:bldP spid="5" grpId="0"/>
      <p:bldP spid="6" grpId="0"/>
      <p:bldP spid="7" grpId="0"/>
      <p:bldP spid="8" grpId="0"/>
      <p:bldP spid="9" grpId="0"/>
      <p:bldP spid="10" grpId="0" build="p"/>
      <p:bldP spid="1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04056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問２　次の式を簡単にしなさい。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052736"/>
                <a:ext cx="8640960" cy="547260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kumimoji="1" lang="en-US" altLang="ja-JP" dirty="0" smtClean="0"/>
                  <a:t>(</a:t>
                </a:r>
                <a:r>
                  <a:rPr kumimoji="1" lang="ja-JP" altLang="en-US" dirty="0" smtClean="0"/>
                  <a:t>１</a:t>
                </a:r>
                <a:r>
                  <a:rPr kumimoji="1" lang="en-US" altLang="ja-JP" dirty="0" smtClean="0"/>
                  <a:t>)</a:t>
                </a:r>
                <a:r>
                  <a:rPr kumimoji="1" lang="ja-JP" altLang="en-US" dirty="0" smtClean="0"/>
                  <a:t>　６ｘ－２ｘ　　　　　　　　　</a:t>
                </a:r>
                <a:r>
                  <a:rPr kumimoji="1" lang="en-US" altLang="ja-JP" dirty="0" smtClean="0"/>
                  <a:t>(</a:t>
                </a:r>
                <a:r>
                  <a:rPr kumimoji="1" lang="ja-JP" altLang="en-US" dirty="0" smtClean="0"/>
                  <a:t>２</a:t>
                </a:r>
                <a:r>
                  <a:rPr kumimoji="1" lang="en-US" altLang="ja-JP" dirty="0" smtClean="0"/>
                  <a:t>)</a:t>
                </a:r>
                <a:r>
                  <a:rPr kumimoji="1" lang="ja-JP" altLang="en-US" dirty="0" smtClean="0"/>
                  <a:t>　ｘ－８ｘ</a:t>
                </a:r>
                <a:endParaRPr kumimoji="1" lang="en-US" altLang="ja-JP" dirty="0" smtClean="0"/>
              </a:p>
              <a:p>
                <a:pPr marL="0" indent="0">
                  <a:buNone/>
                </a:pPr>
                <a:endParaRPr lang="en-US" altLang="ja-JP" dirty="0"/>
              </a:p>
              <a:p>
                <a:pPr marL="0" indent="0">
                  <a:buNone/>
                </a:pPr>
                <a:endParaRPr kumimoji="1" lang="en-US" altLang="ja-JP" dirty="0" smtClean="0"/>
              </a:p>
              <a:p>
                <a:pPr marL="0" indent="0">
                  <a:buNone/>
                </a:pPr>
                <a:r>
                  <a:rPr lang="en-US" altLang="ja-JP" dirty="0"/>
                  <a:t>(</a:t>
                </a:r>
                <a:r>
                  <a:rPr lang="ja-JP" altLang="en-US" dirty="0"/>
                  <a:t>３</a:t>
                </a:r>
                <a:r>
                  <a:rPr lang="en-US" altLang="ja-JP" dirty="0" smtClean="0"/>
                  <a:t>)</a:t>
                </a:r>
                <a:r>
                  <a:rPr lang="ja-JP" altLang="en-US" dirty="0" smtClean="0"/>
                  <a:t>　－２ａ＋９ａ　　　　　　　</a:t>
                </a:r>
                <a:r>
                  <a:rPr lang="en-US" altLang="ja-JP" dirty="0" smtClean="0"/>
                  <a:t>(</a:t>
                </a:r>
                <a:r>
                  <a:rPr lang="ja-JP" altLang="en-US" dirty="0" smtClean="0"/>
                  <a:t>４</a:t>
                </a:r>
                <a:r>
                  <a:rPr lang="en-US" altLang="ja-JP" dirty="0" smtClean="0"/>
                  <a:t>)</a:t>
                </a:r>
                <a:r>
                  <a:rPr lang="ja-JP" altLang="en-US" dirty="0" smtClean="0"/>
                  <a:t>　－５ｂ－４ｂ</a:t>
                </a:r>
                <a:endParaRPr lang="en-US" altLang="ja-JP" dirty="0" smtClean="0"/>
              </a:p>
              <a:p>
                <a:pPr marL="0" indent="0">
                  <a:buNone/>
                </a:pPr>
                <a:endParaRPr kumimoji="1" lang="en-US" altLang="ja-JP" dirty="0"/>
              </a:p>
              <a:p>
                <a:pPr marL="0" indent="0">
                  <a:buNone/>
                </a:pPr>
                <a:endParaRPr lang="en-US" altLang="ja-JP" dirty="0" smtClean="0"/>
              </a:p>
              <a:p>
                <a:pPr marL="0" indent="0">
                  <a:buNone/>
                </a:pPr>
                <a:r>
                  <a:rPr kumimoji="1" lang="en-US" altLang="ja-JP" dirty="0"/>
                  <a:t>(</a:t>
                </a:r>
                <a:r>
                  <a:rPr kumimoji="1" lang="ja-JP" altLang="en-US" dirty="0"/>
                  <a:t>５</a:t>
                </a:r>
                <a:r>
                  <a:rPr kumimoji="1" lang="en-US" altLang="ja-JP" dirty="0" smtClean="0"/>
                  <a:t>)</a:t>
                </a:r>
                <a:r>
                  <a:rPr kumimoji="1" lang="ja-JP" altLang="en-US" dirty="0" smtClean="0"/>
                  <a:t>　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kumimoji="1" lang="ja-JP" altLang="en-US" b="0" i="1" smtClean="0"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kumimoji="1" lang="ja-JP" altLang="en-US" b="0" i="1" smtClean="0">
                            <a:latin typeface="Cambria Math"/>
                          </a:rPr>
                          <m:t>５</m:t>
                        </m:r>
                      </m:den>
                    </m:f>
                  </m:oMath>
                </a14:m>
                <a:r>
                  <a:rPr kumimoji="1" lang="ja-JP" altLang="en-US" dirty="0" smtClean="0"/>
                  <a:t>ｘ＋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b="0" i="1" smtClean="0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i="1">
                            <a:latin typeface="Cambria Math"/>
                          </a:rPr>
                          <m:t>５</m:t>
                        </m:r>
                      </m:den>
                    </m:f>
                  </m:oMath>
                </a14:m>
                <a:r>
                  <a:rPr lang="ja-JP" altLang="en-US" dirty="0" smtClean="0"/>
                  <a:t>ｘ　　　　　　　 　</a:t>
                </a:r>
                <a:r>
                  <a:rPr lang="en-US" altLang="ja-JP" dirty="0" smtClean="0"/>
                  <a:t>(</a:t>
                </a:r>
                <a:r>
                  <a:rPr lang="ja-JP" altLang="en-US" dirty="0" smtClean="0"/>
                  <a:t>６</a:t>
                </a:r>
                <a:r>
                  <a:rPr lang="en-US" altLang="ja-JP" dirty="0" smtClean="0"/>
                  <a:t>)</a:t>
                </a:r>
                <a:r>
                  <a:rPr lang="ja-JP" altLang="en-US" dirty="0" smtClean="0"/>
                  <a:t>　ｘ－</a:t>
                </a:r>
                <a:r>
                  <a:rPr lang="en-US" altLang="ja-JP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b="0" i="1" smtClean="0">
                            <a:latin typeface="Cambria Math"/>
                          </a:rPr>
                          <m:t>６</m:t>
                        </m:r>
                      </m:den>
                    </m:f>
                  </m:oMath>
                </a14:m>
                <a:r>
                  <a:rPr lang="ja-JP" altLang="en-US" dirty="0"/>
                  <a:t>ｘ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052736"/>
                <a:ext cx="8640960" cy="5472608"/>
              </a:xfrm>
              <a:blipFill rotWithShape="1">
                <a:blip r:embed="rId2"/>
                <a:stretch>
                  <a:fillRect l="-1763" t="-200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1075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3163</TotalTime>
  <Words>642</Words>
  <Application>Microsoft Office PowerPoint</Application>
  <PresentationFormat>画面に合わせる (4:3)</PresentationFormat>
  <Paragraphs>178</Paragraphs>
  <Slides>17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18" baseType="lpstr">
      <vt:lpstr>Office ​​テーマ</vt:lpstr>
      <vt:lpstr>文字式の計算</vt:lpstr>
      <vt:lpstr>PowerPoint プレゼンテーション</vt:lpstr>
      <vt:lpstr>PowerPoint プレゼンテーション</vt:lpstr>
      <vt:lpstr>例１</vt:lpstr>
      <vt:lpstr>例２</vt:lpstr>
      <vt:lpstr>問１</vt:lpstr>
      <vt:lpstr>式を簡単にすること</vt:lpstr>
      <vt:lpstr>ｍｘ＋ｎｘ＝（ｍ＋ｎ）ｘ　の利用</vt:lpstr>
      <vt:lpstr>問２　次の式を簡単にしなさい。</vt:lpstr>
      <vt:lpstr>８ｘ＋４－６ｘ＋１の計算</vt:lpstr>
      <vt:lpstr>問３　次の式を簡単にしなさい。</vt:lpstr>
      <vt:lpstr>かっこがある式</vt:lpstr>
      <vt:lpstr>PowerPoint プレゼンテーション</vt:lpstr>
      <vt:lpstr>かっこがある式</vt:lpstr>
      <vt:lpstr>問４　次の式を簡単にしなさい。</vt:lpstr>
      <vt:lpstr>式をたすこと、式をひくこと</vt:lpstr>
      <vt:lpstr>問５　次の２つの式をたしなさい。また、左の式から 　　右の式をひきなさい。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２章　文字の式 文字を使った式</dc:title>
  <dc:creator>teacher</dc:creator>
  <cp:lastModifiedBy>teacher</cp:lastModifiedBy>
  <cp:revision>118</cp:revision>
  <dcterms:created xsi:type="dcterms:W3CDTF">2014-05-29T02:46:17Z</dcterms:created>
  <dcterms:modified xsi:type="dcterms:W3CDTF">2015-07-27T05:27:02Z</dcterms:modified>
</cp:coreProperties>
</file>