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0" r:id="rId3"/>
    <p:sldId id="311" r:id="rId4"/>
    <p:sldId id="313" r:id="rId5"/>
    <p:sldId id="314" r:id="rId6"/>
    <p:sldId id="319" r:id="rId7"/>
    <p:sldId id="328" r:id="rId8"/>
    <p:sldId id="326" r:id="rId9"/>
    <p:sldId id="320" r:id="rId10"/>
    <p:sldId id="317" r:id="rId11"/>
    <p:sldId id="316" r:id="rId12"/>
    <p:sldId id="315" r:id="rId13"/>
    <p:sldId id="329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1" d="100"/>
          <a:sy n="8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6C3BE-329A-4403-AD78-C9772123B5FF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61379-0AC3-4937-8F96-D34D945DF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45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1379-0AC3-4937-8F96-D34D945DFA1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66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1379-0AC3-4937-8F96-D34D945DFA1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85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8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9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0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67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5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89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29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0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371F-FDE2-40D1-8FD8-A223D71452BA}" type="datetimeFigureOut">
              <a:rPr kumimoji="1" lang="ja-JP" altLang="en-US" smtClean="0"/>
              <a:t>2015/7/27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2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kumimoji="1" lang="ja-JP" altLang="en-US" sz="6000" dirty="0" smtClean="0"/>
              <a:t>関係を表す式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4" cy="3888432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400" dirty="0" smtClean="0"/>
              <a:t>ねらい</a:t>
            </a:r>
            <a:endParaRPr kumimoji="1" lang="en-US" altLang="ja-JP" sz="4400" dirty="0" smtClean="0"/>
          </a:p>
          <a:p>
            <a:pPr marL="0" indent="0">
              <a:buNone/>
            </a:pPr>
            <a:r>
              <a:rPr kumimoji="1" lang="ja-JP" altLang="en-US" sz="4400" dirty="0" smtClean="0"/>
              <a:t>２つの数や数量の相等関係や大小関係を、等式や不等式で表したり、等式や不等式の意味を読みとったりすることができる。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491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D:\なるなる\iphone\IMG_0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8" y="2636912"/>
            <a:ext cx="8574859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Ｋ市</a:t>
            </a:r>
            <a:r>
              <a:rPr kumimoji="1" lang="ja-JP" altLang="en-US" sz="3600" dirty="0" smtClean="0"/>
              <a:t>卓球大会団体で３位に入った</a:t>
            </a:r>
            <a:r>
              <a:rPr lang="ja-JP" altLang="en-US" sz="3600" dirty="0" smtClean="0"/>
              <a:t>女子</a:t>
            </a:r>
            <a:r>
              <a:rPr lang="ja-JP" altLang="en-US" sz="3600" dirty="0"/>
              <a:t>卓球部</a:t>
            </a:r>
            <a:r>
              <a:rPr lang="ja-JP" altLang="en-US" sz="3600" dirty="0" smtClean="0"/>
              <a:t>は、副賞にフルーツ詰め合わせをもらった。このフルーツにはリンゴａ個となし</a:t>
            </a:r>
            <a:r>
              <a:rPr lang="ja-JP" altLang="en-US" sz="3600" dirty="0" err="1" smtClean="0"/>
              <a:t>ｂ</a:t>
            </a:r>
            <a:r>
              <a:rPr lang="ja-JP" altLang="en-US" sz="3600" dirty="0" smtClean="0"/>
              <a:t>個、バナナ１房が入っていて、８人</a:t>
            </a:r>
            <a:r>
              <a:rPr lang="ja-JP" altLang="en-US" sz="3600" dirty="0" smtClean="0"/>
              <a:t>だと数が少なくて分けられなかった。</a:t>
            </a:r>
            <a:r>
              <a:rPr lang="ja-JP" altLang="en-US" sz="3600" dirty="0" smtClean="0"/>
              <a:t>この関係を不等式で表しなさい。</a:t>
            </a:r>
            <a:endParaRPr lang="en-US" altLang="ja-JP" sz="3600" dirty="0" smtClean="0"/>
          </a:p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ａ＋</a:t>
            </a:r>
            <a:r>
              <a:rPr kumimoji="1" lang="ja-JP" altLang="en-US" sz="3600" dirty="0">
                <a:solidFill>
                  <a:srgbClr val="FF0000"/>
                </a:solidFill>
              </a:rPr>
              <a:t>ｂ＋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１＜８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/>
          <a:lstStyle/>
          <a:p>
            <a:r>
              <a:rPr kumimoji="1" lang="ja-JP" altLang="en-US" dirty="0" smtClean="0"/>
              <a:t>ランボルギーニ・カウンタックＬＰ４００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C:\Users\kajukun\Desktop\narunaru\DCIM0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556791"/>
            <a:ext cx="9320225" cy="52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2819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この博物館の入館料は大人一人ａ円、子ども一人</a:t>
            </a:r>
            <a:r>
              <a:rPr kumimoji="1" lang="ja-JP" altLang="en-US" dirty="0" err="1" smtClean="0"/>
              <a:t>ｂ</a:t>
            </a:r>
            <a:r>
              <a:rPr kumimoji="1" lang="ja-JP" altLang="en-US" dirty="0" smtClean="0"/>
              <a:t>円です。次の式は何を表しているでしょうか。</a:t>
            </a:r>
            <a:endParaRPr kumimoji="1" lang="ja-JP" altLang="en-US" dirty="0"/>
          </a:p>
        </p:txBody>
      </p:sp>
      <p:pic>
        <p:nvPicPr>
          <p:cNvPr id="8194" name="Picture 2" descr="C:\Users\kajukun\Desktop\narunaru\DCIM08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9374"/>
            <a:ext cx="8474107" cy="48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19672" y="2492896"/>
            <a:ext cx="55446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ja-JP" altLang="en-US" sz="5400" dirty="0"/>
              <a:t>４</a:t>
            </a:r>
            <a:r>
              <a:rPr lang="ja-JP" altLang="en-US" sz="5400" dirty="0" smtClean="0"/>
              <a:t>ａ＋３ｂ≦７０００</a:t>
            </a:r>
            <a:endParaRPr lang="en-US" altLang="ja-JP" sz="5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4110821"/>
            <a:ext cx="849694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ja-JP" sz="5400" dirty="0" smtClean="0"/>
          </a:p>
          <a:p>
            <a:endParaRPr lang="en-US" altLang="ja-JP" sz="5400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42210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大人４人と子ども３人の入館料の合計は７０００円以下</a:t>
            </a:r>
            <a:endParaRPr lang="en-US" altLang="ja-JP" sz="4800" dirty="0"/>
          </a:p>
        </p:txBody>
      </p:sp>
    </p:spTree>
    <p:extLst>
      <p:ext uri="{BB962C8B-B14F-4D97-AF65-F5344CB8AC3E}">
        <p14:creationId xmlns:p14="http://schemas.microsoft.com/office/powerpoint/2010/main" val="9824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2819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この博物館の入館料は大人一人ａ円、子ども一人</a:t>
            </a:r>
            <a:r>
              <a:rPr kumimoji="1" lang="ja-JP" altLang="en-US" dirty="0" err="1" smtClean="0"/>
              <a:t>ｂ</a:t>
            </a:r>
            <a:r>
              <a:rPr kumimoji="1" lang="ja-JP" altLang="en-US" dirty="0" smtClean="0"/>
              <a:t>円です。次の式は何を表しているでしょうか。</a:t>
            </a:r>
            <a:endParaRPr kumimoji="1" lang="ja-JP" altLang="en-US" dirty="0"/>
          </a:p>
        </p:txBody>
      </p:sp>
      <p:pic>
        <p:nvPicPr>
          <p:cNvPr id="8194" name="Picture 2" descr="C:\Users\kajukun\Desktop\narunaru\DCIM082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9374"/>
            <a:ext cx="8474107" cy="48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68691" y="2060848"/>
            <a:ext cx="684076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ja-JP" sz="3600" dirty="0" smtClean="0"/>
              <a:t>(</a:t>
            </a:r>
            <a:r>
              <a:rPr lang="ja-JP" altLang="en-US" sz="3600" dirty="0" smtClean="0"/>
              <a:t>１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　２ａ＋ｂ＝２０００</a:t>
            </a:r>
            <a:endParaRPr lang="en-US" altLang="ja-JP" sz="3600" dirty="0" smtClean="0"/>
          </a:p>
          <a:p>
            <a:pPr lvl="0"/>
            <a:endParaRPr lang="en-US" altLang="ja-JP" sz="3600" dirty="0" smtClean="0"/>
          </a:p>
          <a:p>
            <a:pPr lvl="0"/>
            <a:r>
              <a:rPr lang="en-US" altLang="ja-JP" sz="3600" dirty="0" smtClean="0"/>
              <a:t>(</a:t>
            </a:r>
            <a:r>
              <a:rPr lang="ja-JP" altLang="en-US" sz="3600" dirty="0"/>
              <a:t>２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　ａ</a:t>
            </a:r>
            <a:r>
              <a:rPr lang="en-US" altLang="ja-JP" sz="3600" dirty="0" smtClean="0"/>
              <a:t>―</a:t>
            </a:r>
            <a:r>
              <a:rPr lang="ja-JP" altLang="en-US" sz="3600" dirty="0" smtClean="0"/>
              <a:t>ｂ＝４００</a:t>
            </a:r>
            <a:endParaRPr lang="en-US" altLang="ja-JP" sz="3600" dirty="0" smtClean="0"/>
          </a:p>
          <a:p>
            <a:pPr lvl="0"/>
            <a:endParaRPr lang="en-US" altLang="ja-JP" sz="3600" dirty="0" smtClean="0"/>
          </a:p>
          <a:p>
            <a:pPr lvl="0"/>
            <a:r>
              <a:rPr lang="en-US" altLang="ja-JP" sz="3600" dirty="0" smtClean="0"/>
              <a:t>(</a:t>
            </a:r>
            <a:r>
              <a:rPr lang="ja-JP" altLang="en-US" sz="3600" dirty="0"/>
              <a:t>３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　ａ＋２ｂ＞１５００</a:t>
            </a:r>
            <a:endParaRPr lang="en-US" altLang="ja-JP" sz="3600" dirty="0" smtClean="0"/>
          </a:p>
          <a:p>
            <a:pPr lvl="0"/>
            <a:endParaRPr lang="en-US" altLang="ja-JP" sz="3600" dirty="0" smtClean="0"/>
          </a:p>
          <a:p>
            <a:pPr lvl="0"/>
            <a:r>
              <a:rPr lang="en-US" altLang="ja-JP" sz="3600" dirty="0" smtClean="0"/>
              <a:t>(</a:t>
            </a:r>
            <a:r>
              <a:rPr lang="ja-JP" altLang="en-US" sz="3600" dirty="0"/>
              <a:t>４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　５ａ≦１１ｂ</a:t>
            </a:r>
            <a:endParaRPr lang="en-US" altLang="ja-JP" sz="3600" dirty="0" smtClean="0"/>
          </a:p>
          <a:p>
            <a:pPr lvl="0"/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2640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2619" y="1268760"/>
            <a:ext cx="4745979" cy="495807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ja-JP" altLang="en-US" sz="3200" dirty="0" smtClean="0"/>
              <a:t>ア　ｘの２倍に３を加えた和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イ　ｘの２倍に３を加えた和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/>
              <a:t>　</a:t>
            </a:r>
            <a:r>
              <a:rPr lang="ja-JP" altLang="en-US" sz="3200" dirty="0" smtClean="0"/>
              <a:t>は、ｘに７を加えた和に等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/>
              <a:t>　</a:t>
            </a:r>
            <a:r>
              <a:rPr lang="ja-JP" altLang="en-US" sz="3200" dirty="0" smtClean="0"/>
              <a:t>しい。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ウ　ｘの２倍に３を加えた和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/>
              <a:t>　</a:t>
            </a:r>
            <a:r>
              <a:rPr lang="ja-JP" altLang="en-US" sz="3200" dirty="0" smtClean="0"/>
              <a:t>は、ｘに７を加えた和より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/>
              <a:t>　</a:t>
            </a:r>
            <a:r>
              <a:rPr lang="ja-JP" altLang="en-US" sz="3200" dirty="0" smtClean="0"/>
              <a:t>小さい。</a:t>
            </a:r>
            <a:endParaRPr kumimoji="1" lang="ja-JP" altLang="en-US" sz="32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148064" y="1556792"/>
            <a:ext cx="1800200" cy="62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２ｘ＋３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148064" y="2564904"/>
            <a:ext cx="3383760" cy="62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２ｘ＋３＝ｘ＋７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148064" y="4437112"/>
            <a:ext cx="3383760" cy="62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２ｘ＋３＜ｘ＋７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1520" y="332656"/>
            <a:ext cx="8572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問題　次</a:t>
            </a:r>
            <a:r>
              <a:rPr lang="ja-JP" altLang="en-US" sz="3200" dirty="0" smtClean="0">
                <a:solidFill>
                  <a:prstClr val="black"/>
                </a:solidFill>
              </a:rPr>
              <a:t>の３つの</a:t>
            </a:r>
            <a:r>
              <a:rPr lang="ja-JP" altLang="en-US" sz="3200" dirty="0">
                <a:solidFill>
                  <a:prstClr val="black"/>
                </a:solidFill>
              </a:rPr>
              <a:t>ことがらを式で</a:t>
            </a:r>
            <a:r>
              <a:rPr lang="ja-JP" altLang="en-US" sz="3200" dirty="0" smtClean="0">
                <a:solidFill>
                  <a:prstClr val="black"/>
                </a:solidFill>
              </a:rPr>
              <a:t>表して</a:t>
            </a:r>
            <a:r>
              <a:rPr lang="ja-JP" altLang="en-US" sz="3200" dirty="0">
                <a:solidFill>
                  <a:prstClr val="black"/>
                </a:solidFill>
              </a:rPr>
              <a:t>みよう</a:t>
            </a:r>
            <a:r>
              <a:rPr lang="ja-JP" altLang="en-US" sz="3200" dirty="0" smtClean="0">
                <a:solidFill>
                  <a:prstClr val="black"/>
                </a:solidFill>
              </a:rPr>
              <a:t>。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355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91" y="188640"/>
            <a:ext cx="8229600" cy="432048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３つの式の特徴</a:t>
            </a:r>
            <a:endParaRPr kumimoji="1" lang="ja-JP" altLang="en-US" sz="36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636083" y="1352191"/>
            <a:ext cx="1788001" cy="62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 smtClean="0"/>
              <a:t>２ｘ＋３</a:t>
            </a:r>
            <a:endParaRPr lang="en-US" altLang="ja-JP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40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57963" y="3688703"/>
            <a:ext cx="3383760" cy="62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 smtClean="0"/>
              <a:t>２ｘ＋３＝ｘ＋７</a:t>
            </a:r>
            <a:endParaRPr lang="en-US" altLang="ja-JP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40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361136" y="3752864"/>
            <a:ext cx="3383760" cy="62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 smtClean="0"/>
              <a:t>２ｘ＋３＜ｘ＋７</a:t>
            </a:r>
            <a:endParaRPr lang="en-US" altLang="ja-JP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4000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45324" y="778252"/>
            <a:ext cx="2160240" cy="62465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/>
              <a:t>フレーズ型</a:t>
            </a:r>
            <a:endParaRPr lang="ja-JP" altLang="en-US" sz="36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191711" y="2160554"/>
            <a:ext cx="86409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085710" y="2322308"/>
            <a:ext cx="2456656" cy="5760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/>
              <a:t>センテンス型</a:t>
            </a:r>
            <a:endParaRPr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05564" y="828971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１</a:t>
            </a:r>
            <a:r>
              <a:rPr kumimoji="1" lang="ja-JP" altLang="en-US" sz="2800" dirty="0" smtClean="0"/>
              <a:t>つの数や数量を表した式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60883" y="2322308"/>
            <a:ext cx="549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２</a:t>
            </a:r>
            <a:r>
              <a:rPr lang="ja-JP" altLang="en-US" sz="2800" dirty="0" smtClean="0"/>
              <a:t>つ</a:t>
            </a:r>
            <a:r>
              <a:rPr kumimoji="1" lang="ja-JP" altLang="en-US" sz="2800" dirty="0" smtClean="0"/>
              <a:t>の数や、数量の関係を表した式</a:t>
            </a:r>
            <a:endParaRPr kumimoji="1" lang="ja-JP" altLang="en-US" sz="2800" dirty="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361708" y="4313361"/>
            <a:ext cx="993685" cy="5432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左辺</a:t>
            </a:r>
            <a:endParaRPr lang="ja-JP" altLang="en-US" sz="2800" dirty="0"/>
          </a:p>
        </p:txBody>
      </p:sp>
      <p:sp>
        <p:nvSpPr>
          <p:cNvPr id="28" name="円弧 27"/>
          <p:cNvSpPr/>
          <p:nvPr/>
        </p:nvSpPr>
        <p:spPr>
          <a:xfrm rot="8066378">
            <a:off x="994292" y="3448330"/>
            <a:ext cx="1711101" cy="174025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2256129" y="4318460"/>
            <a:ext cx="993685" cy="5432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右辺</a:t>
            </a:r>
            <a:endParaRPr lang="ja-JP" altLang="en-US" sz="2800" dirty="0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1411247" y="5171368"/>
            <a:ext cx="993685" cy="5432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両辺</a:t>
            </a:r>
            <a:endParaRPr lang="ja-JP" altLang="en-US" sz="2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520169" y="3238749"/>
            <a:ext cx="9028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B050"/>
                </a:solidFill>
              </a:rPr>
              <a:t>等号</a:t>
            </a:r>
            <a:endParaRPr kumimoji="1" lang="en-US" altLang="ja-JP" sz="2800" dirty="0" smtClean="0">
              <a:solidFill>
                <a:srgbClr val="00B050"/>
              </a:solidFill>
            </a:endParaRPr>
          </a:p>
          <a:p>
            <a:pPr algn="ctr"/>
            <a:r>
              <a:rPr lang="ja-JP" altLang="en-US" sz="4000" b="1" dirty="0">
                <a:solidFill>
                  <a:srgbClr val="00B050"/>
                </a:solidFill>
              </a:rPr>
              <a:t>＝</a:t>
            </a:r>
            <a:endParaRPr kumimoji="1" lang="ja-JP" altLang="en-US" sz="4000" b="1" dirty="0">
              <a:solidFill>
                <a:srgbClr val="00B05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7963" y="296730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ea typeface="ＤＦ平成明朝体W7" panose="02010609000101010101" pitchFamily="1" charset="-128"/>
              </a:rPr>
              <a:t>等式</a:t>
            </a:r>
            <a:endParaRPr kumimoji="1" lang="ja-JP" altLang="en-US" sz="4000" dirty="0">
              <a:solidFill>
                <a:srgbClr val="FF0000"/>
              </a:solidFill>
              <a:ea typeface="ＤＦ平成明朝体W7" panose="02010609000101010101" pitchFamily="1" charset="-128"/>
            </a:endParaRPr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5577135" y="4372860"/>
            <a:ext cx="993685" cy="5432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左辺</a:t>
            </a:r>
            <a:endParaRPr lang="ja-JP" altLang="en-US" sz="2800" dirty="0"/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7471556" y="4377959"/>
            <a:ext cx="993685" cy="5432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右辺</a:t>
            </a:r>
            <a:endParaRPr lang="ja-JP" altLang="en-US" sz="2800" dirty="0"/>
          </a:p>
        </p:txBody>
      </p:sp>
      <p:sp>
        <p:nvSpPr>
          <p:cNvPr id="38" name="円弧 37"/>
          <p:cNvSpPr/>
          <p:nvPr/>
        </p:nvSpPr>
        <p:spPr>
          <a:xfrm rot="8066378">
            <a:off x="6223988" y="3502731"/>
            <a:ext cx="1711101" cy="174025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15360" y="294994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ea typeface="ＤＦ平成明朝体W7" panose="02010609000101010101" pitchFamily="1" charset="-128"/>
              </a:rPr>
              <a:t>不等式</a:t>
            </a:r>
            <a:endParaRPr kumimoji="1" lang="ja-JP" altLang="en-US" sz="4000" dirty="0">
              <a:solidFill>
                <a:srgbClr val="FF0000"/>
              </a:solidFill>
              <a:ea typeface="ＤＦ平成明朝体W7" panose="02010609000101010101" pitchFamily="1" charset="-128"/>
            </a:endParaRPr>
          </a:p>
        </p:txBody>
      </p:sp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6626674" y="5230867"/>
            <a:ext cx="993685" cy="5432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両辺</a:t>
            </a:r>
            <a:endParaRPr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70820" y="3301306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B050"/>
                </a:solidFill>
              </a:rPr>
              <a:t>不等号</a:t>
            </a:r>
            <a:endParaRPr kumimoji="1" lang="en-US" altLang="ja-JP" sz="2800" dirty="0" smtClean="0">
              <a:solidFill>
                <a:srgbClr val="00B050"/>
              </a:solidFill>
            </a:endParaRPr>
          </a:p>
          <a:p>
            <a:pPr algn="ctr"/>
            <a:r>
              <a:rPr kumimoji="1" lang="ja-JP" altLang="en-US" sz="4400" dirty="0" smtClean="0">
                <a:solidFill>
                  <a:srgbClr val="00B050"/>
                </a:solidFill>
              </a:rPr>
              <a:t>＜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4512191" y="2967305"/>
            <a:ext cx="0" cy="333546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1029" y="5825717"/>
            <a:ext cx="4588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等号を使って</a:t>
            </a:r>
            <a:r>
              <a:rPr kumimoji="1" lang="ja-JP" altLang="en-US" sz="2800" dirty="0" smtClean="0"/>
              <a:t>数や、数量の大きさが等しい関係を表した式</a:t>
            </a:r>
            <a:endParaRPr kumimoji="1" lang="ja-JP" altLang="en-US" sz="28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609427" y="5825717"/>
            <a:ext cx="45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不等号を使って</a:t>
            </a:r>
            <a:r>
              <a:rPr kumimoji="1" lang="ja-JP" altLang="en-US" sz="2800" dirty="0" smtClean="0"/>
              <a:t>数や、数量の大小関係を表した式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717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0" grpId="0"/>
      <p:bldP spid="21" grpId="0"/>
      <p:bldP spid="26" grpId="0" animBg="1"/>
      <p:bldP spid="28" grpId="0" animBg="1"/>
      <p:bldP spid="29" grpId="0" animBg="1"/>
      <p:bldP spid="30" grpId="0" animBg="1"/>
      <p:bldP spid="33" grpId="0"/>
      <p:bldP spid="34" grpId="0"/>
      <p:bldP spid="35" grpId="0" animBg="1"/>
      <p:bldP spid="36" grpId="0" animBg="1"/>
      <p:bldP spid="38" grpId="0" animBg="1"/>
      <p:bldP spid="39" grpId="0"/>
      <p:bldP spid="37" grpId="0" animBg="1"/>
      <p:bldP spid="40" grpId="0"/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不等号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43812"/>
            <a:ext cx="936104" cy="2016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dirty="0">
                <a:solidFill>
                  <a:srgbClr val="FF0000"/>
                </a:solidFill>
              </a:rPr>
              <a:t>＞　</a:t>
            </a:r>
            <a:endParaRPr lang="en-US" altLang="ja-JP" sz="5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5400" dirty="0" smtClean="0">
                <a:solidFill>
                  <a:srgbClr val="FF0000"/>
                </a:solidFill>
              </a:rPr>
              <a:t>＜　</a:t>
            </a:r>
            <a:endParaRPr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220073" y="1050395"/>
            <a:ext cx="100811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5400" dirty="0">
                <a:solidFill>
                  <a:srgbClr val="FF0000"/>
                </a:solidFill>
              </a:rPr>
              <a:t>≧　</a:t>
            </a:r>
            <a:endParaRPr lang="en-US" altLang="ja-JP" sz="5400" dirty="0" smtClean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ja-JP" altLang="en-US" sz="5400" dirty="0" smtClean="0">
                <a:solidFill>
                  <a:srgbClr val="FF0000"/>
                </a:solidFill>
              </a:rPr>
              <a:t>≦</a:t>
            </a:r>
            <a:endParaRPr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88375" y="1052736"/>
            <a:ext cx="3384376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5400" dirty="0" smtClean="0">
                <a:solidFill>
                  <a:prstClr val="black"/>
                </a:solidFill>
              </a:rPr>
              <a:t>より大きい</a:t>
            </a:r>
            <a:endParaRPr lang="en-US" altLang="ja-JP" sz="5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ja-JP" altLang="en-US" sz="5400" dirty="0" smtClean="0">
                <a:solidFill>
                  <a:prstClr val="black"/>
                </a:solidFill>
              </a:rPr>
              <a:t>より</a:t>
            </a:r>
            <a:r>
              <a:rPr lang="ja-JP" altLang="en-US" sz="5400" dirty="0">
                <a:solidFill>
                  <a:prstClr val="black"/>
                </a:solidFill>
              </a:rPr>
              <a:t>小さい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444208" y="1052736"/>
            <a:ext cx="1569660" cy="1920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5400" dirty="0" smtClean="0">
                <a:solidFill>
                  <a:prstClr val="black"/>
                </a:solidFill>
              </a:rPr>
              <a:t>以上</a:t>
            </a:r>
            <a:endParaRPr lang="en-US" altLang="ja-JP" sz="5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ja-JP" altLang="en-US" sz="5400" dirty="0">
                <a:solidFill>
                  <a:prstClr val="black"/>
                </a:solidFill>
              </a:rPr>
              <a:t>以下</a:t>
            </a:r>
            <a:endParaRPr lang="en-US" altLang="ja-JP" sz="54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6734" y="3212976"/>
            <a:ext cx="848972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次のことがらを式で表しましょう。</a:t>
            </a:r>
            <a:endParaRPr lang="en-US" altLang="ja-JP" sz="3600" dirty="0" smtClean="0"/>
          </a:p>
          <a:p>
            <a:r>
              <a:rPr lang="ja-JP" altLang="en-US" sz="3600" dirty="0" smtClean="0"/>
              <a:t>エ　ｘの</a:t>
            </a:r>
            <a:r>
              <a:rPr lang="ja-JP" altLang="en-US" sz="3600" dirty="0"/>
              <a:t>２</a:t>
            </a:r>
            <a:r>
              <a:rPr lang="ja-JP" altLang="en-US" sz="3600" dirty="0" smtClean="0"/>
              <a:t>倍に</a:t>
            </a:r>
            <a:r>
              <a:rPr lang="ja-JP" altLang="en-US" sz="3600" dirty="0"/>
              <a:t>３</a:t>
            </a:r>
            <a:r>
              <a:rPr lang="ja-JP" altLang="en-US" sz="3600" dirty="0" smtClean="0"/>
              <a:t>を加えた和は、ｘに７を加え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err="1" smtClean="0"/>
              <a:t>た</a:t>
            </a:r>
            <a:r>
              <a:rPr lang="ja-JP" altLang="en-US" sz="3600" dirty="0" smtClean="0"/>
              <a:t>和以下である。</a:t>
            </a:r>
            <a:endParaRPr lang="en-US" altLang="ja-JP" sz="3600" dirty="0" smtClean="0"/>
          </a:p>
          <a:p>
            <a:pPr lvl="0" algn="ctr"/>
            <a:r>
              <a:rPr lang="ja-JP" altLang="en-US" sz="4400" dirty="0" smtClean="0">
                <a:solidFill>
                  <a:srgbClr val="FF0000"/>
                </a:solidFill>
              </a:rPr>
              <a:t>２ｘ＋３≦ｘ＋７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lvl="0" algn="ctr"/>
            <a:r>
              <a:rPr lang="ja-JP" altLang="en-US" sz="3600" dirty="0" smtClean="0"/>
              <a:t>「２ｘ</a:t>
            </a:r>
            <a:r>
              <a:rPr lang="ja-JP" altLang="en-US" sz="3600" dirty="0"/>
              <a:t>＋</a:t>
            </a:r>
            <a:r>
              <a:rPr lang="ja-JP" altLang="en-US" sz="3600" dirty="0" smtClean="0"/>
              <a:t>３はｘ＋７以下」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634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 uiExpand="1" build="p"/>
      <p:bldP spid="7" grpId="0" uiExpand="1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問　次の３つのことがらを式で表してみましょう。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１個ａ円のケーキ５個と１本</a:t>
            </a:r>
            <a:r>
              <a:rPr kumimoji="1" lang="ja-JP" altLang="en-US" dirty="0" err="1" smtClean="0"/>
              <a:t>ｂ</a:t>
            </a:r>
            <a:r>
              <a:rPr kumimoji="1" lang="ja-JP" altLang="en-US" dirty="0" smtClean="0"/>
              <a:t>円のジュース２本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を買うときの代金の合計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　　　　</a:t>
            </a:r>
            <a:r>
              <a:rPr lang="ja-JP" altLang="en-US" dirty="0" smtClean="0">
                <a:solidFill>
                  <a:srgbClr val="FF0000"/>
                </a:solidFill>
              </a:rPr>
              <a:t>５ａ＋２ｂ（円）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１個ａ円のケーキ５個と１本</a:t>
            </a:r>
            <a:r>
              <a:rPr kumimoji="1" lang="ja-JP" altLang="en-US" dirty="0" err="1" smtClean="0"/>
              <a:t>ｂ</a:t>
            </a:r>
            <a:r>
              <a:rPr kumimoji="1" lang="ja-JP" altLang="en-US" dirty="0" smtClean="0"/>
              <a:t>円のジュース２本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を買うときの代金の合計は１０００円である。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　　　　</a:t>
            </a:r>
            <a:r>
              <a:rPr lang="ja-JP" altLang="en-US" dirty="0" smtClean="0">
                <a:solidFill>
                  <a:srgbClr val="FF0000"/>
                </a:solidFill>
              </a:rPr>
              <a:t>５ａ</a:t>
            </a:r>
            <a:r>
              <a:rPr lang="ja-JP" altLang="en-US" dirty="0">
                <a:solidFill>
                  <a:srgbClr val="FF0000"/>
                </a:solidFill>
              </a:rPr>
              <a:t>＋</a:t>
            </a:r>
            <a:r>
              <a:rPr lang="ja-JP" altLang="en-US" dirty="0" smtClean="0">
                <a:solidFill>
                  <a:srgbClr val="FF0000"/>
                </a:solidFill>
              </a:rPr>
              <a:t>２ｂ＝１０００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３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１個ａ円のケーキ５個と１本</a:t>
            </a:r>
            <a:r>
              <a:rPr kumimoji="1" lang="ja-JP" altLang="en-US" dirty="0" err="1" smtClean="0"/>
              <a:t>ｂ</a:t>
            </a:r>
            <a:r>
              <a:rPr kumimoji="1" lang="ja-JP" altLang="en-US" dirty="0" smtClean="0"/>
              <a:t>円のジュース２本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を買い、１０００円札を出すとおつりがくる。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　　　　</a:t>
            </a:r>
            <a:r>
              <a:rPr lang="ja-JP" altLang="en-US" dirty="0" smtClean="0">
                <a:solidFill>
                  <a:srgbClr val="FF0000"/>
                </a:solidFill>
              </a:rPr>
              <a:t>５ａ</a:t>
            </a:r>
            <a:r>
              <a:rPr lang="ja-JP" altLang="en-US" dirty="0">
                <a:solidFill>
                  <a:srgbClr val="FF0000"/>
                </a:solidFill>
              </a:rPr>
              <a:t>＋</a:t>
            </a:r>
            <a:r>
              <a:rPr lang="ja-JP" altLang="en-US" dirty="0" smtClean="0">
                <a:solidFill>
                  <a:srgbClr val="FF0000"/>
                </a:solidFill>
              </a:rPr>
              <a:t>２ｂ＜１０００</a:t>
            </a:r>
            <a:endParaRPr lang="en-US" altLang="ja-JP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49036" y="5740961"/>
            <a:ext cx="8424936" cy="988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dirty="0"/>
              <a:t>１</a:t>
            </a:r>
            <a:r>
              <a:rPr lang="ja-JP" altLang="en-US" sz="3200" dirty="0" smtClean="0"/>
              <a:t>つの数量を表した式には単位をつけるが、２つの数量の関係を表した式には単位をつけない。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996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D:\なるなる\eluganaruto\DCIM2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r="12048"/>
          <a:stretch/>
        </p:blipFill>
        <p:spPr bwMode="auto">
          <a:xfrm>
            <a:off x="0" y="-13004"/>
            <a:ext cx="9143999" cy="685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42" name="Picture 2" descr="F:\なるなる\iphone\IMG_036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円/楕円 3"/>
            <p:cNvSpPr/>
            <p:nvPr/>
          </p:nvSpPr>
          <p:spPr>
            <a:xfrm>
              <a:off x="5580112" y="1772816"/>
              <a:ext cx="842392" cy="100811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84570" y="3822125"/>
            <a:ext cx="8574859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新幹線のホームに入場するには、大人１人</a:t>
            </a:r>
            <a:r>
              <a:rPr kumimoji="1" lang="ja-JP" altLang="en-US" sz="3600" dirty="0" err="1" smtClean="0"/>
              <a:t>ｘ</a:t>
            </a:r>
            <a:r>
              <a:rPr kumimoji="1" lang="ja-JP" altLang="en-US" sz="3600" dirty="0" smtClean="0"/>
              <a:t>円、こども１人ｙ円の入場券が必要です。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この家族がこのとき買った入場券</a:t>
            </a:r>
            <a:r>
              <a:rPr lang="ja-JP" altLang="en-US" sz="3600" dirty="0"/>
              <a:t>の</a:t>
            </a:r>
            <a:r>
              <a:rPr lang="ja-JP" altLang="en-US" sz="3600" dirty="0" smtClean="0"/>
              <a:t>代金の合計はいくらでしょうか</a:t>
            </a:r>
            <a:r>
              <a:rPr lang="ja-JP" altLang="en-US" sz="3600" dirty="0"/>
              <a:t>。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 smtClean="0">
                <a:solidFill>
                  <a:srgbClr val="FF0000"/>
                </a:solidFill>
              </a:rPr>
              <a:t>２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ｘ＋ｙ（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円）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170" name="Picture 2" descr="F:\なるなる\iphone\IMG_0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9512" y="188640"/>
            <a:ext cx="857485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このサインポールは回る部分が</a:t>
            </a:r>
            <a:r>
              <a:rPr kumimoji="1" lang="ja-JP" altLang="en-US" sz="3600" dirty="0" err="1" smtClean="0"/>
              <a:t>ｘ</a:t>
            </a:r>
            <a:r>
              <a:rPr kumimoji="1" lang="ja-JP" altLang="en-US" sz="3600" dirty="0" smtClean="0"/>
              <a:t>㎝、土台が７０㎝あり、合わせるとこどもの身長９２㎝より大きい。</a:t>
            </a:r>
            <a:r>
              <a:rPr lang="ja-JP" altLang="en-US" sz="3600" dirty="0" smtClean="0"/>
              <a:t>この関係を不等式で表しなさい。</a:t>
            </a:r>
            <a:endParaRPr lang="en-US" altLang="ja-JP" sz="3600" dirty="0" smtClean="0"/>
          </a:p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ｘ＋７０＞９２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F:\なるなる\eluganaruto\DCIM199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r="5915"/>
          <a:stretch/>
        </p:blipFill>
        <p:spPr bwMode="auto">
          <a:xfrm>
            <a:off x="0" y="27556"/>
            <a:ext cx="9144000" cy="68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23528" y="4345777"/>
            <a:ext cx="857485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このマンホールは半径</a:t>
            </a:r>
            <a:r>
              <a:rPr kumimoji="1" lang="ja-JP" altLang="en-US" sz="3600" dirty="0" err="1" smtClean="0"/>
              <a:t>ｙ</a:t>
            </a:r>
            <a:r>
              <a:rPr kumimoji="1" lang="ja-JP" altLang="en-US" sz="3600" dirty="0" smtClean="0"/>
              <a:t>㎝で、周りの長さは１００㎝以下である。</a:t>
            </a:r>
            <a:r>
              <a:rPr lang="ja-JP" altLang="en-US" sz="3600" dirty="0" smtClean="0"/>
              <a:t>この関係を不等式で表しなさい。</a:t>
            </a:r>
            <a:endParaRPr lang="en-US" altLang="ja-JP" sz="3600" dirty="0" smtClean="0"/>
          </a:p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６．２８ｘ≦１００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439</Words>
  <Application>Microsoft Office PowerPoint</Application>
  <PresentationFormat>画面に合わせる (4:3)</PresentationFormat>
  <Paragraphs>78</Paragraphs>
  <Slides>13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関係を表す式</vt:lpstr>
      <vt:lpstr>ア　ｘの２倍に３を加えた和  イ　ｘの２倍に３を加えた和 　は、ｘに７を加えた和に等 　しい。  ウ　ｘの２倍に３を加えた和 　は、ｘに７を加えた和より 　小さい。</vt:lpstr>
      <vt:lpstr>３つの式の特徴</vt:lpstr>
      <vt:lpstr>不等号</vt:lpstr>
      <vt:lpstr>問　次の３つのことがらを式で表してみましょう。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ランボルギーニ・カウンタックＬＰ４００</vt:lpstr>
      <vt:lpstr>この博物館の入館料は大人一人ａ円、子ども一人ｂ円です。次の式は何を表しているでしょうか。</vt:lpstr>
      <vt:lpstr>この博物館の入館料は大人一人ａ円、子ども一人ｂ円です。次の式は何を表しているでしょうか。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２章　文字の式 文字を使った式</dc:title>
  <dc:creator>teacher</dc:creator>
  <cp:lastModifiedBy>teacher</cp:lastModifiedBy>
  <cp:revision>161</cp:revision>
  <dcterms:created xsi:type="dcterms:W3CDTF">2014-05-29T02:46:17Z</dcterms:created>
  <dcterms:modified xsi:type="dcterms:W3CDTF">2015-07-27T05:40:39Z</dcterms:modified>
</cp:coreProperties>
</file>