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8" r:id="rId4"/>
    <p:sldId id="260" r:id="rId5"/>
    <p:sldId id="265" r:id="rId6"/>
    <p:sldId id="266" r:id="rId7"/>
    <p:sldId id="264" r:id="rId8"/>
    <p:sldId id="276" r:id="rId9"/>
    <p:sldId id="275" r:id="rId10"/>
    <p:sldId id="277" r:id="rId11"/>
    <p:sldId id="278" r:id="rId12"/>
    <p:sldId id="281" r:id="rId13"/>
    <p:sldId id="280" r:id="rId14"/>
    <p:sldId id="283" r:id="rId15"/>
    <p:sldId id="282" r:id="rId16"/>
    <p:sldId id="285" r:id="rId17"/>
    <p:sldId id="286" r:id="rId18"/>
    <p:sldId id="287" r:id="rId19"/>
    <p:sldId id="288" r:id="rId20"/>
    <p:sldId id="310" r:id="rId21"/>
    <p:sldId id="284" r:id="rId22"/>
    <p:sldId id="300" r:id="rId23"/>
    <p:sldId id="302" r:id="rId24"/>
    <p:sldId id="303" r:id="rId25"/>
    <p:sldId id="305" r:id="rId26"/>
    <p:sldId id="304" r:id="rId27"/>
    <p:sldId id="274" r:id="rId28"/>
    <p:sldId id="291" r:id="rId29"/>
    <p:sldId id="293" r:id="rId30"/>
    <p:sldId id="292" r:id="rId31"/>
    <p:sldId id="294" r:id="rId32"/>
    <p:sldId id="295" r:id="rId33"/>
    <p:sldId id="296" r:id="rId34"/>
    <p:sldId id="297" r:id="rId35"/>
    <p:sldId id="299" r:id="rId36"/>
    <p:sldId id="307" r:id="rId37"/>
    <p:sldId id="259" r:id="rId38"/>
    <p:sldId id="267" r:id="rId39"/>
    <p:sldId id="268" r:id="rId40"/>
    <p:sldId id="271" r:id="rId41"/>
    <p:sldId id="269" r:id="rId42"/>
    <p:sldId id="272" r:id="rId43"/>
    <p:sldId id="308" r:id="rId44"/>
    <p:sldId id="309" r:id="rId45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CC00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04" autoAdjust="0"/>
  </p:normalViewPr>
  <p:slideViewPr>
    <p:cSldViewPr>
      <p:cViewPr varScale="1">
        <p:scale>
          <a:sx n="87" d="100"/>
          <a:sy n="87" d="100"/>
        </p:scale>
        <p:origin x="149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7ACC1-7753-4254-ADA8-2FC311B5A226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0292A-E137-4CE1-A011-FF076B8E6F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6777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6C3BE-329A-4403-AD78-C9772123B5FF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61379-0AC3-4937-8F96-D34D945DFA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145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61379-0AC3-4937-8F96-D34D945DFA1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36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61379-0AC3-4937-8F96-D34D945DFA1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32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371F-FDE2-40D1-8FD8-A223D71452BA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DDE-73E7-47C5-AACF-DD97B352CC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045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371F-FDE2-40D1-8FD8-A223D71452BA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DDE-73E7-47C5-AACF-DD97B352CC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81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371F-FDE2-40D1-8FD8-A223D71452BA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DDE-73E7-47C5-AACF-DD97B352CC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74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371F-FDE2-40D1-8FD8-A223D71452BA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DDE-73E7-47C5-AACF-DD97B352CC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309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371F-FDE2-40D1-8FD8-A223D71452BA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DDE-73E7-47C5-AACF-DD97B352CC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70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371F-FDE2-40D1-8FD8-A223D71452BA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DDE-73E7-47C5-AACF-DD97B352CC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067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371F-FDE2-40D1-8FD8-A223D71452BA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DDE-73E7-47C5-AACF-DD97B352CC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53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371F-FDE2-40D1-8FD8-A223D71452BA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DDE-73E7-47C5-AACF-DD97B352CC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89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371F-FDE2-40D1-8FD8-A223D71452BA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DDE-73E7-47C5-AACF-DD97B352CC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729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371F-FDE2-40D1-8FD8-A223D71452BA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DDE-73E7-47C5-AACF-DD97B352CC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525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371F-FDE2-40D1-8FD8-A223D71452BA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DDE-73E7-47C5-AACF-DD97B352CC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0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E371F-FDE2-40D1-8FD8-A223D71452BA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72DDE-73E7-47C5-AACF-DD97B352CC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2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88640"/>
            <a:ext cx="8964488" cy="324036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２章　文字の式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7300" dirty="0" smtClean="0"/>
              <a:t>文字を使った式（第２時）～文字の表し方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3600" dirty="0" smtClean="0"/>
              <a:t>第１時の内容はスライド４～７の板書写真を参考にしてください。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7768" y="3717032"/>
            <a:ext cx="8568952" cy="295232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kumimoji="1" lang="ja-JP" altLang="en-US" sz="4400" dirty="0" smtClean="0">
                <a:solidFill>
                  <a:schemeClr val="tx1"/>
                </a:solidFill>
              </a:rPr>
              <a:t>本時の目標</a:t>
            </a:r>
            <a:endParaRPr kumimoji="1" lang="en-US" altLang="ja-JP" sz="4400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4400" dirty="0">
                <a:solidFill>
                  <a:schemeClr val="tx1"/>
                </a:solidFill>
              </a:rPr>
              <a:t>いろいろな数量を文字を使った式で表し</a:t>
            </a:r>
            <a:r>
              <a:rPr lang="ja-JP" altLang="en-US" sz="4400" dirty="0" smtClean="0">
                <a:solidFill>
                  <a:schemeClr val="tx1"/>
                </a:solidFill>
              </a:rPr>
              <a:t>、文字を使った式のよさと必要性を理解する。</a:t>
            </a:r>
            <a:endParaRPr kumimoji="1" lang="ja-JP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1"/>
    </mc:Choice>
    <mc:Fallback xmlns="">
      <p:transition spd="slow" advTm="1100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32656"/>
            <a:ext cx="8964488" cy="1143000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1</a:t>
            </a:r>
            <a:r>
              <a:rPr kumimoji="1" lang="ja-JP" altLang="en-US" sz="4800" dirty="0" smtClean="0"/>
              <a:t>本９０円のえん</a:t>
            </a:r>
            <a:r>
              <a:rPr kumimoji="1" lang="ja-JP" altLang="en-US" sz="4800" dirty="0" err="1" smtClean="0"/>
              <a:t>ぴつ</a:t>
            </a:r>
            <a:r>
              <a:rPr kumimoji="1" lang="ja-JP" altLang="en-US" sz="4800" dirty="0" smtClean="0"/>
              <a:t>４本の値段</a:t>
            </a:r>
            <a:endParaRPr kumimoji="1" lang="ja-JP" altLang="en-US" sz="4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2097554" cy="208823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30" y="2233965"/>
            <a:ext cx="2109787" cy="21004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27112"/>
            <a:ext cx="2016224" cy="200726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059832" y="5517232"/>
            <a:ext cx="526879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３６０　（円）</a:t>
            </a:r>
            <a:endParaRPr kumimoji="1" lang="ja-JP" altLang="en-US" sz="5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330663"/>
            <a:ext cx="2016224" cy="200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8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32656"/>
            <a:ext cx="8964488" cy="1143000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1</a:t>
            </a:r>
            <a:r>
              <a:rPr kumimoji="1" lang="ja-JP" altLang="en-US" sz="4800" dirty="0" smtClean="0"/>
              <a:t>本９０円のえん</a:t>
            </a:r>
            <a:r>
              <a:rPr kumimoji="1" lang="ja-JP" altLang="en-US" sz="4800" dirty="0" err="1" smtClean="0"/>
              <a:t>ぴつ</a:t>
            </a:r>
            <a:r>
              <a:rPr kumimoji="1" lang="ja-JP" altLang="en-US" sz="4800" dirty="0" smtClean="0"/>
              <a:t>ｂ本の値段</a:t>
            </a:r>
            <a:endParaRPr kumimoji="1" lang="ja-JP" altLang="en-US" sz="4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0" y="2258647"/>
            <a:ext cx="1735907" cy="172819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979" y="2278151"/>
            <a:ext cx="1735907" cy="17281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48" y="2287813"/>
            <a:ext cx="1735907" cy="172819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051720" y="5517232"/>
            <a:ext cx="627690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９０</a:t>
            </a:r>
            <a:r>
              <a:rPr kumimoji="1" lang="en-US" altLang="ja-JP" sz="5400" dirty="0" smtClean="0"/>
              <a:t>×</a:t>
            </a:r>
            <a:r>
              <a:rPr kumimoji="1" lang="ja-JP" altLang="en-US" sz="5400" dirty="0" smtClean="0"/>
              <a:t>ｂ　（円）</a:t>
            </a:r>
            <a:endParaRPr kumimoji="1" lang="ja-JP" altLang="en-US" sz="5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78855" y="2852936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/>
              <a:t>・・・・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32911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1143000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冊</a:t>
            </a:r>
            <a:r>
              <a:rPr kumimoji="1" lang="en-US" altLang="ja-JP" dirty="0" smtClean="0"/>
              <a:t>120</a:t>
            </a:r>
            <a:r>
              <a:rPr kumimoji="1" lang="ja-JP" altLang="en-US" dirty="0" smtClean="0"/>
              <a:t>円のノート５冊と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本</a:t>
            </a:r>
            <a:r>
              <a:rPr kumimoji="1" lang="en-US" altLang="ja-JP" dirty="0" smtClean="0"/>
              <a:t>90</a:t>
            </a:r>
            <a:r>
              <a:rPr kumimoji="1" lang="ja-JP" altLang="en-US" dirty="0" smtClean="0"/>
              <a:t>円のえん</a:t>
            </a:r>
            <a:r>
              <a:rPr kumimoji="1" lang="ja-JP" altLang="en-US" dirty="0" err="1" smtClean="0"/>
              <a:t>ぴつ</a:t>
            </a:r>
            <a:r>
              <a:rPr kumimoji="1" lang="ja-JP" altLang="en-US" dirty="0" smtClean="0"/>
              <a:t>４本を買ったときの代金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96" y="1644530"/>
            <a:ext cx="2054018" cy="205401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66" y="1626307"/>
            <a:ext cx="2012418" cy="201241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16" y="1577698"/>
            <a:ext cx="1992202" cy="199220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275856" y="5760870"/>
            <a:ext cx="54726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９６０（円）</a:t>
            </a:r>
            <a:endParaRPr kumimoji="1" lang="ja-JP" altLang="en-US" sz="5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6" y="3641687"/>
            <a:ext cx="1735907" cy="172819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05" y="3661191"/>
            <a:ext cx="1735907" cy="172819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74" y="3670853"/>
            <a:ext cx="1735907" cy="172819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38" y="1597836"/>
            <a:ext cx="1951925" cy="195192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45" y="3670853"/>
            <a:ext cx="1735907" cy="172819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60" y="1619797"/>
            <a:ext cx="1951925" cy="19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冊</a:t>
            </a:r>
            <a:r>
              <a:rPr kumimoji="1" lang="en-US" altLang="ja-JP" dirty="0" smtClean="0"/>
              <a:t>120</a:t>
            </a:r>
            <a:r>
              <a:rPr kumimoji="1" lang="ja-JP" altLang="en-US" dirty="0" smtClean="0"/>
              <a:t>円のノートａ冊と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本</a:t>
            </a:r>
            <a:r>
              <a:rPr kumimoji="1" lang="en-US" altLang="ja-JP" dirty="0" smtClean="0"/>
              <a:t>90</a:t>
            </a:r>
            <a:r>
              <a:rPr kumimoji="1" lang="ja-JP" altLang="en-US" dirty="0" smtClean="0"/>
              <a:t>円のえん</a:t>
            </a:r>
            <a:r>
              <a:rPr kumimoji="1" lang="ja-JP" altLang="en-US" dirty="0" err="1" smtClean="0"/>
              <a:t>ぴつ</a:t>
            </a:r>
            <a:r>
              <a:rPr kumimoji="1" lang="ja-JP" altLang="en-US" dirty="0" smtClean="0"/>
              <a:t>ｂ本を買ったときの代金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131"/>
            <a:ext cx="2189482" cy="218948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82" y="1627239"/>
            <a:ext cx="2147882" cy="21478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64" y="1520024"/>
            <a:ext cx="2160240" cy="216024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561514" y="2092312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/>
              <a:t>・・・・</a:t>
            </a:r>
            <a:endParaRPr kumimoji="1" lang="ja-JP" altLang="en-US" sz="6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5831093"/>
            <a:ext cx="906320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１２０</a:t>
            </a:r>
            <a:r>
              <a:rPr kumimoji="1" lang="en-US" altLang="ja-JP" sz="5400" dirty="0" smtClean="0"/>
              <a:t>×</a:t>
            </a:r>
            <a:r>
              <a:rPr kumimoji="1" lang="ja-JP" altLang="en-US" sz="5400" dirty="0" smtClean="0"/>
              <a:t>ａ＋９０</a:t>
            </a:r>
            <a:r>
              <a:rPr kumimoji="1" lang="en-US" altLang="ja-JP" sz="5400" dirty="0" smtClean="0"/>
              <a:t>×</a:t>
            </a:r>
            <a:r>
              <a:rPr kumimoji="1" lang="ja-JP" altLang="en-US" sz="5400" dirty="0" smtClean="0"/>
              <a:t>ｂ（円）</a:t>
            </a:r>
            <a:endParaRPr kumimoji="1" lang="ja-JP" altLang="en-US" sz="5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6" y="3641687"/>
            <a:ext cx="1735907" cy="172819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05" y="3661191"/>
            <a:ext cx="1735907" cy="172819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74" y="3670853"/>
            <a:ext cx="1735907" cy="172819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576081" y="4235976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/>
              <a:t>・・・・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00175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210146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4800" dirty="0" smtClean="0"/>
              <a:t>100</a:t>
            </a:r>
            <a:r>
              <a:rPr kumimoji="1" lang="ja-JP" altLang="en-US" sz="4800" dirty="0" smtClean="0"/>
              <a:t>円硬貨７枚と</a:t>
            </a:r>
            <a:r>
              <a:rPr kumimoji="1" lang="en-US" altLang="ja-JP" sz="4800" dirty="0" smtClean="0"/>
              <a:t>10</a:t>
            </a:r>
            <a:r>
              <a:rPr kumimoji="1" lang="ja-JP" altLang="en-US" sz="4800" dirty="0" smtClean="0"/>
              <a:t>円硬貨４枚を合わせた金額</a:t>
            </a:r>
            <a:endParaRPr kumimoji="1" lang="ja-JP" altLang="en-US" sz="4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4841"/>
            <a:ext cx="2616200" cy="31115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26446"/>
            <a:ext cx="2448272" cy="289989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706416" y="5668003"/>
            <a:ext cx="54360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７４０　（円）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69011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10146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5400" dirty="0" smtClean="0"/>
              <a:t>100</a:t>
            </a:r>
            <a:r>
              <a:rPr kumimoji="1" lang="ja-JP" altLang="en-US" sz="5400" dirty="0" smtClean="0"/>
              <a:t>円硬貨</a:t>
            </a:r>
            <a:r>
              <a:rPr kumimoji="1" lang="ja-JP" altLang="en-US" sz="5400" dirty="0" err="1" smtClean="0"/>
              <a:t>ｘ</a:t>
            </a:r>
            <a:r>
              <a:rPr kumimoji="1" lang="ja-JP" altLang="en-US" sz="5400" dirty="0" smtClean="0"/>
              <a:t>枚と</a:t>
            </a:r>
            <a:r>
              <a:rPr kumimoji="1" lang="en-US" altLang="ja-JP" sz="5400" dirty="0" smtClean="0"/>
              <a:t>10</a:t>
            </a:r>
            <a:r>
              <a:rPr kumimoji="1" lang="ja-JP" altLang="en-US" sz="5400" dirty="0" smtClean="0"/>
              <a:t>円硬貨</a:t>
            </a:r>
            <a:r>
              <a:rPr kumimoji="1" lang="en-US" altLang="ja-JP" sz="5400" dirty="0" smtClean="0"/>
              <a:t>y</a:t>
            </a:r>
            <a:r>
              <a:rPr kumimoji="1" lang="ja-JP" altLang="en-US" sz="5400" dirty="0" smtClean="0"/>
              <a:t>枚を合わせた金額</a:t>
            </a:r>
            <a:endParaRPr kumimoji="1" lang="ja-JP" altLang="en-US" sz="5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2616200" cy="31115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26446"/>
            <a:ext cx="2448272" cy="289989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0397" y="5668003"/>
            <a:ext cx="906320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１００</a:t>
            </a:r>
            <a:r>
              <a:rPr kumimoji="1" lang="en-US" altLang="ja-JP" sz="5400" dirty="0" smtClean="0"/>
              <a:t>×</a:t>
            </a:r>
            <a:r>
              <a:rPr kumimoji="1" lang="ja-JP" altLang="en-US" sz="5400" dirty="0" smtClean="0"/>
              <a:t>ｘ＋１０</a:t>
            </a:r>
            <a:r>
              <a:rPr kumimoji="1" lang="en-US" altLang="ja-JP" sz="5400" dirty="0" smtClean="0"/>
              <a:t>×</a:t>
            </a:r>
            <a:r>
              <a:rPr kumimoji="1" lang="ja-JP" altLang="en-US" sz="5400" dirty="0" smtClean="0"/>
              <a:t>ｙ（円）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561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4286" y="0"/>
            <a:ext cx="8229600" cy="922114"/>
          </a:xfrm>
        </p:spPr>
        <p:txBody>
          <a:bodyPr/>
          <a:lstStyle/>
          <a:p>
            <a:r>
              <a:rPr kumimoji="1" lang="ja-JP" altLang="en-US" dirty="0" smtClean="0"/>
              <a:t>新幹線　５００系のぞみ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132"/>
            <a:ext cx="9144000" cy="6911162"/>
          </a:xfrm>
        </p:spPr>
      </p:pic>
    </p:spTree>
    <p:extLst>
      <p:ext uri="{BB962C8B-B14F-4D97-AF65-F5344CB8AC3E}">
        <p14:creationId xmlns:p14="http://schemas.microsoft.com/office/powerpoint/2010/main" val="182811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 smtClean="0"/>
              <a:t>500</a:t>
            </a:r>
            <a:r>
              <a:rPr kumimoji="1" lang="ja-JP" altLang="en-US" sz="5400" dirty="0" smtClean="0"/>
              <a:t>系のぞみタイプエヴァ</a:t>
            </a:r>
            <a:endParaRPr kumimoji="1" lang="ja-JP" altLang="en-US" sz="5400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784976" cy="5846340"/>
          </a:xfrm>
        </p:spPr>
      </p:pic>
      <p:sp>
        <p:nvSpPr>
          <p:cNvPr id="5" name="AutoShape 2" descr="山陽新幹線の500系こだまタイプエヴァ（TYPE EVA）の先頭部 ..."/>
          <p:cNvSpPr>
            <a:spLocks noChangeAspect="1" noChangeArrowheads="1"/>
          </p:cNvSpPr>
          <p:nvPr/>
        </p:nvSpPr>
        <p:spPr bwMode="auto">
          <a:xfrm>
            <a:off x="63500" y="-136525"/>
            <a:ext cx="26193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196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9808" y="12576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5400" dirty="0" smtClean="0"/>
              <a:t>500</a:t>
            </a:r>
            <a:r>
              <a:rPr kumimoji="1" lang="ja-JP" altLang="en-US" sz="5400" dirty="0" smtClean="0"/>
              <a:t>系のぞみタイプキティ</a:t>
            </a:r>
            <a:endParaRPr kumimoji="1" lang="ja-JP" altLang="en-US" sz="54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18" y="1268760"/>
            <a:ext cx="9217852" cy="6139234"/>
          </a:xfrm>
        </p:spPr>
      </p:pic>
    </p:spTree>
    <p:extLst>
      <p:ext uri="{BB962C8B-B14F-4D97-AF65-F5344CB8AC3E}">
        <p14:creationId xmlns:p14="http://schemas.microsoft.com/office/powerpoint/2010/main" val="37081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922114"/>
          </a:xfrm>
        </p:spPr>
        <p:txBody>
          <a:bodyPr/>
          <a:lstStyle/>
          <a:p>
            <a:r>
              <a:rPr kumimoji="1" lang="ja-JP" altLang="en-US" dirty="0" smtClean="0"/>
              <a:t>５００系タイプエヴァとイエロー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9" y="1165712"/>
            <a:ext cx="10081120" cy="5671223"/>
          </a:xfrm>
        </p:spPr>
      </p:pic>
    </p:spTree>
    <p:extLst>
      <p:ext uri="{BB962C8B-B14F-4D97-AF65-F5344CB8AC3E}">
        <p14:creationId xmlns:p14="http://schemas.microsoft.com/office/powerpoint/2010/main" val="13024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一辺の碁石の数が５個のとき、下の図の碁石</a:t>
            </a:r>
            <a:r>
              <a:rPr lang="ja-JP" altLang="en-US" dirty="0"/>
              <a:t>の数の</a:t>
            </a:r>
            <a:r>
              <a:rPr lang="ja-JP" altLang="en-US" dirty="0" smtClean="0"/>
              <a:t>求め方を考えよう。</a:t>
            </a:r>
            <a:endParaRPr kumimoji="1" lang="ja-JP" altLang="en-US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2294297" y="1965647"/>
            <a:ext cx="4381317" cy="4038904"/>
            <a:chOff x="959024" y="1409975"/>
            <a:chExt cx="2377128" cy="2302121"/>
          </a:xfrm>
        </p:grpSpPr>
        <p:sp>
          <p:nvSpPr>
            <p:cNvPr id="4" name="フローチャート : 結合子 3"/>
            <p:cNvSpPr/>
            <p:nvPr/>
          </p:nvSpPr>
          <p:spPr>
            <a:xfrm>
              <a:off x="1451255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フローチャート : 結合子 4"/>
            <p:cNvSpPr/>
            <p:nvPr/>
          </p:nvSpPr>
          <p:spPr>
            <a:xfrm>
              <a:off x="19084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ローチャート : 結合子 5"/>
            <p:cNvSpPr/>
            <p:nvPr/>
          </p:nvSpPr>
          <p:spPr>
            <a:xfrm>
              <a:off x="23656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ローチャート : 結合子 6"/>
            <p:cNvSpPr/>
            <p:nvPr/>
          </p:nvSpPr>
          <p:spPr>
            <a:xfrm>
              <a:off x="2854333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ローチャート : 結合子 7"/>
            <p:cNvSpPr/>
            <p:nvPr/>
          </p:nvSpPr>
          <p:spPr>
            <a:xfrm>
              <a:off x="959024" y="18671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ローチャート : 結合子 8"/>
            <p:cNvSpPr/>
            <p:nvPr/>
          </p:nvSpPr>
          <p:spPr>
            <a:xfrm>
              <a:off x="959024" y="2341357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ローチャート : 結合子 9"/>
            <p:cNvSpPr/>
            <p:nvPr/>
          </p:nvSpPr>
          <p:spPr>
            <a:xfrm>
              <a:off x="959024" y="27974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ローチャート : 結合子 10"/>
            <p:cNvSpPr/>
            <p:nvPr/>
          </p:nvSpPr>
          <p:spPr>
            <a:xfrm>
              <a:off x="959024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ローチャート : 結合子 11"/>
            <p:cNvSpPr/>
            <p:nvPr/>
          </p:nvSpPr>
          <p:spPr>
            <a:xfrm>
              <a:off x="1451255" y="32546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ローチャート : 結合子 12"/>
            <p:cNvSpPr/>
            <p:nvPr/>
          </p:nvSpPr>
          <p:spPr>
            <a:xfrm>
              <a:off x="1931727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ローチャート : 結合子 13"/>
            <p:cNvSpPr/>
            <p:nvPr/>
          </p:nvSpPr>
          <p:spPr>
            <a:xfrm>
              <a:off x="23971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ローチャート : 結合子 14"/>
            <p:cNvSpPr/>
            <p:nvPr/>
          </p:nvSpPr>
          <p:spPr>
            <a:xfrm>
              <a:off x="28543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ローチャート : 結合子 15"/>
            <p:cNvSpPr/>
            <p:nvPr/>
          </p:nvSpPr>
          <p:spPr>
            <a:xfrm>
              <a:off x="2876433" y="18699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ローチャート : 結合子 16"/>
            <p:cNvSpPr/>
            <p:nvPr/>
          </p:nvSpPr>
          <p:spPr>
            <a:xfrm>
              <a:off x="2878952" y="23243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ローチャート : 結合子 17"/>
            <p:cNvSpPr/>
            <p:nvPr/>
          </p:nvSpPr>
          <p:spPr>
            <a:xfrm>
              <a:off x="2876433" y="27815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ローチャート : 結合子 19"/>
            <p:cNvSpPr/>
            <p:nvPr/>
          </p:nvSpPr>
          <p:spPr>
            <a:xfrm>
              <a:off x="959024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9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5"/>
    </mc:Choice>
    <mc:Fallback xmlns="">
      <p:transition spd="slow" advTm="775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6406" y="188640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２人がけの座席７列と３人がけの座席５列をすべて使って座ることができる人数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0"/>
          <a:stretch/>
        </p:blipFill>
        <p:spPr>
          <a:xfrm>
            <a:off x="-12255" y="1363719"/>
            <a:ext cx="9156255" cy="5446790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58203" y="4797152"/>
            <a:ext cx="906320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　２</a:t>
            </a:r>
            <a:r>
              <a:rPr kumimoji="1" lang="en-US" altLang="ja-JP" sz="5400" dirty="0" smtClean="0"/>
              <a:t>×</a:t>
            </a:r>
            <a:r>
              <a:rPr kumimoji="1" lang="ja-JP" altLang="en-US" sz="5400" dirty="0" smtClean="0"/>
              <a:t>７＋３</a:t>
            </a:r>
            <a:r>
              <a:rPr kumimoji="1" lang="en-US" altLang="ja-JP" sz="5400" dirty="0" smtClean="0"/>
              <a:t>×</a:t>
            </a:r>
            <a:r>
              <a:rPr kumimoji="1" lang="ja-JP" altLang="en-US" sz="5400" dirty="0" smtClean="0"/>
              <a:t>５＝２９</a:t>
            </a:r>
            <a:endParaRPr kumimoji="1" lang="en-US" altLang="ja-JP" sz="5400" dirty="0" smtClean="0"/>
          </a:p>
          <a:p>
            <a:pPr algn="r"/>
            <a:r>
              <a:rPr kumimoji="1" lang="ja-JP" altLang="en-US" sz="5400" dirty="0" smtClean="0"/>
              <a:t>　　　　　２９（人）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28827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6406" y="188640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２人がけの座席</a:t>
            </a:r>
            <a:r>
              <a:rPr kumimoji="1" lang="ja-JP" altLang="en-US" dirty="0" err="1" smtClean="0"/>
              <a:t>ｍ</a:t>
            </a:r>
            <a:r>
              <a:rPr kumimoji="1" lang="ja-JP" altLang="en-US" dirty="0" smtClean="0"/>
              <a:t>列と３人がけの座席ｎ列をすべて使って座ることができる人数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0"/>
          <a:stretch/>
        </p:blipFill>
        <p:spPr>
          <a:xfrm>
            <a:off x="-12255" y="1363719"/>
            <a:ext cx="9156255" cy="5446790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40397" y="5668003"/>
            <a:ext cx="906320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　２</a:t>
            </a:r>
            <a:r>
              <a:rPr kumimoji="1" lang="en-US" altLang="ja-JP" sz="5400" dirty="0" smtClean="0"/>
              <a:t>×</a:t>
            </a:r>
            <a:r>
              <a:rPr kumimoji="1" lang="ja-JP" altLang="en-US" sz="5400" dirty="0" smtClean="0"/>
              <a:t>ｍ＋３</a:t>
            </a:r>
            <a:r>
              <a:rPr kumimoji="1" lang="en-US" altLang="ja-JP" sz="5400" dirty="0" smtClean="0"/>
              <a:t>×</a:t>
            </a:r>
            <a:r>
              <a:rPr kumimoji="1" lang="ja-JP" altLang="en-US" sz="5400" dirty="0" smtClean="0"/>
              <a:t>ｎ　（人）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23872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25" y="764704"/>
            <a:ext cx="9232410" cy="6160645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9751" y="188640"/>
            <a:ext cx="8229600" cy="922114"/>
          </a:xfrm>
          <a:solidFill>
            <a:schemeClr val="bg1"/>
          </a:solidFill>
        </p:spPr>
        <p:txBody>
          <a:bodyPr/>
          <a:lstStyle/>
          <a:p>
            <a:r>
              <a:rPr kumimoji="1" lang="ja-JP" altLang="en-US" dirty="0" smtClean="0"/>
              <a:t>リニア中央新幹線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71800" y="5157192"/>
            <a:ext cx="616707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 dirty="0" smtClean="0"/>
              <a:t>最高速度　時速</a:t>
            </a:r>
            <a:r>
              <a:rPr kumimoji="1" lang="en-US" altLang="ja-JP" sz="4800" dirty="0" smtClean="0">
                <a:solidFill>
                  <a:srgbClr val="FF0000"/>
                </a:solidFill>
              </a:rPr>
              <a:t>500</a:t>
            </a:r>
            <a:r>
              <a:rPr kumimoji="1" lang="ja-JP" altLang="en-US" sz="4800" dirty="0" smtClean="0"/>
              <a:t>ｋｍ</a:t>
            </a:r>
            <a:endParaRPr kumimoji="1" lang="en-US" altLang="ja-JP" sz="4800" dirty="0" smtClean="0"/>
          </a:p>
          <a:p>
            <a:r>
              <a:rPr kumimoji="1" lang="ja-JP" altLang="en-US" sz="4800" dirty="0" smtClean="0"/>
              <a:t>東京</a:t>
            </a:r>
            <a:r>
              <a:rPr kumimoji="1" lang="ja-JP" altLang="en-US" sz="4800" dirty="0" err="1" smtClean="0"/>
              <a:t>ー</a:t>
            </a:r>
            <a:r>
              <a:rPr kumimoji="1" lang="ja-JP" altLang="en-US" sz="4800" dirty="0" smtClean="0"/>
              <a:t>名古屋間　</a:t>
            </a:r>
            <a:r>
              <a:rPr kumimoji="1" lang="en-US" altLang="ja-JP" sz="4800" dirty="0" smtClean="0"/>
              <a:t>40</a:t>
            </a:r>
            <a:r>
              <a:rPr kumimoji="1" lang="ja-JP" altLang="en-US" sz="4800" dirty="0" smtClean="0"/>
              <a:t>分</a:t>
            </a:r>
            <a:endParaRPr kumimoji="1"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95774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068372"/>
            <a:ext cx="10292672" cy="5789628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164" y="188640"/>
            <a:ext cx="9144000" cy="129614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kumimoji="1" lang="ja-JP" altLang="en-US" dirty="0" smtClean="0"/>
              <a:t>時速</a:t>
            </a:r>
            <a:r>
              <a:rPr kumimoji="1" lang="en-US" altLang="ja-JP" dirty="0" smtClean="0"/>
              <a:t>500</a:t>
            </a:r>
            <a:r>
              <a:rPr kumimoji="1" lang="ja-JP" altLang="en-US" dirty="0" smtClean="0"/>
              <a:t>ｋｍで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時間走ったときの道のりは何ｋｍですか。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60" y="5661248"/>
            <a:ext cx="640381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　１０００　ｋｍ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8288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447" y="1134952"/>
            <a:ext cx="10174307" cy="5723048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164" y="188640"/>
            <a:ext cx="9144000" cy="129614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kumimoji="1" lang="ja-JP" altLang="en-US" dirty="0" smtClean="0"/>
              <a:t>時速</a:t>
            </a:r>
            <a:r>
              <a:rPr kumimoji="1" lang="en-US" altLang="ja-JP" dirty="0" smtClean="0"/>
              <a:t>500</a:t>
            </a:r>
            <a:r>
              <a:rPr kumimoji="1" lang="ja-JP" altLang="en-US" dirty="0" smtClean="0"/>
              <a:t>ｋｍで</a:t>
            </a:r>
            <a:r>
              <a:rPr kumimoji="1" lang="ja-JP" altLang="en-US" dirty="0" err="1" smtClean="0"/>
              <a:t>ｙ</a:t>
            </a:r>
            <a:r>
              <a:rPr kumimoji="1" lang="ja-JP" altLang="en-US" dirty="0" smtClean="0"/>
              <a:t>時間走ったときの道のりは何ｋｍですか。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60" y="5661248"/>
            <a:ext cx="74168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　５００</a:t>
            </a:r>
            <a:r>
              <a:rPr kumimoji="1" lang="en-US" altLang="ja-JP" sz="5400" dirty="0" smtClean="0"/>
              <a:t>×</a:t>
            </a:r>
            <a:r>
              <a:rPr kumimoji="1" lang="ja-JP" altLang="en-US" sz="5400" dirty="0" smtClean="0"/>
              <a:t>ｙ　（ｋｍ）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0683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0404"/>
            <a:ext cx="9873384" cy="5577596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164" y="188640"/>
            <a:ext cx="9144000" cy="129614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kumimoji="1" lang="ja-JP" altLang="en-US" dirty="0" smtClean="0"/>
              <a:t>時速</a:t>
            </a:r>
            <a:r>
              <a:rPr kumimoji="1" lang="en-US" altLang="ja-JP" dirty="0" smtClean="0"/>
              <a:t>500</a:t>
            </a:r>
            <a:r>
              <a:rPr kumimoji="1" lang="ja-JP" altLang="en-US" dirty="0" smtClean="0"/>
              <a:t>ｋｍで３０００ｋｍの道のりを進むのにかかる時間は何時間ですか。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60" y="5661248"/>
            <a:ext cx="74168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　６　（時間）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84180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068372"/>
            <a:ext cx="10292672" cy="5789628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164" y="188640"/>
            <a:ext cx="9144000" cy="129614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kumimoji="1" lang="ja-JP" altLang="en-US" dirty="0" smtClean="0"/>
              <a:t>時速</a:t>
            </a:r>
            <a:r>
              <a:rPr kumimoji="1" lang="en-US" altLang="ja-JP" dirty="0" smtClean="0"/>
              <a:t>500</a:t>
            </a:r>
            <a:r>
              <a:rPr kumimoji="1" lang="ja-JP" altLang="en-US" dirty="0" smtClean="0"/>
              <a:t>ｋｍでｂｋｍの道のりを進むのにかかる時間は何時間ですか。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60" y="5661248"/>
            <a:ext cx="74168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　</a:t>
            </a:r>
            <a:r>
              <a:rPr kumimoji="1" lang="ja-JP" altLang="en-US" sz="5400" dirty="0" err="1" smtClean="0"/>
              <a:t>ｂ</a:t>
            </a:r>
            <a:r>
              <a:rPr kumimoji="1" lang="en-US" altLang="ja-JP" sz="5400" dirty="0" smtClean="0"/>
              <a:t>÷</a:t>
            </a:r>
            <a:r>
              <a:rPr kumimoji="1" lang="ja-JP" altLang="en-US" sz="5400" dirty="0" smtClean="0"/>
              <a:t>５００　（時間）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8385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177667" cy="6883250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466831" y="274638"/>
            <a:ext cx="3852337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6000" dirty="0" err="1" smtClean="0"/>
              <a:t>かさ</a:t>
            </a:r>
            <a:r>
              <a:rPr kumimoji="1" lang="ja-JP" altLang="en-US" sz="6000" dirty="0" smtClean="0"/>
              <a:t>菊の苗</a:t>
            </a:r>
            <a:endParaRPr kumimoji="1" lang="ja-JP" altLang="en-US" sz="6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96136" y="1707944"/>
            <a:ext cx="3182281" cy="830997"/>
          </a:xfrm>
          <a:prstGeom prst="rect">
            <a:avLst/>
          </a:prstGeom>
          <a:solidFill>
            <a:srgbClr val="FF66CC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 dirty="0" smtClean="0"/>
              <a:t>えんじ　ａ個</a:t>
            </a:r>
            <a:endParaRPr kumimoji="1" lang="ja-JP" altLang="en-US" sz="4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64088" y="3125582"/>
            <a:ext cx="219483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 dirty="0" smtClean="0"/>
              <a:t>白　</a:t>
            </a:r>
            <a:r>
              <a:rPr kumimoji="1" lang="ja-JP" altLang="en-US" sz="4800" dirty="0" err="1" smtClean="0"/>
              <a:t>ｂ</a:t>
            </a:r>
            <a:r>
              <a:rPr kumimoji="1" lang="ja-JP" altLang="en-US" sz="4800" dirty="0" smtClean="0"/>
              <a:t>個</a:t>
            </a:r>
            <a:endParaRPr kumimoji="1" lang="ja-JP" altLang="en-US" sz="4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67944" y="4543220"/>
            <a:ext cx="244971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 dirty="0" smtClean="0"/>
              <a:t>黄　</a:t>
            </a:r>
            <a:r>
              <a:rPr kumimoji="1" lang="en-US" altLang="ja-JP" sz="4800" dirty="0" smtClean="0"/>
              <a:t>40</a:t>
            </a:r>
            <a:r>
              <a:rPr kumimoji="1" lang="ja-JP" altLang="en-US" sz="4800" dirty="0" smtClean="0"/>
              <a:t>個</a:t>
            </a:r>
            <a:endParaRPr kumimoji="1" lang="ja-JP" altLang="en-US" sz="4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08873" y="5913695"/>
            <a:ext cx="58695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/>
              <a:t>答え　ａ＋ｂ＋</a:t>
            </a:r>
            <a:r>
              <a:rPr kumimoji="1" lang="en-US" altLang="ja-JP" sz="4800" dirty="0" smtClean="0"/>
              <a:t>40</a:t>
            </a:r>
            <a:r>
              <a:rPr kumimoji="1" lang="ja-JP" altLang="en-US" sz="4800" dirty="0" smtClean="0"/>
              <a:t>（個）</a:t>
            </a:r>
            <a:endParaRPr kumimoji="1"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01887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282154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3600" dirty="0" smtClean="0"/>
              <a:t>２年生２０人が１２０個の苗の植え替えをしました。一人あたり何個植え替えたことになりますか。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/>
          <a:stretch/>
        </p:blipFill>
        <p:spPr>
          <a:xfrm>
            <a:off x="0" y="1772816"/>
            <a:ext cx="9144000" cy="5849888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5220072" y="5949280"/>
            <a:ext cx="352372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/>
              <a:t>答え　　６（個）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62210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5089" y="11266"/>
            <a:ext cx="8784976" cy="1282154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3600" dirty="0" smtClean="0"/>
              <a:t>２年生２０人がａ個の苗の植え替えをしました。一人あたり何個植え替えたことになりますか。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/>
          <a:stretch/>
        </p:blipFill>
        <p:spPr>
          <a:xfrm>
            <a:off x="5577" y="1556792"/>
            <a:ext cx="9144000" cy="5849888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3563888" y="6088559"/>
            <a:ext cx="5173211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/>
              <a:t>答え　　ａ</a:t>
            </a:r>
            <a:r>
              <a:rPr kumimoji="1" lang="en-US" altLang="ja-JP" sz="4400" dirty="0" smtClean="0"/>
              <a:t>÷</a:t>
            </a:r>
            <a:r>
              <a:rPr kumimoji="1" lang="ja-JP" altLang="en-US" sz="4400" dirty="0" smtClean="0"/>
              <a:t>２０　（個）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45076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碁石の数の求め方</a:t>
            </a:r>
            <a:endParaRPr kumimoji="1" lang="ja-JP" altLang="en-US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262691" y="1190296"/>
            <a:ext cx="2377128" cy="2302121"/>
            <a:chOff x="959024" y="1409975"/>
            <a:chExt cx="2377128" cy="2302121"/>
          </a:xfrm>
        </p:grpSpPr>
        <p:sp>
          <p:nvSpPr>
            <p:cNvPr id="4" name="フローチャート : 結合子 3"/>
            <p:cNvSpPr/>
            <p:nvPr/>
          </p:nvSpPr>
          <p:spPr>
            <a:xfrm>
              <a:off x="1451255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フローチャート : 結合子 4"/>
            <p:cNvSpPr/>
            <p:nvPr/>
          </p:nvSpPr>
          <p:spPr>
            <a:xfrm>
              <a:off x="19084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ローチャート : 結合子 5"/>
            <p:cNvSpPr/>
            <p:nvPr/>
          </p:nvSpPr>
          <p:spPr>
            <a:xfrm>
              <a:off x="23656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ローチャート : 結合子 6"/>
            <p:cNvSpPr/>
            <p:nvPr/>
          </p:nvSpPr>
          <p:spPr>
            <a:xfrm>
              <a:off x="2854333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ローチャート : 結合子 7"/>
            <p:cNvSpPr/>
            <p:nvPr/>
          </p:nvSpPr>
          <p:spPr>
            <a:xfrm>
              <a:off x="959024" y="18671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ローチャート : 結合子 8"/>
            <p:cNvSpPr/>
            <p:nvPr/>
          </p:nvSpPr>
          <p:spPr>
            <a:xfrm>
              <a:off x="959024" y="2341357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ローチャート : 結合子 9"/>
            <p:cNvSpPr/>
            <p:nvPr/>
          </p:nvSpPr>
          <p:spPr>
            <a:xfrm>
              <a:off x="959024" y="27974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ローチャート : 結合子 10"/>
            <p:cNvSpPr/>
            <p:nvPr/>
          </p:nvSpPr>
          <p:spPr>
            <a:xfrm>
              <a:off x="959024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ローチャート : 結合子 11"/>
            <p:cNvSpPr/>
            <p:nvPr/>
          </p:nvSpPr>
          <p:spPr>
            <a:xfrm>
              <a:off x="1451255" y="32546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ローチャート : 結合子 12"/>
            <p:cNvSpPr/>
            <p:nvPr/>
          </p:nvSpPr>
          <p:spPr>
            <a:xfrm>
              <a:off x="1931727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ローチャート : 結合子 13"/>
            <p:cNvSpPr/>
            <p:nvPr/>
          </p:nvSpPr>
          <p:spPr>
            <a:xfrm>
              <a:off x="23971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ローチャート : 結合子 14"/>
            <p:cNvSpPr/>
            <p:nvPr/>
          </p:nvSpPr>
          <p:spPr>
            <a:xfrm>
              <a:off x="28543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ローチャート : 結合子 15"/>
            <p:cNvSpPr/>
            <p:nvPr/>
          </p:nvSpPr>
          <p:spPr>
            <a:xfrm>
              <a:off x="2876433" y="18699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ローチャート : 結合子 16"/>
            <p:cNvSpPr/>
            <p:nvPr/>
          </p:nvSpPr>
          <p:spPr>
            <a:xfrm>
              <a:off x="2878952" y="23243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ローチャート : 結合子 17"/>
            <p:cNvSpPr/>
            <p:nvPr/>
          </p:nvSpPr>
          <p:spPr>
            <a:xfrm>
              <a:off x="2876433" y="27815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ローチャート : 結合子 19"/>
            <p:cNvSpPr/>
            <p:nvPr/>
          </p:nvSpPr>
          <p:spPr>
            <a:xfrm>
              <a:off x="959024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3347864" y="1199217"/>
            <a:ext cx="2377128" cy="2302121"/>
            <a:chOff x="959024" y="1409975"/>
            <a:chExt cx="2377128" cy="2302121"/>
          </a:xfrm>
        </p:grpSpPr>
        <p:sp>
          <p:nvSpPr>
            <p:cNvPr id="23" name="フローチャート : 結合子 22"/>
            <p:cNvSpPr/>
            <p:nvPr/>
          </p:nvSpPr>
          <p:spPr>
            <a:xfrm>
              <a:off x="1451255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ローチャート : 結合子 23"/>
            <p:cNvSpPr/>
            <p:nvPr/>
          </p:nvSpPr>
          <p:spPr>
            <a:xfrm>
              <a:off x="19084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ローチャート : 結合子 24"/>
            <p:cNvSpPr/>
            <p:nvPr/>
          </p:nvSpPr>
          <p:spPr>
            <a:xfrm>
              <a:off x="23656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ローチャート : 結合子 25"/>
            <p:cNvSpPr/>
            <p:nvPr/>
          </p:nvSpPr>
          <p:spPr>
            <a:xfrm>
              <a:off x="2854333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ローチャート : 結合子 26"/>
            <p:cNvSpPr/>
            <p:nvPr/>
          </p:nvSpPr>
          <p:spPr>
            <a:xfrm>
              <a:off x="959024" y="18671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ローチャート : 結合子 27"/>
            <p:cNvSpPr/>
            <p:nvPr/>
          </p:nvSpPr>
          <p:spPr>
            <a:xfrm>
              <a:off x="959024" y="2341357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ローチャート : 結合子 28"/>
            <p:cNvSpPr/>
            <p:nvPr/>
          </p:nvSpPr>
          <p:spPr>
            <a:xfrm>
              <a:off x="959024" y="27974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ローチャート : 結合子 29"/>
            <p:cNvSpPr/>
            <p:nvPr/>
          </p:nvSpPr>
          <p:spPr>
            <a:xfrm>
              <a:off x="959024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ローチャート : 結合子 30"/>
            <p:cNvSpPr/>
            <p:nvPr/>
          </p:nvSpPr>
          <p:spPr>
            <a:xfrm>
              <a:off x="1451255" y="32546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ローチャート : 結合子 31"/>
            <p:cNvSpPr/>
            <p:nvPr/>
          </p:nvSpPr>
          <p:spPr>
            <a:xfrm>
              <a:off x="1931727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ローチャート : 結合子 32"/>
            <p:cNvSpPr/>
            <p:nvPr/>
          </p:nvSpPr>
          <p:spPr>
            <a:xfrm>
              <a:off x="23971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ローチャート : 結合子 33"/>
            <p:cNvSpPr/>
            <p:nvPr/>
          </p:nvSpPr>
          <p:spPr>
            <a:xfrm>
              <a:off x="28543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ローチャート : 結合子 34"/>
            <p:cNvSpPr/>
            <p:nvPr/>
          </p:nvSpPr>
          <p:spPr>
            <a:xfrm>
              <a:off x="2876433" y="18699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ローチャート : 結合子 35"/>
            <p:cNvSpPr/>
            <p:nvPr/>
          </p:nvSpPr>
          <p:spPr>
            <a:xfrm>
              <a:off x="2878952" y="23243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ローチャート : 結合子 36"/>
            <p:cNvSpPr/>
            <p:nvPr/>
          </p:nvSpPr>
          <p:spPr>
            <a:xfrm>
              <a:off x="2876433" y="27815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ローチャート : 結合子 37"/>
            <p:cNvSpPr/>
            <p:nvPr/>
          </p:nvSpPr>
          <p:spPr>
            <a:xfrm>
              <a:off x="959024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6228184" y="1182235"/>
            <a:ext cx="2377128" cy="2302121"/>
            <a:chOff x="959024" y="1409975"/>
            <a:chExt cx="2377128" cy="2302121"/>
          </a:xfrm>
        </p:grpSpPr>
        <p:sp>
          <p:nvSpPr>
            <p:cNvPr id="40" name="フローチャート : 結合子 39"/>
            <p:cNvSpPr/>
            <p:nvPr/>
          </p:nvSpPr>
          <p:spPr>
            <a:xfrm>
              <a:off x="1451255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ローチャート : 結合子 40"/>
            <p:cNvSpPr/>
            <p:nvPr/>
          </p:nvSpPr>
          <p:spPr>
            <a:xfrm>
              <a:off x="19084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ローチャート : 結合子 41"/>
            <p:cNvSpPr/>
            <p:nvPr/>
          </p:nvSpPr>
          <p:spPr>
            <a:xfrm>
              <a:off x="23656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ローチャート : 結合子 42"/>
            <p:cNvSpPr/>
            <p:nvPr/>
          </p:nvSpPr>
          <p:spPr>
            <a:xfrm>
              <a:off x="2854333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ローチャート : 結合子 43"/>
            <p:cNvSpPr/>
            <p:nvPr/>
          </p:nvSpPr>
          <p:spPr>
            <a:xfrm>
              <a:off x="959024" y="18671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フローチャート : 結合子 44"/>
            <p:cNvSpPr/>
            <p:nvPr/>
          </p:nvSpPr>
          <p:spPr>
            <a:xfrm>
              <a:off x="959024" y="2341357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ローチャート : 結合子 45"/>
            <p:cNvSpPr/>
            <p:nvPr/>
          </p:nvSpPr>
          <p:spPr>
            <a:xfrm>
              <a:off x="959024" y="27974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ローチャート : 結合子 46"/>
            <p:cNvSpPr/>
            <p:nvPr/>
          </p:nvSpPr>
          <p:spPr>
            <a:xfrm>
              <a:off x="959024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フローチャート : 結合子 47"/>
            <p:cNvSpPr/>
            <p:nvPr/>
          </p:nvSpPr>
          <p:spPr>
            <a:xfrm>
              <a:off x="1451255" y="32546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ローチャート : 結合子 48"/>
            <p:cNvSpPr/>
            <p:nvPr/>
          </p:nvSpPr>
          <p:spPr>
            <a:xfrm>
              <a:off x="1931727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ローチャート : 結合子 49"/>
            <p:cNvSpPr/>
            <p:nvPr/>
          </p:nvSpPr>
          <p:spPr>
            <a:xfrm>
              <a:off x="23971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ローチャート : 結合子 50"/>
            <p:cNvSpPr/>
            <p:nvPr/>
          </p:nvSpPr>
          <p:spPr>
            <a:xfrm>
              <a:off x="28543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ローチャート : 結合子 51"/>
            <p:cNvSpPr/>
            <p:nvPr/>
          </p:nvSpPr>
          <p:spPr>
            <a:xfrm>
              <a:off x="2876433" y="18699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ローチャート : 結合子 52"/>
            <p:cNvSpPr/>
            <p:nvPr/>
          </p:nvSpPr>
          <p:spPr>
            <a:xfrm>
              <a:off x="2878952" y="23243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ローチャート : 結合子 53"/>
            <p:cNvSpPr/>
            <p:nvPr/>
          </p:nvSpPr>
          <p:spPr>
            <a:xfrm>
              <a:off x="2876433" y="27815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ローチャート : 結合子 54"/>
            <p:cNvSpPr/>
            <p:nvPr/>
          </p:nvSpPr>
          <p:spPr>
            <a:xfrm>
              <a:off x="959024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275430" y="4149080"/>
            <a:ext cx="2377128" cy="2302121"/>
            <a:chOff x="959024" y="1409975"/>
            <a:chExt cx="2377128" cy="2302121"/>
          </a:xfrm>
        </p:grpSpPr>
        <p:sp>
          <p:nvSpPr>
            <p:cNvPr id="57" name="フローチャート : 結合子 56"/>
            <p:cNvSpPr/>
            <p:nvPr/>
          </p:nvSpPr>
          <p:spPr>
            <a:xfrm>
              <a:off x="1451255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ローチャート : 結合子 57"/>
            <p:cNvSpPr/>
            <p:nvPr/>
          </p:nvSpPr>
          <p:spPr>
            <a:xfrm>
              <a:off x="19084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ローチャート : 結合子 58"/>
            <p:cNvSpPr/>
            <p:nvPr/>
          </p:nvSpPr>
          <p:spPr>
            <a:xfrm>
              <a:off x="23656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ローチャート : 結合子 59"/>
            <p:cNvSpPr/>
            <p:nvPr/>
          </p:nvSpPr>
          <p:spPr>
            <a:xfrm>
              <a:off x="2854333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ローチャート : 結合子 60"/>
            <p:cNvSpPr/>
            <p:nvPr/>
          </p:nvSpPr>
          <p:spPr>
            <a:xfrm>
              <a:off x="959024" y="18671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ローチャート : 結合子 61"/>
            <p:cNvSpPr/>
            <p:nvPr/>
          </p:nvSpPr>
          <p:spPr>
            <a:xfrm>
              <a:off x="959024" y="2341357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ローチャート : 結合子 62"/>
            <p:cNvSpPr/>
            <p:nvPr/>
          </p:nvSpPr>
          <p:spPr>
            <a:xfrm>
              <a:off x="959024" y="27974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フローチャート : 結合子 63"/>
            <p:cNvSpPr/>
            <p:nvPr/>
          </p:nvSpPr>
          <p:spPr>
            <a:xfrm>
              <a:off x="959024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フローチャート : 結合子 64"/>
            <p:cNvSpPr/>
            <p:nvPr/>
          </p:nvSpPr>
          <p:spPr>
            <a:xfrm>
              <a:off x="1451255" y="32546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フローチャート : 結合子 65"/>
            <p:cNvSpPr/>
            <p:nvPr/>
          </p:nvSpPr>
          <p:spPr>
            <a:xfrm>
              <a:off x="1931727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フローチャート : 結合子 66"/>
            <p:cNvSpPr/>
            <p:nvPr/>
          </p:nvSpPr>
          <p:spPr>
            <a:xfrm>
              <a:off x="23971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フローチャート : 結合子 67"/>
            <p:cNvSpPr/>
            <p:nvPr/>
          </p:nvSpPr>
          <p:spPr>
            <a:xfrm>
              <a:off x="28543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フローチャート : 結合子 68"/>
            <p:cNvSpPr/>
            <p:nvPr/>
          </p:nvSpPr>
          <p:spPr>
            <a:xfrm>
              <a:off x="2876433" y="18699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フローチャート : 結合子 69"/>
            <p:cNvSpPr/>
            <p:nvPr/>
          </p:nvSpPr>
          <p:spPr>
            <a:xfrm>
              <a:off x="2878952" y="23243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フローチャート : 結合子 70"/>
            <p:cNvSpPr/>
            <p:nvPr/>
          </p:nvSpPr>
          <p:spPr>
            <a:xfrm>
              <a:off x="2876433" y="27815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フローチャート : 結合子 71"/>
            <p:cNvSpPr/>
            <p:nvPr/>
          </p:nvSpPr>
          <p:spPr>
            <a:xfrm>
              <a:off x="959024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3323245" y="4158001"/>
            <a:ext cx="2377128" cy="2302121"/>
            <a:chOff x="959024" y="1409975"/>
            <a:chExt cx="2377128" cy="2302121"/>
          </a:xfrm>
        </p:grpSpPr>
        <p:sp>
          <p:nvSpPr>
            <p:cNvPr id="74" name="フローチャート : 結合子 73"/>
            <p:cNvSpPr/>
            <p:nvPr/>
          </p:nvSpPr>
          <p:spPr>
            <a:xfrm>
              <a:off x="1451255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フローチャート : 結合子 74"/>
            <p:cNvSpPr/>
            <p:nvPr/>
          </p:nvSpPr>
          <p:spPr>
            <a:xfrm>
              <a:off x="19084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フローチャート : 結合子 75"/>
            <p:cNvSpPr/>
            <p:nvPr/>
          </p:nvSpPr>
          <p:spPr>
            <a:xfrm>
              <a:off x="23656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フローチャート : 結合子 76"/>
            <p:cNvSpPr/>
            <p:nvPr/>
          </p:nvSpPr>
          <p:spPr>
            <a:xfrm>
              <a:off x="2854333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フローチャート : 結合子 77"/>
            <p:cNvSpPr/>
            <p:nvPr/>
          </p:nvSpPr>
          <p:spPr>
            <a:xfrm>
              <a:off x="959024" y="18671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フローチャート : 結合子 78"/>
            <p:cNvSpPr/>
            <p:nvPr/>
          </p:nvSpPr>
          <p:spPr>
            <a:xfrm>
              <a:off x="959024" y="2341357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フローチャート : 結合子 79"/>
            <p:cNvSpPr/>
            <p:nvPr/>
          </p:nvSpPr>
          <p:spPr>
            <a:xfrm>
              <a:off x="959024" y="27974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フローチャート : 結合子 80"/>
            <p:cNvSpPr/>
            <p:nvPr/>
          </p:nvSpPr>
          <p:spPr>
            <a:xfrm>
              <a:off x="959024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フローチャート : 結合子 81"/>
            <p:cNvSpPr/>
            <p:nvPr/>
          </p:nvSpPr>
          <p:spPr>
            <a:xfrm>
              <a:off x="1451255" y="32546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ローチャート : 結合子 82"/>
            <p:cNvSpPr/>
            <p:nvPr/>
          </p:nvSpPr>
          <p:spPr>
            <a:xfrm>
              <a:off x="1931727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フローチャート : 結合子 83"/>
            <p:cNvSpPr/>
            <p:nvPr/>
          </p:nvSpPr>
          <p:spPr>
            <a:xfrm>
              <a:off x="23971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フローチャート : 結合子 84"/>
            <p:cNvSpPr/>
            <p:nvPr/>
          </p:nvSpPr>
          <p:spPr>
            <a:xfrm>
              <a:off x="28543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フローチャート : 結合子 85"/>
            <p:cNvSpPr/>
            <p:nvPr/>
          </p:nvSpPr>
          <p:spPr>
            <a:xfrm>
              <a:off x="2876433" y="18699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フローチャート : 結合子 86"/>
            <p:cNvSpPr/>
            <p:nvPr/>
          </p:nvSpPr>
          <p:spPr>
            <a:xfrm>
              <a:off x="2878952" y="23243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フローチャート : 結合子 87"/>
            <p:cNvSpPr/>
            <p:nvPr/>
          </p:nvSpPr>
          <p:spPr>
            <a:xfrm>
              <a:off x="2876433" y="27815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ローチャート : 結合子 88"/>
            <p:cNvSpPr/>
            <p:nvPr/>
          </p:nvSpPr>
          <p:spPr>
            <a:xfrm>
              <a:off x="959024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0" name="グループ化 89"/>
          <p:cNvGrpSpPr/>
          <p:nvPr/>
        </p:nvGrpSpPr>
        <p:grpSpPr>
          <a:xfrm>
            <a:off x="6240923" y="4133220"/>
            <a:ext cx="2377128" cy="2302121"/>
            <a:chOff x="959024" y="1409975"/>
            <a:chExt cx="2377128" cy="2302121"/>
          </a:xfrm>
        </p:grpSpPr>
        <p:sp>
          <p:nvSpPr>
            <p:cNvPr id="91" name="フローチャート : 結合子 90"/>
            <p:cNvSpPr/>
            <p:nvPr/>
          </p:nvSpPr>
          <p:spPr>
            <a:xfrm>
              <a:off x="1451255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フローチャート : 結合子 91"/>
            <p:cNvSpPr/>
            <p:nvPr/>
          </p:nvSpPr>
          <p:spPr>
            <a:xfrm>
              <a:off x="19084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フローチャート : 結合子 92"/>
            <p:cNvSpPr/>
            <p:nvPr/>
          </p:nvSpPr>
          <p:spPr>
            <a:xfrm>
              <a:off x="2365655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フローチャート : 結合子 93"/>
            <p:cNvSpPr/>
            <p:nvPr/>
          </p:nvSpPr>
          <p:spPr>
            <a:xfrm>
              <a:off x="2854333" y="14099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フローチャート : 結合子 94"/>
            <p:cNvSpPr/>
            <p:nvPr/>
          </p:nvSpPr>
          <p:spPr>
            <a:xfrm>
              <a:off x="959024" y="18671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フローチャート : 結合子 95"/>
            <p:cNvSpPr/>
            <p:nvPr/>
          </p:nvSpPr>
          <p:spPr>
            <a:xfrm>
              <a:off x="959024" y="2341357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フローチャート : 結合子 96"/>
            <p:cNvSpPr/>
            <p:nvPr/>
          </p:nvSpPr>
          <p:spPr>
            <a:xfrm>
              <a:off x="959024" y="27974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フローチャート : 結合子 97"/>
            <p:cNvSpPr/>
            <p:nvPr/>
          </p:nvSpPr>
          <p:spPr>
            <a:xfrm>
              <a:off x="959024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フローチャート : 結合子 98"/>
            <p:cNvSpPr/>
            <p:nvPr/>
          </p:nvSpPr>
          <p:spPr>
            <a:xfrm>
              <a:off x="1451255" y="3254621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フローチャート : 結合子 99"/>
            <p:cNvSpPr/>
            <p:nvPr/>
          </p:nvSpPr>
          <p:spPr>
            <a:xfrm>
              <a:off x="1931727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フローチャート : 結合子 100"/>
            <p:cNvSpPr/>
            <p:nvPr/>
          </p:nvSpPr>
          <p:spPr>
            <a:xfrm>
              <a:off x="23971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フローチャート : 結合子 101"/>
            <p:cNvSpPr/>
            <p:nvPr/>
          </p:nvSpPr>
          <p:spPr>
            <a:xfrm>
              <a:off x="2854333" y="325489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フローチャート : 結合子 102"/>
            <p:cNvSpPr/>
            <p:nvPr/>
          </p:nvSpPr>
          <p:spPr>
            <a:xfrm>
              <a:off x="2876433" y="18699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フローチャート : 結合子 103"/>
            <p:cNvSpPr/>
            <p:nvPr/>
          </p:nvSpPr>
          <p:spPr>
            <a:xfrm>
              <a:off x="2878952" y="23243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フローチャート : 結合子 104"/>
            <p:cNvSpPr/>
            <p:nvPr/>
          </p:nvSpPr>
          <p:spPr>
            <a:xfrm>
              <a:off x="2876433" y="2781575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フローチャート : 結合子 105"/>
            <p:cNvSpPr/>
            <p:nvPr/>
          </p:nvSpPr>
          <p:spPr>
            <a:xfrm>
              <a:off x="959024" y="1412776"/>
              <a:ext cx="457200" cy="4572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円/楕円 2"/>
          <p:cNvSpPr/>
          <p:nvPr/>
        </p:nvSpPr>
        <p:spPr>
          <a:xfrm>
            <a:off x="154760" y="1151932"/>
            <a:ext cx="673061" cy="18922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円/楕円 106"/>
          <p:cNvSpPr/>
          <p:nvPr/>
        </p:nvSpPr>
        <p:spPr>
          <a:xfrm rot="5400000">
            <a:off x="1377008" y="464732"/>
            <a:ext cx="673061" cy="18922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円/楕円 107"/>
          <p:cNvSpPr/>
          <p:nvPr/>
        </p:nvSpPr>
        <p:spPr>
          <a:xfrm>
            <a:off x="2050069" y="1599937"/>
            <a:ext cx="673061" cy="18922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円/楕円 108"/>
          <p:cNvSpPr/>
          <p:nvPr/>
        </p:nvSpPr>
        <p:spPr>
          <a:xfrm rot="5400000">
            <a:off x="885002" y="2309378"/>
            <a:ext cx="673061" cy="18922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円/楕円 109"/>
          <p:cNvSpPr/>
          <p:nvPr/>
        </p:nvSpPr>
        <p:spPr>
          <a:xfrm rot="5400000">
            <a:off x="4189573" y="88579"/>
            <a:ext cx="692843" cy="2664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円/楕円 110"/>
          <p:cNvSpPr/>
          <p:nvPr/>
        </p:nvSpPr>
        <p:spPr>
          <a:xfrm rot="10800000">
            <a:off x="3230042" y="1001148"/>
            <a:ext cx="692843" cy="2664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円/楕円 111"/>
          <p:cNvSpPr/>
          <p:nvPr/>
        </p:nvSpPr>
        <p:spPr>
          <a:xfrm rot="5400000">
            <a:off x="4178126" y="1931394"/>
            <a:ext cx="692843" cy="2664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円/楕円 112"/>
          <p:cNvSpPr/>
          <p:nvPr/>
        </p:nvSpPr>
        <p:spPr>
          <a:xfrm rot="10800000">
            <a:off x="5125351" y="1027051"/>
            <a:ext cx="692843" cy="2664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90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2"/>
    </mc:Choice>
    <mc:Fallback xmlns="">
      <p:transition spd="slow" advTm="1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09" y="0"/>
            <a:ext cx="9756576" cy="7317432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251520" y="274638"/>
            <a:ext cx="213712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/>
              <a:t>オキアミ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22685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468544" cy="7101408"/>
          </a:xfrm>
        </p:spPr>
      </p:pic>
    </p:spTree>
    <p:extLst>
      <p:ext uri="{BB962C8B-B14F-4D97-AF65-F5344CB8AC3E}">
        <p14:creationId xmlns:p14="http://schemas.microsoft.com/office/powerpoint/2010/main" val="236829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192"/>
            <a:ext cx="9722909" cy="7292182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107504" y="-85048"/>
            <a:ext cx="9198352" cy="31700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オキアミは一つのかごに３００匹入ります。</a:t>
            </a:r>
            <a:endParaRPr kumimoji="1" lang="en-US" altLang="ja-JP" sz="4000" dirty="0" smtClean="0"/>
          </a:p>
          <a:p>
            <a:r>
              <a:rPr kumimoji="1" lang="ja-JP" altLang="en-US" sz="4000" dirty="0" smtClean="0"/>
              <a:t>３個のかごでは何匹入りますか。</a:t>
            </a:r>
            <a:endParaRPr kumimoji="1" lang="en-US" altLang="ja-JP" sz="4000" dirty="0" smtClean="0"/>
          </a:p>
          <a:p>
            <a:r>
              <a:rPr kumimoji="1" lang="ja-JP" altLang="en-US" sz="4000" dirty="0" smtClean="0"/>
              <a:t>答え　３００</a:t>
            </a:r>
            <a:r>
              <a:rPr kumimoji="1" lang="en-US" altLang="ja-JP" sz="4000" dirty="0" smtClean="0"/>
              <a:t>×</a:t>
            </a:r>
            <a:r>
              <a:rPr kumimoji="1" lang="ja-JP" altLang="en-US" sz="4000" dirty="0" smtClean="0"/>
              <a:t>３＝９００　（匹）</a:t>
            </a:r>
            <a:endParaRPr kumimoji="1" lang="en-US" altLang="ja-JP" sz="4000" dirty="0" smtClean="0"/>
          </a:p>
          <a:p>
            <a:r>
              <a:rPr kumimoji="1" lang="ja-JP" altLang="en-US" sz="4000" dirty="0" smtClean="0"/>
              <a:t>ａ個のかごでは何匹入りますか。</a:t>
            </a:r>
            <a:endParaRPr kumimoji="1" lang="en-US" altLang="ja-JP" sz="4000" dirty="0" smtClean="0"/>
          </a:p>
          <a:p>
            <a:r>
              <a:rPr kumimoji="1" lang="ja-JP" altLang="en-US" sz="4000" dirty="0" smtClean="0"/>
              <a:t>答え　３００</a:t>
            </a:r>
            <a:r>
              <a:rPr kumimoji="1" lang="en-US" altLang="ja-JP" sz="4000" dirty="0" smtClean="0"/>
              <a:t>×</a:t>
            </a:r>
            <a:r>
              <a:rPr kumimoji="1" lang="ja-JP" altLang="en-US" sz="4000" dirty="0" smtClean="0"/>
              <a:t>ａ　（匹）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7422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605581"/>
            <a:ext cx="9951441" cy="7463581"/>
          </a:xfrm>
        </p:spPr>
      </p:pic>
    </p:spTree>
    <p:extLst>
      <p:ext uri="{BB962C8B-B14F-4D97-AF65-F5344CB8AC3E}">
        <p14:creationId xmlns:p14="http://schemas.microsoft.com/office/powerpoint/2010/main" val="2570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09" y="0"/>
            <a:ext cx="9660565" cy="7245424"/>
          </a:xfrm>
        </p:spPr>
      </p:pic>
    </p:spTree>
    <p:extLst>
      <p:ext uri="{BB962C8B-B14F-4D97-AF65-F5344CB8AC3E}">
        <p14:creationId xmlns:p14="http://schemas.microsoft.com/office/powerpoint/2010/main" val="185680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98579" y="-177485"/>
            <a:ext cx="12048663" cy="9036497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107503" y="-9526"/>
            <a:ext cx="8682185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岩城の内港でサビキ釣りをしていたら、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同じぐらいの大きさのあじが</a:t>
            </a:r>
            <a:r>
              <a:rPr kumimoji="1" lang="en-US" altLang="ja-JP" sz="3600" dirty="0" smtClean="0"/>
              <a:t>3</a:t>
            </a:r>
            <a:r>
              <a:rPr kumimoji="1" lang="ja-JP" altLang="en-US" sz="3600" dirty="0" smtClean="0"/>
              <a:t>匹釣れました。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重さを量ると３匹で９００ｇでした。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１匹あたり何ｇですか。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60" y="5661248"/>
            <a:ext cx="44644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　３００ｇ　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8897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98579" y="-177485"/>
            <a:ext cx="12048663" cy="9036497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107503" y="-9526"/>
            <a:ext cx="8682185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岩城の内港でサビキ釣りをしていたら、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同じぐらいの大きさのあじが</a:t>
            </a:r>
            <a:r>
              <a:rPr kumimoji="1" lang="en-US" altLang="ja-JP" sz="3600" dirty="0" smtClean="0"/>
              <a:t>3</a:t>
            </a:r>
            <a:r>
              <a:rPr kumimoji="1" lang="ja-JP" altLang="en-US" sz="3600" dirty="0" smtClean="0"/>
              <a:t>匹釣れました。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重さを量ると３匹でｘｇでした。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１匹あたり何ｇですか。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60" y="5661248"/>
            <a:ext cx="56166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　</a:t>
            </a:r>
            <a:r>
              <a:rPr kumimoji="1" lang="ja-JP" altLang="en-US" sz="5400" dirty="0" err="1" smtClean="0"/>
              <a:t>ｘ</a:t>
            </a:r>
            <a:r>
              <a:rPr kumimoji="1" lang="en-US" altLang="ja-JP" sz="5400" dirty="0" smtClean="0"/>
              <a:t>÷</a:t>
            </a:r>
            <a:r>
              <a:rPr kumimoji="1" lang="ja-JP" altLang="en-US" sz="5400" dirty="0" smtClean="0"/>
              <a:t>３　（ｇ）　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3550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dirty="0" smtClean="0"/>
              <a:t>回転寿司で、数量を文字を使った式で表してみよう。</a:t>
            </a:r>
            <a:endParaRPr kumimoji="1" lang="ja-JP" altLang="en-US" sz="4000" dirty="0"/>
          </a:p>
        </p:txBody>
      </p:sp>
      <p:pic>
        <p:nvPicPr>
          <p:cNvPr id="4" name="Picture 2" descr="E:\jugyosozai\DCIM166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281" y="1484784"/>
            <a:ext cx="9482144" cy="53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3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9"/>
    </mc:Choice>
    <mc:Fallback xmlns="">
      <p:transition spd="slow" advTm="7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800" dirty="0" smtClean="0"/>
              <a:t>一皿</a:t>
            </a:r>
            <a:r>
              <a:rPr kumimoji="1" lang="en-US" altLang="ja-JP" sz="4800" dirty="0" smtClean="0"/>
              <a:t>108</a:t>
            </a:r>
            <a:r>
              <a:rPr kumimoji="1" lang="ja-JP" altLang="en-US" sz="4800" dirty="0" smtClean="0"/>
              <a:t>円のマグロをａ皿食べたときの代金は？</a:t>
            </a:r>
            <a:endParaRPr kumimoji="1" lang="ja-JP" altLang="en-US" sz="4800" dirty="0"/>
          </a:p>
        </p:txBody>
      </p:sp>
      <p:pic>
        <p:nvPicPr>
          <p:cNvPr id="4" name="Picture 2" descr="E:\jugyosozai\DCIM167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733569" y="5661248"/>
            <a:ext cx="523091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 dirty="0" smtClean="0"/>
              <a:t>答え　１０８</a:t>
            </a:r>
            <a:r>
              <a:rPr kumimoji="1" lang="en-US" altLang="ja-JP" sz="4800" dirty="0" smtClean="0"/>
              <a:t>×</a:t>
            </a:r>
            <a:r>
              <a:rPr kumimoji="1" lang="ja-JP" altLang="en-US" sz="4800" dirty="0" smtClean="0"/>
              <a:t>ａ（円）</a:t>
            </a:r>
            <a:endParaRPr kumimoji="1" lang="ja-JP" alt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853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6"/>
    </mc:Choice>
    <mc:Fallback xmlns="">
      <p:transition spd="slow" advTm="15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188640"/>
            <a:ext cx="9254601" cy="114300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dirty="0" smtClean="0"/>
              <a:t>一皿１０８円の</a:t>
            </a:r>
            <a:r>
              <a:rPr lang="ja-JP" altLang="en-US" sz="4000" dirty="0" smtClean="0"/>
              <a:t>いくらを</a:t>
            </a:r>
            <a:r>
              <a:rPr kumimoji="1" lang="ja-JP" altLang="en-US" sz="4000" dirty="0" err="1" smtClean="0"/>
              <a:t>ｂ</a:t>
            </a:r>
            <a:r>
              <a:rPr kumimoji="1" lang="ja-JP" altLang="en-US" sz="4000" dirty="0" smtClean="0"/>
              <a:t>皿と一皿１５２円のあぶりマグロをｃ皿食べたときの代金は？</a:t>
            </a:r>
            <a:endParaRPr kumimoji="1" lang="ja-JP" altLang="en-US" sz="4000" dirty="0"/>
          </a:p>
        </p:txBody>
      </p:sp>
      <p:pic>
        <p:nvPicPr>
          <p:cNvPr id="4" name="Picture 2" descr="E:\jugyosozai\DCIM167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3726"/>
            <a:ext cx="9254601" cy="52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55576" y="5877272"/>
            <a:ext cx="806175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/>
              <a:t>答え　１０８</a:t>
            </a:r>
            <a:r>
              <a:rPr kumimoji="1" lang="en-US" altLang="ja-JP" sz="4800" dirty="0" smtClean="0"/>
              <a:t>×</a:t>
            </a:r>
            <a:r>
              <a:rPr kumimoji="1" lang="ja-JP" altLang="en-US" sz="4800" dirty="0" smtClean="0"/>
              <a:t>ｂ＋１５２</a:t>
            </a:r>
            <a:r>
              <a:rPr kumimoji="1" lang="en-US" altLang="ja-JP" sz="4800" dirty="0" smtClean="0"/>
              <a:t>×</a:t>
            </a:r>
            <a:r>
              <a:rPr kumimoji="1" lang="ja-JP" altLang="en-US" sz="4800" dirty="0" smtClean="0"/>
              <a:t>ｃ（円）</a:t>
            </a:r>
            <a:endParaRPr kumimoji="1" lang="ja-JP" alt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16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3"/>
    </mc:Choice>
    <mc:Fallback xmlns="">
      <p:transition spd="slow" advTm="14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火曜日の授業ででた考え方</a:t>
            </a:r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230" y="1555359"/>
            <a:ext cx="11998945" cy="410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45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"/>
    </mc:Choice>
    <mc:Fallback xmlns="">
      <p:transition spd="slow" advTm="5862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922114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800" dirty="0" smtClean="0"/>
              <a:t>皿は円で、その半径はｘ㎝でした。この皿の面積はいくつですか。</a:t>
            </a:r>
            <a:endParaRPr kumimoji="1" lang="ja-JP" altLang="en-US" sz="4800" dirty="0"/>
          </a:p>
        </p:txBody>
      </p:sp>
      <p:pic>
        <p:nvPicPr>
          <p:cNvPr id="4" name="Picture 2" descr="E:\jugyosozai\DCIM167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r="5880"/>
          <a:stretch/>
        </p:blipFill>
        <p:spPr bwMode="auto">
          <a:xfrm>
            <a:off x="923143" y="1427445"/>
            <a:ext cx="7225706" cy="542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547664" y="5877272"/>
            <a:ext cx="7200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/>
              <a:t>答え　３．１４</a:t>
            </a:r>
            <a:r>
              <a:rPr kumimoji="1" lang="en-US" altLang="ja-JP" sz="4800" dirty="0" smtClean="0"/>
              <a:t>×</a:t>
            </a:r>
            <a:r>
              <a:rPr kumimoji="1" lang="ja-JP" altLang="en-US" sz="4800" dirty="0" err="1" smtClean="0"/>
              <a:t>ｘ</a:t>
            </a:r>
            <a:r>
              <a:rPr kumimoji="1" lang="en-US" altLang="ja-JP" sz="4800" dirty="0" smtClean="0"/>
              <a:t>×</a:t>
            </a:r>
            <a:r>
              <a:rPr kumimoji="1" lang="ja-JP" altLang="en-US" sz="4800" dirty="0" smtClean="0"/>
              <a:t>ｘ（</a:t>
            </a:r>
            <a:r>
              <a:rPr kumimoji="1" lang="en-US" altLang="ja-JP" sz="4800" dirty="0" smtClean="0"/>
              <a:t>cm</a:t>
            </a:r>
            <a:r>
              <a:rPr kumimoji="1" lang="en-US" altLang="ja-JP" sz="4800" baseline="30000" dirty="0" smtClean="0"/>
              <a:t>2</a:t>
            </a:r>
            <a:r>
              <a:rPr kumimoji="1" lang="ja-JP" altLang="en-US" sz="4800" dirty="0" smtClean="0"/>
              <a:t>）</a:t>
            </a:r>
            <a:endParaRPr kumimoji="1" lang="ja-JP" alt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2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9"/>
    </mc:Choice>
    <mc:Fallback xmlns="">
      <p:transition spd="slow" advTm="20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754" y="188640"/>
            <a:ext cx="8964488" cy="114300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dirty="0" smtClean="0"/>
              <a:t>家族３人で合計</a:t>
            </a:r>
            <a:r>
              <a:rPr kumimoji="1" lang="ja-JP" altLang="en-US" dirty="0" err="1" smtClean="0"/>
              <a:t>ｙ</a:t>
            </a:r>
            <a:r>
              <a:rPr kumimoji="1" lang="ja-JP" altLang="en-US" dirty="0" smtClean="0"/>
              <a:t>皿食べました。一人当たり何皿食べたことになりますか。</a:t>
            </a:r>
            <a:endParaRPr kumimoji="1" lang="ja-JP" altLang="en-US" dirty="0"/>
          </a:p>
        </p:txBody>
      </p:sp>
      <p:pic>
        <p:nvPicPr>
          <p:cNvPr id="6" name="Picture 2" descr="E:\jugyosozai\DCIM167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3917"/>
          <a:stretch/>
        </p:blipFill>
        <p:spPr bwMode="auto">
          <a:xfrm>
            <a:off x="-1" y="1491174"/>
            <a:ext cx="9143999" cy="53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259632" y="5733256"/>
            <a:ext cx="482453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</a:t>
            </a:r>
            <a:r>
              <a:rPr kumimoji="1" lang="ja-JP" altLang="en-US" sz="5400" dirty="0" err="1" smtClean="0"/>
              <a:t>ｙ</a:t>
            </a:r>
            <a:r>
              <a:rPr kumimoji="1" lang="en-US" altLang="ja-JP" sz="5400" dirty="0" smtClean="0"/>
              <a:t>÷</a:t>
            </a:r>
            <a:r>
              <a:rPr kumimoji="1" lang="ja-JP" altLang="en-US" sz="5400" dirty="0" smtClean="0"/>
              <a:t>３（皿）</a:t>
            </a:r>
            <a:endParaRPr kumimoji="1" lang="ja-JP" altLang="en-US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5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0"/>
    </mc:Choice>
    <mc:Fallback xmlns="">
      <p:transition spd="slow" advTm="20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143000"/>
          </a:xfrm>
        </p:spPr>
        <p:txBody>
          <a:bodyPr>
            <a:noAutofit/>
          </a:bodyPr>
          <a:lstStyle/>
          <a:p>
            <a:r>
              <a:rPr kumimoji="1" lang="ja-JP" altLang="en-US" dirty="0" smtClean="0"/>
              <a:t>お会計札は、たてｅ</a:t>
            </a:r>
            <a:r>
              <a:rPr kumimoji="1" lang="en-US" altLang="ja-JP" dirty="0" smtClean="0"/>
              <a:t>cm</a:t>
            </a:r>
            <a:r>
              <a:rPr kumimoji="1" lang="ja-JP" altLang="en-US" dirty="0" err="1" smtClean="0"/>
              <a:t>、</a:t>
            </a:r>
            <a:r>
              <a:rPr kumimoji="1" lang="ja-JP" altLang="en-US" dirty="0" smtClean="0"/>
              <a:t>横</a:t>
            </a:r>
            <a:r>
              <a:rPr kumimoji="1" lang="ja-JP" altLang="en-US" dirty="0" err="1" smtClean="0"/>
              <a:t>ｆ</a:t>
            </a:r>
            <a:r>
              <a:rPr kumimoji="1" lang="en-US" altLang="ja-JP" dirty="0" smtClean="0"/>
              <a:t>cm</a:t>
            </a:r>
            <a:r>
              <a:rPr kumimoji="1" lang="ja-JP" altLang="en-US" dirty="0" smtClean="0"/>
              <a:t>でした。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このお会計札</a:t>
            </a:r>
            <a:r>
              <a:rPr lang="ja-JP" altLang="en-US" dirty="0" smtClean="0"/>
              <a:t>の面積はいくつですか。</a:t>
            </a:r>
            <a:endParaRPr kumimoji="1" lang="ja-JP" altLang="en-US" dirty="0"/>
          </a:p>
        </p:txBody>
      </p:sp>
      <p:pic>
        <p:nvPicPr>
          <p:cNvPr id="4" name="Picture 4" descr="スシロー - その他写真:案内図の裏は会計札になります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7148" r="834" b="4459"/>
          <a:stretch/>
        </p:blipFill>
        <p:spPr bwMode="auto">
          <a:xfrm>
            <a:off x="25508" y="1475971"/>
            <a:ext cx="3898420" cy="53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923928" y="3395012"/>
            <a:ext cx="52200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ｅ</a:t>
            </a:r>
            <a:r>
              <a:rPr kumimoji="1" lang="en-US" altLang="ja-JP" sz="5400" dirty="0" smtClean="0"/>
              <a:t>×</a:t>
            </a:r>
            <a:r>
              <a:rPr kumimoji="1" lang="ja-JP" altLang="en-US" sz="5400" dirty="0" smtClean="0"/>
              <a:t>ｆ（</a:t>
            </a:r>
            <a:r>
              <a:rPr kumimoji="1" lang="en-US" altLang="ja-JP" sz="5400" dirty="0" smtClean="0"/>
              <a:t>cm</a:t>
            </a:r>
            <a:r>
              <a:rPr kumimoji="1" lang="en-US" altLang="ja-JP" sz="5400" baseline="30000" dirty="0" smtClean="0"/>
              <a:t>2</a:t>
            </a:r>
            <a:r>
              <a:rPr kumimoji="1" lang="ja-JP" altLang="en-US" sz="5400" dirty="0" smtClean="0"/>
              <a:t>）</a:t>
            </a:r>
            <a:endParaRPr kumimoji="1" lang="ja-JP" altLang="en-US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3"/>
    </mc:Choice>
    <mc:Fallback xmlns="">
      <p:transition spd="slow" advTm="1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508" y="188640"/>
            <a:ext cx="9118492" cy="114300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dirty="0" smtClean="0"/>
              <a:t>代金は、全部で２５００円でした。３０００円出したときのおつりは</a:t>
            </a:r>
            <a:r>
              <a:rPr lang="ja-JP" altLang="en-US" sz="4000" dirty="0" smtClean="0"/>
              <a:t>いくらですか。</a:t>
            </a:r>
            <a:endParaRPr kumimoji="1" lang="ja-JP" altLang="en-US" sz="4000" dirty="0"/>
          </a:p>
        </p:txBody>
      </p:sp>
      <p:pic>
        <p:nvPicPr>
          <p:cNvPr id="4" name="Picture 4" descr="スシロー - その他写真:案内図の裏は会計札になります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7148" r="834" b="4459"/>
          <a:stretch/>
        </p:blipFill>
        <p:spPr bwMode="auto">
          <a:xfrm>
            <a:off x="25508" y="1475971"/>
            <a:ext cx="3898420" cy="53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283968" y="3395012"/>
            <a:ext cx="45365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/>
              <a:t>答え　５００（円）</a:t>
            </a:r>
            <a:endParaRPr kumimoji="1" lang="ja-JP" alt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81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3"/>
    </mc:Choice>
    <mc:Fallback xmlns="">
      <p:transition spd="slow" advTm="1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dirty="0" smtClean="0"/>
              <a:t>代金は、全部で</a:t>
            </a:r>
            <a:r>
              <a:rPr kumimoji="1" lang="ja-JP" altLang="en-US" dirty="0" err="1" smtClean="0"/>
              <a:t>ｂ</a:t>
            </a:r>
            <a:r>
              <a:rPr kumimoji="1" lang="ja-JP" altLang="en-US" dirty="0" smtClean="0"/>
              <a:t>円でした。３０００円出したときのおつりは</a:t>
            </a:r>
            <a:r>
              <a:rPr lang="ja-JP" altLang="en-US" dirty="0" smtClean="0"/>
              <a:t>いくらですか。</a:t>
            </a:r>
            <a:endParaRPr kumimoji="1" lang="ja-JP" altLang="en-US" dirty="0"/>
          </a:p>
        </p:txBody>
      </p:sp>
      <p:pic>
        <p:nvPicPr>
          <p:cNvPr id="4" name="Picture 4" descr="スシロー - その他写真:案内図の裏は会計札になります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7148" r="834" b="4459"/>
          <a:stretch/>
        </p:blipFill>
        <p:spPr bwMode="auto">
          <a:xfrm>
            <a:off x="25508" y="1475971"/>
            <a:ext cx="3898420" cy="53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059832" y="3395012"/>
            <a:ext cx="57606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/>
              <a:t>答え　３０００－ｂ（円）</a:t>
            </a:r>
            <a:endParaRPr kumimoji="1" lang="ja-JP" alt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925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3"/>
    </mc:Choice>
    <mc:Fallback xmlns="">
      <p:transition spd="slow" advTm="1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0047" y="188640"/>
            <a:ext cx="8229600" cy="432048"/>
          </a:xfrm>
        </p:spPr>
        <p:txBody>
          <a:bodyPr>
            <a:noAutofit/>
          </a:bodyPr>
          <a:lstStyle/>
          <a:p>
            <a:r>
              <a:rPr kumimoji="1" lang="ja-JP" altLang="en-US" sz="3600" dirty="0" smtClean="0"/>
              <a:t>求め方の式をもう一度書いてみよう</a:t>
            </a:r>
            <a:endParaRPr kumimoji="1" lang="ja-JP" altLang="en-US" sz="3600" dirty="0"/>
          </a:p>
        </p:txBody>
      </p:sp>
      <p:pic>
        <p:nvPicPr>
          <p:cNvPr id="4098" name="Picture 2" descr="C:\Users\teacher\Desktop\論文用写真\DSCN025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29335" r="75310" b="50279"/>
          <a:stretch/>
        </p:blipFill>
        <p:spPr bwMode="auto">
          <a:xfrm>
            <a:off x="137773" y="773472"/>
            <a:ext cx="2290572" cy="206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teacher\Desktop\論文用写真\DSCN02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9" t="29335" r="59299" b="50036"/>
          <a:stretch/>
        </p:blipFill>
        <p:spPr bwMode="auto">
          <a:xfrm>
            <a:off x="2514037" y="764704"/>
            <a:ext cx="2060810" cy="206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eacher\Desktop\論文用写真\DSCN02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6" t="30985" r="22482" b="50036"/>
          <a:stretch/>
        </p:blipFill>
        <p:spPr bwMode="auto">
          <a:xfrm>
            <a:off x="4651864" y="752486"/>
            <a:ext cx="2199147" cy="20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eacher\Desktop\論文用写真\DSCN02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2" t="30780" r="43503" b="51109"/>
          <a:stretch/>
        </p:blipFill>
        <p:spPr bwMode="auto">
          <a:xfrm>
            <a:off x="6993523" y="752486"/>
            <a:ext cx="2072959" cy="206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91170" y="2933712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4×4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02530" y="2933712"/>
            <a:ext cx="2249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5×2</a:t>
            </a:r>
            <a:r>
              <a:rPr kumimoji="1" lang="ja-JP" altLang="en-US" sz="3200" dirty="0" smtClean="0"/>
              <a:t>＋</a:t>
            </a:r>
            <a:r>
              <a:rPr kumimoji="1" lang="en-US" altLang="ja-JP" sz="3200" dirty="0" smtClean="0"/>
              <a:t>3×2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61522" y="2933711"/>
            <a:ext cx="2249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5×5</a:t>
            </a:r>
            <a:r>
              <a:rPr kumimoji="1" lang="ja-JP" altLang="en-US" sz="3200" dirty="0" smtClean="0"/>
              <a:t>－</a:t>
            </a:r>
            <a:r>
              <a:rPr kumimoji="1" lang="en-US" altLang="ja-JP" sz="3200" dirty="0" smtClean="0"/>
              <a:t>3×3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36148" y="2933712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5×4</a:t>
            </a:r>
            <a:r>
              <a:rPr kumimoji="1" lang="ja-JP" altLang="en-US" sz="3200" dirty="0" smtClean="0"/>
              <a:t>－</a:t>
            </a:r>
            <a:r>
              <a:rPr kumimoji="1" lang="en-US" altLang="ja-JP" sz="3200" dirty="0" smtClean="0"/>
              <a:t>4</a:t>
            </a:r>
            <a:endParaRPr kumimoji="1" lang="ja-JP" altLang="en-US" sz="3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6356" y="3753071"/>
            <a:ext cx="5316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一辺の碁石の数が８個のとき、</a:t>
            </a:r>
            <a:r>
              <a:rPr lang="ja-JP" altLang="en-US" sz="3200" dirty="0" smtClean="0"/>
              <a:t>上</a:t>
            </a:r>
            <a:r>
              <a:rPr lang="ja-JP" altLang="en-US" sz="3200" dirty="0"/>
              <a:t>の４つの考え方で碁石の数</a:t>
            </a:r>
            <a:r>
              <a:rPr lang="ja-JP" altLang="en-US" sz="3200" dirty="0" smtClean="0"/>
              <a:t>を求める式</a:t>
            </a:r>
            <a:r>
              <a:rPr lang="ja-JP" altLang="en-US" sz="3200" smtClean="0"/>
              <a:t>を作ろう。</a:t>
            </a:r>
            <a:endParaRPr kumimoji="1" lang="ja-JP" altLang="en-US" sz="32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765967" y="3884886"/>
            <a:ext cx="2778254" cy="2600231"/>
            <a:chOff x="5582376" y="3884886"/>
            <a:chExt cx="2778254" cy="2600231"/>
          </a:xfrm>
        </p:grpSpPr>
        <p:sp>
          <p:nvSpPr>
            <p:cNvPr id="13" name="フローチャート : 結合子 12"/>
            <p:cNvSpPr/>
            <p:nvPr/>
          </p:nvSpPr>
          <p:spPr>
            <a:xfrm>
              <a:off x="80093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ローチャート : 結合子 13"/>
            <p:cNvSpPr/>
            <p:nvPr/>
          </p:nvSpPr>
          <p:spPr>
            <a:xfrm>
              <a:off x="7662263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ローチャート : 結合子 14"/>
            <p:cNvSpPr/>
            <p:nvPr/>
          </p:nvSpPr>
          <p:spPr>
            <a:xfrm>
              <a:off x="73133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ローチャート : 結合子 15"/>
            <p:cNvSpPr/>
            <p:nvPr/>
          </p:nvSpPr>
          <p:spPr>
            <a:xfrm>
              <a:off x="6964101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ローチャート : 結合子 16"/>
            <p:cNvSpPr/>
            <p:nvPr/>
          </p:nvSpPr>
          <p:spPr>
            <a:xfrm>
              <a:off x="5582376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ローチャート : 結合子 17"/>
            <p:cNvSpPr/>
            <p:nvPr/>
          </p:nvSpPr>
          <p:spPr>
            <a:xfrm>
              <a:off x="5582376" y="421775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ローチャート : 結合子 18"/>
            <p:cNvSpPr/>
            <p:nvPr/>
          </p:nvSpPr>
          <p:spPr>
            <a:xfrm>
              <a:off x="5582376" y="453790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ローチャート : 結合子 19"/>
            <p:cNvSpPr/>
            <p:nvPr/>
          </p:nvSpPr>
          <p:spPr>
            <a:xfrm>
              <a:off x="5582376" y="4859040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ローチャート : 結合子 20"/>
            <p:cNvSpPr/>
            <p:nvPr/>
          </p:nvSpPr>
          <p:spPr>
            <a:xfrm>
              <a:off x="5582376" y="519056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ローチャート : 結合子 21"/>
            <p:cNvSpPr/>
            <p:nvPr/>
          </p:nvSpPr>
          <p:spPr>
            <a:xfrm>
              <a:off x="5582376" y="5511509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ローチャート : 結合子 22"/>
            <p:cNvSpPr/>
            <p:nvPr/>
          </p:nvSpPr>
          <p:spPr>
            <a:xfrm>
              <a:off x="5582793" y="5843225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ローチャート : 結合子 23"/>
            <p:cNvSpPr/>
            <p:nvPr/>
          </p:nvSpPr>
          <p:spPr>
            <a:xfrm>
              <a:off x="558237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ローチャート : 結合子 24"/>
            <p:cNvSpPr/>
            <p:nvPr/>
          </p:nvSpPr>
          <p:spPr>
            <a:xfrm>
              <a:off x="6593228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ローチャート : 結合子 25"/>
            <p:cNvSpPr/>
            <p:nvPr/>
          </p:nvSpPr>
          <p:spPr>
            <a:xfrm>
              <a:off x="62551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ローチャート : 結合子 26"/>
            <p:cNvSpPr/>
            <p:nvPr/>
          </p:nvSpPr>
          <p:spPr>
            <a:xfrm>
              <a:off x="592049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ローチャート : 結合子 27"/>
            <p:cNvSpPr/>
            <p:nvPr/>
          </p:nvSpPr>
          <p:spPr>
            <a:xfrm>
              <a:off x="5920496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ローチャート : 結合子 28"/>
            <p:cNvSpPr/>
            <p:nvPr/>
          </p:nvSpPr>
          <p:spPr>
            <a:xfrm>
              <a:off x="8022508" y="421775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ローチャート : 結合子 29"/>
            <p:cNvSpPr/>
            <p:nvPr/>
          </p:nvSpPr>
          <p:spPr>
            <a:xfrm>
              <a:off x="802250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ローチャート : 結合子 30"/>
            <p:cNvSpPr/>
            <p:nvPr/>
          </p:nvSpPr>
          <p:spPr>
            <a:xfrm>
              <a:off x="7673303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ローチャート : 結合子 31"/>
            <p:cNvSpPr/>
            <p:nvPr/>
          </p:nvSpPr>
          <p:spPr>
            <a:xfrm>
              <a:off x="629157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ローチャート : 結合子 32"/>
            <p:cNvSpPr/>
            <p:nvPr/>
          </p:nvSpPr>
          <p:spPr>
            <a:xfrm>
              <a:off x="7302430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ローチャート : 結合子 33"/>
            <p:cNvSpPr/>
            <p:nvPr/>
          </p:nvSpPr>
          <p:spPr>
            <a:xfrm>
              <a:off x="696430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ローチャート : 結合子 34"/>
            <p:cNvSpPr/>
            <p:nvPr/>
          </p:nvSpPr>
          <p:spPr>
            <a:xfrm>
              <a:off x="662969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ローチャート : 結合子 35"/>
            <p:cNvSpPr/>
            <p:nvPr/>
          </p:nvSpPr>
          <p:spPr>
            <a:xfrm>
              <a:off x="8011425" y="4538699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ローチャート : 結合子 36"/>
            <p:cNvSpPr/>
            <p:nvPr/>
          </p:nvSpPr>
          <p:spPr>
            <a:xfrm>
              <a:off x="8011425" y="4859838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ローチャート : 結合子 37"/>
            <p:cNvSpPr/>
            <p:nvPr/>
          </p:nvSpPr>
          <p:spPr>
            <a:xfrm>
              <a:off x="8011425" y="519136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フローチャート : 結合子 38"/>
            <p:cNvSpPr/>
            <p:nvPr/>
          </p:nvSpPr>
          <p:spPr>
            <a:xfrm>
              <a:off x="8011425" y="5512307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ローチャート : 結合子 39"/>
            <p:cNvSpPr/>
            <p:nvPr/>
          </p:nvSpPr>
          <p:spPr>
            <a:xfrm>
              <a:off x="8011842" y="584402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49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7"/>
    </mc:Choice>
    <mc:Fallback xmlns="">
      <p:transition spd="slow" advTm="31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8569" y="188640"/>
            <a:ext cx="8229600" cy="432048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3200" dirty="0" smtClean="0"/>
              <a:t>一辺の碁石の数が５個のとき</a:t>
            </a:r>
            <a:endParaRPr kumimoji="1" lang="ja-JP" altLang="en-US" sz="3200" dirty="0"/>
          </a:p>
        </p:txBody>
      </p:sp>
      <p:pic>
        <p:nvPicPr>
          <p:cNvPr id="4098" name="Picture 2" descr="C:\Users\teacher\Desktop\論文用写真\DSCN025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29335" r="75310" b="50279"/>
          <a:stretch/>
        </p:blipFill>
        <p:spPr bwMode="auto">
          <a:xfrm>
            <a:off x="137773" y="773472"/>
            <a:ext cx="2290572" cy="206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teacher\Desktop\論文用写真\DSCN02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9" t="29335" r="59299" b="50036"/>
          <a:stretch/>
        </p:blipFill>
        <p:spPr bwMode="auto">
          <a:xfrm>
            <a:off x="2514037" y="764704"/>
            <a:ext cx="2060810" cy="206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eacher\Desktop\論文用写真\DSCN02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6" t="30985" r="22482" b="50036"/>
          <a:stretch/>
        </p:blipFill>
        <p:spPr bwMode="auto">
          <a:xfrm>
            <a:off x="4651864" y="752486"/>
            <a:ext cx="2199147" cy="20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eacher\Desktop\論文用写真\DSCN02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2" t="30780" r="43503" b="51109"/>
          <a:stretch/>
        </p:blipFill>
        <p:spPr bwMode="auto">
          <a:xfrm>
            <a:off x="6993523" y="752486"/>
            <a:ext cx="2072959" cy="206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91170" y="2933712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4×4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02530" y="2933712"/>
            <a:ext cx="2249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5×2</a:t>
            </a:r>
            <a:r>
              <a:rPr kumimoji="1" lang="ja-JP" altLang="en-US" sz="3200" dirty="0" smtClean="0"/>
              <a:t>＋</a:t>
            </a:r>
            <a:r>
              <a:rPr kumimoji="1" lang="en-US" altLang="ja-JP" sz="3200" dirty="0" smtClean="0"/>
              <a:t>3×2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61522" y="2933711"/>
            <a:ext cx="2249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5×5</a:t>
            </a:r>
            <a:r>
              <a:rPr kumimoji="1" lang="ja-JP" altLang="en-US" sz="3200" dirty="0" smtClean="0"/>
              <a:t>－</a:t>
            </a:r>
            <a:r>
              <a:rPr kumimoji="1" lang="en-US" altLang="ja-JP" sz="3200" dirty="0" smtClean="0"/>
              <a:t>3×3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36148" y="2933712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5×4</a:t>
            </a:r>
            <a:r>
              <a:rPr kumimoji="1" lang="ja-JP" altLang="en-US" sz="3200" dirty="0" smtClean="0"/>
              <a:t>－</a:t>
            </a:r>
            <a:r>
              <a:rPr kumimoji="1" lang="en-US" altLang="ja-JP" sz="3200" dirty="0" smtClean="0"/>
              <a:t>4</a:t>
            </a:r>
            <a:endParaRPr kumimoji="1" lang="ja-JP" altLang="en-US" sz="32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158255" y="4297700"/>
            <a:ext cx="2090927" cy="1947216"/>
            <a:chOff x="5582376" y="3884886"/>
            <a:chExt cx="2778254" cy="2600231"/>
          </a:xfrm>
        </p:grpSpPr>
        <p:sp>
          <p:nvSpPr>
            <p:cNvPr id="13" name="フローチャート : 結合子 12"/>
            <p:cNvSpPr/>
            <p:nvPr/>
          </p:nvSpPr>
          <p:spPr>
            <a:xfrm>
              <a:off x="80093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ローチャート : 結合子 13"/>
            <p:cNvSpPr/>
            <p:nvPr/>
          </p:nvSpPr>
          <p:spPr>
            <a:xfrm>
              <a:off x="7662263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ローチャート : 結合子 14"/>
            <p:cNvSpPr/>
            <p:nvPr/>
          </p:nvSpPr>
          <p:spPr>
            <a:xfrm>
              <a:off x="73133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ローチャート : 結合子 15"/>
            <p:cNvSpPr/>
            <p:nvPr/>
          </p:nvSpPr>
          <p:spPr>
            <a:xfrm>
              <a:off x="6964101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ローチャート : 結合子 16"/>
            <p:cNvSpPr/>
            <p:nvPr/>
          </p:nvSpPr>
          <p:spPr>
            <a:xfrm>
              <a:off x="5582376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ローチャート : 結合子 17"/>
            <p:cNvSpPr/>
            <p:nvPr/>
          </p:nvSpPr>
          <p:spPr>
            <a:xfrm>
              <a:off x="5582376" y="421775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ローチャート : 結合子 18"/>
            <p:cNvSpPr/>
            <p:nvPr/>
          </p:nvSpPr>
          <p:spPr>
            <a:xfrm>
              <a:off x="5582376" y="453790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ローチャート : 結合子 19"/>
            <p:cNvSpPr/>
            <p:nvPr/>
          </p:nvSpPr>
          <p:spPr>
            <a:xfrm>
              <a:off x="5582376" y="4859040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ローチャート : 結合子 20"/>
            <p:cNvSpPr/>
            <p:nvPr/>
          </p:nvSpPr>
          <p:spPr>
            <a:xfrm>
              <a:off x="5582376" y="519056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ローチャート : 結合子 21"/>
            <p:cNvSpPr/>
            <p:nvPr/>
          </p:nvSpPr>
          <p:spPr>
            <a:xfrm>
              <a:off x="5582376" y="5511509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ローチャート : 結合子 22"/>
            <p:cNvSpPr/>
            <p:nvPr/>
          </p:nvSpPr>
          <p:spPr>
            <a:xfrm>
              <a:off x="5582793" y="5843225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ローチャート : 結合子 23"/>
            <p:cNvSpPr/>
            <p:nvPr/>
          </p:nvSpPr>
          <p:spPr>
            <a:xfrm>
              <a:off x="558237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ローチャート : 結合子 24"/>
            <p:cNvSpPr/>
            <p:nvPr/>
          </p:nvSpPr>
          <p:spPr>
            <a:xfrm>
              <a:off x="6593228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ローチャート : 結合子 25"/>
            <p:cNvSpPr/>
            <p:nvPr/>
          </p:nvSpPr>
          <p:spPr>
            <a:xfrm>
              <a:off x="62551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ローチャート : 結合子 26"/>
            <p:cNvSpPr/>
            <p:nvPr/>
          </p:nvSpPr>
          <p:spPr>
            <a:xfrm>
              <a:off x="592049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ローチャート : 結合子 27"/>
            <p:cNvSpPr/>
            <p:nvPr/>
          </p:nvSpPr>
          <p:spPr>
            <a:xfrm>
              <a:off x="5920496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ローチャート : 結合子 28"/>
            <p:cNvSpPr/>
            <p:nvPr/>
          </p:nvSpPr>
          <p:spPr>
            <a:xfrm>
              <a:off x="8022508" y="421775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ローチャート : 結合子 29"/>
            <p:cNvSpPr/>
            <p:nvPr/>
          </p:nvSpPr>
          <p:spPr>
            <a:xfrm>
              <a:off x="802250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ローチャート : 結合子 30"/>
            <p:cNvSpPr/>
            <p:nvPr/>
          </p:nvSpPr>
          <p:spPr>
            <a:xfrm>
              <a:off x="7673303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ローチャート : 結合子 31"/>
            <p:cNvSpPr/>
            <p:nvPr/>
          </p:nvSpPr>
          <p:spPr>
            <a:xfrm>
              <a:off x="629157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ローチャート : 結合子 32"/>
            <p:cNvSpPr/>
            <p:nvPr/>
          </p:nvSpPr>
          <p:spPr>
            <a:xfrm>
              <a:off x="7302430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ローチャート : 結合子 33"/>
            <p:cNvSpPr/>
            <p:nvPr/>
          </p:nvSpPr>
          <p:spPr>
            <a:xfrm>
              <a:off x="696430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ローチャート : 結合子 34"/>
            <p:cNvSpPr/>
            <p:nvPr/>
          </p:nvSpPr>
          <p:spPr>
            <a:xfrm>
              <a:off x="662969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ローチャート : 結合子 35"/>
            <p:cNvSpPr/>
            <p:nvPr/>
          </p:nvSpPr>
          <p:spPr>
            <a:xfrm>
              <a:off x="8011425" y="4538699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ローチャート : 結合子 36"/>
            <p:cNvSpPr/>
            <p:nvPr/>
          </p:nvSpPr>
          <p:spPr>
            <a:xfrm>
              <a:off x="8011425" y="4859838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ローチャート : 結合子 37"/>
            <p:cNvSpPr/>
            <p:nvPr/>
          </p:nvSpPr>
          <p:spPr>
            <a:xfrm>
              <a:off x="8011425" y="519136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フローチャート : 結合子 38"/>
            <p:cNvSpPr/>
            <p:nvPr/>
          </p:nvSpPr>
          <p:spPr>
            <a:xfrm>
              <a:off x="8011425" y="5512307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ローチャート : 結合子 39"/>
            <p:cNvSpPr/>
            <p:nvPr/>
          </p:nvSpPr>
          <p:spPr>
            <a:xfrm>
              <a:off x="8011842" y="584402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4666292" y="4298914"/>
            <a:ext cx="2090927" cy="1947216"/>
            <a:chOff x="5582376" y="3884886"/>
            <a:chExt cx="2778254" cy="2600231"/>
          </a:xfrm>
        </p:grpSpPr>
        <p:sp>
          <p:nvSpPr>
            <p:cNvPr id="42" name="フローチャート : 結合子 41"/>
            <p:cNvSpPr/>
            <p:nvPr/>
          </p:nvSpPr>
          <p:spPr>
            <a:xfrm>
              <a:off x="80093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ローチャート : 結合子 42"/>
            <p:cNvSpPr/>
            <p:nvPr/>
          </p:nvSpPr>
          <p:spPr>
            <a:xfrm>
              <a:off x="7662263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ローチャート : 結合子 43"/>
            <p:cNvSpPr/>
            <p:nvPr/>
          </p:nvSpPr>
          <p:spPr>
            <a:xfrm>
              <a:off x="73133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フローチャート : 結合子 44"/>
            <p:cNvSpPr/>
            <p:nvPr/>
          </p:nvSpPr>
          <p:spPr>
            <a:xfrm>
              <a:off x="6964101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ローチャート : 結合子 45"/>
            <p:cNvSpPr/>
            <p:nvPr/>
          </p:nvSpPr>
          <p:spPr>
            <a:xfrm>
              <a:off x="5582376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ローチャート : 結合子 46"/>
            <p:cNvSpPr/>
            <p:nvPr/>
          </p:nvSpPr>
          <p:spPr>
            <a:xfrm>
              <a:off x="5582376" y="421775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フローチャート : 結合子 47"/>
            <p:cNvSpPr/>
            <p:nvPr/>
          </p:nvSpPr>
          <p:spPr>
            <a:xfrm>
              <a:off x="5582376" y="453790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ローチャート : 結合子 48"/>
            <p:cNvSpPr/>
            <p:nvPr/>
          </p:nvSpPr>
          <p:spPr>
            <a:xfrm>
              <a:off x="5582376" y="4859040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ローチャート : 結合子 49"/>
            <p:cNvSpPr/>
            <p:nvPr/>
          </p:nvSpPr>
          <p:spPr>
            <a:xfrm>
              <a:off x="5582376" y="519056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ローチャート : 結合子 50"/>
            <p:cNvSpPr/>
            <p:nvPr/>
          </p:nvSpPr>
          <p:spPr>
            <a:xfrm>
              <a:off x="5582376" y="5511509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ローチャート : 結合子 51"/>
            <p:cNvSpPr/>
            <p:nvPr/>
          </p:nvSpPr>
          <p:spPr>
            <a:xfrm>
              <a:off x="5582793" y="5843225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ローチャート : 結合子 52"/>
            <p:cNvSpPr/>
            <p:nvPr/>
          </p:nvSpPr>
          <p:spPr>
            <a:xfrm>
              <a:off x="558237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ローチャート : 結合子 53"/>
            <p:cNvSpPr/>
            <p:nvPr/>
          </p:nvSpPr>
          <p:spPr>
            <a:xfrm>
              <a:off x="6593228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ローチャート : 結合子 54"/>
            <p:cNvSpPr/>
            <p:nvPr/>
          </p:nvSpPr>
          <p:spPr>
            <a:xfrm>
              <a:off x="62551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フローチャート : 結合子 55"/>
            <p:cNvSpPr/>
            <p:nvPr/>
          </p:nvSpPr>
          <p:spPr>
            <a:xfrm>
              <a:off x="592049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ローチャート : 結合子 56"/>
            <p:cNvSpPr/>
            <p:nvPr/>
          </p:nvSpPr>
          <p:spPr>
            <a:xfrm>
              <a:off x="5920496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ローチャート : 結合子 57"/>
            <p:cNvSpPr/>
            <p:nvPr/>
          </p:nvSpPr>
          <p:spPr>
            <a:xfrm>
              <a:off x="8022508" y="421775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ローチャート : 結合子 58"/>
            <p:cNvSpPr/>
            <p:nvPr/>
          </p:nvSpPr>
          <p:spPr>
            <a:xfrm>
              <a:off x="802250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ローチャート : 結合子 59"/>
            <p:cNvSpPr/>
            <p:nvPr/>
          </p:nvSpPr>
          <p:spPr>
            <a:xfrm>
              <a:off x="7673303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ローチャート : 結合子 60"/>
            <p:cNvSpPr/>
            <p:nvPr/>
          </p:nvSpPr>
          <p:spPr>
            <a:xfrm>
              <a:off x="629157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ローチャート : 結合子 61"/>
            <p:cNvSpPr/>
            <p:nvPr/>
          </p:nvSpPr>
          <p:spPr>
            <a:xfrm>
              <a:off x="7302430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ローチャート : 結合子 62"/>
            <p:cNvSpPr/>
            <p:nvPr/>
          </p:nvSpPr>
          <p:spPr>
            <a:xfrm>
              <a:off x="696430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フローチャート : 結合子 63"/>
            <p:cNvSpPr/>
            <p:nvPr/>
          </p:nvSpPr>
          <p:spPr>
            <a:xfrm>
              <a:off x="662969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フローチャート : 結合子 64"/>
            <p:cNvSpPr/>
            <p:nvPr/>
          </p:nvSpPr>
          <p:spPr>
            <a:xfrm>
              <a:off x="8011425" y="4538699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フローチャート : 結合子 65"/>
            <p:cNvSpPr/>
            <p:nvPr/>
          </p:nvSpPr>
          <p:spPr>
            <a:xfrm>
              <a:off x="8011425" y="4859838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フローチャート : 結合子 66"/>
            <p:cNvSpPr/>
            <p:nvPr/>
          </p:nvSpPr>
          <p:spPr>
            <a:xfrm>
              <a:off x="8011425" y="519136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フローチャート : 結合子 67"/>
            <p:cNvSpPr/>
            <p:nvPr/>
          </p:nvSpPr>
          <p:spPr>
            <a:xfrm>
              <a:off x="8011425" y="5512307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フローチャート : 結合子 68"/>
            <p:cNvSpPr/>
            <p:nvPr/>
          </p:nvSpPr>
          <p:spPr>
            <a:xfrm>
              <a:off x="8011842" y="584402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2402530" y="4308438"/>
            <a:ext cx="2090927" cy="1947216"/>
            <a:chOff x="5582376" y="3884886"/>
            <a:chExt cx="2778254" cy="2600231"/>
          </a:xfrm>
        </p:grpSpPr>
        <p:sp>
          <p:nvSpPr>
            <p:cNvPr id="71" name="フローチャート : 結合子 70"/>
            <p:cNvSpPr/>
            <p:nvPr/>
          </p:nvSpPr>
          <p:spPr>
            <a:xfrm>
              <a:off x="80093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フローチャート : 結合子 71"/>
            <p:cNvSpPr/>
            <p:nvPr/>
          </p:nvSpPr>
          <p:spPr>
            <a:xfrm>
              <a:off x="7662263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フローチャート : 結合子 72"/>
            <p:cNvSpPr/>
            <p:nvPr/>
          </p:nvSpPr>
          <p:spPr>
            <a:xfrm>
              <a:off x="73133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フローチャート : 結合子 73"/>
            <p:cNvSpPr/>
            <p:nvPr/>
          </p:nvSpPr>
          <p:spPr>
            <a:xfrm>
              <a:off x="6964101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フローチャート : 結合子 74"/>
            <p:cNvSpPr/>
            <p:nvPr/>
          </p:nvSpPr>
          <p:spPr>
            <a:xfrm>
              <a:off x="5582376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フローチャート : 結合子 75"/>
            <p:cNvSpPr/>
            <p:nvPr/>
          </p:nvSpPr>
          <p:spPr>
            <a:xfrm>
              <a:off x="5582376" y="421775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フローチャート : 結合子 76"/>
            <p:cNvSpPr/>
            <p:nvPr/>
          </p:nvSpPr>
          <p:spPr>
            <a:xfrm>
              <a:off x="5582376" y="453790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フローチャート : 結合子 77"/>
            <p:cNvSpPr/>
            <p:nvPr/>
          </p:nvSpPr>
          <p:spPr>
            <a:xfrm>
              <a:off x="5582376" y="4859040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フローチャート : 結合子 78"/>
            <p:cNvSpPr/>
            <p:nvPr/>
          </p:nvSpPr>
          <p:spPr>
            <a:xfrm>
              <a:off x="5582376" y="519056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フローチャート : 結合子 79"/>
            <p:cNvSpPr/>
            <p:nvPr/>
          </p:nvSpPr>
          <p:spPr>
            <a:xfrm>
              <a:off x="5582376" y="5511509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フローチャート : 結合子 80"/>
            <p:cNvSpPr/>
            <p:nvPr/>
          </p:nvSpPr>
          <p:spPr>
            <a:xfrm>
              <a:off x="5582793" y="5843225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フローチャート : 結合子 81"/>
            <p:cNvSpPr/>
            <p:nvPr/>
          </p:nvSpPr>
          <p:spPr>
            <a:xfrm>
              <a:off x="558237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ローチャート : 結合子 82"/>
            <p:cNvSpPr/>
            <p:nvPr/>
          </p:nvSpPr>
          <p:spPr>
            <a:xfrm>
              <a:off x="6593228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フローチャート : 結合子 83"/>
            <p:cNvSpPr/>
            <p:nvPr/>
          </p:nvSpPr>
          <p:spPr>
            <a:xfrm>
              <a:off x="62551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フローチャート : 結合子 84"/>
            <p:cNvSpPr/>
            <p:nvPr/>
          </p:nvSpPr>
          <p:spPr>
            <a:xfrm>
              <a:off x="592049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フローチャート : 結合子 85"/>
            <p:cNvSpPr/>
            <p:nvPr/>
          </p:nvSpPr>
          <p:spPr>
            <a:xfrm>
              <a:off x="5920496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フローチャート : 結合子 86"/>
            <p:cNvSpPr/>
            <p:nvPr/>
          </p:nvSpPr>
          <p:spPr>
            <a:xfrm>
              <a:off x="8022508" y="421775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フローチャート : 結合子 87"/>
            <p:cNvSpPr/>
            <p:nvPr/>
          </p:nvSpPr>
          <p:spPr>
            <a:xfrm>
              <a:off x="802250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ローチャート : 結合子 88"/>
            <p:cNvSpPr/>
            <p:nvPr/>
          </p:nvSpPr>
          <p:spPr>
            <a:xfrm>
              <a:off x="7673303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フローチャート : 結合子 89"/>
            <p:cNvSpPr/>
            <p:nvPr/>
          </p:nvSpPr>
          <p:spPr>
            <a:xfrm>
              <a:off x="629157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フローチャート : 結合子 90"/>
            <p:cNvSpPr/>
            <p:nvPr/>
          </p:nvSpPr>
          <p:spPr>
            <a:xfrm>
              <a:off x="7302430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フローチャート : 結合子 91"/>
            <p:cNvSpPr/>
            <p:nvPr/>
          </p:nvSpPr>
          <p:spPr>
            <a:xfrm>
              <a:off x="696430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フローチャート : 結合子 92"/>
            <p:cNvSpPr/>
            <p:nvPr/>
          </p:nvSpPr>
          <p:spPr>
            <a:xfrm>
              <a:off x="662969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フローチャート : 結合子 93"/>
            <p:cNvSpPr/>
            <p:nvPr/>
          </p:nvSpPr>
          <p:spPr>
            <a:xfrm>
              <a:off x="8011425" y="4538699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フローチャート : 結合子 94"/>
            <p:cNvSpPr/>
            <p:nvPr/>
          </p:nvSpPr>
          <p:spPr>
            <a:xfrm>
              <a:off x="8011425" y="4859838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フローチャート : 結合子 95"/>
            <p:cNvSpPr/>
            <p:nvPr/>
          </p:nvSpPr>
          <p:spPr>
            <a:xfrm>
              <a:off x="8011425" y="519136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フローチャート : 結合子 96"/>
            <p:cNvSpPr/>
            <p:nvPr/>
          </p:nvSpPr>
          <p:spPr>
            <a:xfrm>
              <a:off x="8011425" y="5512307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フローチャート : 結合子 97"/>
            <p:cNvSpPr/>
            <p:nvPr/>
          </p:nvSpPr>
          <p:spPr>
            <a:xfrm>
              <a:off x="8011842" y="584402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6910505" y="4303676"/>
            <a:ext cx="2090927" cy="1947216"/>
            <a:chOff x="5582376" y="3884886"/>
            <a:chExt cx="2778254" cy="2600231"/>
          </a:xfrm>
        </p:grpSpPr>
        <p:sp>
          <p:nvSpPr>
            <p:cNvPr id="100" name="フローチャート : 結合子 99"/>
            <p:cNvSpPr/>
            <p:nvPr/>
          </p:nvSpPr>
          <p:spPr>
            <a:xfrm>
              <a:off x="80093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フローチャート : 結合子 100"/>
            <p:cNvSpPr/>
            <p:nvPr/>
          </p:nvSpPr>
          <p:spPr>
            <a:xfrm>
              <a:off x="7662263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フローチャート : 結合子 101"/>
            <p:cNvSpPr/>
            <p:nvPr/>
          </p:nvSpPr>
          <p:spPr>
            <a:xfrm>
              <a:off x="73133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フローチャート : 結合子 102"/>
            <p:cNvSpPr/>
            <p:nvPr/>
          </p:nvSpPr>
          <p:spPr>
            <a:xfrm>
              <a:off x="6964101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フローチャート : 結合子 103"/>
            <p:cNvSpPr/>
            <p:nvPr/>
          </p:nvSpPr>
          <p:spPr>
            <a:xfrm>
              <a:off x="5582376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フローチャート : 結合子 104"/>
            <p:cNvSpPr/>
            <p:nvPr/>
          </p:nvSpPr>
          <p:spPr>
            <a:xfrm>
              <a:off x="5582376" y="421775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フローチャート : 結合子 105"/>
            <p:cNvSpPr/>
            <p:nvPr/>
          </p:nvSpPr>
          <p:spPr>
            <a:xfrm>
              <a:off x="5582376" y="453790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フローチャート : 結合子 106"/>
            <p:cNvSpPr/>
            <p:nvPr/>
          </p:nvSpPr>
          <p:spPr>
            <a:xfrm>
              <a:off x="5582376" y="4859040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フローチャート : 結合子 107"/>
            <p:cNvSpPr/>
            <p:nvPr/>
          </p:nvSpPr>
          <p:spPr>
            <a:xfrm>
              <a:off x="5582376" y="519056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フローチャート : 結合子 108"/>
            <p:cNvSpPr/>
            <p:nvPr/>
          </p:nvSpPr>
          <p:spPr>
            <a:xfrm>
              <a:off x="5582376" y="5511509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フローチャート : 結合子 109"/>
            <p:cNvSpPr/>
            <p:nvPr/>
          </p:nvSpPr>
          <p:spPr>
            <a:xfrm>
              <a:off x="5582793" y="5843225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フローチャート : 結合子 110"/>
            <p:cNvSpPr/>
            <p:nvPr/>
          </p:nvSpPr>
          <p:spPr>
            <a:xfrm>
              <a:off x="558237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フローチャート : 結合子 111"/>
            <p:cNvSpPr/>
            <p:nvPr/>
          </p:nvSpPr>
          <p:spPr>
            <a:xfrm>
              <a:off x="6593228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フローチャート : 結合子 112"/>
            <p:cNvSpPr/>
            <p:nvPr/>
          </p:nvSpPr>
          <p:spPr>
            <a:xfrm>
              <a:off x="625510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フローチャート : 結合子 113"/>
            <p:cNvSpPr/>
            <p:nvPr/>
          </p:nvSpPr>
          <p:spPr>
            <a:xfrm>
              <a:off x="5920496" y="616417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フローチャート : 結合子 114"/>
            <p:cNvSpPr/>
            <p:nvPr/>
          </p:nvSpPr>
          <p:spPr>
            <a:xfrm>
              <a:off x="5920496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フローチャート : 結合子 115"/>
            <p:cNvSpPr/>
            <p:nvPr/>
          </p:nvSpPr>
          <p:spPr>
            <a:xfrm>
              <a:off x="8022508" y="421775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フローチャート : 結合子 116"/>
            <p:cNvSpPr/>
            <p:nvPr/>
          </p:nvSpPr>
          <p:spPr>
            <a:xfrm>
              <a:off x="802250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フローチャート : 結合子 117"/>
            <p:cNvSpPr/>
            <p:nvPr/>
          </p:nvSpPr>
          <p:spPr>
            <a:xfrm>
              <a:off x="7673303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フローチャート : 結合子 118"/>
            <p:cNvSpPr/>
            <p:nvPr/>
          </p:nvSpPr>
          <p:spPr>
            <a:xfrm>
              <a:off x="629157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フローチャート : 結合子 119"/>
            <p:cNvSpPr/>
            <p:nvPr/>
          </p:nvSpPr>
          <p:spPr>
            <a:xfrm>
              <a:off x="7302430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フローチャート : 結合子 120"/>
            <p:cNvSpPr/>
            <p:nvPr/>
          </p:nvSpPr>
          <p:spPr>
            <a:xfrm>
              <a:off x="696430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フローチャート : 結合子 121"/>
            <p:cNvSpPr/>
            <p:nvPr/>
          </p:nvSpPr>
          <p:spPr>
            <a:xfrm>
              <a:off x="6629698" y="3884886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フローチャート : 結合子 122"/>
            <p:cNvSpPr/>
            <p:nvPr/>
          </p:nvSpPr>
          <p:spPr>
            <a:xfrm>
              <a:off x="8011425" y="4538699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フローチャート : 結合子 123"/>
            <p:cNvSpPr/>
            <p:nvPr/>
          </p:nvSpPr>
          <p:spPr>
            <a:xfrm>
              <a:off x="8011425" y="4859838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フローチャート : 結合子 124"/>
            <p:cNvSpPr/>
            <p:nvPr/>
          </p:nvSpPr>
          <p:spPr>
            <a:xfrm>
              <a:off x="8011425" y="5191361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フローチャート : 結合子 125"/>
            <p:cNvSpPr/>
            <p:nvPr/>
          </p:nvSpPr>
          <p:spPr>
            <a:xfrm>
              <a:off x="8011425" y="5512307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フローチャート : 結合子 126"/>
            <p:cNvSpPr/>
            <p:nvPr/>
          </p:nvSpPr>
          <p:spPr>
            <a:xfrm>
              <a:off x="8011842" y="5844023"/>
              <a:ext cx="338122" cy="32094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140107" y="3584895"/>
            <a:ext cx="5501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一辺の碁石の数が８個のとき、</a:t>
            </a:r>
            <a:endParaRPr kumimoji="1" lang="ja-JP" altLang="en-US" sz="3200" dirty="0"/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191170" y="6244135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7×4</a:t>
            </a:r>
            <a:endParaRPr kumimoji="1" lang="ja-JP" altLang="en-US" sz="3200" dirty="0"/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2325513" y="6250892"/>
            <a:ext cx="2249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8×2</a:t>
            </a:r>
            <a:r>
              <a:rPr kumimoji="1" lang="ja-JP" altLang="en-US" sz="3200" dirty="0" smtClean="0"/>
              <a:t>＋</a:t>
            </a:r>
            <a:r>
              <a:rPr kumimoji="1" lang="en-US" altLang="ja-JP" sz="3200" dirty="0" smtClean="0"/>
              <a:t>6×2</a:t>
            </a:r>
            <a:endParaRPr kumimoji="1" lang="ja-JP" altLang="en-US" sz="3200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4921078" y="6244134"/>
            <a:ext cx="1592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8</a:t>
            </a:r>
            <a:r>
              <a:rPr kumimoji="1" lang="en-US" altLang="ja-JP" sz="3200" dirty="0" smtClean="0"/>
              <a:t>×4―4</a:t>
            </a:r>
            <a:endParaRPr kumimoji="1" lang="ja-JP" altLang="en-US" sz="3200" dirty="0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6817148" y="6243353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8</a:t>
            </a:r>
            <a:r>
              <a:rPr kumimoji="1" lang="en-US" altLang="ja-JP" sz="3200" dirty="0" smtClean="0"/>
              <a:t>×8―6×6</a:t>
            </a:r>
            <a:endParaRPr kumimoji="1" lang="ja-JP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47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0"/>
    </mc:Choice>
    <mc:Fallback xmlns="">
      <p:transition spd="slow" advTm="2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/>
      <p:bldP spid="131" grpId="0"/>
      <p:bldP spid="1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292897"/>
              </p:ext>
            </p:extLst>
          </p:nvPr>
        </p:nvGraphicFramePr>
        <p:xfrm>
          <a:off x="0" y="71627"/>
          <a:ext cx="9153989" cy="6762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29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94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94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694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325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784477">
                <a:tc>
                  <a:txBody>
                    <a:bodyPr/>
                    <a:lstStyle/>
                    <a:p>
                      <a:r>
                        <a:rPr kumimoji="1" lang="ja-JP" altLang="en-US" sz="2800" dirty="0" smtClean="0"/>
                        <a:t>一辺の碁石の個数</a:t>
                      </a:r>
                      <a:endParaRPr kumimoji="1" lang="en-US" altLang="ja-JP" sz="2800" dirty="0" smtClean="0"/>
                    </a:p>
                    <a:p>
                      <a:r>
                        <a:rPr kumimoji="1" lang="ja-JP" altLang="en-US" sz="2800" dirty="0" smtClean="0"/>
                        <a:t>（個）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80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4000" dirty="0" smtClean="0"/>
                        <a:t>５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kumimoji="1" lang="en-US" altLang="ja-JP" sz="2400" dirty="0" smtClean="0"/>
                        <a:t>4×4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kumimoji="1" lang="en-US" altLang="ja-JP" sz="2400" dirty="0" smtClean="0"/>
                        <a:t>5×2</a:t>
                      </a:r>
                      <a:r>
                        <a:rPr kumimoji="1" lang="ja-JP" altLang="en-US" sz="2400" dirty="0" smtClean="0"/>
                        <a:t>＋</a:t>
                      </a:r>
                      <a:r>
                        <a:rPr kumimoji="1" lang="en-US" altLang="ja-JP" sz="2400" dirty="0" smtClean="0"/>
                        <a:t>3×2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kumimoji="1" lang="en-US" altLang="ja-JP" sz="2400" dirty="0" smtClean="0"/>
                        <a:t>5×4</a:t>
                      </a:r>
                      <a:r>
                        <a:rPr kumimoji="1" lang="ja-JP" altLang="en-US" sz="2400" dirty="0" smtClean="0"/>
                        <a:t>－</a:t>
                      </a:r>
                      <a:r>
                        <a:rPr kumimoji="1" lang="en-US" altLang="ja-JP" sz="2400" dirty="0" smtClean="0"/>
                        <a:t>4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kumimoji="1" lang="en-US" altLang="ja-JP" sz="2400" dirty="0" smtClean="0"/>
                        <a:t>5×5</a:t>
                      </a:r>
                      <a:r>
                        <a:rPr kumimoji="1" lang="ja-JP" altLang="en-US" sz="2400" dirty="0" smtClean="0"/>
                        <a:t>－</a:t>
                      </a:r>
                      <a:r>
                        <a:rPr kumimoji="1" lang="en-US" altLang="ja-JP" sz="2400" dirty="0" smtClean="0"/>
                        <a:t>3×3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4000" dirty="0" smtClean="0"/>
                        <a:t>８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kumimoji="1" lang="en-US" altLang="ja-JP" sz="2400" dirty="0" smtClean="0"/>
                        <a:t>7×4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kumimoji="1" lang="en-US" altLang="ja-JP" sz="2400" dirty="0" smtClean="0"/>
                        <a:t>8×2</a:t>
                      </a:r>
                      <a:r>
                        <a:rPr kumimoji="1" lang="ja-JP" altLang="en-US" sz="2400" dirty="0" smtClean="0"/>
                        <a:t>＋</a:t>
                      </a:r>
                      <a:r>
                        <a:rPr kumimoji="1" lang="en-US" altLang="ja-JP" sz="2400" dirty="0" smtClean="0"/>
                        <a:t>6×2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kumimoji="1" lang="en-US" altLang="ja-JP" sz="2400" dirty="0" smtClean="0"/>
                        <a:t>8×4</a:t>
                      </a:r>
                      <a:r>
                        <a:rPr kumimoji="1" lang="ja-JP" altLang="en-US" sz="2400" dirty="0" smtClean="0"/>
                        <a:t>－</a:t>
                      </a:r>
                      <a:r>
                        <a:rPr kumimoji="1" lang="en-US" altLang="ja-JP" sz="2400" dirty="0" smtClean="0"/>
                        <a:t>4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kumimoji="1" lang="en-US" altLang="ja-JP" sz="2400" dirty="0" smtClean="0"/>
                        <a:t>8×8</a:t>
                      </a:r>
                      <a:r>
                        <a:rPr kumimoji="1" lang="ja-JP" altLang="en-US" sz="2400" dirty="0" smtClean="0"/>
                        <a:t>－</a:t>
                      </a:r>
                      <a:r>
                        <a:rPr kumimoji="1" lang="en-US" altLang="ja-JP" sz="2400" dirty="0" smtClean="0"/>
                        <a:t>6×6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383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dirty="0" smtClean="0"/>
                    </a:p>
                    <a:p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2" descr="C:\Users\teacher\Desktop\論文用写真\DSCN02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29335" r="75310" b="50279"/>
          <a:stretch/>
        </p:blipFill>
        <p:spPr bwMode="auto">
          <a:xfrm>
            <a:off x="1357966" y="116632"/>
            <a:ext cx="1882745" cy="169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eacher\Desktop\論文用写真\DSCN02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9" t="29335" r="59299" b="50036"/>
          <a:stretch/>
        </p:blipFill>
        <p:spPr bwMode="auto">
          <a:xfrm>
            <a:off x="3396499" y="78932"/>
            <a:ext cx="1750004" cy="175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eacher\Desktop\論文用写真\DSCN02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6" t="30985" r="22482" b="50036"/>
          <a:stretch/>
        </p:blipFill>
        <p:spPr bwMode="auto">
          <a:xfrm>
            <a:off x="5355277" y="103562"/>
            <a:ext cx="1800200" cy="170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eacher\Desktop\論文用写真\DSCN02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2" t="30780" r="43503" b="51109"/>
          <a:stretch/>
        </p:blipFill>
        <p:spPr bwMode="auto">
          <a:xfrm>
            <a:off x="7325987" y="103562"/>
            <a:ext cx="1728192" cy="172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213032" y="3898170"/>
            <a:ext cx="886781" cy="910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ja-JP" altLang="en-US" sz="4000" dirty="0" smtClean="0">
                <a:solidFill>
                  <a:prstClr val="black"/>
                </a:solidFill>
              </a:rPr>
              <a:t>４７</a:t>
            </a:r>
            <a:endParaRPr lang="ja-JP" altLang="en-US" sz="4000" dirty="0">
              <a:solidFill>
                <a:prstClr val="black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-31204" y="4885766"/>
            <a:ext cx="13752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ja-JP" altLang="en-US" sz="1400" dirty="0">
                <a:solidFill>
                  <a:prstClr val="black"/>
                </a:solidFill>
              </a:rPr>
              <a:t>「</a:t>
            </a:r>
            <a:r>
              <a:rPr lang="ja-JP" altLang="en-US" sz="1400" b="1" dirty="0">
                <a:solidFill>
                  <a:prstClr val="black"/>
                </a:solidFill>
              </a:rPr>
              <a:t>一辺の碁石の個数</a:t>
            </a:r>
            <a:r>
              <a:rPr lang="ja-JP" altLang="en-US" sz="1400" dirty="0">
                <a:solidFill>
                  <a:prstClr val="black"/>
                </a:solidFill>
              </a:rPr>
              <a:t>」を使って式をつくる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0" y="5833984"/>
            <a:ext cx="13440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ja-JP" altLang="en-US" sz="1400" dirty="0">
                <a:solidFill>
                  <a:prstClr val="black"/>
                </a:solidFill>
              </a:rPr>
              <a:t>「</a:t>
            </a:r>
            <a:r>
              <a:rPr lang="ja-JP" altLang="en-US" sz="1400" b="1" dirty="0">
                <a:solidFill>
                  <a:prstClr val="black"/>
                </a:solidFill>
              </a:rPr>
              <a:t>一辺の碁石の個数</a:t>
            </a:r>
            <a:r>
              <a:rPr lang="ja-JP" altLang="en-US" sz="1400" dirty="0">
                <a:solidFill>
                  <a:prstClr val="black"/>
                </a:solidFill>
              </a:rPr>
              <a:t>」を</a:t>
            </a:r>
            <a:endParaRPr lang="en-US" altLang="ja-JP" sz="14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ja-JP" altLang="en-US" sz="1600" b="1" dirty="0">
                <a:solidFill>
                  <a:srgbClr val="FF0000"/>
                </a:solidFill>
              </a:rPr>
              <a:t>ｎ</a:t>
            </a:r>
            <a:r>
              <a:rPr lang="ja-JP" altLang="en-US" sz="1400" dirty="0">
                <a:solidFill>
                  <a:prstClr val="black"/>
                </a:solidFill>
              </a:rPr>
              <a:t>と</a:t>
            </a:r>
            <a:r>
              <a:rPr lang="ja-JP" altLang="en-US" sz="1400" dirty="0" smtClean="0">
                <a:solidFill>
                  <a:prstClr val="black"/>
                </a:solidFill>
              </a:rPr>
              <a:t>すると</a:t>
            </a:r>
            <a:endParaRPr lang="ja-JP" altLang="en-US" sz="1400" dirty="0">
              <a:solidFill>
                <a:prstClr val="black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819383" y="4014903"/>
            <a:ext cx="958917" cy="583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ja-JP" sz="2400" dirty="0" smtClean="0">
                <a:solidFill>
                  <a:prstClr val="black"/>
                </a:solidFill>
              </a:rPr>
              <a:t>46×4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223602" y="4027194"/>
            <a:ext cx="2040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ja-JP" sz="2400" dirty="0" smtClean="0">
                <a:solidFill>
                  <a:prstClr val="black"/>
                </a:solidFill>
              </a:rPr>
              <a:t>47×2</a:t>
            </a:r>
            <a:r>
              <a:rPr lang="ja-JP" altLang="en-US" sz="2400" dirty="0" smtClean="0">
                <a:solidFill>
                  <a:prstClr val="black"/>
                </a:solidFill>
              </a:rPr>
              <a:t>＋</a:t>
            </a:r>
            <a:r>
              <a:rPr lang="en-US" altLang="ja-JP" sz="2400" dirty="0" smtClean="0">
                <a:solidFill>
                  <a:prstClr val="black"/>
                </a:solidFill>
              </a:rPr>
              <a:t>45×2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541738" y="4030161"/>
            <a:ext cx="1422184" cy="583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ja-JP" sz="2400" dirty="0" smtClean="0">
                <a:solidFill>
                  <a:prstClr val="black"/>
                </a:solidFill>
              </a:rPr>
              <a:t>47×4</a:t>
            </a:r>
            <a:r>
              <a:rPr lang="ja-JP" altLang="en-US" sz="2400" dirty="0" smtClean="0">
                <a:solidFill>
                  <a:prstClr val="black"/>
                </a:solidFill>
              </a:rPr>
              <a:t>－</a:t>
            </a:r>
            <a:r>
              <a:rPr lang="en-US" altLang="ja-JP" sz="2400" dirty="0" smtClean="0">
                <a:solidFill>
                  <a:prstClr val="black"/>
                </a:solidFill>
              </a:rPr>
              <a:t>4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193656" y="4096720"/>
            <a:ext cx="1992853" cy="501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ja-JP" sz="2000" dirty="0" smtClean="0">
                <a:solidFill>
                  <a:prstClr val="black"/>
                </a:solidFill>
              </a:rPr>
              <a:t>47×47</a:t>
            </a:r>
            <a:r>
              <a:rPr lang="ja-JP" altLang="en-US" sz="2000" dirty="0" smtClean="0">
                <a:solidFill>
                  <a:prstClr val="black"/>
                </a:solidFill>
              </a:rPr>
              <a:t>－</a:t>
            </a:r>
            <a:r>
              <a:rPr lang="en-US" altLang="ja-JP" sz="2000" dirty="0" smtClean="0">
                <a:solidFill>
                  <a:prstClr val="black"/>
                </a:solidFill>
              </a:rPr>
              <a:t>45×45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192304" y="5094521"/>
            <a:ext cx="22041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ja-JP" dirty="0" smtClean="0">
                <a:solidFill>
                  <a:prstClr val="black"/>
                </a:solidFill>
              </a:rPr>
              <a:t>(</a:t>
            </a:r>
            <a:r>
              <a:rPr lang="ja-JP" altLang="en-US" sz="1200" dirty="0" smtClean="0">
                <a:solidFill>
                  <a:prstClr val="black"/>
                </a:solidFill>
              </a:rPr>
              <a:t>一辺の碁石の個数－</a:t>
            </a:r>
            <a:r>
              <a:rPr lang="en-US" altLang="ja-JP" sz="1200" dirty="0" smtClean="0">
                <a:solidFill>
                  <a:prstClr val="black"/>
                </a:solidFill>
              </a:rPr>
              <a:t>1</a:t>
            </a:r>
            <a:r>
              <a:rPr lang="en-US" altLang="ja-JP" dirty="0" smtClean="0">
                <a:solidFill>
                  <a:prstClr val="black"/>
                </a:solidFill>
              </a:rPr>
              <a:t>)×4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444777" y="6126372"/>
            <a:ext cx="1709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(</a:t>
            </a:r>
            <a:r>
              <a:rPr lang="ja-JP" altLang="en-US" sz="2800" dirty="0">
                <a:solidFill>
                  <a:srgbClr val="FF0000"/>
                </a:solidFill>
              </a:rPr>
              <a:t>ｎ</a:t>
            </a:r>
            <a:r>
              <a:rPr lang="ja-JP" altLang="en-US" sz="2800" dirty="0">
                <a:solidFill>
                  <a:prstClr val="black"/>
                </a:solidFill>
              </a:rPr>
              <a:t>－</a:t>
            </a:r>
            <a:r>
              <a:rPr lang="en-US" altLang="ja-JP" sz="2800" dirty="0">
                <a:solidFill>
                  <a:prstClr val="black"/>
                </a:solidFill>
              </a:rPr>
              <a:t>1)×4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3289325" y="6203316"/>
            <a:ext cx="1975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b="1" dirty="0">
                <a:solidFill>
                  <a:srgbClr val="FF0000"/>
                </a:solidFill>
              </a:rPr>
              <a:t>ｎ</a:t>
            </a:r>
            <a:r>
              <a:rPr lang="en-US" altLang="ja-JP" b="1" dirty="0">
                <a:solidFill>
                  <a:prstClr val="black"/>
                </a:solidFill>
              </a:rPr>
              <a:t>×2</a:t>
            </a:r>
            <a:r>
              <a:rPr lang="ja-JP" altLang="en-US" b="1" dirty="0">
                <a:solidFill>
                  <a:prstClr val="black"/>
                </a:solidFill>
              </a:rPr>
              <a:t>＋（</a:t>
            </a:r>
            <a:r>
              <a:rPr lang="ja-JP" altLang="en-US" b="1" dirty="0">
                <a:solidFill>
                  <a:srgbClr val="FF0000"/>
                </a:solidFill>
              </a:rPr>
              <a:t>ｎ</a:t>
            </a:r>
            <a:r>
              <a:rPr lang="ja-JP" altLang="en-US" b="1" dirty="0">
                <a:solidFill>
                  <a:prstClr val="black"/>
                </a:solidFill>
              </a:rPr>
              <a:t>－</a:t>
            </a:r>
            <a:r>
              <a:rPr lang="en-US" altLang="ja-JP" b="1" dirty="0">
                <a:solidFill>
                  <a:prstClr val="black"/>
                </a:solidFill>
              </a:rPr>
              <a:t>2</a:t>
            </a:r>
            <a:r>
              <a:rPr lang="ja-JP" altLang="en-US" b="1" dirty="0">
                <a:solidFill>
                  <a:prstClr val="black"/>
                </a:solidFill>
              </a:rPr>
              <a:t>）</a:t>
            </a:r>
            <a:r>
              <a:rPr lang="en-US" altLang="ja-JP" b="1" dirty="0">
                <a:solidFill>
                  <a:prstClr val="black"/>
                </a:solidFill>
              </a:rPr>
              <a:t>×2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472808" y="6117951"/>
            <a:ext cx="1491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800" dirty="0">
                <a:solidFill>
                  <a:srgbClr val="FF0000"/>
                </a:solidFill>
              </a:rPr>
              <a:t>ｎ</a:t>
            </a:r>
            <a:r>
              <a:rPr lang="en-US" altLang="ja-JP" sz="2800" dirty="0">
                <a:solidFill>
                  <a:prstClr val="black"/>
                </a:solidFill>
              </a:rPr>
              <a:t>×4</a:t>
            </a:r>
            <a:r>
              <a:rPr lang="ja-JP" altLang="en-US" sz="2800" dirty="0">
                <a:solidFill>
                  <a:prstClr val="black"/>
                </a:solidFill>
              </a:rPr>
              <a:t>－</a:t>
            </a:r>
            <a:r>
              <a:rPr lang="en-US" altLang="ja-JP" sz="2800" dirty="0">
                <a:solidFill>
                  <a:prstClr val="black"/>
                </a:solidFill>
              </a:rPr>
              <a:t>4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09686" y="6218705"/>
            <a:ext cx="1976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1600" b="1" dirty="0">
                <a:solidFill>
                  <a:srgbClr val="FF0000"/>
                </a:solidFill>
              </a:rPr>
              <a:t>ｎ</a:t>
            </a:r>
            <a:r>
              <a:rPr lang="en-US" altLang="ja-JP" sz="1600" b="1" dirty="0">
                <a:solidFill>
                  <a:prstClr val="black"/>
                </a:solidFill>
              </a:rPr>
              <a:t>×</a:t>
            </a:r>
            <a:r>
              <a:rPr lang="ja-JP" altLang="en-US" sz="1600" b="1" dirty="0">
                <a:solidFill>
                  <a:srgbClr val="FF0000"/>
                </a:solidFill>
              </a:rPr>
              <a:t>ｎ</a:t>
            </a:r>
            <a:r>
              <a:rPr lang="ja-JP" altLang="en-US" sz="1600" b="1" dirty="0">
                <a:solidFill>
                  <a:prstClr val="black"/>
                </a:solidFill>
              </a:rPr>
              <a:t>－</a:t>
            </a:r>
            <a:r>
              <a:rPr lang="en-US" altLang="ja-JP" sz="1600" b="1" dirty="0">
                <a:solidFill>
                  <a:prstClr val="black"/>
                </a:solidFill>
              </a:rPr>
              <a:t>(</a:t>
            </a:r>
            <a:r>
              <a:rPr lang="ja-JP" altLang="en-US" sz="1600" b="1" dirty="0">
                <a:solidFill>
                  <a:srgbClr val="FF0000"/>
                </a:solidFill>
              </a:rPr>
              <a:t>ｎ</a:t>
            </a:r>
            <a:r>
              <a:rPr lang="ja-JP" altLang="en-US" sz="1600" b="1" dirty="0">
                <a:solidFill>
                  <a:prstClr val="black"/>
                </a:solidFill>
              </a:rPr>
              <a:t>－</a:t>
            </a:r>
            <a:r>
              <a:rPr lang="en-US" altLang="ja-JP" sz="1600" b="1" dirty="0">
                <a:solidFill>
                  <a:prstClr val="black"/>
                </a:solidFill>
              </a:rPr>
              <a:t>2)(</a:t>
            </a:r>
            <a:r>
              <a:rPr lang="ja-JP" altLang="en-US" sz="1600" b="1" dirty="0">
                <a:solidFill>
                  <a:srgbClr val="FF0000"/>
                </a:solidFill>
              </a:rPr>
              <a:t>ｎ</a:t>
            </a:r>
            <a:r>
              <a:rPr lang="ja-JP" altLang="en-US" sz="1600" b="1" dirty="0">
                <a:solidFill>
                  <a:prstClr val="black"/>
                </a:solidFill>
              </a:rPr>
              <a:t>－</a:t>
            </a:r>
            <a:r>
              <a:rPr lang="en-US" altLang="ja-JP" sz="1600" b="1" dirty="0">
                <a:solidFill>
                  <a:prstClr val="black"/>
                </a:solidFill>
              </a:rPr>
              <a:t>2)</a:t>
            </a:r>
            <a:endParaRPr lang="ja-JP" altLang="en-US" sz="16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783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78"/>
    </mc:Choice>
    <mc:Fallback xmlns="">
      <p:transition spd="slow" advTm="73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" grpId="0"/>
      <p:bldP spid="3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Autofit/>
          </a:bodyPr>
          <a:lstStyle/>
          <a:p>
            <a:r>
              <a:rPr kumimoji="1" lang="en-US" altLang="ja-JP" sz="5400" dirty="0" smtClean="0"/>
              <a:t>1</a:t>
            </a:r>
            <a:r>
              <a:rPr kumimoji="1" lang="ja-JP" altLang="en-US" sz="5400" dirty="0" smtClean="0"/>
              <a:t>冊</a:t>
            </a:r>
            <a:r>
              <a:rPr kumimoji="1" lang="en-US" altLang="ja-JP" sz="5400" dirty="0" smtClean="0"/>
              <a:t>120</a:t>
            </a:r>
            <a:r>
              <a:rPr kumimoji="1" lang="ja-JP" altLang="en-US" sz="5400" dirty="0" smtClean="0"/>
              <a:t>円のノート５冊の値段</a:t>
            </a:r>
            <a:endParaRPr kumimoji="1" lang="ja-JP" altLang="en-US" sz="5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556"/>
            <a:ext cx="2411133" cy="241113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21" y="1456799"/>
            <a:ext cx="2411133" cy="241113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56799"/>
            <a:ext cx="2411133" cy="241113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17926"/>
            <a:ext cx="2411133" cy="241113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566679" y="5661248"/>
            <a:ext cx="526879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６００　（円）</a:t>
            </a:r>
            <a:endParaRPr kumimoji="1" lang="ja-JP" altLang="en-US" sz="5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21" y="1495960"/>
            <a:ext cx="2411133" cy="241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6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Autofit/>
          </a:bodyPr>
          <a:lstStyle/>
          <a:p>
            <a:r>
              <a:rPr kumimoji="1" lang="en-US" altLang="ja-JP" sz="5400" dirty="0" smtClean="0"/>
              <a:t>1</a:t>
            </a:r>
            <a:r>
              <a:rPr kumimoji="1" lang="ja-JP" altLang="en-US" sz="5400" dirty="0" smtClean="0"/>
              <a:t>冊</a:t>
            </a:r>
            <a:r>
              <a:rPr kumimoji="1" lang="en-US" altLang="ja-JP" sz="5400" dirty="0" smtClean="0"/>
              <a:t>120</a:t>
            </a:r>
            <a:r>
              <a:rPr kumimoji="1" lang="ja-JP" altLang="en-US" sz="5400" dirty="0" smtClean="0"/>
              <a:t>円のノートａ冊の値段</a:t>
            </a:r>
            <a:endParaRPr kumimoji="1" lang="ja-JP" altLang="en-US" sz="5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131"/>
            <a:ext cx="2189482" cy="218948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82" y="1627239"/>
            <a:ext cx="2147882" cy="21478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64" y="1520024"/>
            <a:ext cx="2160240" cy="216024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561514" y="2092312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/>
              <a:t>・・・・</a:t>
            </a:r>
            <a:endParaRPr kumimoji="1" lang="ja-JP" altLang="en-US" sz="6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63688" y="4832617"/>
            <a:ext cx="648071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/>
              <a:t>答え　１２０</a:t>
            </a:r>
            <a:r>
              <a:rPr kumimoji="1" lang="en-US" altLang="ja-JP" sz="5400" dirty="0" smtClean="0"/>
              <a:t>×</a:t>
            </a:r>
            <a:r>
              <a:rPr kumimoji="1" lang="ja-JP" altLang="en-US" sz="5400" dirty="0" smtClean="0"/>
              <a:t>ａ　（円）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86972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7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8|5|4.4|4.3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4|5.7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5.6|3.9|3.8|4.4|9.3|6|7.8|6.3|4.4|5.9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9|8.4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3460</TotalTime>
  <Words>784</Words>
  <Application>Microsoft Office PowerPoint</Application>
  <PresentationFormat>画面に合わせる (4:3)</PresentationFormat>
  <Paragraphs>129</Paragraphs>
  <Slides>44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49" baseType="lpstr">
      <vt:lpstr>ＭＳ Ｐゴシック</vt:lpstr>
      <vt:lpstr>游ゴシック</vt:lpstr>
      <vt:lpstr>Arial</vt:lpstr>
      <vt:lpstr>Calibri</vt:lpstr>
      <vt:lpstr>Office ​​テーマ</vt:lpstr>
      <vt:lpstr>２章　文字の式 文字を使った式（第２時）～文字の表し方 第１時の内容はスライド４～７の板書写真を参考にしてください。</vt:lpstr>
      <vt:lpstr>一辺の碁石の数が５個のとき、下の図の碁石の数の求め方を考えよう。</vt:lpstr>
      <vt:lpstr>碁石の数の求め方</vt:lpstr>
      <vt:lpstr>火曜日の授業ででた考え方</vt:lpstr>
      <vt:lpstr>求め方の式をもう一度書いてみよう</vt:lpstr>
      <vt:lpstr>一辺の碁石の数が５個のとき</vt:lpstr>
      <vt:lpstr>PowerPoint プレゼンテーション</vt:lpstr>
      <vt:lpstr>1冊120円のノート５冊の値段</vt:lpstr>
      <vt:lpstr>1冊120円のノートａ冊の値段</vt:lpstr>
      <vt:lpstr>1本９０円のえんぴつ４本の値段</vt:lpstr>
      <vt:lpstr>1本９０円のえんぴつｂ本の値段</vt:lpstr>
      <vt:lpstr>1冊120円のノート５冊と1本90円のえんぴつ４本を買ったときの代金</vt:lpstr>
      <vt:lpstr>1冊120円のノートａ冊と1本90円のえんぴつｂ本を買ったときの代金</vt:lpstr>
      <vt:lpstr>100円硬貨７枚と10円硬貨４枚を合わせた金額</vt:lpstr>
      <vt:lpstr>100円硬貨ｘ枚と10円硬貨y枚を合わせた金額</vt:lpstr>
      <vt:lpstr>新幹線　５００系のぞみ</vt:lpstr>
      <vt:lpstr>500系のぞみタイプエヴァ</vt:lpstr>
      <vt:lpstr>500系のぞみタイプキティ</vt:lpstr>
      <vt:lpstr>５００系タイプエヴァとイエロー</vt:lpstr>
      <vt:lpstr>２人がけの座席７列と３人がけの座席５列をすべて使って座ることができる人数</vt:lpstr>
      <vt:lpstr>２人がけの座席ｍ列と３人がけの座席ｎ列をすべて使って座ることができる人数</vt:lpstr>
      <vt:lpstr>リニア中央新幹線</vt:lpstr>
      <vt:lpstr>時速500ｋｍで2時間走ったときの道のりは何ｋｍですか。</vt:lpstr>
      <vt:lpstr>時速500ｋｍでｙ時間走ったときの道のりは何ｋｍですか。</vt:lpstr>
      <vt:lpstr>時速500ｋｍで３０００ｋｍの道のりを進むのにかかる時間は何時間ですか。</vt:lpstr>
      <vt:lpstr>時速500ｋｍでｂｋｍの道のりを進むのにかかる時間は何時間ですか。</vt:lpstr>
      <vt:lpstr>PowerPoint プレゼンテーション</vt:lpstr>
      <vt:lpstr>２年生２０人が１２０個の苗の植え替えをしました。一人あたり何個植え替えたことになりますか。</vt:lpstr>
      <vt:lpstr>２年生２０人がａ個の苗の植え替えをしました。一人あたり何個植え替えたことになりますか。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回転寿司で、数量を文字を使った式で表してみよう。</vt:lpstr>
      <vt:lpstr>一皿108円のマグロをａ皿食べたときの代金は？</vt:lpstr>
      <vt:lpstr>一皿１０８円のいくらをｂ皿と一皿１５２円のあぶりマグロをｃ皿食べたときの代金は？</vt:lpstr>
      <vt:lpstr>皿は円で、その半径はｘ㎝でした。この皿の面積はいくつですか。</vt:lpstr>
      <vt:lpstr>家族３人で合計ｙ皿食べました。一人当たり何皿食べたことになりますか。</vt:lpstr>
      <vt:lpstr>お会計札は、たてｅcm、横ｆcmでした。 このお会計札の面積はいくつですか。</vt:lpstr>
      <vt:lpstr>代金は、全部で２５００円でした。３０００円出したときのおつりはいくらですか。</vt:lpstr>
      <vt:lpstr>代金は、全部でｂ円でした。３０００円出したときのおつりはいくらですか。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２章　文字の式 文字を使った式</dc:title>
  <dc:creator>teacher</dc:creator>
  <cp:lastModifiedBy>Microsoft アカウント</cp:lastModifiedBy>
  <cp:revision>99</cp:revision>
  <cp:lastPrinted>2020-06-29T03:44:50Z</cp:lastPrinted>
  <dcterms:created xsi:type="dcterms:W3CDTF">2014-05-29T02:46:17Z</dcterms:created>
  <dcterms:modified xsi:type="dcterms:W3CDTF">2020-07-07T06:58:31Z</dcterms:modified>
</cp:coreProperties>
</file>