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76" r:id="rId4"/>
    <p:sldId id="277" r:id="rId5"/>
    <p:sldId id="278" r:id="rId6"/>
    <p:sldId id="283" r:id="rId7"/>
    <p:sldId id="284" r:id="rId8"/>
    <p:sldId id="281" r:id="rId9"/>
    <p:sldId id="280" r:id="rId10"/>
    <p:sldId id="279" r:id="rId11"/>
    <p:sldId id="282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6C3BE-329A-4403-AD78-C9772123B5FF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61379-0AC3-4937-8F96-D34D945DF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45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8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9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67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8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29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371F-FDE2-40D1-8FD8-A223D71452BA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jp/url?sa=i&amp;rct=j&amp;q=&amp;esrc=s&amp;frm=1&amp;source=images&amp;cd=&amp;cad=rja&amp;docid=xMRUSfX93FS4JM&amp;tbnid=CID89sRq-_TK6M:&amp;ved=0CAUQjRw&amp;url=http://www.ihashioffice.com/car/&amp;ei=cUtSUtLDL42FlAWUg4HADQ&amp;bvm=bv.53537100,d.dGI&amp;psig=AFQjCNHhccXEpu4-u9XL2QncPDZ3aGO0rw&amp;ust=13812112990036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jp/url?sa=i&amp;rct=j&amp;q=&amp;esrc=s&amp;source=images&amp;cd=&amp;cad=rja&amp;uact=8&amp;docid=I_ka4JmlWU_48M&amp;tbnid=37c6OIsgSpElPM:&amp;ved=0CAUQjRw&amp;url=http://www.osaka-park.or.jp/rinkai/suminoe/new_map/map.html&amp;ei=G6CZU6uCAo6ekgW1_IDYBA&amp;psig=AFQjCNEdn2FEoHPd7__wY-toKLBD59OBHw&amp;ust=14026632642412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文字式と数量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424936" cy="28803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 smtClean="0"/>
              <a:t>本時の目標</a:t>
            </a:r>
            <a:endParaRPr kumimoji="1" lang="en-US" altLang="ja-JP" sz="5400" dirty="0" smtClean="0"/>
          </a:p>
          <a:p>
            <a:pPr marL="0" indent="0">
              <a:buNone/>
            </a:pPr>
            <a:r>
              <a:rPr kumimoji="1" lang="ja-JP" altLang="en-US" sz="5400" dirty="0" smtClean="0"/>
              <a:t>いろいろな数量を文字を使った式で表すことができる。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71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トヨタ２０００ＧＴ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3" name="Picture 3" descr="C:\Users\kajukun\Desktop\narunaru\DCIM0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6" y="1556792"/>
            <a:ext cx="935507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この博物館の入館料は大人一人ａ円、子ども一人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円です。次の式は何を表しているでしょうか。</a:t>
            </a:r>
            <a:endParaRPr kumimoji="1" lang="ja-JP" altLang="en-US" dirty="0"/>
          </a:p>
        </p:txBody>
      </p:sp>
      <p:pic>
        <p:nvPicPr>
          <p:cNvPr id="8194" name="Picture 2" descr="C:\Users\kajukun\Desktop\narunaru\DCIM0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9374"/>
            <a:ext cx="8474107" cy="48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39752" y="2492896"/>
            <a:ext cx="3816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２ａ＋ｂ（円）</a:t>
            </a:r>
            <a:endParaRPr lang="en-US" altLang="ja-JP" sz="5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4081158"/>
            <a:ext cx="648072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大人２人と子ども１人の入館料の合計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34938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例</a:t>
            </a:r>
            <a:r>
              <a:rPr lang="ja-JP" altLang="en-US" dirty="0"/>
              <a:t>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1000</a:t>
            </a:r>
            <a:r>
              <a:rPr lang="ja-JP" altLang="en-US" dirty="0" smtClean="0"/>
              <a:t>円で、</a:t>
            </a:r>
            <a:r>
              <a:rPr lang="ja-JP" altLang="en-US" dirty="0" err="1" smtClean="0"/>
              <a:t>ｙ</a:t>
            </a:r>
            <a:r>
              <a:rPr lang="ja-JP" altLang="en-US" dirty="0" smtClean="0"/>
              <a:t>円のうどん定食を食べたときのおつりはいくらですか？　</a:t>
            </a:r>
            <a:endParaRPr kumimoji="1" lang="ja-JP" altLang="en-US" dirty="0"/>
          </a:p>
        </p:txBody>
      </p:sp>
      <p:pic>
        <p:nvPicPr>
          <p:cNvPr id="1026" name="Picture 2" descr="C:\Users\kajukun\Desktop\hokan\HP-Photo\DCIM14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44010" cy="50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96868" y="5445224"/>
            <a:ext cx="61035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答え　１０００－ｙ（円）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736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例</a:t>
            </a:r>
            <a:r>
              <a:rPr lang="ja-JP" altLang="en-US" dirty="0"/>
              <a:t>２</a:t>
            </a:r>
            <a:r>
              <a:rPr lang="ja-JP" altLang="en-US" dirty="0" smtClean="0"/>
              <a:t>　時速</a:t>
            </a:r>
            <a:r>
              <a:rPr lang="en-US" altLang="ja-JP" dirty="0" smtClean="0"/>
              <a:t>50km</a:t>
            </a:r>
            <a:r>
              <a:rPr lang="ja-JP" altLang="en-US" dirty="0" smtClean="0"/>
              <a:t>の速さで</a:t>
            </a:r>
            <a:r>
              <a:rPr lang="ja-JP" altLang="en-US" dirty="0" err="1" smtClean="0"/>
              <a:t>ｘ</a:t>
            </a:r>
            <a:r>
              <a:rPr lang="ja-JP" altLang="en-US" dirty="0" smtClean="0"/>
              <a:t>時間走ったときの道のりは</a:t>
            </a:r>
            <a:r>
              <a:rPr lang="en-US" altLang="ja-JP" dirty="0" smtClean="0"/>
              <a:t>?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3719456"/>
            <a:ext cx="9144000" cy="12961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4079496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ihashioffice.com/mt-static/FileUpload/pics/%E8%BB%8A%EF%BC%91.bmp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5" t="31429" r="3475" b="35558"/>
          <a:stretch/>
        </p:blipFill>
        <p:spPr bwMode="auto">
          <a:xfrm>
            <a:off x="-180528" y="2844673"/>
            <a:ext cx="2624740" cy="8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996868" y="5445224"/>
            <a:ext cx="61035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答え　５０ｘ（</a:t>
            </a:r>
            <a:r>
              <a:rPr kumimoji="1" lang="en-US" altLang="ja-JP" sz="4800" dirty="0" smtClean="0"/>
              <a:t>km</a:t>
            </a:r>
            <a:r>
              <a:rPr kumimoji="1" lang="ja-JP" altLang="en-US" sz="4800" dirty="0" smtClean="0"/>
              <a:t>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832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saka-park.or.jp/rinkai/suminoe/new_map/new_suminoe_map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15852" r="12488" b="8789"/>
          <a:stretch/>
        </p:blipFill>
        <p:spPr bwMode="auto">
          <a:xfrm>
            <a:off x="0" y="4210"/>
            <a:ext cx="4499992" cy="70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860032" cy="244827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例</a:t>
            </a:r>
            <a:r>
              <a:rPr lang="ja-JP" altLang="en-US" dirty="0"/>
              <a:t>３</a:t>
            </a:r>
            <a:r>
              <a:rPr lang="ja-JP" altLang="en-US" dirty="0" smtClean="0"/>
              <a:t>　この公園の面積はａｍ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で、その１７％が池です。池の面積はいくつですか？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55976" y="3120094"/>
                <a:ext cx="4680520" cy="25315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 smtClean="0"/>
                  <a:t>答え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/>
                          </a:rPr>
                          <m:t>１７</m:t>
                        </m:r>
                      </m:num>
                      <m:den>
                        <m:r>
                          <a:rPr lang="ja-JP" altLang="en-US" sz="4400" i="1">
                            <a:latin typeface="Cambria Math"/>
                          </a:rPr>
                          <m:t>１００</m:t>
                        </m:r>
                      </m:den>
                    </m:f>
                  </m:oMath>
                </a14:m>
                <a:r>
                  <a:rPr lang="ja-JP" altLang="en-US" sz="4400" dirty="0" smtClean="0"/>
                  <a:t>ａ</a:t>
                </a:r>
                <a:r>
                  <a:rPr kumimoji="1" lang="ja-JP" altLang="en-US" sz="4400" dirty="0" smtClean="0"/>
                  <a:t>（</a:t>
                </a:r>
                <a:r>
                  <a:rPr lang="ja-JP" altLang="en-US" sz="4400" dirty="0" err="1" smtClean="0"/>
                  <a:t>ｍ</a:t>
                </a:r>
                <a:r>
                  <a:rPr lang="en-US" altLang="ja-JP" sz="4400" baseline="30000" dirty="0"/>
                  <a:t>2 </a:t>
                </a:r>
                <a:r>
                  <a:rPr kumimoji="1" lang="ja-JP" altLang="en-US" sz="4400" dirty="0" smtClean="0"/>
                  <a:t>）</a:t>
                </a:r>
                <a:endParaRPr kumimoji="1" lang="en-US" altLang="ja-JP" sz="4400" dirty="0" smtClean="0"/>
              </a:p>
              <a:p>
                <a:endParaRPr lang="en-US" altLang="ja-JP" sz="4400" dirty="0"/>
              </a:p>
              <a:p>
                <a:r>
                  <a:rPr kumimoji="1" lang="ja-JP" altLang="en-US" sz="4400" dirty="0" smtClean="0"/>
                  <a:t>　　　０</a:t>
                </a:r>
                <a:r>
                  <a:rPr lang="ja-JP" altLang="en-US" sz="4400" dirty="0"/>
                  <a:t>．１７ａ（</a:t>
                </a:r>
                <a:r>
                  <a:rPr lang="ja-JP" altLang="en-US" sz="4400" dirty="0" err="1"/>
                  <a:t>ｍ</a:t>
                </a:r>
                <a:r>
                  <a:rPr lang="en-US" altLang="ja-JP" sz="4400" baseline="30000" dirty="0"/>
                  <a:t>2 </a:t>
                </a:r>
                <a:r>
                  <a:rPr lang="ja-JP" altLang="en-US" sz="4400" dirty="0" smtClean="0"/>
                  <a:t>）</a:t>
                </a:r>
                <a:endParaRPr lang="en-US" altLang="ja-JP" sz="4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20094"/>
                <a:ext cx="4680520" cy="2531590"/>
              </a:xfrm>
              <a:prstGeom prst="rect">
                <a:avLst/>
              </a:prstGeom>
              <a:blipFill rotWithShape="1">
                <a:blip r:embed="rId4"/>
                <a:stretch>
                  <a:fillRect l="-5346" r="-1304" b="-91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7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82" y="0"/>
            <a:ext cx="8424936" cy="129155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例</a:t>
            </a:r>
            <a:r>
              <a:rPr lang="ja-JP" altLang="en-US" dirty="0"/>
              <a:t>４</a:t>
            </a:r>
            <a:r>
              <a:rPr kumimoji="1" lang="ja-JP" altLang="en-US" dirty="0" smtClean="0"/>
              <a:t>　定価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円の車を、定価の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割引きで買ったときの代金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kajukun\Desktop\hokan\HP-Photo\DCIM1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r="14458" b="12633"/>
          <a:stretch/>
        </p:blipFill>
        <p:spPr bwMode="auto">
          <a:xfrm>
            <a:off x="15000" y="1291556"/>
            <a:ext cx="70974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91259" y="2322686"/>
            <a:ext cx="6783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err="1" smtClean="0"/>
              <a:t>ｂ</a:t>
            </a:r>
            <a:r>
              <a:rPr kumimoji="1" lang="ja-JP" altLang="en-US" sz="2400" dirty="0" smtClean="0"/>
              <a:t>円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361690" y="4149080"/>
                <a:ext cx="4680520" cy="25315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 smtClean="0"/>
                  <a:t>答え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ja-JP" altLang="en-US" sz="4400" b="0" i="1" smtClean="0"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kumimoji="1" lang="ja-JP" altLang="en-US" sz="4400" b="0" i="1" smtClean="0">
                            <a:latin typeface="Cambria Math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400" dirty="0" smtClean="0"/>
                  <a:t>ｂ</a:t>
                </a:r>
                <a:r>
                  <a:rPr kumimoji="1" lang="ja-JP" altLang="en-US" sz="4400" dirty="0" smtClean="0"/>
                  <a:t>（円）</a:t>
                </a:r>
                <a:endParaRPr kumimoji="1" lang="en-US" altLang="ja-JP" sz="4400" dirty="0" smtClean="0"/>
              </a:p>
              <a:p>
                <a:endParaRPr lang="en-US" altLang="ja-JP" sz="4400" dirty="0"/>
              </a:p>
              <a:p>
                <a:r>
                  <a:rPr kumimoji="1" lang="ja-JP" altLang="en-US" sz="4400" dirty="0" smtClean="0"/>
                  <a:t>　　　０</a:t>
                </a:r>
                <a:r>
                  <a:rPr lang="ja-JP" altLang="en-US" sz="4400" dirty="0" smtClean="0"/>
                  <a:t>．８ｂ（円）</a:t>
                </a:r>
                <a:endParaRPr lang="en-US" altLang="ja-JP" sz="4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90" y="4149080"/>
                <a:ext cx="4680520" cy="2531590"/>
              </a:xfrm>
              <a:prstGeom prst="rect">
                <a:avLst/>
              </a:prstGeom>
              <a:blipFill rotWithShape="1">
                <a:blip r:embed="rId3"/>
                <a:stretch>
                  <a:fillRect l="-5346" b="-89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7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23224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600" dirty="0" smtClean="0"/>
              <a:t>例５　一郎君は２ケタの整数を次のように考えて表しました。「十の位が４で、一の位が５の２ケタの整数は４５だから、</a:t>
            </a:r>
            <a:r>
              <a:rPr lang="ja-JP" altLang="en-US" sz="3600" dirty="0"/>
              <a:t>十の位</a:t>
            </a:r>
            <a:r>
              <a:rPr lang="ja-JP" altLang="en-US" sz="3600" dirty="0" smtClean="0"/>
              <a:t>が</a:t>
            </a:r>
            <a:r>
              <a:rPr lang="ja-JP" altLang="en-US" sz="3600" dirty="0" err="1" smtClean="0"/>
              <a:t>ｘ</a:t>
            </a:r>
            <a:r>
              <a:rPr lang="ja-JP" altLang="en-US" sz="3600" dirty="0" smtClean="0"/>
              <a:t>で</a:t>
            </a:r>
            <a:r>
              <a:rPr lang="ja-JP" altLang="en-US" sz="3600" dirty="0"/>
              <a:t>、一の位</a:t>
            </a:r>
            <a:r>
              <a:rPr lang="ja-JP" altLang="en-US" sz="3600" dirty="0" smtClean="0"/>
              <a:t>がｙの</a:t>
            </a:r>
            <a:r>
              <a:rPr lang="ja-JP" altLang="en-US" sz="3600" dirty="0"/>
              <a:t>２ケタの整数</a:t>
            </a:r>
            <a:r>
              <a:rPr lang="ja-JP" altLang="en-US" sz="3600" dirty="0" smtClean="0"/>
              <a:t>はｘｙと表すことができる。 </a:t>
            </a:r>
            <a:r>
              <a:rPr kumimoji="1" lang="ja-JP" altLang="en-US" sz="3600" dirty="0" smtClean="0"/>
              <a:t>」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562878"/>
            <a:ext cx="2674640" cy="2952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十一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４　５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ｘ　</a:t>
            </a:r>
            <a:r>
              <a:rPr kumimoji="1" lang="ja-JP" altLang="en-US" sz="4000" dirty="0" err="1" smtClean="0"/>
              <a:t>ｙ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正しい？</a:t>
            </a:r>
            <a:endParaRPr kumimoji="1" lang="ja-JP" altLang="en-US" sz="4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635896" y="2564904"/>
            <a:ext cx="51845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/>
              <a:t>４５＝１０</a:t>
            </a:r>
            <a:r>
              <a:rPr lang="en-US" altLang="ja-JP" sz="4000" dirty="0" smtClean="0"/>
              <a:t>×</a:t>
            </a:r>
            <a:r>
              <a:rPr lang="ja-JP" altLang="en-US" sz="4000" dirty="0" smtClean="0"/>
              <a:t>４＋１</a:t>
            </a:r>
            <a:r>
              <a:rPr lang="en-US" altLang="ja-JP" sz="4000" dirty="0" smtClean="0"/>
              <a:t>×</a:t>
            </a:r>
            <a:r>
              <a:rPr lang="ja-JP" altLang="en-US" sz="4000" dirty="0" smtClean="0"/>
              <a:t>５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/>
              <a:t>　　　　　　　↓　　　 ↓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　　　　　 ｘ　　　　</a:t>
            </a:r>
            <a:r>
              <a:rPr lang="ja-JP" altLang="en-US" sz="4000" dirty="0" err="1" smtClean="0"/>
              <a:t>ｙ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/>
              <a:t>よって１０</a:t>
            </a:r>
            <a:r>
              <a:rPr lang="en-US" altLang="ja-JP" sz="4000" dirty="0" smtClean="0"/>
              <a:t>×</a:t>
            </a:r>
            <a:r>
              <a:rPr lang="ja-JP" altLang="en-US" sz="4000" dirty="0" smtClean="0"/>
              <a:t>ｘ＋１</a:t>
            </a:r>
            <a:r>
              <a:rPr lang="en-US" altLang="ja-JP" sz="4000" dirty="0" smtClean="0"/>
              <a:t>×</a:t>
            </a:r>
            <a:r>
              <a:rPr lang="ja-JP" altLang="en-US" sz="4000" dirty="0" err="1" smtClean="0"/>
              <a:t>ｙ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　　＝１０ｘ＋ｙ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996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復習１</a:t>
            </a:r>
            <a:r>
              <a:rPr kumimoji="1" lang="ja-JP" altLang="en-US" sz="3600" dirty="0" smtClean="0"/>
              <a:t>　</a:t>
            </a:r>
            <a:r>
              <a:rPr kumimoji="1" lang="ja-JP" altLang="en-US" sz="3600" dirty="0" smtClean="0"/>
              <a:t>十の位が</a:t>
            </a:r>
            <a:r>
              <a:rPr kumimoji="1" lang="ja-JP" altLang="en-US" sz="3600" dirty="0" err="1" smtClean="0"/>
              <a:t>ｘ</a:t>
            </a:r>
            <a:r>
              <a:rPr kumimoji="1" lang="ja-JP" altLang="en-US" sz="3600" dirty="0" smtClean="0"/>
              <a:t>、一の位が３である２ケタの整数を式で表しなさい。</a:t>
            </a:r>
            <a:endParaRPr kumimoji="1" lang="ja-JP" altLang="en-US" sz="36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ja-JP" sz="4400" dirty="0" smtClean="0"/>
          </a:p>
          <a:p>
            <a:pPr marL="0" indent="0" algn="ctr"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１０ｘ＋３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dirty="0" smtClean="0"/>
              <a:t>復習２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百の</a:t>
            </a:r>
            <a:r>
              <a:rPr lang="ja-JP" altLang="en-US" sz="3600" dirty="0"/>
              <a:t>位</a:t>
            </a:r>
            <a:r>
              <a:rPr lang="ja-JP" altLang="en-US" sz="3600" dirty="0" smtClean="0"/>
              <a:t>がａ、十</a:t>
            </a:r>
            <a:r>
              <a:rPr lang="ja-JP" altLang="en-US" sz="3600" dirty="0"/>
              <a:t>の位</a:t>
            </a:r>
            <a:r>
              <a:rPr lang="ja-JP" altLang="en-US" sz="3600" dirty="0" smtClean="0"/>
              <a:t>が６、</a:t>
            </a:r>
            <a:r>
              <a:rPr lang="ja-JP" altLang="en-US" sz="3600" dirty="0"/>
              <a:t>一の位</a:t>
            </a:r>
            <a:r>
              <a:rPr lang="ja-JP" altLang="en-US" sz="3600" dirty="0" smtClean="0"/>
              <a:t>がｂである３ケタ</a:t>
            </a:r>
            <a:r>
              <a:rPr lang="ja-JP" altLang="en-US" sz="3600" dirty="0"/>
              <a:t>の整数を式で表しなさい</a:t>
            </a:r>
            <a:r>
              <a:rPr lang="ja-JP" altLang="en-US" sz="3600" dirty="0" smtClean="0"/>
              <a:t>。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 algn="ctr"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１００ａ＋６０＋ｂ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自動車博物館</a:t>
            </a:r>
            <a:endParaRPr kumimoji="1" lang="ja-JP" altLang="en-US" dirty="0"/>
          </a:p>
        </p:txBody>
      </p:sp>
      <p:pic>
        <p:nvPicPr>
          <p:cNvPr id="7170" name="Picture 2" descr="C:\Users\kajukun\Desktop\narunaru\DCIM08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78" y="1412776"/>
            <a:ext cx="927847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カウンタック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C:\Users\kajukun\Desktop\narunaru\DCIM0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556791"/>
            <a:ext cx="9320225" cy="52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101</Words>
  <Application>Microsoft Office PowerPoint</Application>
  <PresentationFormat>画面に合わせる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文字式と数量</vt:lpstr>
      <vt:lpstr>例１　1000円で、ｙ円のうどん定食を食べたときのおつりはいくらですか？　</vt:lpstr>
      <vt:lpstr>例２　時速50kmの速さでｘ時間走ったときの道のりは?　</vt:lpstr>
      <vt:lpstr>例３　この公園の面積はａｍ2で、その１７％が池です。池の面積はいくつですか？</vt:lpstr>
      <vt:lpstr>例４　定価ｂ円の車を、定価の2割引きで買ったときの代金</vt:lpstr>
      <vt:lpstr>例５　一郎君は２ケタの整数を次のように考えて表しました。「十の位が４で、一の位が５の２ケタの整数は４５だから、十の位がｘで、一の位がｙの２ケタの整数はｘｙと表すことができる。 」</vt:lpstr>
      <vt:lpstr>復習１　十の位がｘ、一の位が３である２ケタの整数を式で表しなさい。</vt:lpstr>
      <vt:lpstr>自動車博物館</vt:lpstr>
      <vt:lpstr>カウンタック</vt:lpstr>
      <vt:lpstr>トヨタ２０００ＧＴ</vt:lpstr>
      <vt:lpstr>この博物館の入館料は大人一人ａ円、子ども一人ｂ円です。次の式は何を表しているでしょうか。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２章　文字の式 文字を使った式</dc:title>
  <dc:creator>teacher</dc:creator>
  <cp:lastModifiedBy>teacher</cp:lastModifiedBy>
  <cp:revision>63</cp:revision>
  <dcterms:created xsi:type="dcterms:W3CDTF">2014-05-29T02:46:17Z</dcterms:created>
  <dcterms:modified xsi:type="dcterms:W3CDTF">2014-06-16T23:52:15Z</dcterms:modified>
</cp:coreProperties>
</file>