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9"/>
  </p:notesMasterIdLst>
  <p:handoutMasterIdLst>
    <p:handoutMasterId r:id="rId60"/>
  </p:handoutMasterIdLst>
  <p:sldIdLst>
    <p:sldId id="292" r:id="rId4"/>
    <p:sldId id="314" r:id="rId5"/>
    <p:sldId id="317" r:id="rId6"/>
    <p:sldId id="316" r:id="rId7"/>
    <p:sldId id="318" r:id="rId8"/>
    <p:sldId id="320" r:id="rId9"/>
    <p:sldId id="321" r:id="rId10"/>
    <p:sldId id="256" r:id="rId11"/>
    <p:sldId id="277" r:id="rId12"/>
    <p:sldId id="293" r:id="rId13"/>
    <p:sldId id="257" r:id="rId14"/>
    <p:sldId id="298" r:id="rId15"/>
    <p:sldId id="300" r:id="rId16"/>
    <p:sldId id="301" r:id="rId17"/>
    <p:sldId id="266" r:id="rId18"/>
    <p:sldId id="267" r:id="rId19"/>
    <p:sldId id="332" r:id="rId20"/>
    <p:sldId id="265" r:id="rId21"/>
    <p:sldId id="258" r:id="rId22"/>
    <p:sldId id="269" r:id="rId23"/>
    <p:sldId id="262" r:id="rId24"/>
    <p:sldId id="309" r:id="rId25"/>
    <p:sldId id="310" r:id="rId26"/>
    <p:sldId id="327" r:id="rId27"/>
    <p:sldId id="304" r:id="rId28"/>
    <p:sldId id="305" r:id="rId29"/>
    <p:sldId id="303" r:id="rId30"/>
    <p:sldId id="326" r:id="rId31"/>
    <p:sldId id="294" r:id="rId32"/>
    <p:sldId id="328" r:id="rId33"/>
    <p:sldId id="329" r:id="rId34"/>
    <p:sldId id="331" r:id="rId35"/>
    <p:sldId id="330" r:id="rId36"/>
    <p:sldId id="302" r:id="rId37"/>
    <p:sldId id="296" r:id="rId38"/>
    <p:sldId id="297" r:id="rId39"/>
    <p:sldId id="278" r:id="rId40"/>
    <p:sldId id="279" r:id="rId41"/>
    <p:sldId id="280" r:id="rId42"/>
    <p:sldId id="291" r:id="rId43"/>
    <p:sldId id="307" r:id="rId44"/>
    <p:sldId id="281" r:id="rId45"/>
    <p:sldId id="282" r:id="rId46"/>
    <p:sldId id="283" r:id="rId47"/>
    <p:sldId id="284" r:id="rId48"/>
    <p:sldId id="285" r:id="rId49"/>
    <p:sldId id="325" r:id="rId50"/>
    <p:sldId id="324" r:id="rId51"/>
    <p:sldId id="286" r:id="rId52"/>
    <p:sldId id="287" r:id="rId53"/>
    <p:sldId id="288" r:id="rId54"/>
    <p:sldId id="311" r:id="rId55"/>
    <p:sldId id="289" r:id="rId56"/>
    <p:sldId id="290" r:id="rId57"/>
    <p:sldId id="295" r:id="rId58"/>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3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0C6DDFE0-8792-4CAF-93F5-E2112A3737BA}" type="datetimeFigureOut">
              <a:rPr kumimoji="1" lang="ja-JP" altLang="en-US" smtClean="0"/>
              <a:t>2021/5/21</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B8513ECF-EEB9-42EA-9953-BF486DF03B3F}" type="slidenum">
              <a:rPr kumimoji="1" lang="ja-JP" altLang="en-US" smtClean="0"/>
              <a:t>‹#›</a:t>
            </a:fld>
            <a:endParaRPr kumimoji="1" lang="ja-JP" altLang="en-US"/>
          </a:p>
        </p:txBody>
      </p:sp>
    </p:spTree>
    <p:extLst>
      <p:ext uri="{BB962C8B-B14F-4D97-AF65-F5344CB8AC3E}">
        <p14:creationId xmlns:p14="http://schemas.microsoft.com/office/powerpoint/2010/main" val="2100197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2AB0E838-80B4-424C-B33C-42BE31C90540}" type="datetimeFigureOut">
              <a:rPr kumimoji="1" lang="ja-JP" altLang="en-US" smtClean="0"/>
              <a:t>2021/5/21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3EC6D2BD-A986-4881-B78A-F6784E0F90A3}" type="slidenum">
              <a:rPr kumimoji="1" lang="ja-JP" altLang="en-US" smtClean="0"/>
              <a:t>‹#›</a:t>
            </a:fld>
            <a:endParaRPr kumimoji="1" lang="ja-JP" altLang="en-US"/>
          </a:p>
        </p:txBody>
      </p:sp>
    </p:spTree>
    <p:extLst>
      <p:ext uri="{BB962C8B-B14F-4D97-AF65-F5344CB8AC3E}">
        <p14:creationId xmlns:p14="http://schemas.microsoft.com/office/powerpoint/2010/main" val="19819487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5460F1-7E7A-40CB-ADB1-35FA101A4A55}" type="slidenum">
              <a:rPr kumimoji="1" lang="ja-JP" altLang="en-US" smtClean="0"/>
              <a:t>13</a:t>
            </a:fld>
            <a:endParaRPr kumimoji="1" lang="ja-JP" altLang="en-US"/>
          </a:p>
        </p:txBody>
      </p:sp>
    </p:spTree>
    <p:extLst>
      <p:ext uri="{BB962C8B-B14F-4D97-AF65-F5344CB8AC3E}">
        <p14:creationId xmlns:p14="http://schemas.microsoft.com/office/powerpoint/2010/main" val="407154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CA57A-DB53-4688-AFBA-E8A280C465D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36840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420261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1052697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3908222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263378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262610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90145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2417941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103487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3873434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3295381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482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1197390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1845469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331531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E2AB085-E0A6-4DAA-B1A6-7192C13BEE43}"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3276406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213457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587137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3001220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1972571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3405681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1662071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147957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1720851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713873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4217837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344158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05A4B1-AE4D-43D6-80BA-E40880FA8F85}" type="datetimeFigureOut">
              <a:rPr kumimoji="1" lang="ja-JP" altLang="en-US" smtClean="0"/>
              <a:t>2021/5/21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250769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410384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3002832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539962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403993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1576273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070BD0-216F-46D9-8B89-8544B416DBD0}" type="datetimeFigureOut">
              <a:rPr kumimoji="1" lang="ja-JP" altLang="en-US" smtClean="0"/>
              <a:t>2021/5/21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107091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70BD0-216F-46D9-8B89-8544B416DBD0}" type="datetimeFigureOut">
              <a:rPr kumimoji="1" lang="ja-JP" altLang="en-US" smtClean="0"/>
              <a:t>2021/5/21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FB647-BEDA-454A-A0CF-E7626C10E9CD}" type="slidenum">
              <a:rPr kumimoji="1" lang="ja-JP" altLang="en-US" smtClean="0"/>
              <a:t>‹#›</a:t>
            </a:fld>
            <a:endParaRPr kumimoji="1" lang="ja-JP" altLang="en-US"/>
          </a:p>
        </p:txBody>
      </p:sp>
    </p:spTree>
    <p:extLst>
      <p:ext uri="{BB962C8B-B14F-4D97-AF65-F5344CB8AC3E}">
        <p14:creationId xmlns:p14="http://schemas.microsoft.com/office/powerpoint/2010/main" val="133036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AB085-E0A6-4DAA-B1A6-7192C13BEE43}" type="datetimeFigureOut">
              <a:rPr kumimoji="1" lang="ja-JP" altLang="en-US" smtClean="0"/>
              <a:t>2021/5/21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C7ECB-8DEC-4D56-A956-6E1AB972E5F7}" type="slidenum">
              <a:rPr kumimoji="1" lang="ja-JP" altLang="en-US" smtClean="0"/>
              <a:t>‹#›</a:t>
            </a:fld>
            <a:endParaRPr kumimoji="1" lang="ja-JP" altLang="en-US"/>
          </a:p>
        </p:txBody>
      </p:sp>
    </p:spTree>
    <p:extLst>
      <p:ext uri="{BB962C8B-B14F-4D97-AF65-F5344CB8AC3E}">
        <p14:creationId xmlns:p14="http://schemas.microsoft.com/office/powerpoint/2010/main" val="13850307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5A4B1-AE4D-43D6-80BA-E40880FA8F85}" type="datetimeFigureOut">
              <a:rPr kumimoji="1" lang="ja-JP" altLang="en-US" smtClean="0"/>
              <a:t>2021/5/21</a:t>
            </a:fld>
            <a:endParaRPr kumimoji="1" lang="ja-JP" altLang="en-US"/>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460CB-BCFD-4DD3-8AA5-7013B953FADE}" type="slidenum">
              <a:rPr kumimoji="1" lang="ja-JP" altLang="en-US" smtClean="0"/>
              <a:t>‹#›</a:t>
            </a:fld>
            <a:endParaRPr kumimoji="1" lang="ja-JP" altLang="en-US"/>
          </a:p>
        </p:txBody>
      </p:sp>
    </p:spTree>
    <p:extLst>
      <p:ext uri="{BB962C8B-B14F-4D97-AF65-F5344CB8AC3E}">
        <p14:creationId xmlns:p14="http://schemas.microsoft.com/office/powerpoint/2010/main" val="27889718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google.co.jp/url?sa=i&amp;rct=j&amp;q=&amp;esrc=s&amp;frm=1&amp;source=images&amp;cd=&amp;cad=rja&amp;uact=8&amp;docid=PG4Mm8V3PajJKM&amp;tbnid=O9Ba5Z_eOibFzM:&amp;ved=0CAUQjRw&amp;url=http://www.hozan.co.jp/catalog/Drivers_Wrenches/D630_655.html&amp;ei=yiVPU6zoDpL18QWX6ILQAQ&amp;bvm=bv.64764171,d.dGc&amp;psig=AFQjCNGMWG4SE_53NBc2HPNTpB812a5CpA&amp;ust=1397782310832735" TargetMode="Externa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hyperlink" Target="http://www.google.co.jp/url?sa=i&amp;rct=j&amp;q=&amp;esrc=s&amp;frm=1&amp;source=images&amp;cd=&amp;cad=rja&amp;uact=8&amp;docid=VDm9XIIk7y2FbM&amp;tbnid=uF_g0f8WLQOLmM:&amp;ved=0CAUQjRw&amp;url=http://san-web.co-sansyo.co.jp/SanOutWeb/detail/n_detail_98-1024.html&amp;ei=HSZPU56hAYKD8gWKuoLAAw&amp;bvm=bv.64764171,d.dGc&amp;psig=AFQjCNFOhc_e8N776j3NEBbyGiFS6JvM5A&amp;ust=139778240734884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28047"/>
            <a:ext cx="7772400" cy="1307242"/>
          </a:xfrm>
        </p:spPr>
        <p:txBody>
          <a:bodyPr>
            <a:normAutofit/>
          </a:bodyPr>
          <a:lstStyle/>
          <a:p>
            <a:r>
              <a:rPr kumimoji="1" lang="ja-JP" altLang="en-US" dirty="0">
                <a:latin typeface="UD デジタル 教科書体 NK-B" panose="02020700000000000000" pitchFamily="18" charset="-128"/>
                <a:ea typeface="UD デジタル 教科書体 NK-B" panose="02020700000000000000" pitchFamily="18" charset="-128"/>
              </a:rPr>
              <a:t>オープンスクール</a:t>
            </a:r>
          </a:p>
        </p:txBody>
      </p:sp>
      <p:pic>
        <p:nvPicPr>
          <p:cNvPr id="1026" name="Picture 2" descr="数学の無料イラスト | フリーイラスト素材集 ジャパクリップ">
            <a:extLst>
              <a:ext uri="{FF2B5EF4-FFF2-40B4-BE49-F238E27FC236}">
                <a16:creationId xmlns:a16="http://schemas.microsoft.com/office/drawing/2014/main" id="{550CEC5F-B54A-429D-9CC4-FA53FF4A2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136" y="2146515"/>
            <a:ext cx="6731727" cy="374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1440"/>
            <a:ext cx="9144000" cy="6858001"/>
          </a:xfrm>
        </p:spPr>
      </p:pic>
    </p:spTree>
    <p:extLst>
      <p:ext uri="{BB962C8B-B14F-4D97-AF65-F5344CB8AC3E}">
        <p14:creationId xmlns:p14="http://schemas.microsoft.com/office/powerpoint/2010/main" val="206718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535886" cy="7151915"/>
          </a:xfrm>
        </p:spPr>
      </p:pic>
    </p:spTree>
    <p:extLst>
      <p:ext uri="{BB962C8B-B14F-4D97-AF65-F5344CB8AC3E}">
        <p14:creationId xmlns:p14="http://schemas.microsoft.com/office/powerpoint/2010/main" val="420636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33637" t="54545" r="55227" b="35606"/>
          <a:stretch/>
        </p:blipFill>
        <p:spPr>
          <a:xfrm>
            <a:off x="958366" y="1413162"/>
            <a:ext cx="7488479" cy="4966855"/>
          </a:xfrm>
          <a:prstGeom prst="rect">
            <a:avLst/>
          </a:prstGeom>
        </p:spPr>
      </p:pic>
      <p:sp>
        <p:nvSpPr>
          <p:cNvPr id="6" name="タイトル 1"/>
          <p:cNvSpPr>
            <a:spLocks noGrp="1"/>
          </p:cNvSpPr>
          <p:nvPr>
            <p:ph type="title"/>
          </p:nvPr>
        </p:nvSpPr>
        <p:spPr>
          <a:xfrm>
            <a:off x="539552" y="188640"/>
            <a:ext cx="8229600" cy="706090"/>
          </a:xfrm>
        </p:spPr>
        <p:txBody>
          <a:bodyPr>
            <a:noAutofit/>
          </a:bodyPr>
          <a:lstStyle/>
          <a:p>
            <a:pPr algn="ctr"/>
            <a:r>
              <a:rPr kumimoji="1" lang="ja-JP" altLang="en-US" sz="4800" dirty="0">
                <a:latin typeface="AR Pゴシック体S" panose="020B0A00000000000000" pitchFamily="50" charset="-128"/>
                <a:ea typeface="AR Pゴシック体S" panose="020B0A00000000000000" pitchFamily="50" charset="-128"/>
              </a:rPr>
              <a:t>車のナンバー</a:t>
            </a:r>
          </a:p>
        </p:txBody>
      </p:sp>
    </p:spTree>
    <p:extLst>
      <p:ext uri="{BB962C8B-B14F-4D97-AF65-F5344CB8AC3E}">
        <p14:creationId xmlns:p14="http://schemas.microsoft.com/office/powerpoint/2010/main" val="2670073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88640"/>
            <a:ext cx="8229600" cy="706090"/>
          </a:xfrm>
        </p:spPr>
        <p:txBody>
          <a:bodyPr>
            <a:noAutofit/>
          </a:bodyPr>
          <a:lstStyle/>
          <a:p>
            <a:pPr algn="ctr"/>
            <a:r>
              <a:rPr kumimoji="1" lang="ja-JP" altLang="en-US" sz="4800" dirty="0">
                <a:latin typeface="AR Pゴシック体S" panose="020B0A00000000000000" pitchFamily="50" charset="-128"/>
                <a:ea typeface="AR Pゴシック体S" panose="020B0A00000000000000" pitchFamily="50" charset="-128"/>
              </a:rPr>
              <a:t>お金</a:t>
            </a:r>
          </a:p>
        </p:txBody>
      </p:sp>
      <p:pic>
        <p:nvPicPr>
          <p:cNvPr id="1026" name="Picture 2" descr="E:\HP-Photo\DCIM1795.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6715"/>
          <a:stretch/>
        </p:blipFill>
        <p:spPr bwMode="auto">
          <a:xfrm>
            <a:off x="-266772" y="1061153"/>
            <a:ext cx="5736970" cy="3484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HP-Photo\DCIM179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02" t="6706" r="19625" b="3395"/>
          <a:stretch/>
        </p:blipFill>
        <p:spPr bwMode="auto">
          <a:xfrm>
            <a:off x="5228844" y="1051559"/>
            <a:ext cx="3931881" cy="349123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563888" y="5460319"/>
            <a:ext cx="5107488" cy="830997"/>
          </a:xfrm>
          <a:prstGeom prst="rect">
            <a:avLst/>
          </a:prstGeom>
          <a:noFill/>
        </p:spPr>
        <p:txBody>
          <a:bodyPr wrap="none" rtlCol="0">
            <a:spAutoFit/>
          </a:bodyPr>
          <a:lstStyle/>
          <a:p>
            <a:r>
              <a:rPr lang="ja-JP" altLang="en-US" sz="4800" dirty="0"/>
              <a:t>５００円硬貨に両替</a:t>
            </a:r>
            <a:endParaRPr kumimoji="1" lang="ja-JP" altLang="en-US" sz="4800" dirty="0"/>
          </a:p>
        </p:txBody>
      </p:sp>
      <p:pic>
        <p:nvPicPr>
          <p:cNvPr id="1030" name="Picture 6" descr="https://encrypted-tbn1.gstatic.com/images?q=tbn:ANd9GcQSPRn9n7Erh8DWwJ8C10XxKTGSqYz5zV3m8pa4YdDh6JAIB68R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4926537"/>
            <a:ext cx="1800200" cy="1808237"/>
          </a:xfrm>
          <a:prstGeom prst="rect">
            <a:avLst/>
          </a:prstGeom>
          <a:noFill/>
          <a:extLst>
            <a:ext uri="{909E8E84-426E-40DD-AFC4-6F175D3DCCD1}">
              <a14:hiddenFill xmlns:a14="http://schemas.microsoft.com/office/drawing/2010/main">
                <a:solidFill>
                  <a:srgbClr val="FFFFFF"/>
                </a:solidFill>
              </a14:hiddenFill>
            </a:ext>
          </a:extLst>
        </p:spPr>
      </p:pic>
      <p:sp>
        <p:nvSpPr>
          <p:cNvPr id="5" name="下矢印 4"/>
          <p:cNvSpPr/>
          <p:nvPr/>
        </p:nvSpPr>
        <p:spPr>
          <a:xfrm>
            <a:off x="4139952" y="4668379"/>
            <a:ext cx="720080" cy="80249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a:off x="6300192" y="4668379"/>
            <a:ext cx="720080" cy="80249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5209171" y="4657823"/>
            <a:ext cx="720080" cy="80249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510226642"/>
      </p:ext>
    </p:extLst>
  </p:cSld>
  <p:clrMapOvr>
    <a:masterClrMapping/>
  </p:clrMapOvr>
  <mc:AlternateContent xmlns:mc="http://schemas.openxmlformats.org/markup-compatibility/2006" xmlns:p14="http://schemas.microsoft.com/office/powerpoint/2010/main">
    <mc:Choice Requires="p14">
      <p:transition spd="slow" p14:dur="2000" advTm="28152"/>
    </mc:Choice>
    <mc:Fallback xmlns="">
      <p:transition spd="slow" advTm="281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HP-Photo\DCIM180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51" y="820495"/>
            <a:ext cx="9149251" cy="51845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3622249"/>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71524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34282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9F9133-EE6B-46F9-9586-E871CE57DDBF}"/>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AB6AA68-20E7-4787-AF65-F04A7D1933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116" y="0"/>
            <a:ext cx="9607793" cy="7205845"/>
          </a:xfrm>
        </p:spPr>
      </p:pic>
    </p:spTree>
    <p:extLst>
      <p:ext uri="{BB962C8B-B14F-4D97-AF65-F5344CB8AC3E}">
        <p14:creationId xmlns:p14="http://schemas.microsoft.com/office/powerpoint/2010/main" val="1185578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270" t="42702" r="35140" b="34483"/>
          <a:stretch/>
        </p:blipFill>
        <p:spPr>
          <a:xfrm>
            <a:off x="0" y="0"/>
            <a:ext cx="9454344" cy="6858000"/>
          </a:xfrm>
        </p:spPr>
      </p:pic>
    </p:spTree>
    <p:extLst>
      <p:ext uri="{BB962C8B-B14F-4D97-AF65-F5344CB8AC3E}">
        <p14:creationId xmlns:p14="http://schemas.microsoft.com/office/powerpoint/2010/main" val="333211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7988" y="-1488372"/>
            <a:ext cx="12213772" cy="9160329"/>
          </a:xfrm>
        </p:spPr>
      </p:pic>
    </p:spTree>
    <p:extLst>
      <p:ext uri="{BB962C8B-B14F-4D97-AF65-F5344CB8AC3E}">
        <p14:creationId xmlns:p14="http://schemas.microsoft.com/office/powerpoint/2010/main" val="306120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037" y="177519"/>
            <a:ext cx="8928992" cy="2426965"/>
          </a:xfrm>
        </p:spPr>
        <p:txBody>
          <a:bodyPr>
            <a:noAutofit/>
          </a:bodyPr>
          <a:lstStyle/>
          <a:p>
            <a:pPr algn="l"/>
            <a:r>
              <a:rPr kumimoji="1" lang="en-US" altLang="ja-JP" sz="4800" dirty="0"/>
              <a:t>A</a:t>
            </a:r>
            <a:r>
              <a:rPr kumimoji="1" lang="ja-JP" altLang="en-US" sz="4800" dirty="0"/>
              <a:t>町から</a:t>
            </a:r>
            <a:r>
              <a:rPr kumimoji="1" lang="en-US" altLang="ja-JP" sz="4800" dirty="0"/>
              <a:t>B</a:t>
            </a:r>
            <a:r>
              <a:rPr kumimoji="1" lang="ja-JP" altLang="en-US" sz="4800" dirty="0"/>
              <a:t>町に行くのに最も近道になるように橋をかけるとすれば、どこにかければいいでしょうか。</a:t>
            </a:r>
          </a:p>
        </p:txBody>
      </p:sp>
      <p:sp>
        <p:nvSpPr>
          <p:cNvPr id="4" name="正方形/長方形 3"/>
          <p:cNvSpPr/>
          <p:nvPr/>
        </p:nvSpPr>
        <p:spPr>
          <a:xfrm>
            <a:off x="-412050" y="3800160"/>
            <a:ext cx="10153128" cy="195699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1311465" y="2876830"/>
            <a:ext cx="12779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a:t>
            </a:r>
            <a:r>
              <a:rPr kumimoji="1" lang="ja-JP" altLang="en-US" sz="5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町</a:t>
            </a:r>
          </a:p>
        </p:txBody>
      </p:sp>
      <p:sp>
        <p:nvSpPr>
          <p:cNvPr id="6" name="テキスト ボックス 5"/>
          <p:cNvSpPr txBox="1"/>
          <p:nvPr/>
        </p:nvSpPr>
        <p:spPr>
          <a:xfrm>
            <a:off x="7220798" y="5757150"/>
            <a:ext cx="12538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a:t>
            </a:r>
            <a:r>
              <a:rPr kumimoji="1" lang="ja-JP" altLang="en-US" sz="5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町</a:t>
            </a:r>
          </a:p>
        </p:txBody>
      </p:sp>
      <p:sp>
        <p:nvSpPr>
          <p:cNvPr id="7" name="テキスト ボックス 6"/>
          <p:cNvSpPr txBox="1"/>
          <p:nvPr/>
        </p:nvSpPr>
        <p:spPr>
          <a:xfrm>
            <a:off x="4124454" y="4359381"/>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川</a:t>
            </a:r>
          </a:p>
        </p:txBody>
      </p:sp>
      <p:grpSp>
        <p:nvGrpSpPr>
          <p:cNvPr id="22" name="グループ化 21"/>
          <p:cNvGrpSpPr/>
          <p:nvPr/>
        </p:nvGrpSpPr>
        <p:grpSpPr>
          <a:xfrm>
            <a:off x="740078" y="3739728"/>
            <a:ext cx="7848872" cy="2077854"/>
            <a:chOff x="755576" y="2779730"/>
            <a:chExt cx="7848872" cy="2077854"/>
          </a:xfrm>
        </p:grpSpPr>
        <p:sp>
          <p:nvSpPr>
            <p:cNvPr id="9" name="台形 8"/>
            <p:cNvSpPr/>
            <p:nvPr/>
          </p:nvSpPr>
          <p:spPr>
            <a:xfrm>
              <a:off x="755576" y="2779730"/>
              <a:ext cx="7848872" cy="2077854"/>
            </a:xfrm>
            <a:prstGeom prst="trapezoid">
              <a:avLst>
                <a:gd name="adj" fmla="val 2726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1" name="直線コネクタ 10"/>
            <p:cNvCxnSpPr/>
            <p:nvPr/>
          </p:nvCxnSpPr>
          <p:spPr>
            <a:xfrm>
              <a:off x="1293297" y="2840162"/>
              <a:ext cx="67734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293296" y="2992562"/>
              <a:ext cx="67734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191818" y="3264908"/>
              <a:ext cx="69805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088242" y="3645024"/>
              <a:ext cx="71561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971600" y="4149080"/>
              <a:ext cx="7416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下矢印 20"/>
          <p:cNvSpPr/>
          <p:nvPr/>
        </p:nvSpPr>
        <p:spPr>
          <a:xfrm rot="6751729">
            <a:off x="4666926" y="2066884"/>
            <a:ext cx="484632" cy="544785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151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0502536" cy="7876903"/>
          </a:xfrm>
        </p:spPr>
      </p:pic>
    </p:spTree>
    <p:extLst>
      <p:ext uri="{BB962C8B-B14F-4D97-AF65-F5344CB8AC3E}">
        <p14:creationId xmlns:p14="http://schemas.microsoft.com/office/powerpoint/2010/main" val="2367082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239" t="9078" r="33290" b="57919"/>
          <a:stretch/>
        </p:blipFill>
        <p:spPr>
          <a:xfrm>
            <a:off x="-1" y="0"/>
            <a:ext cx="9092371" cy="6930736"/>
          </a:xfrm>
        </p:spPr>
      </p:pic>
    </p:spTree>
    <p:extLst>
      <p:ext uri="{BB962C8B-B14F-4D97-AF65-F5344CB8AC3E}">
        <p14:creationId xmlns:p14="http://schemas.microsoft.com/office/powerpoint/2010/main" val="211669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64227" y="1071154"/>
            <a:ext cx="7078436" cy="4532812"/>
          </a:xfrm>
        </p:spPr>
        <p:txBody>
          <a:bodyPr>
            <a:noAutofit/>
          </a:bodyPr>
          <a:lstStyle/>
          <a:p>
            <a:r>
              <a:rPr kumimoji="1" lang="ja-JP" altLang="en-US" sz="8800" dirty="0">
                <a:latin typeface="ＤＦ特太ゴシック体" panose="020B0509000000000000" pitchFamily="49" charset="-128"/>
                <a:ea typeface="ＤＦ特太ゴシック体" panose="020B0509000000000000" pitchFamily="49" charset="-128"/>
              </a:rPr>
              <a:t>単位や記号に注目してみてみよう。</a:t>
            </a:r>
          </a:p>
        </p:txBody>
      </p:sp>
    </p:spTree>
    <p:extLst>
      <p:ext uri="{BB962C8B-B14F-4D97-AF65-F5344CB8AC3E}">
        <p14:creationId xmlns:p14="http://schemas.microsoft.com/office/powerpoint/2010/main" val="3901157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613" r="31380"/>
          <a:stretch/>
        </p:blipFill>
        <p:spPr>
          <a:xfrm>
            <a:off x="2030278" y="108267"/>
            <a:ext cx="4641742" cy="6693952"/>
          </a:xfrm>
        </p:spPr>
      </p:pic>
    </p:spTree>
    <p:extLst>
      <p:ext uri="{BB962C8B-B14F-4D97-AF65-F5344CB8AC3E}">
        <p14:creationId xmlns:p14="http://schemas.microsoft.com/office/powerpoint/2010/main" val="35407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3F851A-3ADF-40EF-A770-42560EDADFE2}"/>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0C782389-CC0F-4AD2-ABE2-5F0BF9DF5761}"/>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58795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425" t="9888" r="37501" b="18183"/>
          <a:stretch/>
        </p:blipFill>
        <p:spPr bwMode="auto">
          <a:xfrm>
            <a:off x="1787236" y="0"/>
            <a:ext cx="5317475" cy="1127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3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425" t="9888" r="37501" b="18183"/>
          <a:stretch/>
        </p:blipFill>
        <p:spPr bwMode="auto">
          <a:xfrm>
            <a:off x="3131840" y="136192"/>
            <a:ext cx="2985733" cy="633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8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2448" t="13946" r="32073" b="16278"/>
          <a:stretch/>
        </p:blipFill>
        <p:spPr bwMode="auto">
          <a:xfrm>
            <a:off x="2169513" y="0"/>
            <a:ext cx="4553404" cy="701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9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F3767F-B88F-48F1-BFBB-D2699EE2E3AD}"/>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1D22B75A-26AF-4B99-81BF-565E4C56062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63" y="0"/>
            <a:ext cx="9503508" cy="7127631"/>
          </a:xfrm>
        </p:spPr>
      </p:pic>
    </p:spTree>
    <p:extLst>
      <p:ext uri="{BB962C8B-B14F-4D97-AF65-F5344CB8AC3E}">
        <p14:creationId xmlns:p14="http://schemas.microsoft.com/office/powerpoint/2010/main" val="1832960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985" t="16568" r="8433"/>
          <a:stretch/>
        </p:blipFill>
        <p:spPr>
          <a:xfrm>
            <a:off x="-1" y="-271677"/>
            <a:ext cx="9406685" cy="7214918"/>
          </a:xfrm>
        </p:spPr>
      </p:pic>
    </p:spTree>
    <p:extLst>
      <p:ext uri="{BB962C8B-B14F-4D97-AF65-F5344CB8AC3E}">
        <p14:creationId xmlns:p14="http://schemas.microsoft.com/office/powerpoint/2010/main" val="50832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8ACD4-F48F-424D-9D35-7272E3E8A9C5}"/>
              </a:ext>
            </a:extLst>
          </p:cNvPr>
          <p:cNvSpPr>
            <a:spLocks noGrp="1"/>
          </p:cNvSpPr>
          <p:nvPr>
            <p:ph type="title"/>
          </p:nvPr>
        </p:nvSpPr>
        <p:spPr>
          <a:xfrm>
            <a:off x="457200" y="274637"/>
            <a:ext cx="8229600" cy="5862691"/>
          </a:xfrm>
        </p:spPr>
        <p:txBody>
          <a:bodyPr>
            <a:normAutofit fontScale="90000"/>
          </a:bodyPr>
          <a:lstStyle/>
          <a:p>
            <a:r>
              <a:rPr kumimoji="1" lang="ja-JP" altLang="en-US" sz="16600" dirty="0">
                <a:latin typeface="HGP創英角ﾎﾟｯﾌﾟ体" panose="040B0A00000000000000" pitchFamily="50" charset="-128"/>
                <a:ea typeface="HGP創英角ﾎﾟｯﾌﾟ体" panose="040B0A00000000000000" pitchFamily="50" charset="-128"/>
              </a:rPr>
              <a:t>数学占い</a:t>
            </a:r>
            <a:br>
              <a:rPr kumimoji="1" lang="en-US" altLang="ja-JP" sz="16600" dirty="0">
                <a:latin typeface="HGP創英角ﾎﾟｯﾌﾟ体" panose="040B0A00000000000000" pitchFamily="50" charset="-128"/>
                <a:ea typeface="HGP創英角ﾎﾟｯﾌﾟ体" panose="040B0A00000000000000" pitchFamily="50" charset="-128"/>
              </a:rPr>
            </a:br>
            <a:r>
              <a:rPr kumimoji="1" lang="ja-JP" altLang="en-US" sz="16600" dirty="0">
                <a:latin typeface="HGP創英角ﾎﾟｯﾌﾟ体" panose="040B0A00000000000000" pitchFamily="50" charset="-128"/>
                <a:ea typeface="HGP創英角ﾎﾟｯﾌﾟ体" panose="040B0A00000000000000" pitchFamily="50" charset="-128"/>
              </a:rPr>
              <a:t>に挑戦</a:t>
            </a:r>
            <a:r>
              <a:rPr kumimoji="1" lang="en-US" altLang="ja-JP" sz="16600" dirty="0">
                <a:latin typeface="HGP創英角ﾎﾟｯﾌﾟ体" panose="040B0A00000000000000" pitchFamily="50" charset="-128"/>
                <a:ea typeface="HGP創英角ﾎﾟｯﾌﾟ体" panose="040B0A00000000000000" pitchFamily="50" charset="-128"/>
              </a:rPr>
              <a:t>‼</a:t>
            </a:r>
            <a:endParaRPr kumimoji="1" lang="ja-JP" altLang="en-US" sz="166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9826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1E716B-D1A1-4A50-88BC-B9A3FE3F3DAF}"/>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BD558CD-B636-4A44-83F9-90411EC1A0B7}"/>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30833" b="23797"/>
          <a:stretch/>
        </p:blipFill>
        <p:spPr>
          <a:xfrm>
            <a:off x="0" y="1417637"/>
            <a:ext cx="11165052" cy="3799131"/>
          </a:xfrm>
        </p:spPr>
      </p:pic>
    </p:spTree>
    <p:extLst>
      <p:ext uri="{BB962C8B-B14F-4D97-AF65-F5344CB8AC3E}">
        <p14:creationId xmlns:p14="http://schemas.microsoft.com/office/powerpoint/2010/main" val="151290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574C45-962C-45E1-8FDE-6D6817129E4A}"/>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75E55A0D-1A99-490F-9B44-09015116D0C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577" y="274638"/>
            <a:ext cx="9358577" cy="7018932"/>
          </a:xfrm>
        </p:spPr>
      </p:pic>
    </p:spTree>
    <p:extLst>
      <p:ext uri="{BB962C8B-B14F-4D97-AF65-F5344CB8AC3E}">
        <p14:creationId xmlns:p14="http://schemas.microsoft.com/office/powerpoint/2010/main" val="3697971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00B644-736A-499D-8AEE-1BC08193E1A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3971D351-D4AC-432B-BA6E-56619385145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5638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FF881C-FC01-4445-8718-9E4529C0933E}"/>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1FBC90EF-99D6-45FC-991A-22C1D8A96D1B}"/>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34500"/>
          <a:stretch/>
        </p:blipFill>
        <p:spPr>
          <a:xfrm>
            <a:off x="-1037961" y="0"/>
            <a:ext cx="13960277" cy="6858000"/>
          </a:xfrm>
        </p:spPr>
      </p:pic>
    </p:spTree>
    <p:extLst>
      <p:ext uri="{BB962C8B-B14F-4D97-AF65-F5344CB8AC3E}">
        <p14:creationId xmlns:p14="http://schemas.microsoft.com/office/powerpoint/2010/main" val="96107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テキスト ボックス 3"/>
          <p:cNvSpPr txBox="1"/>
          <p:nvPr/>
        </p:nvSpPr>
        <p:spPr>
          <a:xfrm>
            <a:off x="704691" y="258331"/>
            <a:ext cx="7734617" cy="618630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このように、身の回りには様々な数があります。これらの数の中から０より小さい数について考えていきましょう。</a:t>
            </a:r>
          </a:p>
        </p:txBody>
      </p:sp>
    </p:spTree>
    <p:extLst>
      <p:ext uri="{BB962C8B-B14F-4D97-AF65-F5344CB8AC3E}">
        <p14:creationId xmlns:p14="http://schemas.microsoft.com/office/powerpoint/2010/main" val="225419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394" y="-421436"/>
            <a:ext cx="7458891" cy="7458891"/>
          </a:xfrm>
        </p:spPr>
      </p:pic>
    </p:spTree>
    <p:extLst>
      <p:ext uri="{BB962C8B-B14F-4D97-AF65-F5344CB8AC3E}">
        <p14:creationId xmlns:p14="http://schemas.microsoft.com/office/powerpoint/2010/main" val="93010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rotWithShape="1">
          <a:blip r:embed="rId2">
            <a:extLst>
              <a:ext uri="{28A0092B-C50C-407E-A947-70E740481C1C}">
                <a14:useLocalDpi xmlns:a14="http://schemas.microsoft.com/office/drawing/2010/main" val="0"/>
              </a:ext>
            </a:extLst>
          </a:blip>
          <a:srcRect l="18540" t="25832" r="19695" b="17598"/>
          <a:stretch/>
        </p:blipFill>
        <p:spPr>
          <a:xfrm>
            <a:off x="659489" y="92123"/>
            <a:ext cx="7387232" cy="6765877"/>
          </a:xfrm>
        </p:spPr>
      </p:pic>
    </p:spTree>
    <p:extLst>
      <p:ext uri="{BB962C8B-B14F-4D97-AF65-F5344CB8AC3E}">
        <p14:creationId xmlns:p14="http://schemas.microsoft.com/office/powerpoint/2010/main" val="4257459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33758" y="746093"/>
            <a:ext cx="2304256" cy="5910100"/>
          </a:xfrm>
          <a:prstGeom prst="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37" name="直線コネクタ 36"/>
          <p:cNvCxnSpPr/>
          <p:nvPr/>
        </p:nvCxnSpPr>
        <p:spPr>
          <a:xfrm>
            <a:off x="1028813" y="168133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028813" y="1522313"/>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028686" y="137602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549782" y="1825904"/>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028813" y="1975107"/>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028813" y="1220145"/>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028813" y="2145479"/>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028813" y="3668417"/>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028686" y="3524401"/>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1342124" y="143109"/>
            <a:ext cx="6187159" cy="53545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a:t>０より小さい数</a:t>
            </a:r>
          </a:p>
        </p:txBody>
      </p:sp>
      <p:sp>
        <p:nvSpPr>
          <p:cNvPr id="3" name="コンテンツ プレースホルダー 2"/>
          <p:cNvSpPr>
            <a:spLocks noGrp="1"/>
          </p:cNvSpPr>
          <p:nvPr>
            <p:ph idx="1"/>
          </p:nvPr>
        </p:nvSpPr>
        <p:spPr>
          <a:xfrm>
            <a:off x="2843808" y="775621"/>
            <a:ext cx="5976664" cy="3494437"/>
          </a:xfrm>
        </p:spPr>
        <p:txBody>
          <a:bodyPr>
            <a:noAutofit/>
          </a:bodyPr>
          <a:lstStyle/>
          <a:p>
            <a:pPr marL="0" indent="0">
              <a:buNone/>
            </a:pPr>
            <a:r>
              <a:rPr kumimoji="1" lang="ja-JP" altLang="en-US" sz="3600" dirty="0"/>
              <a:t>東京の気温は　</a:t>
            </a:r>
            <a:endParaRPr kumimoji="1" lang="en-US" altLang="ja-JP" sz="3600" dirty="0"/>
          </a:p>
          <a:p>
            <a:pPr marL="0" indent="0">
              <a:buNone/>
            </a:pPr>
            <a:r>
              <a:rPr lang="ja-JP" altLang="en-US" sz="3600" dirty="0"/>
              <a:t>札幌の気温は</a:t>
            </a:r>
            <a:endParaRPr lang="en-US" altLang="ja-JP" sz="3600" dirty="0"/>
          </a:p>
          <a:p>
            <a:pPr marL="0" indent="0">
              <a:buNone/>
            </a:pPr>
            <a:r>
              <a:rPr lang="ja-JP" altLang="en-US" sz="3600" dirty="0"/>
              <a:t>これを</a:t>
            </a:r>
            <a:r>
              <a:rPr lang="ja-JP" altLang="en-US" sz="3600" dirty="0">
                <a:solidFill>
                  <a:srgbClr val="FF0000"/>
                </a:solidFill>
              </a:rPr>
              <a:t>マイナス</a:t>
            </a:r>
            <a:r>
              <a:rPr lang="ja-JP" altLang="en-US" sz="3600" dirty="0"/>
              <a:t>５℃とよみ、</a:t>
            </a:r>
            <a:endParaRPr lang="en-US" altLang="ja-JP" sz="3600" dirty="0"/>
          </a:p>
          <a:p>
            <a:pPr marL="0" indent="0">
              <a:buNone/>
            </a:pPr>
            <a:r>
              <a:rPr lang="ja-JP" altLang="en-US" sz="3600" dirty="0">
                <a:solidFill>
                  <a:srgbClr val="FF0000"/>
                </a:solidFill>
              </a:rPr>
              <a:t>０℃より５℃低い</a:t>
            </a:r>
            <a:r>
              <a:rPr lang="ja-JP" altLang="en-US" sz="3600" dirty="0"/>
              <a:t>こと</a:t>
            </a:r>
            <a:endParaRPr lang="en-US" altLang="ja-JP" sz="3600" dirty="0"/>
          </a:p>
          <a:p>
            <a:pPr marL="0" indent="0">
              <a:buNone/>
            </a:pPr>
            <a:r>
              <a:rPr kumimoji="1" lang="ja-JP" altLang="en-US" sz="3600" dirty="0"/>
              <a:t>モスクワの気温は</a:t>
            </a:r>
            <a:endParaRPr kumimoji="1" lang="en-US" altLang="ja-JP" sz="3600" dirty="0"/>
          </a:p>
        </p:txBody>
      </p:sp>
      <p:cxnSp>
        <p:nvCxnSpPr>
          <p:cNvPr id="21" name="直線コネクタ 20"/>
          <p:cNvCxnSpPr/>
          <p:nvPr/>
        </p:nvCxnSpPr>
        <p:spPr>
          <a:xfrm>
            <a:off x="549782" y="3366249"/>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28686" y="3827434"/>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028813" y="276145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65806" y="2602433"/>
            <a:ext cx="144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028813" y="2458417"/>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028813" y="290602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028813" y="305213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028813" y="230556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028813" y="320407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028686" y="3972008"/>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65933" y="4105296"/>
            <a:ext cx="144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028813" y="4270058"/>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549782" y="4881977"/>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028813" y="472296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028686" y="4578944"/>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028686" y="5026551"/>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028686" y="5159839"/>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028686" y="4420792"/>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28813" y="5324601"/>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729802" y="1075943"/>
            <a:ext cx="144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1342124" y="980728"/>
            <a:ext cx="287778" cy="512301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円/楕円 4"/>
          <p:cNvSpPr/>
          <p:nvPr/>
        </p:nvSpPr>
        <p:spPr>
          <a:xfrm>
            <a:off x="1137350" y="5752948"/>
            <a:ext cx="697325" cy="7015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p:cNvSpPr/>
          <p:nvPr/>
        </p:nvSpPr>
        <p:spPr>
          <a:xfrm>
            <a:off x="1395876" y="4105296"/>
            <a:ext cx="180020" cy="181178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円/楕円 46"/>
          <p:cNvSpPr/>
          <p:nvPr/>
        </p:nvSpPr>
        <p:spPr>
          <a:xfrm>
            <a:off x="1193071" y="5852029"/>
            <a:ext cx="585883" cy="5472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8" name="テキスト ボックス 107"/>
          <p:cNvSpPr txBox="1"/>
          <p:nvPr/>
        </p:nvSpPr>
        <p:spPr>
          <a:xfrm>
            <a:off x="2153454" y="2883143"/>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9" name="テキスト ボックス 108"/>
          <p:cNvSpPr txBox="1"/>
          <p:nvPr/>
        </p:nvSpPr>
        <p:spPr>
          <a:xfrm>
            <a:off x="372877" y="2887025"/>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0" name="テキスト ボックス 109"/>
          <p:cNvSpPr txBox="1"/>
          <p:nvPr/>
        </p:nvSpPr>
        <p:spPr>
          <a:xfrm>
            <a:off x="2075476" y="1352967"/>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1" name="テキスト ボックス 110"/>
          <p:cNvSpPr txBox="1"/>
          <p:nvPr/>
        </p:nvSpPr>
        <p:spPr>
          <a:xfrm>
            <a:off x="353254" y="1352967"/>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2" name="テキスト ボックス 111"/>
          <p:cNvSpPr txBox="1"/>
          <p:nvPr/>
        </p:nvSpPr>
        <p:spPr>
          <a:xfrm>
            <a:off x="2049258" y="4407250"/>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3" name="テキスト ボックス 112"/>
          <p:cNvSpPr txBox="1"/>
          <p:nvPr/>
        </p:nvSpPr>
        <p:spPr>
          <a:xfrm>
            <a:off x="327036" y="4407250"/>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4" name="正方形/長方形 113"/>
          <p:cNvSpPr/>
          <p:nvPr/>
        </p:nvSpPr>
        <p:spPr>
          <a:xfrm>
            <a:off x="1395876" y="2305560"/>
            <a:ext cx="180020" cy="181178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5" name="正方形/長方形 114"/>
          <p:cNvSpPr/>
          <p:nvPr/>
        </p:nvSpPr>
        <p:spPr>
          <a:xfrm>
            <a:off x="1395876" y="2305559"/>
            <a:ext cx="180020" cy="181178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正方形/長方形 45"/>
          <p:cNvSpPr/>
          <p:nvPr/>
        </p:nvSpPr>
        <p:spPr>
          <a:xfrm>
            <a:off x="1396003" y="4105296"/>
            <a:ext cx="180020" cy="92125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6607424" y="842875"/>
            <a:ext cx="2129109" cy="646331"/>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７℃です。</a:t>
            </a:r>
            <a:endPar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6145759" y="1462685"/>
            <a:ext cx="2590774" cy="646331"/>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－５℃です。</a:t>
            </a:r>
            <a:endPar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6404040" y="3452722"/>
            <a:ext cx="2782839" cy="646331"/>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－１１℃です。</a:t>
            </a:r>
            <a:endPar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2843809" y="4381774"/>
            <a:ext cx="6202386" cy="225908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問</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次の温度を、－をつけて表しなさい。</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742950" marR="0" lvl="0" indent="-7429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arenBoth"/>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０℃より３℃低い温度</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742950" marR="0" lvl="0" indent="-7429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arenBoth"/>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０℃より</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2.5℃</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低い温度</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正方形/長方形 12"/>
          <p:cNvSpPr/>
          <p:nvPr/>
        </p:nvSpPr>
        <p:spPr>
          <a:xfrm>
            <a:off x="7671977" y="5460560"/>
            <a:ext cx="128592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－３℃</a:t>
            </a:r>
          </a:p>
        </p:txBody>
      </p:sp>
      <p:sp>
        <p:nvSpPr>
          <p:cNvPr id="52" name="正方形/長方形 51"/>
          <p:cNvSpPr/>
          <p:nvPr/>
        </p:nvSpPr>
        <p:spPr>
          <a:xfrm>
            <a:off x="7540732" y="6045335"/>
            <a:ext cx="15263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2.5</a:t>
            </a:r>
            <a:r>
              <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Tree>
    <p:custDataLst>
      <p:tags r:id="rId1"/>
    </p:custDataLst>
    <p:extLst>
      <p:ext uri="{BB962C8B-B14F-4D97-AF65-F5344CB8AC3E}">
        <p14:creationId xmlns:p14="http://schemas.microsoft.com/office/powerpoint/2010/main" val="2040363311"/>
      </p:ext>
    </p:extLst>
  </p:cSld>
  <p:clrMapOvr>
    <a:masterClrMapping/>
  </p:clrMapOvr>
  <mc:AlternateContent xmlns:mc="http://schemas.openxmlformats.org/markup-compatibility/2006" xmlns:p14="http://schemas.microsoft.com/office/powerpoint/2010/main">
    <mc:Choice Requires="p14">
      <p:transition spd="slow" p14:dur="2000" advTm="53328"/>
    </mc:Choice>
    <mc:Fallback xmlns="">
      <p:transition spd="slow" advTm="533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up)">
                                      <p:cBhvr>
                                        <p:cTn id="22" dur="3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up)">
                                      <p:cBhvr>
                                        <p:cTn id="42" dur="30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5" grpId="0" uiExpand="1" animBg="1"/>
      <p:bldP spid="46" grpId="0" animBg="1"/>
      <p:bldP spid="8" grpId="0"/>
      <p:bldP spid="10" grpId="0"/>
      <p:bldP spid="11" grpId="0"/>
      <p:bldP spid="12" grpId="0" animBg="1"/>
      <p:bldP spid="13"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33758" y="746093"/>
            <a:ext cx="2304256" cy="5910100"/>
          </a:xfrm>
          <a:prstGeom prst="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37" name="直線コネクタ 36"/>
          <p:cNvCxnSpPr/>
          <p:nvPr/>
        </p:nvCxnSpPr>
        <p:spPr>
          <a:xfrm>
            <a:off x="1028813" y="168133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028813" y="1522313"/>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028686" y="137602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549782" y="1825904"/>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028813" y="1975107"/>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028813" y="1220145"/>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028813" y="2145479"/>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028813" y="3668417"/>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028686" y="3524401"/>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3059832" y="798773"/>
            <a:ext cx="5904656" cy="5857420"/>
          </a:xfrm>
        </p:spPr>
        <p:txBody>
          <a:bodyPr>
            <a:noAutofit/>
          </a:bodyPr>
          <a:lstStyle/>
          <a:p>
            <a:pPr marL="0" indent="0">
              <a:buNone/>
            </a:pPr>
            <a:r>
              <a:rPr lang="ja-JP" altLang="en-US" sz="4000" dirty="0"/>
              <a:t>札幌の気温は</a:t>
            </a:r>
            <a:endParaRPr lang="en-US" altLang="ja-JP" sz="4000" dirty="0"/>
          </a:p>
          <a:p>
            <a:pPr marL="0" indent="0">
              <a:buNone/>
            </a:pPr>
            <a:r>
              <a:rPr kumimoji="1" lang="ja-JP" altLang="en-US" sz="4000" dirty="0"/>
              <a:t>　　　　　　　　　　－５℃です。</a:t>
            </a:r>
            <a:endParaRPr kumimoji="1" lang="en-US" altLang="ja-JP" sz="4000" dirty="0"/>
          </a:p>
          <a:p>
            <a:pPr marL="0" indent="0">
              <a:buNone/>
            </a:pPr>
            <a:r>
              <a:rPr lang="ja-JP" altLang="en-US" sz="4000" dirty="0"/>
              <a:t>これを</a:t>
            </a:r>
            <a:r>
              <a:rPr lang="ja-JP" altLang="en-US" sz="4000" dirty="0">
                <a:solidFill>
                  <a:srgbClr val="FF0000"/>
                </a:solidFill>
              </a:rPr>
              <a:t>マイナス</a:t>
            </a:r>
            <a:r>
              <a:rPr lang="ja-JP" altLang="en-US" sz="4000" dirty="0"/>
              <a:t>５℃とよみ、</a:t>
            </a:r>
            <a:endParaRPr lang="en-US" altLang="ja-JP" sz="4000" dirty="0"/>
          </a:p>
          <a:p>
            <a:pPr marL="0" indent="0">
              <a:buNone/>
            </a:pPr>
            <a:r>
              <a:rPr lang="ja-JP" altLang="en-US" sz="4000" u="sng" dirty="0">
                <a:solidFill>
                  <a:srgbClr val="FF0000"/>
                </a:solidFill>
              </a:rPr>
              <a:t>０℃より５℃低い</a:t>
            </a:r>
            <a:r>
              <a:rPr lang="ja-JP" altLang="en-US" sz="4000" dirty="0"/>
              <a:t>こと</a:t>
            </a:r>
            <a:endParaRPr lang="en-US" altLang="ja-JP" sz="4000" dirty="0"/>
          </a:p>
          <a:p>
            <a:pPr marL="0" indent="0">
              <a:buNone/>
            </a:pPr>
            <a:endParaRPr lang="en-US" altLang="ja-JP" sz="4000" dirty="0"/>
          </a:p>
          <a:p>
            <a:pPr marL="0" indent="0">
              <a:buNone/>
            </a:pPr>
            <a:r>
              <a:rPr lang="en-US" altLang="ja-JP" sz="4000" dirty="0">
                <a:solidFill>
                  <a:srgbClr val="FF0000"/>
                </a:solidFill>
              </a:rPr>
              <a:t>0</a:t>
            </a:r>
            <a:r>
              <a:rPr lang="ja-JP" altLang="en-US" sz="4000" dirty="0">
                <a:solidFill>
                  <a:srgbClr val="FF0000"/>
                </a:solidFill>
              </a:rPr>
              <a:t>より</a:t>
            </a:r>
            <a:r>
              <a:rPr lang="en-US" altLang="ja-JP" sz="4000" dirty="0">
                <a:solidFill>
                  <a:srgbClr val="FF0000"/>
                </a:solidFill>
              </a:rPr>
              <a:t>5</a:t>
            </a:r>
            <a:r>
              <a:rPr lang="ja-JP" altLang="en-US" sz="4000" dirty="0">
                <a:solidFill>
                  <a:srgbClr val="FF0000"/>
                </a:solidFill>
              </a:rPr>
              <a:t>小さい数　</a:t>
            </a:r>
            <a:r>
              <a:rPr lang="ja-JP" altLang="en-US" sz="4000" dirty="0"/>
              <a:t>－５</a:t>
            </a:r>
            <a:endParaRPr lang="en-US" altLang="ja-JP" sz="4000" dirty="0"/>
          </a:p>
          <a:p>
            <a:pPr marL="0" indent="0">
              <a:buNone/>
            </a:pPr>
            <a:r>
              <a:rPr lang="en-US" altLang="ja-JP" sz="4000" dirty="0"/>
              <a:t>0</a:t>
            </a:r>
            <a:r>
              <a:rPr lang="ja-JP" altLang="en-US" sz="4000" dirty="0"/>
              <a:t>より</a:t>
            </a:r>
            <a:r>
              <a:rPr lang="en-US" altLang="ja-JP" sz="4000" dirty="0"/>
              <a:t>11</a:t>
            </a:r>
            <a:r>
              <a:rPr lang="ja-JP" altLang="en-US" sz="4000" dirty="0"/>
              <a:t>小さい数　－１１</a:t>
            </a:r>
            <a:endParaRPr lang="en-US" altLang="ja-JP" sz="4000" dirty="0"/>
          </a:p>
          <a:p>
            <a:pPr marL="0" indent="0">
              <a:buNone/>
            </a:pPr>
            <a:r>
              <a:rPr kumimoji="1" lang="en-US" altLang="ja-JP" sz="4000" dirty="0">
                <a:solidFill>
                  <a:srgbClr val="002060"/>
                </a:solidFill>
              </a:rPr>
              <a:t>0</a:t>
            </a:r>
            <a:r>
              <a:rPr kumimoji="1" lang="ja-JP" altLang="en-US" sz="4000" dirty="0">
                <a:solidFill>
                  <a:srgbClr val="002060"/>
                </a:solidFill>
              </a:rPr>
              <a:t>より</a:t>
            </a:r>
            <a:r>
              <a:rPr kumimoji="1" lang="en-US" altLang="ja-JP" sz="4000" dirty="0">
                <a:solidFill>
                  <a:srgbClr val="002060"/>
                </a:solidFill>
              </a:rPr>
              <a:t>0.5</a:t>
            </a:r>
            <a:r>
              <a:rPr kumimoji="1" lang="ja-JP" altLang="en-US" sz="4000" dirty="0">
                <a:solidFill>
                  <a:srgbClr val="002060"/>
                </a:solidFill>
              </a:rPr>
              <a:t>小さい数　－</a:t>
            </a:r>
            <a:r>
              <a:rPr kumimoji="1" lang="en-US" altLang="ja-JP" sz="4000" dirty="0">
                <a:solidFill>
                  <a:srgbClr val="002060"/>
                </a:solidFill>
              </a:rPr>
              <a:t>0.5</a:t>
            </a:r>
            <a:endParaRPr kumimoji="1" lang="ja-JP" altLang="en-US" sz="4000" dirty="0">
              <a:solidFill>
                <a:srgbClr val="002060"/>
              </a:solidFill>
            </a:endParaRPr>
          </a:p>
        </p:txBody>
      </p:sp>
      <p:cxnSp>
        <p:nvCxnSpPr>
          <p:cNvPr id="21" name="直線コネクタ 20"/>
          <p:cNvCxnSpPr/>
          <p:nvPr/>
        </p:nvCxnSpPr>
        <p:spPr>
          <a:xfrm>
            <a:off x="549782" y="3366249"/>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28686" y="3827434"/>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028813" y="276145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65806" y="2602433"/>
            <a:ext cx="144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028813" y="2458417"/>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028813" y="290602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028813" y="305213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028813" y="230556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028813" y="3204074"/>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028686" y="3972008"/>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65933" y="4105296"/>
            <a:ext cx="144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028813" y="4270058"/>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549782" y="4881977"/>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028813" y="472296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028686" y="4578944"/>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028686" y="5026551"/>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028813" y="5176442"/>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028686" y="4420792"/>
            <a:ext cx="914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28813" y="5324601"/>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729802" y="1075943"/>
            <a:ext cx="144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1342124" y="980728"/>
            <a:ext cx="287778" cy="512301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円/楕円 4"/>
          <p:cNvSpPr/>
          <p:nvPr/>
        </p:nvSpPr>
        <p:spPr>
          <a:xfrm>
            <a:off x="1137350" y="5752948"/>
            <a:ext cx="697325" cy="7015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p:cNvSpPr/>
          <p:nvPr/>
        </p:nvSpPr>
        <p:spPr>
          <a:xfrm>
            <a:off x="1395876" y="4105296"/>
            <a:ext cx="180020" cy="181178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円/楕円 46"/>
          <p:cNvSpPr/>
          <p:nvPr/>
        </p:nvSpPr>
        <p:spPr>
          <a:xfrm>
            <a:off x="1193071" y="5852029"/>
            <a:ext cx="585883" cy="5472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8" name="テキスト ボックス 107"/>
          <p:cNvSpPr txBox="1"/>
          <p:nvPr/>
        </p:nvSpPr>
        <p:spPr>
          <a:xfrm>
            <a:off x="2153454" y="2883143"/>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9" name="テキスト ボックス 108"/>
          <p:cNvSpPr txBox="1"/>
          <p:nvPr/>
        </p:nvSpPr>
        <p:spPr>
          <a:xfrm>
            <a:off x="372877" y="2887025"/>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0" name="テキスト ボックス 109"/>
          <p:cNvSpPr txBox="1"/>
          <p:nvPr/>
        </p:nvSpPr>
        <p:spPr>
          <a:xfrm>
            <a:off x="2075476" y="1352967"/>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1" name="テキスト ボックス 110"/>
          <p:cNvSpPr txBox="1"/>
          <p:nvPr/>
        </p:nvSpPr>
        <p:spPr>
          <a:xfrm>
            <a:off x="353254" y="1352967"/>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2" name="テキスト ボックス 111"/>
          <p:cNvSpPr txBox="1"/>
          <p:nvPr/>
        </p:nvSpPr>
        <p:spPr>
          <a:xfrm>
            <a:off x="2049258" y="4407250"/>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3" name="テキスト ボックス 112"/>
          <p:cNvSpPr txBox="1"/>
          <p:nvPr/>
        </p:nvSpPr>
        <p:spPr>
          <a:xfrm>
            <a:off x="327036" y="4407250"/>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4" name="正方形/長方形 113"/>
          <p:cNvSpPr/>
          <p:nvPr/>
        </p:nvSpPr>
        <p:spPr>
          <a:xfrm>
            <a:off x="1395876" y="2305560"/>
            <a:ext cx="180020" cy="181178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5" name="正方形/長方形 114"/>
          <p:cNvSpPr/>
          <p:nvPr/>
        </p:nvSpPr>
        <p:spPr>
          <a:xfrm>
            <a:off x="1395876" y="2305559"/>
            <a:ext cx="180020" cy="181178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正方形/長方形 45"/>
          <p:cNvSpPr/>
          <p:nvPr/>
        </p:nvSpPr>
        <p:spPr>
          <a:xfrm>
            <a:off x="1396003" y="4105296"/>
            <a:ext cx="180020" cy="92125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下矢印 7"/>
          <p:cNvSpPr/>
          <p:nvPr/>
        </p:nvSpPr>
        <p:spPr>
          <a:xfrm>
            <a:off x="4435703" y="3772021"/>
            <a:ext cx="484632" cy="5630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8" name="正方形/長方形 47"/>
          <p:cNvSpPr/>
          <p:nvPr/>
        </p:nvSpPr>
        <p:spPr>
          <a:xfrm>
            <a:off x="1396066" y="3455614"/>
            <a:ext cx="180020" cy="181178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0" name="タイトル 1"/>
          <p:cNvSpPr txBox="1">
            <a:spLocks/>
          </p:cNvSpPr>
          <p:nvPr/>
        </p:nvSpPr>
        <p:spPr>
          <a:xfrm>
            <a:off x="1342124" y="143109"/>
            <a:ext cx="6187159" cy="53545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82500" lnSpcReduction="20000"/>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a:t>０より小さい数</a:t>
            </a:r>
            <a:endParaRPr lang="ja-JP" altLang="en-US" dirty="0"/>
          </a:p>
        </p:txBody>
      </p:sp>
    </p:spTree>
    <p:custDataLst>
      <p:tags r:id="rId1"/>
    </p:custDataLst>
    <p:extLst>
      <p:ext uri="{BB962C8B-B14F-4D97-AF65-F5344CB8AC3E}">
        <p14:creationId xmlns:p14="http://schemas.microsoft.com/office/powerpoint/2010/main" val="2921533041"/>
      </p:ext>
    </p:extLst>
  </p:cSld>
  <p:clrMapOvr>
    <a:masterClrMapping/>
  </p:clrMapOvr>
  <mc:AlternateContent xmlns:mc="http://schemas.openxmlformats.org/markup-compatibility/2006" xmlns:p14="http://schemas.microsoft.com/office/powerpoint/2010/main">
    <mc:Choice Requires="p14">
      <p:transition spd="slow" p14:dur="2000" advTm="39830"/>
    </mc:Choice>
    <mc:Fallback xmlns="">
      <p:transition spd="slow" advTm="398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uiExpand="1" animBg="1"/>
      <p:bldP spid="8" grpId="0" animBg="1"/>
      <p:bldP spid="4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90669" y="53128"/>
                <a:ext cx="8712968" cy="5249420"/>
              </a:xfrm>
            </p:spPr>
            <p:txBody>
              <a:bodyPr>
                <a:normAutofit/>
              </a:bodyPr>
              <a:lstStyle/>
              <a:p>
                <a:pPr marL="0" indent="0">
                  <a:buNone/>
                </a:pPr>
                <a:r>
                  <a:rPr lang="ja-JP" altLang="en-US" sz="3600" dirty="0"/>
                  <a:t>－５、－１１、</a:t>
                </a:r>
                <a:r>
                  <a:rPr lang="ja-JP" altLang="en-US" sz="3600" dirty="0">
                    <a:solidFill>
                      <a:schemeClr val="tx1"/>
                    </a:solidFill>
                  </a:rPr>
                  <a:t>－</a:t>
                </a:r>
                <a:r>
                  <a:rPr lang="en-US" altLang="ja-JP" sz="3600" dirty="0">
                    <a:solidFill>
                      <a:schemeClr val="tx1"/>
                    </a:solidFill>
                  </a:rPr>
                  <a:t> 0.5</a:t>
                </a:r>
                <a:r>
                  <a:rPr kumimoji="1" lang="ja-JP" altLang="en-US" sz="3600" dirty="0"/>
                  <a:t>　</a:t>
                </a:r>
                <a:r>
                  <a:rPr kumimoji="1" lang="en-US" altLang="ja-JP" sz="3600" dirty="0"/>
                  <a:t>0</a:t>
                </a:r>
                <a:r>
                  <a:rPr kumimoji="1" lang="ja-JP" altLang="en-US" sz="3600" dirty="0"/>
                  <a:t>より小さい数　</a:t>
                </a:r>
                <a:r>
                  <a:rPr kumimoji="1" lang="ja-JP" altLang="en-US" sz="3600" dirty="0">
                    <a:solidFill>
                      <a:srgbClr val="FF0000"/>
                    </a:solidFill>
                  </a:rPr>
                  <a:t>負の数</a:t>
                </a:r>
                <a:endParaRPr kumimoji="1" lang="en-US" altLang="ja-JP" sz="3600" dirty="0">
                  <a:solidFill>
                    <a:srgbClr val="FF0000"/>
                  </a:solidFill>
                </a:endParaRPr>
              </a:p>
              <a:p>
                <a:pPr marL="0" indent="0">
                  <a:buNone/>
                </a:pPr>
                <a:r>
                  <a:rPr lang="ja-JP" altLang="en-US" sz="3600" dirty="0"/>
                  <a:t>１、</a:t>
                </a:r>
                <a:r>
                  <a:rPr lang="en-US" altLang="ja-JP" sz="3600" dirty="0"/>
                  <a:t>3.5</a:t>
                </a:r>
                <a:r>
                  <a:rPr lang="ja-JP" altLang="en-US" sz="3600" dirty="0" err="1"/>
                  <a:t>、</a:t>
                </a:r>
                <a:r>
                  <a:rPr lang="ja-JP" altLang="en-US" sz="3600" dirty="0"/>
                  <a:t> </a:t>
                </a:r>
                <a:r>
                  <a:rPr lang="en-US" altLang="ja-JP" sz="3600" dirty="0"/>
                  <a:t> </a:t>
                </a:r>
                <a14:m>
                  <m:oMath xmlns:m="http://schemas.openxmlformats.org/officeDocument/2006/math">
                    <m:f>
                      <m:fPr>
                        <m:ctrlPr>
                          <a:rPr lang="en-US" altLang="ja-JP" sz="3600" i="1">
                            <a:latin typeface="Cambria Math" panose="02040503050406030204" pitchFamily="18" charset="0"/>
                          </a:rPr>
                        </m:ctrlPr>
                      </m:fPr>
                      <m:num>
                        <m:r>
                          <a:rPr lang="ja-JP" altLang="en-US" sz="3600" b="0" i="1" smtClean="0">
                            <a:latin typeface="Cambria Math"/>
                          </a:rPr>
                          <m:t>３</m:t>
                        </m:r>
                      </m:num>
                      <m:den>
                        <m:r>
                          <a:rPr lang="ja-JP" altLang="en-US" sz="3600" b="0" i="1" smtClean="0">
                            <a:latin typeface="Cambria Math"/>
                          </a:rPr>
                          <m:t>４</m:t>
                        </m:r>
                      </m:den>
                    </m:f>
                  </m:oMath>
                </a14:m>
                <a:r>
                  <a:rPr kumimoji="1" lang="ja-JP" altLang="en-US" sz="3600" dirty="0">
                    <a:solidFill>
                      <a:srgbClr val="FF0000"/>
                    </a:solidFill>
                  </a:rPr>
                  <a:t>　　　　　　</a:t>
                </a:r>
                <a:r>
                  <a:rPr kumimoji="1" lang="en-US" altLang="ja-JP" sz="3600" dirty="0"/>
                  <a:t>0</a:t>
                </a:r>
                <a:r>
                  <a:rPr kumimoji="1" lang="ja-JP" altLang="en-US" sz="3600" dirty="0"/>
                  <a:t>より大きい数　</a:t>
                </a:r>
                <a:r>
                  <a:rPr kumimoji="1" lang="ja-JP" altLang="en-US" sz="3600" dirty="0">
                    <a:solidFill>
                      <a:srgbClr val="FF0000"/>
                    </a:solidFill>
                  </a:rPr>
                  <a:t>正の数</a:t>
                </a:r>
                <a:endParaRPr kumimoji="1" lang="en-US" altLang="ja-JP" sz="3600" dirty="0">
                  <a:solidFill>
                    <a:srgbClr val="FF0000"/>
                  </a:solidFill>
                </a:endParaRPr>
              </a:p>
              <a:p>
                <a:pPr marL="0" indent="0">
                  <a:buNone/>
                </a:pPr>
                <a:endParaRPr lang="en-US" altLang="ja-JP" sz="3600" dirty="0">
                  <a:solidFill>
                    <a:srgbClr val="FF0000"/>
                  </a:solidFill>
                </a:endParaRPr>
              </a:p>
              <a:p>
                <a:pPr marL="0" indent="0" algn="ctr">
                  <a:buNone/>
                </a:pPr>
                <a:r>
                  <a:rPr kumimoji="1" lang="ja-JP" altLang="en-US" sz="3600" dirty="0"/>
                  <a:t>＋・・・</a:t>
                </a:r>
                <a:r>
                  <a:rPr kumimoji="1" lang="ja-JP" altLang="en-US" sz="3600" dirty="0">
                    <a:solidFill>
                      <a:srgbClr val="FF0000"/>
                    </a:solidFill>
                  </a:rPr>
                  <a:t>正の符号　　　</a:t>
                </a:r>
                <a:r>
                  <a:rPr kumimoji="1" lang="ja-JP" altLang="en-US" sz="3600" dirty="0"/>
                  <a:t>－・・・</a:t>
                </a:r>
                <a:r>
                  <a:rPr kumimoji="1" lang="ja-JP" altLang="en-US" sz="3600" dirty="0">
                    <a:solidFill>
                      <a:srgbClr val="FF0000"/>
                    </a:solidFill>
                  </a:rPr>
                  <a:t>負の符号</a:t>
                </a:r>
                <a:endParaRPr kumimoji="1" lang="en-US" altLang="ja-JP" sz="3600" dirty="0">
                  <a:solidFill>
                    <a:srgbClr val="FF0000"/>
                  </a:solidFill>
                </a:endParaRPr>
              </a:p>
              <a:p>
                <a:pPr marL="0" indent="0" algn="ctr">
                  <a:buNone/>
                </a:pPr>
                <a:endParaRPr lang="en-US" altLang="ja-JP" sz="3600" dirty="0"/>
              </a:p>
              <a:p>
                <a:pPr marL="0" indent="0" algn="ctr">
                  <a:buNone/>
                </a:pPr>
                <a:r>
                  <a:rPr lang="ja-JP" altLang="en-US" sz="3600" dirty="0"/>
                  <a:t>整　数</a:t>
                </a:r>
                <a:endParaRPr lang="en-US" altLang="ja-JP" sz="3600" dirty="0"/>
              </a:p>
              <a:p>
                <a:pPr marL="0" indent="0" algn="r">
                  <a:buNone/>
                </a:pPr>
                <a:r>
                  <a:rPr kumimoji="1" lang="ja-JP" altLang="en-US" sz="3600" dirty="0"/>
                  <a:t>０，１，２，３，４，・・・・</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90669" y="53128"/>
                <a:ext cx="8712968" cy="5249420"/>
              </a:xfrm>
              <a:blipFill rotWithShape="0">
                <a:blip r:embed="rId4"/>
                <a:stretch>
                  <a:fillRect l="-2098" t="-2439" r="-2098"/>
                </a:stretch>
              </a:blipFill>
            </p:spPr>
            <p:txBody>
              <a:bodyPr/>
              <a:lstStyle/>
              <a:p>
                <a:r>
                  <a:rPr lang="ja-JP" altLang="en-US">
                    <a:noFill/>
                  </a:rPr>
                  <a:t> </a:t>
                </a:r>
              </a:p>
            </p:txBody>
          </p:sp>
        </mc:Fallback>
      </mc:AlternateContent>
      <p:sp>
        <p:nvSpPr>
          <p:cNvPr id="4" name="テキスト ボックス 3"/>
          <p:cNvSpPr txBox="1"/>
          <p:nvPr/>
        </p:nvSpPr>
        <p:spPr>
          <a:xfrm>
            <a:off x="2807410" y="1025556"/>
            <a:ext cx="10186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a:t>
            </a:r>
          </a:p>
        </p:txBody>
      </p:sp>
      <p:sp>
        <p:nvSpPr>
          <p:cNvPr id="5" name="テキスト ボックス 4"/>
          <p:cNvSpPr txBox="1"/>
          <p:nvPr/>
        </p:nvSpPr>
        <p:spPr>
          <a:xfrm>
            <a:off x="2683988" y="1561316"/>
            <a:ext cx="1797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プラス</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a:t>
            </a:r>
          </a:p>
        </p:txBody>
      </p:sp>
      <p:sp>
        <p:nvSpPr>
          <p:cNvPr id="6" name="テキスト ボックス 5"/>
          <p:cNvSpPr txBox="1"/>
          <p:nvPr/>
        </p:nvSpPr>
        <p:spPr>
          <a:xfrm>
            <a:off x="0" y="4417515"/>
            <a:ext cx="4680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・・－４，－３，－２，－１，</a:t>
            </a:r>
          </a:p>
        </p:txBody>
      </p:sp>
      <p:sp>
        <p:nvSpPr>
          <p:cNvPr id="7" name="テキスト ボックス 6"/>
          <p:cNvSpPr txBox="1"/>
          <p:nvPr/>
        </p:nvSpPr>
        <p:spPr>
          <a:xfrm>
            <a:off x="1619672" y="5325754"/>
            <a:ext cx="20184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負の整数</a:t>
            </a:r>
          </a:p>
        </p:txBody>
      </p:sp>
      <p:sp>
        <p:nvSpPr>
          <p:cNvPr id="8" name="テキスト ボックス 7"/>
          <p:cNvSpPr txBox="1"/>
          <p:nvPr/>
        </p:nvSpPr>
        <p:spPr>
          <a:xfrm>
            <a:off x="5796136" y="5351486"/>
            <a:ext cx="2016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正の整数</a:t>
            </a:r>
          </a:p>
        </p:txBody>
      </p:sp>
      <p:sp>
        <p:nvSpPr>
          <p:cNvPr id="9" name="テキスト ボックス 8"/>
          <p:cNvSpPr txBox="1"/>
          <p:nvPr/>
        </p:nvSpPr>
        <p:spPr>
          <a:xfrm>
            <a:off x="5979331" y="6010944"/>
            <a:ext cx="1649834" cy="646331"/>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自然数</a:t>
            </a:r>
          </a:p>
        </p:txBody>
      </p:sp>
      <p:sp>
        <p:nvSpPr>
          <p:cNvPr id="10" name="左中かっこ 9"/>
          <p:cNvSpPr/>
          <p:nvPr/>
        </p:nvSpPr>
        <p:spPr>
          <a:xfrm rot="16200000">
            <a:off x="2204267" y="3025199"/>
            <a:ext cx="252594" cy="4302104"/>
          </a:xfrm>
          <a:prstGeom prst="leftBrace">
            <a:avLst>
              <a:gd name="adj1" fmla="val 24542"/>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 name="左中かっこ 10"/>
          <p:cNvSpPr/>
          <p:nvPr/>
        </p:nvSpPr>
        <p:spPr>
          <a:xfrm rot="16200000">
            <a:off x="6966710" y="3448786"/>
            <a:ext cx="271022" cy="3436502"/>
          </a:xfrm>
          <a:prstGeom prst="leftBrace">
            <a:avLst>
              <a:gd name="adj1" fmla="val 24542"/>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custDataLst>
      <p:tags r:id="rId1"/>
    </p:custDataLst>
    <p:extLst>
      <p:ext uri="{BB962C8B-B14F-4D97-AF65-F5344CB8AC3E}">
        <p14:creationId xmlns:p14="http://schemas.microsoft.com/office/powerpoint/2010/main" val="3690938446"/>
      </p:ext>
    </p:extLst>
  </p:cSld>
  <p:clrMapOvr>
    <a:masterClrMapping/>
  </p:clrMapOvr>
  <mc:AlternateContent xmlns:mc="http://schemas.openxmlformats.org/markup-compatibility/2006" xmlns:p14="http://schemas.microsoft.com/office/powerpoint/2010/main">
    <mc:Choice Requires="p14">
      <p:transition spd="slow" p14:dur="2000" advTm="65367"/>
    </mc:Choice>
    <mc:Fallback xmlns="">
      <p:transition spd="slow" advTm="653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P spid="8" grpId="0"/>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04434" y="428191"/>
            <a:ext cx="8004874" cy="2049792"/>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好きな</a:t>
            </a:r>
            <a:r>
              <a:rPr kumimoji="1" lang="en-US" altLang="ja-JP"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3</a:t>
            </a:r>
            <a:r>
              <a:rPr kumimoji="1" lang="ja-JP" altLang="en-US"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けたの数を決めよう。</a:t>
            </a:r>
            <a:endParaRPr kumimoji="1" lang="en-US" altLang="ja-JP"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ja-JP" altLang="en-US" sz="6600" dirty="0">
                <a:solidFill>
                  <a:prstClr val="black"/>
                </a:solidFill>
                <a:latin typeface="HGP創英角ﾎﾟｯﾌﾟ体" panose="040B0A00000000000000" pitchFamily="50" charset="-128"/>
                <a:ea typeface="HGP創英角ﾎﾟｯﾌﾟ体" panose="040B0A00000000000000" pitchFamily="50" charset="-128"/>
              </a:rPr>
              <a:t>◇□△</a:t>
            </a:r>
            <a:endParaRPr kumimoji="1" lang="ja-JP" altLang="en-US" sz="66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p:txBody>
      </p:sp>
      <p:sp>
        <p:nvSpPr>
          <p:cNvPr id="5" name="正方形/長方形 4"/>
          <p:cNvSpPr/>
          <p:nvPr/>
        </p:nvSpPr>
        <p:spPr>
          <a:xfrm>
            <a:off x="689675" y="3429000"/>
            <a:ext cx="8073334" cy="2788456"/>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その数を二つ並べて</a:t>
            </a:r>
            <a:r>
              <a:rPr kumimoji="1" lang="en-US" altLang="ja-JP"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6</a:t>
            </a:r>
            <a:r>
              <a:rPr kumimoji="1" lang="ja-JP" altLang="en-US"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ケタの数にしよう。</a:t>
            </a:r>
            <a:endParaRPr kumimoji="1" lang="en-US" altLang="ja-JP" sz="48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a:p>
            <a:pPr algn="ctr" defTabSz="914400">
              <a:spcBef>
                <a:spcPct val="20000"/>
              </a:spcBef>
            </a:pPr>
            <a:r>
              <a:rPr kumimoji="1" lang="ja-JP" altLang="en-US" sz="6600" dirty="0">
                <a:solidFill>
                  <a:prstClr val="black"/>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376511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9904" y="0"/>
            <a:ext cx="8229600" cy="778098"/>
          </a:xfrm>
        </p:spPr>
        <p:txBody>
          <a:bodyPr/>
          <a:lstStyle/>
          <a:p>
            <a:r>
              <a:rPr kumimoji="1" lang="ja-JP" altLang="en-US" dirty="0"/>
              <a:t>数直線</a:t>
            </a:r>
          </a:p>
        </p:txBody>
      </p:sp>
      <p:cxnSp>
        <p:nvCxnSpPr>
          <p:cNvPr id="5" name="直線コネクタ 4"/>
          <p:cNvCxnSpPr/>
          <p:nvPr/>
        </p:nvCxnSpPr>
        <p:spPr>
          <a:xfrm>
            <a:off x="4572000" y="1166665"/>
            <a:ext cx="4320480" cy="3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572000" y="976599"/>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6012160" y="972835"/>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6743672" y="972835"/>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7404481" y="972835"/>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8100392" y="976599"/>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851920" y="972835"/>
            <a:ext cx="0" cy="387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059832" y="972835"/>
            <a:ext cx="0" cy="387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289467" y="976599"/>
            <a:ext cx="0" cy="387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475656" y="976599"/>
            <a:ext cx="0" cy="387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302155" y="972835"/>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55576" y="976599"/>
            <a:ext cx="0" cy="387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4369677" y="1399164"/>
            <a:ext cx="40078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０　   １ 　  ２ 　  ３     ４      ５</a:t>
            </a:r>
          </a:p>
        </p:txBody>
      </p:sp>
      <p:sp>
        <p:nvSpPr>
          <p:cNvPr id="30" name="テキスト ボックス 29"/>
          <p:cNvSpPr txBox="1"/>
          <p:nvPr/>
        </p:nvSpPr>
        <p:spPr>
          <a:xfrm>
            <a:off x="251520" y="1426924"/>
            <a:ext cx="4153701"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５   －４  －３   －２   －１</a:t>
            </a:r>
          </a:p>
        </p:txBody>
      </p:sp>
      <p:cxnSp>
        <p:nvCxnSpPr>
          <p:cNvPr id="32" name="直線コネクタ 31"/>
          <p:cNvCxnSpPr/>
          <p:nvPr/>
        </p:nvCxnSpPr>
        <p:spPr>
          <a:xfrm>
            <a:off x="251520" y="1170429"/>
            <a:ext cx="4320480" cy="37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フリーフォーム 34"/>
          <p:cNvSpPr/>
          <p:nvPr/>
        </p:nvSpPr>
        <p:spPr>
          <a:xfrm>
            <a:off x="163773" y="812041"/>
            <a:ext cx="4380931" cy="1037230"/>
          </a:xfrm>
          <a:custGeom>
            <a:avLst/>
            <a:gdLst>
              <a:gd name="connsiteX0" fmla="*/ 0 w 4380931"/>
              <a:gd name="connsiteY0" fmla="*/ 0 h 1037230"/>
              <a:gd name="connsiteX1" fmla="*/ 13648 w 4380931"/>
              <a:gd name="connsiteY1" fmla="*/ 1037230 h 1037230"/>
              <a:gd name="connsiteX2" fmla="*/ 4135272 w 4380931"/>
              <a:gd name="connsiteY2" fmla="*/ 1037230 h 1037230"/>
              <a:gd name="connsiteX3" fmla="*/ 4135272 w 4380931"/>
              <a:gd name="connsiteY3" fmla="*/ 586854 h 1037230"/>
              <a:gd name="connsiteX4" fmla="*/ 4380931 w 4380931"/>
              <a:gd name="connsiteY4" fmla="*/ 573206 h 1037230"/>
              <a:gd name="connsiteX5" fmla="*/ 4380931 w 4380931"/>
              <a:gd name="connsiteY5" fmla="*/ 68239 h 1037230"/>
              <a:gd name="connsiteX6" fmla="*/ 0 w 4380931"/>
              <a:gd name="connsiteY6" fmla="*/ 54591 h 10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0931" h="1037230">
                <a:moveTo>
                  <a:pt x="0" y="0"/>
                </a:moveTo>
                <a:lnTo>
                  <a:pt x="13648" y="1037230"/>
                </a:lnTo>
                <a:lnTo>
                  <a:pt x="4135272" y="1037230"/>
                </a:lnTo>
                <a:lnTo>
                  <a:pt x="4135272" y="586854"/>
                </a:lnTo>
                <a:lnTo>
                  <a:pt x="4380931" y="573206"/>
                </a:lnTo>
                <a:lnTo>
                  <a:pt x="4380931" y="68239"/>
                </a:lnTo>
                <a:lnTo>
                  <a:pt x="0" y="54591"/>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テキスト ボックス 36"/>
          <p:cNvSpPr txBox="1"/>
          <p:nvPr/>
        </p:nvSpPr>
        <p:spPr>
          <a:xfrm>
            <a:off x="7742218" y="2151952"/>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大</a:t>
            </a:r>
          </a:p>
        </p:txBody>
      </p:sp>
      <p:grpSp>
        <p:nvGrpSpPr>
          <p:cNvPr id="38" name="グループ化 37"/>
          <p:cNvGrpSpPr/>
          <p:nvPr/>
        </p:nvGrpSpPr>
        <p:grpSpPr>
          <a:xfrm>
            <a:off x="331914" y="3597610"/>
            <a:ext cx="8454448" cy="855757"/>
            <a:chOff x="251520" y="1539218"/>
            <a:chExt cx="8640960" cy="1168563"/>
          </a:xfrm>
        </p:grpSpPr>
        <p:cxnSp>
          <p:nvCxnSpPr>
            <p:cNvPr id="39" name="直線コネクタ 38"/>
            <p:cNvCxnSpPr/>
            <p:nvPr/>
          </p:nvCxnSpPr>
          <p:spPr>
            <a:xfrm>
              <a:off x="4572000" y="1733048"/>
              <a:ext cx="4320480" cy="3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4572000"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012160"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6743672"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7404481"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8100392"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851920"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059832"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289467"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1475656"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302155"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755576"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4369677" y="1965548"/>
              <a:ext cx="4056923" cy="7144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０　   １ 　 　　　　　　　      ５</a:t>
              </a:r>
            </a:p>
          </p:txBody>
        </p:sp>
        <p:sp>
          <p:nvSpPr>
            <p:cNvPr id="52" name="テキスト ボックス 51"/>
            <p:cNvSpPr txBox="1"/>
            <p:nvPr/>
          </p:nvSpPr>
          <p:spPr>
            <a:xfrm>
              <a:off x="251520" y="1993308"/>
              <a:ext cx="3927493" cy="71447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５   　　　　　　　　    －１</a:t>
              </a:r>
            </a:p>
          </p:txBody>
        </p:sp>
        <p:cxnSp>
          <p:nvCxnSpPr>
            <p:cNvPr id="53" name="直線コネクタ 52"/>
            <p:cNvCxnSpPr/>
            <p:nvPr/>
          </p:nvCxnSpPr>
          <p:spPr>
            <a:xfrm>
              <a:off x="251520" y="1729285"/>
              <a:ext cx="4320480" cy="3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280119" y="6050420"/>
            <a:ext cx="8454448" cy="855757"/>
            <a:chOff x="251520" y="1539218"/>
            <a:chExt cx="8640960" cy="1168563"/>
          </a:xfrm>
        </p:grpSpPr>
        <p:cxnSp>
          <p:nvCxnSpPr>
            <p:cNvPr id="87" name="直線コネクタ 86"/>
            <p:cNvCxnSpPr/>
            <p:nvPr/>
          </p:nvCxnSpPr>
          <p:spPr>
            <a:xfrm>
              <a:off x="4572000" y="1733048"/>
              <a:ext cx="4320480" cy="3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4572000"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6012160"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6743672"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7404481"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100392"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3851920"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3059832"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2289467"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1475656"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5302155" y="1539218"/>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755576" y="1542982"/>
              <a:ext cx="0" cy="38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a:xfrm>
              <a:off x="4369677" y="1965548"/>
              <a:ext cx="4056923" cy="7144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０　   １ 　 　　　　　　　      ５</a:t>
              </a:r>
            </a:p>
          </p:txBody>
        </p:sp>
        <p:sp>
          <p:nvSpPr>
            <p:cNvPr id="100" name="テキスト ボックス 99"/>
            <p:cNvSpPr txBox="1"/>
            <p:nvPr/>
          </p:nvSpPr>
          <p:spPr>
            <a:xfrm>
              <a:off x="251520" y="1993308"/>
              <a:ext cx="3927493" cy="71447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５   　　　　　　　　    －１</a:t>
              </a:r>
            </a:p>
          </p:txBody>
        </p:sp>
        <p:cxnSp>
          <p:nvCxnSpPr>
            <p:cNvPr id="101" name="直線コネクタ 100"/>
            <p:cNvCxnSpPr/>
            <p:nvPr/>
          </p:nvCxnSpPr>
          <p:spPr>
            <a:xfrm>
              <a:off x="251520" y="1729285"/>
              <a:ext cx="4320480" cy="3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テキスト ボックス 101"/>
          <p:cNvSpPr txBox="1"/>
          <p:nvPr/>
        </p:nvSpPr>
        <p:spPr>
          <a:xfrm>
            <a:off x="145589" y="2443077"/>
            <a:ext cx="54831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A,B,C</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に当たる数を答えなさい。</a:t>
            </a:r>
          </a:p>
        </p:txBody>
      </p:sp>
      <mc:AlternateContent xmlns:mc="http://schemas.openxmlformats.org/markup-compatibility/2006" xmlns:a14="http://schemas.microsoft.com/office/drawing/2010/main">
        <mc:Choice Requires="a14">
          <p:sp>
            <p:nvSpPr>
              <p:cNvPr id="103" name="テキスト ボックス 102"/>
              <p:cNvSpPr txBox="1"/>
              <p:nvPr/>
            </p:nvSpPr>
            <p:spPr>
              <a:xfrm>
                <a:off x="149483" y="4718159"/>
                <a:ext cx="8284640" cy="8798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a:t>
                </a:r>
                <a14:m>
                  <m:oMath xmlns:m="http://schemas.openxmlformats.org/officeDocument/2006/math">
                    <m:f>
                      <m:fPr>
                        <m:ctrlP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ja-JP" altLang="en-US" sz="3200" b="0" i="1" u="none" strike="noStrike" kern="1200" cap="none" spc="0" normalizeH="0" baseline="0" noProof="0" smtClean="0">
                            <a:ln>
                              <a:noFill/>
                            </a:ln>
                            <a:solidFill>
                              <a:prstClr val="black"/>
                            </a:solidFill>
                            <a:effectLst/>
                            <a:uLnTx/>
                            <a:uFillTx/>
                            <a:latin typeface="Cambria Math"/>
                            <a:cs typeface="+mn-cs"/>
                          </a:rPr>
                          <m:t>７</m:t>
                        </m:r>
                      </m:num>
                      <m:den>
                        <m:r>
                          <a:rPr kumimoji="1" lang="ja-JP" altLang="en-US" sz="3200" b="0" i="1" u="none" strike="noStrike" kern="1200" cap="none" spc="0" normalizeH="0" baseline="0" noProof="0" smtClean="0">
                            <a:ln>
                              <a:noFill/>
                            </a:ln>
                            <a:solidFill>
                              <a:prstClr val="black"/>
                            </a:solidFill>
                            <a:effectLst/>
                            <a:uLnTx/>
                            <a:uFillTx/>
                            <a:latin typeface="Cambria Math"/>
                            <a:cs typeface="+mn-cs"/>
                          </a:rPr>
                          <m:t>２</m:t>
                        </m:r>
                      </m:den>
                    </m:f>
                  </m:oMath>
                </a14:m>
                <a:r>
                  <a:rPr kumimoji="1" lang="ja-JP" altLang="en-US" sz="32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4.5</a:t>
                </a:r>
                <a:r>
                  <a:rPr kumimoji="1" lang="ja-JP" altLang="en-US" sz="32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2.5</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を数直線上に表しなさい。</a:t>
                </a:r>
              </a:p>
            </p:txBody>
          </p:sp>
        </mc:Choice>
        <mc:Fallback xmlns="">
          <p:sp>
            <p:nvSpPr>
              <p:cNvPr id="103" name="テキスト ボックス 102"/>
              <p:cNvSpPr txBox="1">
                <a:spLocks noRot="1" noChangeAspect="1" noMove="1" noResize="1" noEditPoints="1" noAdjustHandles="1" noChangeArrowheads="1" noChangeShapeType="1" noTextEdit="1"/>
              </p:cNvSpPr>
              <p:nvPr/>
            </p:nvSpPr>
            <p:spPr>
              <a:xfrm>
                <a:off x="149483" y="4718159"/>
                <a:ext cx="8284640" cy="879856"/>
              </a:xfrm>
              <a:prstGeom prst="rect">
                <a:avLst/>
              </a:prstGeom>
              <a:blipFill rotWithShape="1">
                <a:blip r:embed="rId3"/>
                <a:stretch>
                  <a:fillRect l="-1913" r="-1104" b="-11111"/>
                </a:stretch>
              </a:blipFill>
            </p:spPr>
            <p:txBody>
              <a:bodyPr/>
              <a:lstStyle/>
              <a:p>
                <a:r>
                  <a:rPr lang="ja-JP" altLang="en-US">
                    <a:noFill/>
                  </a:rPr>
                  <a:t> </a:t>
                </a:r>
              </a:p>
            </p:txBody>
          </p:sp>
        </mc:Fallback>
      </mc:AlternateContent>
      <p:sp>
        <p:nvSpPr>
          <p:cNvPr id="104" name="テキスト ボックス 103"/>
          <p:cNvSpPr txBox="1"/>
          <p:nvPr/>
        </p:nvSpPr>
        <p:spPr>
          <a:xfrm>
            <a:off x="1318672" y="3117351"/>
            <a:ext cx="4219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5" name="円/楕円 104"/>
          <p:cNvSpPr/>
          <p:nvPr/>
        </p:nvSpPr>
        <p:spPr>
          <a:xfrm>
            <a:off x="1509152" y="3735530"/>
            <a:ext cx="6769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6" name="円/楕円 105"/>
          <p:cNvSpPr/>
          <p:nvPr/>
        </p:nvSpPr>
        <p:spPr>
          <a:xfrm>
            <a:off x="3434306" y="370594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7" name="円/楕円 106"/>
          <p:cNvSpPr/>
          <p:nvPr/>
        </p:nvSpPr>
        <p:spPr>
          <a:xfrm>
            <a:off x="4887279" y="372738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8" name="テキスト ボックス 107"/>
          <p:cNvSpPr txBox="1"/>
          <p:nvPr/>
        </p:nvSpPr>
        <p:spPr>
          <a:xfrm>
            <a:off x="3296109" y="3142609"/>
            <a:ext cx="4074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9" name="テキスト ボックス 108"/>
          <p:cNvSpPr txBox="1"/>
          <p:nvPr/>
        </p:nvSpPr>
        <p:spPr>
          <a:xfrm>
            <a:off x="4707999" y="3142481"/>
            <a:ext cx="4042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0" name="円/楕円 109"/>
          <p:cNvSpPr/>
          <p:nvPr/>
        </p:nvSpPr>
        <p:spPr>
          <a:xfrm>
            <a:off x="2251218" y="618960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1" name="円/楕円 110"/>
          <p:cNvSpPr/>
          <p:nvPr/>
        </p:nvSpPr>
        <p:spPr>
          <a:xfrm>
            <a:off x="2654073" y="619098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2" name="円/楕円 111"/>
          <p:cNvSpPr/>
          <p:nvPr/>
        </p:nvSpPr>
        <p:spPr>
          <a:xfrm>
            <a:off x="7601087" y="617463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3" name="円/楕円 112"/>
          <p:cNvSpPr/>
          <p:nvPr/>
        </p:nvSpPr>
        <p:spPr>
          <a:xfrm>
            <a:off x="6948264" y="616812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6" name="テキスト ボックス 115"/>
          <p:cNvSpPr txBox="1"/>
          <p:nvPr/>
        </p:nvSpPr>
        <p:spPr>
          <a:xfrm>
            <a:off x="1837126" y="5563916"/>
            <a:ext cx="803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3</a:t>
            </a:r>
            <a:endPar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117" name="テキスト ボックス 116"/>
          <p:cNvSpPr txBox="1"/>
          <p:nvPr/>
        </p:nvSpPr>
        <p:spPr>
          <a:xfrm>
            <a:off x="2096067" y="6236706"/>
            <a:ext cx="11160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2.5</a:t>
            </a:r>
            <a:endPar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18" name="テキスト ボックス 117"/>
              <p:cNvSpPr txBox="1"/>
              <p:nvPr/>
            </p:nvSpPr>
            <p:spPr>
              <a:xfrm>
                <a:off x="6716470" y="5370500"/>
                <a:ext cx="463588" cy="7866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1" lang="en-US" altLang="ja-JP"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fPr>
                        <m:num>
                          <m:r>
                            <a:rPr kumimoji="1" lang="ja-JP" altLang="en-US" sz="2400" b="0" i="1" u="none" strike="noStrike" kern="1200" cap="none" spc="0" normalizeH="0" baseline="0" noProof="0" smtClean="0">
                              <a:ln>
                                <a:noFill/>
                              </a:ln>
                              <a:solidFill>
                                <a:srgbClr val="FF0000"/>
                              </a:solidFill>
                              <a:effectLst/>
                              <a:uLnTx/>
                              <a:uFillTx/>
                              <a:latin typeface="Cambria Math"/>
                              <a:cs typeface="+mn-cs"/>
                            </a:rPr>
                            <m:t>７</m:t>
                          </m:r>
                        </m:num>
                        <m:den>
                          <m:r>
                            <a:rPr kumimoji="1" lang="ja-JP" altLang="en-US" sz="2400" b="0" i="1" u="none" strike="noStrike" kern="1200" cap="none" spc="0" normalizeH="0" baseline="0" noProof="0" smtClean="0">
                              <a:ln>
                                <a:noFill/>
                              </a:ln>
                              <a:solidFill>
                                <a:srgbClr val="FF0000"/>
                              </a:solidFill>
                              <a:effectLst/>
                              <a:uLnTx/>
                              <a:uFillTx/>
                              <a:latin typeface="Cambria Math"/>
                              <a:cs typeface="+mn-cs"/>
                            </a:rPr>
                            <m:t>２</m:t>
                          </m:r>
                        </m:den>
                      </m:f>
                    </m:oMath>
                  </m:oMathPara>
                </a14:m>
                <a:endPar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mc:Choice>
        <mc:Fallback xmlns="">
          <p:sp>
            <p:nvSpPr>
              <p:cNvPr id="118" name="テキスト ボックス 117"/>
              <p:cNvSpPr txBox="1">
                <a:spLocks noRot="1" noChangeAspect="1" noMove="1" noResize="1" noEditPoints="1" noAdjustHandles="1" noChangeArrowheads="1" noChangeShapeType="1" noTextEdit="1"/>
              </p:cNvSpPr>
              <p:nvPr/>
            </p:nvSpPr>
            <p:spPr>
              <a:xfrm>
                <a:off x="6716470" y="5370500"/>
                <a:ext cx="463588" cy="786626"/>
              </a:xfrm>
              <a:prstGeom prst="rect">
                <a:avLst/>
              </a:prstGeom>
              <a:blipFill rotWithShape="1">
                <a:blip r:embed="rId4"/>
                <a:stretch>
                  <a:fillRect/>
                </a:stretch>
              </a:blipFill>
            </p:spPr>
            <p:txBody>
              <a:bodyPr/>
              <a:lstStyle/>
              <a:p>
                <a:r>
                  <a:rPr lang="ja-JP" altLang="en-US">
                    <a:noFill/>
                  </a:rPr>
                  <a:t> </a:t>
                </a:r>
              </a:p>
            </p:txBody>
          </p:sp>
        </mc:Fallback>
      </mc:AlternateContent>
      <p:sp>
        <p:nvSpPr>
          <p:cNvPr id="119" name="テキスト ボックス 118"/>
          <p:cNvSpPr txBox="1"/>
          <p:nvPr/>
        </p:nvSpPr>
        <p:spPr>
          <a:xfrm>
            <a:off x="6993983" y="6195390"/>
            <a:ext cx="11160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en-US" altLang="ja-JP"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4.5</a:t>
            </a:r>
            <a:endParaRPr kumimoji="1" lang="ja-JP" altLang="en-US" sz="3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Tree>
    <p:custDataLst>
      <p:tags r:id="rId1"/>
    </p:custDataLst>
    <p:extLst>
      <p:ext uri="{BB962C8B-B14F-4D97-AF65-F5344CB8AC3E}">
        <p14:creationId xmlns:p14="http://schemas.microsoft.com/office/powerpoint/2010/main" val="2033884846"/>
      </p:ext>
    </p:extLst>
  </p:cSld>
  <p:clrMapOvr>
    <a:masterClrMapping/>
  </p:clrMapOvr>
  <mc:AlternateContent xmlns:mc="http://schemas.openxmlformats.org/markup-compatibility/2006" xmlns:p14="http://schemas.microsoft.com/office/powerpoint/2010/main">
    <mc:Choice Requires="p14">
      <p:transition spd="slow" p14:dur="2000" advTm="47950"/>
    </mc:Choice>
    <mc:Fallback xmlns="">
      <p:transition spd="slow" advTm="479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500"/>
                                        <p:tgtEl>
                                          <p:spTgt spid="10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fade">
                                      <p:cBhvr>
                                        <p:cTn id="52" dur="500"/>
                                        <p:tgtEl>
                                          <p:spTgt spid="10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500"/>
                                        <p:tgtEl>
                                          <p:spTgt spid="10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fade">
                                      <p:cBhvr>
                                        <p:cTn id="58" dur="500"/>
                                        <p:tgtEl>
                                          <p:spTgt spid="10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fade">
                                      <p:cBhvr>
                                        <p:cTn id="61" dur="500"/>
                                        <p:tgtEl>
                                          <p:spTgt spid="10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fade">
                                      <p:cBhvr>
                                        <p:cTn id="64" dur="500"/>
                                        <p:tgtEl>
                                          <p:spTgt spid="10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500"/>
                                        <p:tgtEl>
                                          <p:spTgt spid="8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fade">
                                      <p:cBhvr>
                                        <p:cTn id="72" dur="500"/>
                                        <p:tgtEl>
                                          <p:spTgt spid="10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fade">
                                      <p:cBhvr>
                                        <p:cTn id="77" dur="500"/>
                                        <p:tgtEl>
                                          <p:spTgt spid="11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fade">
                                      <p:cBhvr>
                                        <p:cTn id="80" dur="500"/>
                                        <p:tgtEl>
                                          <p:spTgt spid="11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fade">
                                      <p:cBhvr>
                                        <p:cTn id="85" dur="500"/>
                                        <p:tgtEl>
                                          <p:spTgt spid="11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18"/>
                                        </p:tgtEl>
                                        <p:attrNameLst>
                                          <p:attrName>style.visibility</p:attrName>
                                        </p:attrNameLst>
                                      </p:cBhvr>
                                      <p:to>
                                        <p:strVal val="visible"/>
                                      </p:to>
                                    </p:set>
                                    <p:animEffect transition="in" filter="fade">
                                      <p:cBhvr>
                                        <p:cTn id="88" dur="500"/>
                                        <p:tgtEl>
                                          <p:spTgt spid="11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12"/>
                                        </p:tgtEl>
                                        <p:attrNameLst>
                                          <p:attrName>style.visibility</p:attrName>
                                        </p:attrNameLst>
                                      </p:cBhvr>
                                      <p:to>
                                        <p:strVal val="visible"/>
                                      </p:to>
                                    </p:set>
                                    <p:animEffect transition="in" filter="fade">
                                      <p:cBhvr>
                                        <p:cTn id="93" dur="500"/>
                                        <p:tgtEl>
                                          <p:spTgt spid="11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9"/>
                                        </p:tgtEl>
                                        <p:attrNameLst>
                                          <p:attrName>style.visibility</p:attrName>
                                        </p:attrNameLst>
                                      </p:cBhvr>
                                      <p:to>
                                        <p:strVal val="visible"/>
                                      </p:to>
                                    </p:set>
                                    <p:animEffect transition="in" filter="fade">
                                      <p:cBhvr>
                                        <p:cTn id="96" dur="500"/>
                                        <p:tgtEl>
                                          <p:spTgt spid="11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11"/>
                                        </p:tgtEl>
                                        <p:attrNameLst>
                                          <p:attrName>style.visibility</p:attrName>
                                        </p:attrNameLst>
                                      </p:cBhvr>
                                      <p:to>
                                        <p:strVal val="visible"/>
                                      </p:to>
                                    </p:set>
                                    <p:animEffect transition="in" filter="fade">
                                      <p:cBhvr>
                                        <p:cTn id="101" dur="500"/>
                                        <p:tgtEl>
                                          <p:spTgt spid="11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17"/>
                                        </p:tgtEl>
                                        <p:attrNameLst>
                                          <p:attrName>style.visibility</p:attrName>
                                        </p:attrNameLst>
                                      </p:cBhvr>
                                      <p:to>
                                        <p:strVal val="visible"/>
                                      </p:to>
                                    </p:set>
                                    <p:animEffect transition="in" filter="fade">
                                      <p:cBhvr>
                                        <p:cTn id="10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animBg="1"/>
      <p:bldP spid="37" grpId="0"/>
      <p:bldP spid="102" grpId="0"/>
      <p:bldP spid="103" grpId="0"/>
      <p:bldP spid="104" grpId="0"/>
      <p:bldP spid="105" grpId="0" animBg="1"/>
      <p:bldP spid="106" grpId="0" animBg="1"/>
      <p:bldP spid="107" grpId="0" animBg="1"/>
      <p:bldP spid="108" grpId="0"/>
      <p:bldP spid="109" grpId="0"/>
      <p:bldP spid="110" grpId="0" animBg="1"/>
      <p:bldP spid="111" grpId="0" animBg="1"/>
      <p:bldP spid="112" grpId="0" animBg="1"/>
      <p:bldP spid="113" grpId="0" animBg="1"/>
      <p:bldP spid="116" grpId="0"/>
      <p:bldP spid="117" grpId="0"/>
      <p:bldP spid="118" grpId="0"/>
      <p:bldP spid="1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タイトル 1"/>
          <p:cNvSpPr txBox="1">
            <a:spLocks/>
          </p:cNvSpPr>
          <p:nvPr/>
        </p:nvSpPr>
        <p:spPr>
          <a:xfrm>
            <a:off x="470263" y="872836"/>
            <a:ext cx="8229600" cy="484216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ja-JP" altLang="en-US" sz="7200" dirty="0"/>
              <a:t>身の回りのものでプラスやマイナスの記号がついているものを探そう。</a:t>
            </a:r>
          </a:p>
        </p:txBody>
      </p:sp>
    </p:spTree>
    <p:extLst>
      <p:ext uri="{BB962C8B-B14F-4D97-AF65-F5344CB8AC3E}">
        <p14:creationId xmlns:p14="http://schemas.microsoft.com/office/powerpoint/2010/main" val="1160651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652558"/>
          </a:xfrm>
        </p:spPr>
        <p:txBody>
          <a:bodyPr>
            <a:normAutofit fontScale="90000"/>
          </a:bodyPr>
          <a:lstStyle/>
          <a:p>
            <a:r>
              <a:rPr kumimoji="1" lang="ja-JP" altLang="en-US" dirty="0"/>
              <a:t>身の回りの正の数・負の数</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730" y="769190"/>
            <a:ext cx="8118414" cy="6088810"/>
          </a:xfrm>
        </p:spPr>
      </p:pic>
    </p:spTree>
    <p:extLst>
      <p:ext uri="{BB962C8B-B14F-4D97-AF65-F5344CB8AC3E}">
        <p14:creationId xmlns:p14="http://schemas.microsoft.com/office/powerpoint/2010/main" val="3614280082"/>
      </p:ext>
    </p:extLst>
  </p:cSld>
  <p:clrMapOvr>
    <a:masterClrMapping/>
  </p:clrMapOvr>
  <mc:AlternateContent xmlns:mc="http://schemas.openxmlformats.org/markup-compatibility/2006" xmlns:p14="http://schemas.microsoft.com/office/powerpoint/2010/main">
    <mc:Choice Requires="p14">
      <p:transition spd="slow" p14:dur="2000" advTm="9213"/>
    </mc:Choice>
    <mc:Fallback xmlns="">
      <p:transition spd="slow" advTm="921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9160" y="0"/>
            <a:ext cx="16057783" cy="12043337"/>
          </a:xfrm>
        </p:spPr>
      </p:pic>
    </p:spTree>
    <p:extLst>
      <p:ext uri="{BB962C8B-B14F-4D97-AF65-F5344CB8AC3E}">
        <p14:creationId xmlns:p14="http://schemas.microsoft.com/office/powerpoint/2010/main" val="1224834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15" t="25932" r="26518" b="32823"/>
          <a:stretch/>
        </p:blipFill>
        <p:spPr bwMode="auto">
          <a:xfrm>
            <a:off x="0" y="1079081"/>
            <a:ext cx="9143999" cy="427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814787"/>
      </p:ext>
    </p:extLst>
  </p:cSld>
  <p:clrMapOvr>
    <a:masterClrMapping/>
  </p:clrMapOvr>
  <mc:AlternateContent xmlns:mc="http://schemas.openxmlformats.org/markup-compatibility/2006" xmlns:p14="http://schemas.microsoft.com/office/powerpoint/2010/main">
    <mc:Choice Requires="p14">
      <p:transition spd="slow" p14:dur="2000" advTm="13619"/>
    </mc:Choice>
    <mc:Fallback xmlns="">
      <p:transition spd="slow" advTm="1361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15" t="25932" r="26518" b="32823"/>
          <a:stretch/>
        </p:blipFill>
        <p:spPr bwMode="auto">
          <a:xfrm>
            <a:off x="0" y="0"/>
            <a:ext cx="15116010" cy="707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0882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AutoShape 2" descr="data:image/jpeg;base64,/9j/4AAQSkZJRgABAQAAAQABAAD/2wCEAAkGBhQQEBQUExQVFRUWFRcSFxQYGBUXFhUUFRYXFBQVFRUZHScfFxojGRQYHy8gIycpLCwtFSAxNzAqNSYrLCkBCQoKDgwMFA8PFikcFRgpKSkpKSkpKSkpKSkpKSkpKSkpKSkpKSkpKSkpKSkpKSkpKSkpKSkpKSkpKSkpKSkpKf/AABEIAJ8BPAMBIgACEQEDEQH/xAAcAAEAAQUBAQAAAAAAAAAAAAAABgEEBQcIAwL/xABLEAABAwICAwsIBggFBAMAAAABAAIDBBESIQUGMQcTIkFRYXGRk6HRFhcyU1SBktIVUrHB0/AIFCNCQ0RisjNygqLCg9Th4hgkw//EABYBAQEBAAAAAAAAAAAAAAAAAAABAv/EABgRAQEBAQEAAAAAAAAAAAAAAAABERJR/9oADAMBAAIRAxEAPwDeKIiAiIgIiICIiAiIgIiICIiAiK2krLEi2znUtwXKKydWm2Q+0rFVmt8cIO+S0reKzpww9ViVOovNSJFCfOnTesg90sp//FU86tN6yDtJfwFdhlTdFBzuq0314e0l/AVPOvTfXg7Sb8BOoZU5RQfzrU314O0m/AVDurU314O0m/ATqGVOUUF87FP9eHtJvwE861P9eD45vwFOoZU6RQXzrQfWg+Of8BBuqwfWg+Of8BOoZU6RQY7qUPLD8VR+Avl+6rCOOLrqf+3V6hle2kt1uhglfGTK4scWEsZduJps4Aki9iLXWY0brzRVDQWVMQv+65wY4cxa6xuuaa6QGR5dtLnOP+ok/eqVMTWki6qOpX6fp2i5nhA5TIwfesRX7o9DDe84eRxMBf8A7gMPeubN+aP3v7lcb+GRBwObiW4vqgbR0lBu1+7XTXeGQzOsODk3hP2NabE2B5c9ixEu7BVk8CjsL5gsncbAYiLtAscIJ2HlWsNDafFNvha97S5oaCywNwbguuDcX5jfk4xl5tfY7DAHg4rm+EAts4YThbf6uYI2X5cRElrt2mrEjrMjjbfJjopHOaNliSWX6bBe1Du6ytwiWJkmfCLQ6MkE7ALuAI991AazT0E8z5JBI+5bhu92IMaxzcJdY34RaQTf0bZ3KtXuifId6Dmsywh5DnbBe7g1oOdzsG1B0/oDT0VdTtnhJLHXGYsWuBs5rhygrIrlynqHxuLWTSMGHHZr3tFybbAbXXQ2peknVFBTyPN3FlieMlriy55zhv70VnUREBERAREQEREBERAREQEREBfJYDtAX0iC3loI3elGw9LWn7QvuGkYz0WNb0NA+xeqIKBqWVUQUsllVEFLJZVRBSyWVUQUsllVECyoQqog5p1g3Nq8VMwbTTPbvj8L2NDmuZiJYQb/AFbLLaP3DK6ZodLJFDfPC4uc8dIaLDrXQCING/8Ax8nGyqiJ/wArx35rH1G45pCEOaGMnYdoZIL3Gxwx4Tf3LoJEHKlXqDXRl+KlmsxpeXYHWDG7Ti2G3N0rAmld+fFdjSytYLuIaBtJIAHvKtptHwvIc6OJxuC1xawm+0WJG1ByCKZ1+LouL5c21XFPTyXADXEk5AC5J5AONdV1WrNFO4ukpqeRzrkudHG4uIyJJIzVzQ6Np4GtbDHFG0E4WsaxoDnelYAZE8aDVWrG4lvsDZauSWGZ1/2bd7OFl7tDrtNncZF8rrbWjqBlPEyKMWZG0MaOYC2Z4yrlEBERAREQEREBERAREQEREBERAREQEREBERAREQEREBERAREQEREBERAREQY/TmjjURYGlgIfHIMbS5p3uRslnNBF74bLCz6lOIpwJv8ABJIaWDe23cx5MbBaw4BaA4usHm1rBSpEERoNSHxytk31jLEu/ZxgGO4mGCHHiDWHfySCD6A6RcnU4CZkrTG1wnfM4hlrtc5mFrQCG33uIMJcDm9zhY7ZKiAiIgIiICIiAiK2rdIMhALyRc2GROe3iQXKLEnWiDld8DvBfB1sg5X9m/wU6nq5WZRYYa2QnZvh6I3n7lQ61xfVm7KTwTYZWaRYQ62R+rn7Jy+TrdH6qo7IpsMrOosCdb2epqOyPiqeWDPU1HZ/+ybDKz6LAHW9nqKnsx8yp5Ys9RU9m35k2GVIEUfOuTPUVPwN+dU8s2eoqPgZ86bDKkKKPeWbPUVHwM+dU8s2eoqfgZ86bDKkSKPeWbPUVHwx/iJ5Zs9RUfDH86bDKkKKPeWbPUVHwM+dfQ1xZ6mo+BvzpsMrK6S0g2CJ8jiOC1zgCQMWEF1hfjyWpqHd7fj/AGtK3Bx4HnEOgOFj1hR7df0z+sV7SA9rWRR2a8WIJe4k2uduWfNzKFwQB19osFUb7pt2vRzxwnSx8zoybfBiV/HusaMP8yB0xzD7WLnEw86oWdKDpHzqaM9qb8EvyLyqd1zRrG4t/Ls7YWxyk9RaLDPaVzrEwWJ5Le8kgW2/myqLG5JNgD3A2HXl70G8qnd0pADgineQMrhjATyXxEjLjssId35xcLUYw3zvKS63NwLArUrnX5e6yPlGYbe17DMXI5Sg2LPu8VpJwxU7RfK7ZHG3Fc4xcrzpt3CvxEubTuFjlvbhY2yN8fKtcuIHEev7rLI0dM6pfvcLQ20bn2c8NuI2F73OecrmxtcgZDZtQTBu7hpAH+XPTE77nhXUW71WD0oad3+mQf8ANRyTc7qWvDDvd+FsMxAwBxNyI+Rp2cdhkSAfCu1HnhjfI7BhY3E6z3XABjBsCwXzlaLjLnzbdianVL+kA/8AiUjDztlc3uLD9qzei93alkcGywzRXNsQwyNHObEO6mlaPbEOfr/8K4pKQFwuSBmSegXRXS2hNeqKteWQTtc/OzCHMc63G0OAxDoWeXJ9HTnJ7SQQcQIuCLHIgjYctq6U1L0s6qoIJX5vLMLjyuYSwu9+G/vQZxERAREQFZaT0WJwA4kWN8rcluNXqIMF5JM+u/8A2+CodUWfXd1N8FnkWeYvVR5+psZ/iP6o/lVlNucRuN/1ipHM1zAOrApcicw6qGHcxi9pq/jZ8ip5rofaav42fIpoiuQ2oZ5rYPX1XaM+RU81dP6+q7RnyKaImQ2oYNyun9dVdq35FTzU03rqrtW/IpoiZDahXmopvW1Xaj5UO5RS+tqu1HyqaomQ2oT5p6X1tT2o+VV809L62p7UfKpqiZDahXmnpfW1Paj5VTzTUvrantR8qmyJkNqE+ael9bVdqPlXydyOlP8AFqu1HyqcImQ2ucN1bVVtBVxMiMhY9jHYpDiJdje1wDrDYA3Ln51E6fSDWl1wTcWy5bjnXWOk9HtnhkjdsexzL2vbE0tuOfNadoP0e5Mf7aqYGce9scXnoxGw70Rql2kB9U9y+TX/ANPf/wCFvuDcD0e22J1Q/btkaL32eiwbFfx7iuiwP8B55zNN9zlRzw6uGEWb057Tn933qhqgRex6xtXRbdxnRY/l3drN86s59wvRxN2idnM2W/8Ae1yDn4zNIvY923rX0yZrgcyCLWAHFnn3DrW5az9HqK94auRnNJG2T3EtLPsUf0h+j3Vg3ingf/m3yM+7guB6wg1s2ZjeUnlI+7Pw5lcaP0lEyQOkbvjbEFuYvcctipkNxrSjcnQwyt5N+aD/AKXmxae7mWOqdxjSbTwaa4N7WlgJAvlfh7ehBYU2sdM1rQ6nLiAQXb88XJcXXth5CBt/dCpS6w07W2fTtebWDi919rszwczYtHFsvtDbZBm4tpU/ywHTNB9zyrqLcL0mdrIW9Mrf+IKDDUGnqVgGOmEnBYD+0kbctBxO4IuC64uL2y6rOoq2kAtuGEknbYG5swnbYC2fNy7JvS/o+1p9OamZ0OkcerAB3rP6I/R9DHAz1eJv7zI48OIcYxucbfCg1bT6Rwizdi6U1D0c6n0dTseMLsGNzTtBe4vsRygOA9yxmrm5LQ0Mgkax0rwcTXSuDsHJhaAG3HKQSpmgIiICIiAiIgIiICIiAiIgIiICIiAiIgIiICIiAiIgIiICIiAiIgIiICIiC20hXtgZjfitia2zWuc4ue4MaA1oJNy4K38oIbQnGf2xtGML8RIIBu2122JAOICxNjZe+kdHtnZgcXN4TXhzTZwcxwe0g9LQsdLqdTO3vgG7DtuS5+bXEPcbl13MaSdtxtzNwuKbWOCSRrGSYnOLgLNfYlhkBGK1v4Mls8wwkXC+ZdZ6dpsZALPfGThfZroywPxOtZoBkYLk2u4DaraDUqlYRhYcOZMZc4sJOMAlp5BK8AbOFzC3vW6rQTOJeHG7nOc3EQH4t7u1w5LwxnK3o8hIIX9DXsnZjYSRcjNrmOBBsQ5rgHNPSFcK10do5sDMLS51yXFzjic5x2lx7vcFdICIiAiIgIiICIiAiIgIiICIiAiIgIiICIiAi86iYMY5x2NBcegC5+xaHdu51webNpy3Fk3A/wBG+y+Pk40G/EWrdGbvVO4AT08sbuMsLZG95ae4qRUm6zo2T+YwHkeyRveW270EwRYGPX3R7tlbTe+Vg7iV9HXmgH87TdrH4oM4ii9bumaOiaCaqNwde2DFIcttwwG3vssHPu40AJDWzOABIdgDWkgZDM4hc5Xw5XQbERaNr93updfeoIY/8xfIe4tHcsNLuxaSLHjfWDHkHCNgcy2ZwG3Hs4V/cg6LRcsS69V7jc1lT7pXtHU0gLwGtVYSP/tVJN8v20u34kHVyLlar10rZHlzqqcuta4ke0WGQyaQOLkXyzXOtGysqR/1pfmQdV3RcvQboekGbKyf3ux/3grJU+7BpJn8wH8zo4j3hoPeg6PRaFpd3msb6cVO/wD0vYesPI7lJ6Hd7pzFimgkbJitgYWuaRxuDnFtui3vQbTRR3VbX2k0jcQvIeBcxPGF9uUDMOHO0m3HZSJARFrirqpC9wL3nM7XO4iefmUtxZNbHRaue8kZk+8lUjfbNpIPMS3vBCnS8tpItaO00+P0ppG9Mzh/eSvI67RjbWTDodG8ddk6OW0EWsBrzF7bN1R+CHXmL22bqj8E6OWz0Wrzr3F7bN1M8E8u4vbJupngnRy2gi1f5dxe2zdTPBVGvMXtsvVH4J0ctnotZDXqP22X4Y/BPLqP22T4Y/BOjls1FrMa9R+2yfDH4J5cs9tk+GPwTo5bMRax8uWe2yfDH4IdeW+2yfBH4J0ctnItXO17b7c/4I/BeT90ED+ek7OPwTo5YrdQ1+qG1r6WN5jjjfG0hpILw4Mc7GdpHCItsttutWPgOL322jlss1rZXb/VSy4zJjeyzyAC7JjQSBkNlvcsZQMxVDR/XfquQFpl4zUzmk3a4G2y33r4wnkPJs4lka8cM9KtSiPC5519MYTnsA2np2DpVTflK+pJeCG8dy88uzC0faUV8PuTkDyDJCy2Vrnj93EqMlwEO4wbgcp4l8YbDP8APKiPtkORJ2C3JxmwAXy8X5OsL5bJfIcocT0bB1r5LQEV9BnOOte74t7AzF3C9+QG9gOfIq0329rfnx9y2nqZqKP1eGqM7xJMxzbBsbmtjka+Mizwbuwg82ew8ZK1kIT+b+CbweUd/gty1xkjh33fLuwB1i3g3mYx7xbFssxotste98Ru0jSPl/Vg+Zxu4S+izJ8eMizrYrHfDe5OwHI5m4mtNbzzjrTejyjrC25oKhe8gb7a7Wym0cfpTNjlfsAvm47c+Uk5rx0RoEvEsBkGAGWK+9R4g1rpmi1rAHLky2bL3YutUmmKpNCQ1nO491vFbN1k0QKGjgkDYZ98wR4ZIBwf2Bs4OD/SswDZxkqA1cocY2DMRA3PK9xuRfjtYD3FMHroCpkp5o5GOLXNcC1w4j+TYjkK6k0ZWieGOUbHsa+3JcXI92xc1uaDTMdaxDrfeugNR330fTn+j/kQorPKwk0FA43MTbnMm1jnnxK/RBi3as05/h/7n+K8xqlTXzjxcznPI+Em3cswiYaxjdWKQbKaDso/tsvb6Fg9TF2bPBXqILL6Fg9TF2bPBPoWD1MXZs8FeogsvoWD1MXZs8E+hYPUxdmzwV6iCy+hIPUxdmzwT6Eg9RF2bPBXqILB2gac7YIT/wBOPwVPJ6m9ng7KPwWQRBj/ACdpvZ4Oyj8FTycpfZoOyj+VZFEGN8m6X2aDso/lTyapfZoOyj+VZJEGMOq9IdtLT9lH8q+TqnR+y0/ZR+CyqIOa902iEWlJY2MDGb7Dha1oa0AtjPBAFrXv3qKsrmxzg3NmyZ9GLPuXUOterEFZEXSRCSSNrnROzDmvAJbYtIJGKxwnLmXJbm8LPl70GYr9Lsc8luIjnACtPpIfVWT0ZqFX1VjDSzOaQXBxbgYQOR8mFp28ufuUiotwnSUnpCCPIHhy328VmNdmEEJZpAYhduVxlfiVJa0hxu3bne9735+MLZDP0eazjqKYdG+n/gF7H9Hqqw2/WYLi9uDJbiyvb7kGs5akZODMshe4Odhfi27dqoJw4G4PPx5fn3KdzbhGkY74f1eQHI4ZCLji9Ng6VH9K7mekqU3dSykDPHHaUc+cdyPeAgwbapgHIqzSMvtJHQfyPzmvCohI9IFrhe4IseW9js2G68mykCxzHIfuPF7kF2KpnL3H7eNZml15qYo2RsqXtYzJrRazRns4N+M9aj0cLH5XwHnzb17QvB8RaSDtCCZM1+eYt7kLpBbDiMj2mwa9rLACwtiby/4Q5SvR26E8uBu6zb4Bvj7tBLiBitss4DYL4G894PZVsmmJ1Buhb2QWtc3Noymf6DcFmZstbC3CDbYeOys3a8zB5dFK+LFmQHYruI4bruH7zi51v6iolZVDE0xKq/W+aogwSyvkDCC1pDbNGEtJu0A7DboJWGZVhosLKygkLSC02Kz8GpFbUxieKllc0nCcLDm7la3aRzgW500fFPXF+Ft8h3BdO6p0hioadhyIiaSOQuGIjvWqNzrcdm31s1cze2Ns4QkgvkO0B9iQ1vKNp2WC3cgIiICIiAiIgIiICIiAiIgIiICIiAiIgIiICs/oaDFi3mLFfFfAy99t7223V4iAiIgIiICIiDynpGSCz2NcORwDh3qNVu5boyYkuo4gT9TFH3RkBSpEGvqncL0Y/wBFkrP8srz/AH4l4ybgujnAZ1Atx74256bs5lsdEGsh+j9o+/8AiVPRjj/DXvFuDaNG3f3dMvytC2MiCAzbkmh6dmOSGzQQMT5prXccLR6e0kgdSvaXUfQ8QjcKelIkI3svIkDydmDGTivzKS6VoN/jwh5YQ9kgcADZ0b2vGRyI4NvesTLqXGd6IklDoyTixXxYnNkeQ30WFzmC+EAWLhbNBdaLFE0tFOKYFwJaIxEC4NuCRh2gWPUrx+loQQ0yxglxYAXtuXtALm2vtFxcc45Vh6LUlkbmHfZOCC2zbR8Gzg1rXMsWMGMuwg2xZi2YP3pDUyOYuu9zWvc9z2gN4QeYXFoNuDwoGG+3N3LkGbpKxkrA+N7XsOxzSHNNjY2I5wvZWWitHbwwgvL3Oc57nkAXc7+kZAWAHuV6g//Z">
            <a:hlinkClick r:id="rId2"/>
          </p:cNvPr>
          <p:cNvSpPr>
            <a:spLocks noChangeAspect="1" noChangeArrowheads="1"/>
          </p:cNvSpPr>
          <p:nvPr/>
        </p:nvSpPr>
        <p:spPr bwMode="auto">
          <a:xfrm>
            <a:off x="117475" y="-1417638"/>
            <a:ext cx="5848350" cy="2952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0803"/>
          <a:stretch/>
        </p:blipFill>
        <p:spPr bwMode="auto">
          <a:xfrm>
            <a:off x="310492" y="663762"/>
            <a:ext cx="12402945" cy="244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s://encrypted-tbn0.gstatic.com/images?q=tbn:ANd9GcSy1-lshhesOYLe21kTWoSdyL2r1Kfl-fnTF0ehSv47kytrBNT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492" y="3109914"/>
            <a:ext cx="12418419" cy="334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352672"/>
      </p:ext>
    </p:extLst>
  </p:cSld>
  <p:clrMapOvr>
    <a:masterClrMapping/>
  </p:clrMapOvr>
  <mc:AlternateContent xmlns:mc="http://schemas.openxmlformats.org/markup-compatibility/2006" xmlns:p14="http://schemas.microsoft.com/office/powerpoint/2010/main">
    <mc:Choice Requires="p14">
      <p:transition spd="slow" p14:dur="2000" advTm="6384"/>
    </mc:Choice>
    <mc:Fallback xmlns="">
      <p:transition spd="slow" advTm="6384"/>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054771-9DCA-44DC-8C73-C3C83105D08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8464290-1A79-4122-B33B-818E171126CC}"/>
              </a:ext>
            </a:extLst>
          </p:cNvPr>
          <p:cNvSpPr>
            <a:spLocks noGrp="1"/>
          </p:cNvSpPr>
          <p:nvPr>
            <p:ph idx="1"/>
          </p:nvPr>
        </p:nvSpPr>
        <p:spPr/>
        <p:txBody>
          <a:bodyPr/>
          <a:lstStyle/>
          <a:p>
            <a:endParaRPr kumimoji="1" lang="ja-JP" altLang="en-US" dirty="0"/>
          </a:p>
        </p:txBody>
      </p:sp>
      <p:pic>
        <p:nvPicPr>
          <p:cNvPr id="5122" name="Picture 2" descr="ドライバーの種類と使い方 その6 工具の使い方実践 バイクブロス ...">
            <a:extLst>
              <a:ext uri="{FF2B5EF4-FFF2-40B4-BE49-F238E27FC236}">
                <a16:creationId xmlns:a16="http://schemas.microsoft.com/office/drawing/2014/main" id="{1FFD8440-D978-4A6A-803B-1088BD9D3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869" y="2712203"/>
            <a:ext cx="6236132" cy="41574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マイナスドライバーの先端形状。 マイナスドライバーの先端の幅は、軸 ...">
            <a:extLst>
              <a:ext uri="{FF2B5EF4-FFF2-40B4-BE49-F238E27FC236}">
                <a16:creationId xmlns:a16="http://schemas.microsoft.com/office/drawing/2014/main" id="{C0E8EC24-6D91-495A-AEDD-1AE3088A0B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807"/>
          <a:stretch/>
        </p:blipFill>
        <p:spPr bwMode="auto">
          <a:xfrm>
            <a:off x="0" y="8100"/>
            <a:ext cx="5866108" cy="347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51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F5A4A-319B-445A-B5E9-C331736C456D}"/>
              </a:ext>
            </a:extLst>
          </p:cNvPr>
          <p:cNvSpPr>
            <a:spLocks noGrp="1"/>
          </p:cNvSpPr>
          <p:nvPr>
            <p:ph type="title"/>
          </p:nvPr>
        </p:nvSpPr>
        <p:spPr/>
        <p:txBody>
          <a:bodyPr/>
          <a:lstStyle/>
          <a:p>
            <a:endParaRPr kumimoji="1" lang="ja-JP" altLang="en-US"/>
          </a:p>
        </p:txBody>
      </p:sp>
      <p:pic>
        <p:nvPicPr>
          <p:cNvPr id="4098" name="Picture 2" descr="cenote e0559 【シルバーアクセサリー】 プラスねじピアス">
            <a:extLst>
              <a:ext uri="{FF2B5EF4-FFF2-40B4-BE49-F238E27FC236}">
                <a16:creationId xmlns:a16="http://schemas.microsoft.com/office/drawing/2014/main" id="{3AF16728-E9EA-4A84-8AA7-C0D312773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996"/>
            <a:ext cx="4640047" cy="46400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ordPower10k 🌊 en Twitter: &quot;slotted 溝付きの。 'slotted screw ...">
            <a:extLst>
              <a:ext uri="{FF2B5EF4-FFF2-40B4-BE49-F238E27FC236}">
                <a16:creationId xmlns:a16="http://schemas.microsoft.com/office/drawing/2014/main" id="{E2AE2ED8-239B-4023-9E28-C81C3F765C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60315" y="1154166"/>
            <a:ext cx="4728703" cy="4212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535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70" y="233264"/>
            <a:ext cx="8745459" cy="6624736"/>
          </a:xfrm>
        </p:spPr>
      </p:pic>
    </p:spTree>
    <p:extLst>
      <p:ext uri="{BB962C8B-B14F-4D97-AF65-F5344CB8AC3E}">
        <p14:creationId xmlns:p14="http://schemas.microsoft.com/office/powerpoint/2010/main" val="821549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E6A363-68F4-44F4-AF17-7C9135055FC9}"/>
              </a:ext>
            </a:extLst>
          </p:cNvPr>
          <p:cNvSpPr/>
          <p:nvPr/>
        </p:nvSpPr>
        <p:spPr>
          <a:xfrm>
            <a:off x="271220" y="1172675"/>
            <a:ext cx="8519208" cy="2973122"/>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ja-JP" altLang="en-US"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その数を</a:t>
            </a:r>
            <a:r>
              <a:rPr kumimoji="1" lang="en-US" altLang="ja-JP"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7</a:t>
            </a:r>
            <a:r>
              <a:rPr kumimoji="1" lang="ja-JP" altLang="en-US"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でわろう。</a:t>
            </a:r>
            <a:endParaRPr kumimoji="1" lang="en-US" altLang="ja-JP"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ja-JP" altLang="en-US" sz="96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われたら</a:t>
            </a:r>
            <a:r>
              <a:rPr kumimoji="1" lang="ja-JP" altLang="en-US" sz="9600" b="0" i="0" u="none" strike="noStrike" kern="1200" cap="none" spc="0" normalizeH="0" baseline="0" noProof="0" dirty="0">
                <a:ln>
                  <a:noFill/>
                </a:ln>
                <a:solidFill>
                  <a:srgbClr val="00B050"/>
                </a:solidFill>
                <a:effectLst/>
                <a:uLnTx/>
                <a:uFillTx/>
                <a:latin typeface="HGP創英角ﾎﾟｯﾌﾟ体" panose="040B0A00000000000000" pitchFamily="50" charset="-128"/>
                <a:ea typeface="HGP創英角ﾎﾟｯﾌﾟ体" panose="040B0A00000000000000" pitchFamily="50" charset="-128"/>
              </a:rPr>
              <a:t>小吉</a:t>
            </a:r>
            <a:r>
              <a:rPr kumimoji="1" lang="ja-JP" altLang="en-US" sz="96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389788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694830"/>
            <a:ext cx="5976663" cy="597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17061"/>
      </p:ext>
    </p:extLst>
  </p:cSld>
  <p:clrMapOvr>
    <a:masterClrMapping/>
  </p:clrMapOvr>
  <mc:AlternateContent xmlns:mc="http://schemas.openxmlformats.org/markup-compatibility/2006" xmlns:p14="http://schemas.microsoft.com/office/powerpoint/2010/main">
    <mc:Choice Requires="p14">
      <p:transition spd="slow" p14:dur="2000" advTm="7858"/>
    </mc:Choice>
    <mc:Fallback xmlns="">
      <p:transition spd="slow" advTm="7858"/>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73" y="3733"/>
            <a:ext cx="9294427" cy="7029400"/>
          </a:xfrm>
        </p:spPr>
      </p:pic>
    </p:spTree>
    <p:extLst>
      <p:ext uri="{BB962C8B-B14F-4D97-AF65-F5344CB8AC3E}">
        <p14:creationId xmlns:p14="http://schemas.microsoft.com/office/powerpoint/2010/main" val="228506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36704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27" t="48266" r="45246" b="8903"/>
          <a:stretch/>
        </p:blipFill>
        <p:spPr bwMode="auto">
          <a:xfrm>
            <a:off x="-173850" y="0"/>
            <a:ext cx="9317850" cy="707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554634"/>
      </p:ext>
    </p:extLst>
  </p:cSld>
  <p:clrMapOvr>
    <a:masterClrMapping/>
  </p:clrMapOvr>
  <mc:AlternateContent xmlns:mc="http://schemas.openxmlformats.org/markup-compatibility/2006" xmlns:p14="http://schemas.microsoft.com/office/powerpoint/2010/main">
    <mc:Choice Requires="p14">
      <p:transition spd="slow" p14:dur="2000" advTm="8256"/>
    </mc:Choice>
    <mc:Fallback xmlns="">
      <p:transition spd="slow" advTm="8256"/>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10823"/>
          </a:xfrm>
        </p:spPr>
        <p:txBody>
          <a:bodyPr>
            <a:normAutofit/>
          </a:bodyPr>
          <a:lstStyle/>
          <a:p>
            <a:r>
              <a:rPr kumimoji="1" lang="ja-JP" altLang="en-US" sz="5400" dirty="0"/>
              <a:t>鬼滅の刃のキャラクター</a:t>
            </a:r>
          </a:p>
        </p:txBody>
      </p:sp>
      <p:sp>
        <p:nvSpPr>
          <p:cNvPr id="5" name="テキスト ボックス 4"/>
          <p:cNvSpPr txBox="1"/>
          <p:nvPr/>
        </p:nvSpPr>
        <p:spPr>
          <a:xfrm>
            <a:off x="3497889" y="1677941"/>
            <a:ext cx="2755883"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プラス思考</a:t>
            </a:r>
          </a:p>
        </p:txBody>
      </p:sp>
      <p:sp>
        <p:nvSpPr>
          <p:cNvPr id="6" name="テキスト ボックス 5"/>
          <p:cNvSpPr txBox="1"/>
          <p:nvPr/>
        </p:nvSpPr>
        <p:spPr>
          <a:xfrm>
            <a:off x="3497889" y="3646066"/>
            <a:ext cx="3328155" cy="76944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マイナス思考</a:t>
            </a:r>
          </a:p>
        </p:txBody>
      </p:sp>
      <p:sp>
        <p:nvSpPr>
          <p:cNvPr id="7" name="テキスト ボックス 6"/>
          <p:cNvSpPr txBox="1"/>
          <p:nvPr/>
        </p:nvSpPr>
        <p:spPr>
          <a:xfrm>
            <a:off x="3511452" y="5584662"/>
            <a:ext cx="3631122" cy="76944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どちらでもない</a:t>
            </a:r>
          </a:p>
        </p:txBody>
      </p:sp>
      <p:sp>
        <p:nvSpPr>
          <p:cNvPr id="8" name="コンテンツ プレースホルダー 7">
            <a:extLst>
              <a:ext uri="{FF2B5EF4-FFF2-40B4-BE49-F238E27FC236}">
                <a16:creationId xmlns:a16="http://schemas.microsoft.com/office/drawing/2014/main" id="{FE34FEFD-4BEA-42AB-BD1E-5DA1CD36792A}"/>
              </a:ext>
            </a:extLst>
          </p:cNvPr>
          <p:cNvSpPr>
            <a:spLocks noGrp="1"/>
          </p:cNvSpPr>
          <p:nvPr>
            <p:ph idx="1"/>
          </p:nvPr>
        </p:nvSpPr>
        <p:spPr>
          <a:xfrm>
            <a:off x="457200" y="1577009"/>
            <a:ext cx="8229600" cy="4890053"/>
          </a:xfrm>
        </p:spPr>
        <p:txBody>
          <a:bodyPr>
            <a:normAutofit/>
          </a:bodyPr>
          <a:lstStyle/>
          <a:p>
            <a:r>
              <a:rPr lang="ja-JP" altLang="en-US" sz="5400" dirty="0"/>
              <a:t>伊之助</a:t>
            </a:r>
            <a:endParaRPr lang="en-US" altLang="ja-JP" sz="5400" dirty="0"/>
          </a:p>
          <a:p>
            <a:endParaRPr lang="en-US" altLang="ja-JP" sz="5400" dirty="0"/>
          </a:p>
          <a:p>
            <a:r>
              <a:rPr lang="ja-JP" altLang="en-US" sz="5400" dirty="0"/>
              <a:t>善逸</a:t>
            </a:r>
            <a:endParaRPr lang="en-US" altLang="ja-JP" sz="5400" dirty="0"/>
          </a:p>
          <a:p>
            <a:endParaRPr lang="en-US" altLang="ja-JP" sz="5400" dirty="0"/>
          </a:p>
          <a:p>
            <a:r>
              <a:rPr lang="ja-JP" altLang="en-US" sz="5400" dirty="0"/>
              <a:t>炭治郎</a:t>
            </a:r>
            <a:endParaRPr lang="en-US" altLang="ja-JP" sz="5400" dirty="0"/>
          </a:p>
          <a:p>
            <a:endParaRPr lang="en-US" altLang="ja-JP" sz="5400" dirty="0"/>
          </a:p>
          <a:p>
            <a:pPr marL="0" indent="0">
              <a:buNone/>
            </a:pPr>
            <a:endParaRPr lang="en-US" altLang="ja-JP" sz="5400" dirty="0"/>
          </a:p>
        </p:txBody>
      </p:sp>
    </p:spTree>
    <p:extLst>
      <p:ext uri="{BB962C8B-B14F-4D97-AF65-F5344CB8AC3E}">
        <p14:creationId xmlns:p14="http://schemas.microsoft.com/office/powerpoint/2010/main" val="13991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イラストボックス - かわいい桜（サクラ）の無料イラスト素材集 ...">
            <a:extLst>
              <a:ext uri="{FF2B5EF4-FFF2-40B4-BE49-F238E27FC236}">
                <a16:creationId xmlns:a16="http://schemas.microsoft.com/office/drawing/2014/main" id="{4D36D756-DC5D-4248-BA4D-FBAFD6AAD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91" y="0"/>
            <a:ext cx="97047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401038" y="346941"/>
            <a:ext cx="8490857" cy="5368517"/>
          </a:xfrm>
        </p:spPr>
        <p:txBody>
          <a:bodyPr>
            <a:noAutofit/>
          </a:bodyPr>
          <a:lstStyle/>
          <a:p>
            <a:pPr marL="0" indent="0">
              <a:buNone/>
            </a:pPr>
            <a:r>
              <a:rPr kumimoji="1" lang="ja-JP" altLang="en-US" sz="5400" dirty="0">
                <a:latin typeface="UD デジタル 教科書体 NK-B" panose="02020700000000000000" pitchFamily="18" charset="-128"/>
                <a:ea typeface="UD デジタル 教科書体 NK-B" panose="02020700000000000000" pitchFamily="18" charset="-128"/>
              </a:rPr>
              <a:t>この続きは中学校で・・・</a:t>
            </a:r>
            <a:endParaRPr kumimoji="1" lang="en-US" altLang="ja-JP" sz="5400"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sz="5400" dirty="0">
                <a:latin typeface="UD デジタル 教科書体 NK-B" panose="02020700000000000000" pitchFamily="18" charset="-128"/>
                <a:ea typeface="UD デジタル 教科書体 NK-B" panose="02020700000000000000" pitchFamily="18" charset="-128"/>
              </a:rPr>
              <a:t>令和３年４月の</a:t>
            </a:r>
            <a:endParaRPr kumimoji="1" lang="en-US" altLang="ja-JP" sz="5400"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sz="8000" dirty="0">
                <a:latin typeface="UD デジタル 教科書体 NK-B" panose="02020700000000000000" pitchFamily="18" charset="-128"/>
                <a:ea typeface="UD デジタル 教科書体 NK-B" panose="02020700000000000000" pitchFamily="18" charset="-128"/>
              </a:rPr>
              <a:t>みんなの入学を楽しみにしています。</a:t>
            </a:r>
            <a:endParaRPr kumimoji="1" lang="en-US" altLang="ja-JP" sz="8000" dirty="0">
              <a:latin typeface="UD デジタル 教科書体 NK-B" panose="02020700000000000000" pitchFamily="18" charset="-128"/>
              <a:ea typeface="UD デジタル 教科書体 NK-B" panose="02020700000000000000" pitchFamily="18" charset="-128"/>
            </a:endParaRPr>
          </a:p>
          <a:p>
            <a:pPr marL="0" indent="0" algn="ctr">
              <a:buNone/>
            </a:pPr>
            <a:r>
              <a:rPr lang="ja-JP" altLang="en-US" sz="8000" dirty="0">
                <a:latin typeface="UD デジタル 教科書体 NK-B" panose="02020700000000000000" pitchFamily="18" charset="-128"/>
                <a:ea typeface="UD デジタル 教科書体 NK-B" panose="02020700000000000000" pitchFamily="18" charset="-128"/>
              </a:rPr>
              <a:t>おわり</a:t>
            </a:r>
            <a:endParaRPr kumimoji="1" lang="ja-JP" altLang="en-US" sz="80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81160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E6A363-68F4-44F4-AF17-7C9135055FC9}"/>
              </a:ext>
            </a:extLst>
          </p:cNvPr>
          <p:cNvSpPr/>
          <p:nvPr/>
        </p:nvSpPr>
        <p:spPr>
          <a:xfrm>
            <a:off x="271220" y="1172675"/>
            <a:ext cx="8519208" cy="2973122"/>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ja-JP" altLang="en-US"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その数を</a:t>
            </a:r>
            <a:r>
              <a:rPr kumimoji="1" lang="en-US" altLang="ja-JP" sz="7200" dirty="0">
                <a:solidFill>
                  <a:prstClr val="black"/>
                </a:solidFill>
                <a:latin typeface="HGP創英角ﾎﾟｯﾌﾟ体" panose="040B0A00000000000000" pitchFamily="50" charset="-128"/>
                <a:ea typeface="HGP創英角ﾎﾟｯﾌﾟ体" panose="040B0A00000000000000" pitchFamily="50" charset="-128"/>
              </a:rPr>
              <a:t>11</a:t>
            </a:r>
            <a:r>
              <a:rPr kumimoji="1" lang="ja-JP" altLang="en-US"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でわろう。</a:t>
            </a:r>
            <a:endParaRPr kumimoji="1" lang="en-US" altLang="ja-JP"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ja-JP" altLang="en-US" sz="96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われたら</a:t>
            </a:r>
            <a:r>
              <a:rPr kumimoji="1" lang="ja-JP" altLang="en-US" sz="9600" b="0" i="0" u="none" strike="noStrike" kern="1200" cap="none" spc="0" normalizeH="0" baseline="0" noProof="0" dirty="0">
                <a:ln>
                  <a:noFill/>
                </a:ln>
                <a:solidFill>
                  <a:srgbClr val="FFC000"/>
                </a:solidFill>
                <a:effectLst/>
                <a:uLnTx/>
                <a:uFillTx/>
                <a:latin typeface="HGP創英角ﾎﾟｯﾌﾟ体" panose="040B0A00000000000000" pitchFamily="50" charset="-128"/>
                <a:ea typeface="HGP創英角ﾎﾟｯﾌﾟ体" panose="040B0A00000000000000" pitchFamily="50" charset="-128"/>
              </a:rPr>
              <a:t>中吉</a:t>
            </a:r>
            <a:r>
              <a:rPr kumimoji="1" lang="ja-JP" altLang="en-US" sz="96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27708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E6A363-68F4-44F4-AF17-7C9135055FC9}"/>
              </a:ext>
            </a:extLst>
          </p:cNvPr>
          <p:cNvSpPr/>
          <p:nvPr/>
        </p:nvSpPr>
        <p:spPr>
          <a:xfrm>
            <a:off x="271220" y="1172675"/>
            <a:ext cx="8519208" cy="2973122"/>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ja-JP" altLang="en-US"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その数を</a:t>
            </a:r>
            <a:r>
              <a:rPr kumimoji="1" lang="en-US" altLang="ja-JP" sz="7200" dirty="0">
                <a:solidFill>
                  <a:prstClr val="black"/>
                </a:solidFill>
                <a:latin typeface="HGP創英角ﾎﾟｯﾌﾟ体" panose="040B0A00000000000000" pitchFamily="50" charset="-128"/>
                <a:ea typeface="HGP創英角ﾎﾟｯﾌﾟ体" panose="040B0A00000000000000" pitchFamily="50" charset="-128"/>
              </a:rPr>
              <a:t>13</a:t>
            </a:r>
            <a:r>
              <a:rPr kumimoji="1" lang="ja-JP" altLang="en-US"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でわろう。</a:t>
            </a:r>
            <a:endParaRPr kumimoji="1" lang="en-US" altLang="ja-JP" sz="7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ja-JP" altLang="en-US" sz="96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われたら</a:t>
            </a:r>
            <a:r>
              <a:rPr kumimoji="1" lang="ja-JP" altLang="en-US" sz="9600" b="0" i="0" u="none" strike="noStrike" kern="1200" cap="none" spc="0" normalizeH="0" baseline="0" noProof="0" dirty="0">
                <a:ln>
                  <a:noFill/>
                </a:ln>
                <a:solidFill>
                  <a:srgbClr val="FF0000"/>
                </a:solidFill>
                <a:effectLst/>
                <a:uLnTx/>
                <a:uFillTx/>
                <a:latin typeface="HGP創英角ﾎﾟｯﾌﾟ体" panose="040B0A00000000000000" pitchFamily="50" charset="-128"/>
                <a:ea typeface="HGP創英角ﾎﾟｯﾌﾟ体" panose="040B0A00000000000000" pitchFamily="50" charset="-128"/>
              </a:rPr>
              <a:t>大吉</a:t>
            </a:r>
            <a:r>
              <a:rPr kumimoji="1" lang="ja-JP" altLang="en-US" sz="96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21805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31519" y="927465"/>
            <a:ext cx="7733213" cy="5029199"/>
          </a:xfrm>
        </p:spPr>
        <p:style>
          <a:lnRef idx="1">
            <a:schemeClr val="accent5"/>
          </a:lnRef>
          <a:fillRef idx="3">
            <a:schemeClr val="accent5"/>
          </a:fillRef>
          <a:effectRef idx="2">
            <a:schemeClr val="accent5"/>
          </a:effectRef>
          <a:fontRef idx="minor">
            <a:schemeClr val="lt1"/>
          </a:fontRef>
        </p:style>
        <p:txBody>
          <a:bodyPr>
            <a:noAutofit/>
          </a:bodyPr>
          <a:lstStyle/>
          <a:p>
            <a:r>
              <a:rPr lang="ja-JP" altLang="en-US" sz="11500" dirty="0">
                <a:solidFill>
                  <a:schemeClr val="bg1"/>
                </a:solidFill>
                <a:latin typeface="ＤＦ特太ゴシック体" panose="020B0509000000000000" pitchFamily="49" charset="-128"/>
                <a:ea typeface="ＤＦ特太ゴシック体" panose="020B0509000000000000" pitchFamily="49" charset="-128"/>
              </a:rPr>
              <a:t>生活の</a:t>
            </a:r>
            <a:r>
              <a:rPr lang="ja-JP" altLang="en-US" sz="11500" dirty="0" err="1">
                <a:solidFill>
                  <a:schemeClr val="bg1"/>
                </a:solidFill>
                <a:latin typeface="ＤＦ特太ゴシック体" panose="020B0509000000000000" pitchFamily="49" charset="-128"/>
                <a:ea typeface="ＤＦ特太ゴシック体" panose="020B0509000000000000" pitchFamily="49" charset="-128"/>
              </a:rPr>
              <a:t>中のの数に</a:t>
            </a:r>
            <a:r>
              <a:rPr lang="ja-JP" altLang="en-US" sz="11500" dirty="0">
                <a:solidFill>
                  <a:schemeClr val="bg1"/>
                </a:solidFill>
                <a:latin typeface="ＤＦ特太ゴシック体" panose="020B0509000000000000" pitchFamily="49" charset="-128"/>
                <a:ea typeface="ＤＦ特太ゴシック体" panose="020B0509000000000000" pitchFamily="49" charset="-128"/>
              </a:rPr>
              <a:t>つい　て考えよう</a:t>
            </a:r>
            <a:endParaRPr lang="ja-JP" altLang="en-US" sz="13800" dirty="0">
              <a:solidFill>
                <a:schemeClr val="bg1"/>
              </a:solidFill>
              <a:latin typeface="ＤＦ特太ゴシック体" panose="020B0509000000000000" pitchFamily="49" charset="-128"/>
              <a:ea typeface="ＤＦ特太ゴシック体" panose="020B0509000000000000" pitchFamily="49" charset="-128"/>
            </a:endParaRPr>
          </a:p>
        </p:txBody>
      </p:sp>
    </p:spTree>
    <p:extLst>
      <p:ext uri="{BB962C8B-B14F-4D97-AF65-F5344CB8AC3E}">
        <p14:creationId xmlns:p14="http://schemas.microsoft.com/office/powerpoint/2010/main" val="382636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0263" y="1567700"/>
            <a:ext cx="8229600" cy="3317807"/>
          </a:xfrm>
        </p:spPr>
        <p:style>
          <a:lnRef idx="1">
            <a:schemeClr val="accent3"/>
          </a:lnRef>
          <a:fillRef idx="2">
            <a:schemeClr val="accent3"/>
          </a:fillRef>
          <a:effectRef idx="1">
            <a:schemeClr val="accent3"/>
          </a:effectRef>
          <a:fontRef idx="minor">
            <a:schemeClr val="dk1"/>
          </a:fontRef>
        </p:style>
        <p:txBody>
          <a:bodyPr>
            <a:noAutofit/>
          </a:bodyPr>
          <a:lstStyle/>
          <a:p>
            <a:pPr algn="l"/>
            <a:r>
              <a:rPr kumimoji="1" lang="ja-JP" altLang="en-US" sz="7200" dirty="0"/>
              <a:t>身の回りのもので数字がついているものを探そう。</a:t>
            </a:r>
          </a:p>
        </p:txBody>
      </p:sp>
    </p:spTree>
    <p:extLst>
      <p:ext uri="{BB962C8B-B14F-4D97-AF65-F5344CB8AC3E}">
        <p14:creationId xmlns:p14="http://schemas.microsoft.com/office/powerpoint/2010/main" val="4041157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7|1.6|3.1|5.2|4.2"/>
</p:tagLst>
</file>

<file path=ppt/tags/tag2.xml><?xml version="1.0" encoding="utf-8"?>
<p:tagLst xmlns:a="http://schemas.openxmlformats.org/drawingml/2006/main" xmlns:r="http://schemas.openxmlformats.org/officeDocument/2006/relationships" xmlns:p="http://schemas.openxmlformats.org/presentationml/2006/main">
  <p:tag name="TIMING" val="|1.1|4.1"/>
</p:tagLst>
</file>

<file path=ppt/tags/tag3.xml><?xml version="1.0" encoding="utf-8"?>
<p:tagLst xmlns:a="http://schemas.openxmlformats.org/drawingml/2006/main" xmlns:r="http://schemas.openxmlformats.org/officeDocument/2006/relationships" xmlns:p="http://schemas.openxmlformats.org/presentationml/2006/main">
  <p:tag name="TIMING" val="|3.8|2.3|2.4|1.7|3.9|2.9|3.3|4.4|3.2|1.6|3.3|11.9|2.3"/>
</p:tagLst>
</file>

<file path=ppt/tags/tag4.xml><?xml version="1.0" encoding="utf-8"?>
<p:tagLst xmlns:a="http://schemas.openxmlformats.org/drawingml/2006/main" xmlns:r="http://schemas.openxmlformats.org/officeDocument/2006/relationships" xmlns:p="http://schemas.openxmlformats.org/presentationml/2006/main">
  <p:tag name="TIMING" val="|5.3|4.1|9.3|4|5.8|4.1"/>
</p:tagLst>
</file>

<file path=ppt/tags/tag5.xml><?xml version="1.0" encoding="utf-8"?>
<p:tagLst xmlns:a="http://schemas.openxmlformats.org/drawingml/2006/main" xmlns:r="http://schemas.openxmlformats.org/officeDocument/2006/relationships" xmlns:p="http://schemas.openxmlformats.org/presentationml/2006/main">
  <p:tag name="TIMING" val="|2.2|3.5|7.2|5.4|4.3|6.8|4.4|4.4|3.4|2.6|3|2.4|4.2|3.7"/>
</p:tagLst>
</file>

<file path=ppt/tags/tag6.xml><?xml version="1.0" encoding="utf-8"?>
<p:tagLst xmlns:a="http://schemas.openxmlformats.org/drawingml/2006/main" xmlns:r="http://schemas.openxmlformats.org/officeDocument/2006/relationships" xmlns:p="http://schemas.openxmlformats.org/presentationml/2006/main">
  <p:tag name="TIMING" val="|3.3|3.7|4.2|2.4|10.4|8.4|2.8|3.3|3.1"/>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752</TotalTime>
  <Words>590</Words>
  <Application>Microsoft Office PowerPoint</Application>
  <PresentationFormat>画面に合わせる (4:3)</PresentationFormat>
  <Paragraphs>105</Paragraphs>
  <Slides>55</Slides>
  <Notes>2</Notes>
  <HiddenSlides>0</HiddenSlides>
  <MMClips>0</MMClips>
  <ScaleCrop>false</ScaleCrop>
  <HeadingPairs>
    <vt:vector size="6" baseType="variant">
      <vt:variant>
        <vt:lpstr>使用されているフォント</vt:lpstr>
      </vt:variant>
      <vt:variant>
        <vt:i4>11</vt:i4>
      </vt:variant>
      <vt:variant>
        <vt:lpstr>テーマ</vt:lpstr>
      </vt:variant>
      <vt:variant>
        <vt:i4>3</vt:i4>
      </vt:variant>
      <vt:variant>
        <vt:lpstr>スライド タイトル</vt:lpstr>
      </vt:variant>
      <vt:variant>
        <vt:i4>55</vt:i4>
      </vt:variant>
    </vt:vector>
  </HeadingPairs>
  <TitlesOfParts>
    <vt:vector size="69" baseType="lpstr">
      <vt:lpstr>AR Pゴシック体S</vt:lpstr>
      <vt:lpstr>ＤＦ特太ゴシック体</vt:lpstr>
      <vt:lpstr>HGP創英角ﾎﾟｯﾌﾟ体</vt:lpstr>
      <vt:lpstr>ＭＳ Ｐゴシック</vt:lpstr>
      <vt:lpstr>UD デジタル 教科書体 NK-B</vt:lpstr>
      <vt:lpstr>游ゴシック</vt:lpstr>
      <vt:lpstr>游ゴシック Light</vt:lpstr>
      <vt:lpstr>Arial</vt:lpstr>
      <vt:lpstr>Calibri</vt:lpstr>
      <vt:lpstr>Calibri Light</vt:lpstr>
      <vt:lpstr>Cambria Math</vt:lpstr>
      <vt:lpstr>Office テーマ</vt:lpstr>
      <vt:lpstr>Office ​​テーマ</vt:lpstr>
      <vt:lpstr>1_Office ​​テーマ</vt:lpstr>
      <vt:lpstr>オープンスクール</vt:lpstr>
      <vt:lpstr>A町からB町に行くのに最も近道になるように橋をかけるとすれば、どこにかければいいでしょうか。</vt:lpstr>
      <vt:lpstr>数学占い に挑戦‼</vt:lpstr>
      <vt:lpstr>PowerPoint プレゼンテーション</vt:lpstr>
      <vt:lpstr>PowerPoint プレゼンテーション</vt:lpstr>
      <vt:lpstr>PowerPoint プレゼンテーション</vt:lpstr>
      <vt:lpstr>PowerPoint プレゼンテーション</vt:lpstr>
      <vt:lpstr>生活の中のの数につい　て考えよう</vt:lpstr>
      <vt:lpstr>身の回りのもので数字がついているものを探そう。</vt:lpstr>
      <vt:lpstr>PowerPoint プレゼンテーション</vt:lpstr>
      <vt:lpstr>PowerPoint プレゼンテーション</vt:lpstr>
      <vt:lpstr>車のナンバー</vt:lpstr>
      <vt:lpstr>お金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単位や記号に注目してみてみよう。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０より小さい数</vt:lpstr>
      <vt:lpstr>PowerPoint プレゼンテーション</vt:lpstr>
      <vt:lpstr>PowerPoint プレゼンテーション</vt:lpstr>
      <vt:lpstr>数直線</vt:lpstr>
      <vt:lpstr>PowerPoint プレゼンテーション</vt:lpstr>
      <vt:lpstr>身の回りの正の数・負の数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鬼滅の刃のキャラクター</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生活の中の 数学(算数) を考えよう。</dc:title>
  <dc:creator>Windows User</dc:creator>
  <cp:lastModifiedBy>teacher</cp:lastModifiedBy>
  <cp:revision>38</cp:revision>
  <cp:lastPrinted>2020-11-02T03:04:34Z</cp:lastPrinted>
  <dcterms:created xsi:type="dcterms:W3CDTF">2020-10-27T06:49:49Z</dcterms:created>
  <dcterms:modified xsi:type="dcterms:W3CDTF">2021-05-21T01:02:05Z</dcterms:modified>
</cp:coreProperties>
</file>