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6" r:id="rId4"/>
    <p:sldId id="284" r:id="rId5"/>
    <p:sldId id="277" r:id="rId6"/>
    <p:sldId id="278" r:id="rId7"/>
    <p:sldId id="285" r:id="rId8"/>
    <p:sldId id="279" r:id="rId9"/>
    <p:sldId id="280" r:id="rId10"/>
    <p:sldId id="281" r:id="rId11"/>
    <p:sldId id="286" r:id="rId12"/>
    <p:sldId id="282" r:id="rId1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04" autoAdjust="0"/>
  </p:normalViewPr>
  <p:slideViewPr>
    <p:cSldViewPr>
      <p:cViewPr>
        <p:scale>
          <a:sx n="70" d="100"/>
          <a:sy n="70" d="100"/>
        </p:scale>
        <p:origin x="-138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60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84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7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7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95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6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95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1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49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18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72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CB52-F2C0-48C1-A1A7-73EBA468763E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879B-6F6C-49E7-9DEB-48EC152F02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38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7" Type="http://schemas.openxmlformats.org/officeDocument/2006/relationships/image" Target="../media/image1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0.png"/><Relationship Id="rId4" Type="http://schemas.openxmlformats.org/officeDocument/2006/relationships/image" Target="../media/image10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4041" y="332656"/>
            <a:ext cx="8494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 smtClean="0">
                <a:ea typeface="ＤＦ平成明朝体W7" pitchFamily="1" charset="-128"/>
              </a:rPr>
              <a:t>おうぎ</a:t>
            </a:r>
            <a:r>
              <a:rPr kumimoji="1" lang="ja-JP" altLang="en-US" sz="5400" dirty="0">
                <a:ea typeface="ＤＦ平成明朝体W7" pitchFamily="1" charset="-128"/>
              </a:rPr>
              <a:t>形</a:t>
            </a:r>
            <a:r>
              <a:rPr kumimoji="1" lang="ja-JP" altLang="en-US" sz="5400" dirty="0" smtClean="0">
                <a:ea typeface="ＤＦ平成明朝体W7" pitchFamily="1" charset="-128"/>
              </a:rPr>
              <a:t>の弧の長さと面積</a:t>
            </a:r>
            <a:endParaRPr kumimoji="1" lang="ja-JP" altLang="en-US" sz="5400" dirty="0">
              <a:ea typeface="ＤＦ平成明朝体W7" pitchFamily="1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2925" y="2924944"/>
            <a:ext cx="7776864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ea typeface="ＤＦ平成明朝体W7" panose="02010609000101010101" pitchFamily="1" charset="-128"/>
              </a:rPr>
              <a:t>本時の目標</a:t>
            </a:r>
            <a:endParaRPr kumimoji="1" lang="en-US" altLang="ja-JP" sz="4000" dirty="0" smtClean="0">
              <a:ea typeface="ＤＦ平成明朝体W7" panose="02010609000101010101" pitchFamily="1" charset="-128"/>
            </a:endParaRPr>
          </a:p>
          <a:p>
            <a:r>
              <a:rPr lang="ja-JP" altLang="en-US" sz="4000" dirty="0">
                <a:ea typeface="ＤＦ平成明朝体W7" panose="02010609000101010101" pitchFamily="1" charset="-128"/>
              </a:rPr>
              <a:t>　</a:t>
            </a:r>
            <a:r>
              <a:rPr lang="ja-JP" altLang="en-US" sz="4000" dirty="0" smtClean="0">
                <a:ea typeface="ＤＦ平成明朝体W7" panose="02010609000101010101" pitchFamily="1" charset="-128"/>
              </a:rPr>
              <a:t>円とおうぎ形の関係に着目し、それを使っておうぎ形の弧の長さと面積を求めることができる。</a:t>
            </a:r>
            <a:endParaRPr kumimoji="1" lang="ja-JP" altLang="en-US" sz="40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7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835696" y="404664"/>
            <a:ext cx="5328592" cy="4968552"/>
            <a:chOff x="1727684" y="1052736"/>
            <a:chExt cx="5328592" cy="4968552"/>
          </a:xfrm>
        </p:grpSpPr>
        <p:sp>
          <p:nvSpPr>
            <p:cNvPr id="6" name="フローチャート : 結合子 5"/>
            <p:cNvSpPr/>
            <p:nvPr/>
          </p:nvSpPr>
          <p:spPr>
            <a:xfrm>
              <a:off x="1727684" y="1052736"/>
              <a:ext cx="5328592" cy="4968552"/>
            </a:xfrm>
            <a:prstGeom prst="flowChartConnector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407968" y="1052736"/>
              <a:ext cx="0" cy="49685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H="1">
              <a:off x="2197558" y="2232320"/>
              <a:ext cx="4464496" cy="273630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123728" y="2232320"/>
              <a:ext cx="4464496" cy="27088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パイ 10"/>
          <p:cNvSpPr/>
          <p:nvPr/>
        </p:nvSpPr>
        <p:spPr>
          <a:xfrm rot="5400000">
            <a:off x="2016267" y="225200"/>
            <a:ext cx="4967441" cy="5328591"/>
          </a:xfrm>
          <a:prstGeom prst="pie">
            <a:avLst>
              <a:gd name="adj1" fmla="val 10839678"/>
              <a:gd name="adj2" fmla="val 21595431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円弧 11"/>
          <p:cNvSpPr/>
          <p:nvPr/>
        </p:nvSpPr>
        <p:spPr>
          <a:xfrm rot="17196874">
            <a:off x="3928926" y="2339975"/>
            <a:ext cx="1137225" cy="1186385"/>
          </a:xfrm>
          <a:prstGeom prst="arc">
            <a:avLst>
              <a:gd name="adj1" fmla="val 20744439"/>
              <a:gd name="adj2" fmla="val 9513098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7921" y="5446965"/>
            <a:ext cx="74888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ea typeface="ＤＦ平成明朝体W7" pitchFamily="1" charset="-128"/>
              </a:rPr>
              <a:t>円周：</a:t>
            </a:r>
            <a:r>
              <a:rPr lang="ja-JP" altLang="en-US" sz="3600" dirty="0" smtClean="0">
                <a:ea typeface="ＤＦ平成明朝体W7" pitchFamily="1" charset="-128"/>
              </a:rPr>
              <a:t>弧</a:t>
            </a:r>
            <a:r>
              <a:rPr kumimoji="1" lang="ja-JP" altLang="en-US" sz="3600" dirty="0" smtClean="0">
                <a:ea typeface="ＤＦ平成明朝体W7" pitchFamily="1" charset="-128"/>
              </a:rPr>
              <a:t>の長さ＝</a:t>
            </a:r>
            <a:r>
              <a:rPr kumimoji="1" lang="en-US" altLang="ja-JP" sz="3600" dirty="0" smtClean="0">
                <a:ea typeface="ＤＦ平成明朝体W7" pitchFamily="1" charset="-128"/>
              </a:rPr>
              <a:t>360</a:t>
            </a:r>
            <a:r>
              <a:rPr kumimoji="1" lang="ja-JP" altLang="en-US" sz="3600" dirty="0" smtClean="0">
                <a:ea typeface="ＤＦ平成明朝体W7" pitchFamily="1" charset="-128"/>
              </a:rPr>
              <a:t>：中心角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3890" y="6171047"/>
            <a:ext cx="840245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円の面積：おうぎ形の面積＝</a:t>
            </a:r>
            <a:r>
              <a:rPr kumimoji="1" lang="en-US" altLang="ja-JP" sz="3200" dirty="0" smtClean="0">
                <a:ea typeface="ＤＦ平成明朝体W7" pitchFamily="1" charset="-128"/>
              </a:rPr>
              <a:t>360</a:t>
            </a:r>
            <a:r>
              <a:rPr kumimoji="1" lang="ja-JP" altLang="en-US" sz="3200" dirty="0" smtClean="0">
                <a:ea typeface="ＤＦ平成明朝体W7" pitchFamily="1" charset="-128"/>
              </a:rPr>
              <a:t>：中心角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1778" y="116632"/>
            <a:ext cx="7941118" cy="954107"/>
          </a:xfrm>
          <a:prstGeom prst="rect">
            <a:avLst/>
          </a:prstGeom>
          <a:solidFill>
            <a:schemeClr val="lt1">
              <a:alpha val="49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>
                <a:ea typeface="ＤＦ平成明朝体W7" pitchFamily="1" charset="-128"/>
              </a:rPr>
              <a:t>1</a:t>
            </a:r>
            <a:r>
              <a:rPr lang="ja-JP" altLang="en-US" sz="2800" dirty="0" err="1">
                <a:ea typeface="ＤＦ平成明朝体W7" pitchFamily="1" charset="-128"/>
              </a:rPr>
              <a:t>つの</a:t>
            </a:r>
            <a:r>
              <a:rPr lang="ja-JP" altLang="en-US" sz="2800" dirty="0">
                <a:ea typeface="ＤＦ平成明朝体W7" pitchFamily="1" charset="-128"/>
              </a:rPr>
              <a:t>円で</a:t>
            </a:r>
            <a:r>
              <a:rPr lang="ja-JP" altLang="en-US" sz="2800" dirty="0" smtClean="0">
                <a:ea typeface="ＤＦ平成明朝体W7" pitchFamily="1" charset="-128"/>
              </a:rPr>
              <a:t>は、おうぎ形の弧の長さや面積の比は、中心角の大きさの比と等しくなります。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64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パイ 4"/>
          <p:cNvSpPr/>
          <p:nvPr/>
        </p:nvSpPr>
        <p:spPr>
          <a:xfrm rot="8056343">
            <a:off x="2567412" y="1034673"/>
            <a:ext cx="3091623" cy="3158599"/>
          </a:xfrm>
          <a:prstGeom prst="pie">
            <a:avLst>
              <a:gd name="adj1" fmla="val 19501464"/>
              <a:gd name="adj2" fmla="val 12494553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円弧 5"/>
          <p:cNvSpPr/>
          <p:nvPr/>
        </p:nvSpPr>
        <p:spPr>
          <a:xfrm rot="1612648">
            <a:off x="3544610" y="2083941"/>
            <a:ext cx="1137225" cy="1060062"/>
          </a:xfrm>
          <a:prstGeom prst="arc">
            <a:avLst>
              <a:gd name="adj1" fmla="val 4488447"/>
              <a:gd name="adj2" fmla="val 18902603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3118174" y="1921497"/>
                <a:ext cx="7344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/>
                        </a:rPr>
                        <m:t>?</m:t>
                      </m:r>
                      <m:r>
                        <a:rPr lang="en-US" altLang="ja-JP" sz="3600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174" y="1921497"/>
                <a:ext cx="734495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4572001" y="2339391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6</a:t>
            </a:r>
            <a:r>
              <a:rPr lang="ja-JP" altLang="en-US" sz="3600" dirty="0" smtClean="0"/>
              <a:t>㎝</a:t>
            </a:r>
            <a:endParaRPr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4945066" y="908720"/>
            <a:ext cx="1135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8π</a:t>
            </a:r>
            <a:r>
              <a:rPr lang="ja-JP" altLang="en-US" sz="3600" dirty="0" smtClean="0"/>
              <a:t>㎝</a:t>
            </a:r>
            <a:endParaRPr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3781" y="112276"/>
            <a:ext cx="879572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次のおうぎ形の、中心角の大きさを求めなさい。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552042" y="1067829"/>
            <a:ext cx="3122360" cy="3116140"/>
          </a:xfrm>
          <a:prstGeom prst="ellipse">
            <a:avLst/>
          </a:prstGeom>
          <a:solidFill>
            <a:srgbClr val="FF0000">
              <a:alpha val="19000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512674" y="3875770"/>
            <a:ext cx="1369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12π</a:t>
            </a:r>
            <a:r>
              <a:rPr lang="ja-JP" altLang="en-US" sz="3600" dirty="0" smtClean="0">
                <a:solidFill>
                  <a:srgbClr val="FF0000"/>
                </a:solidFill>
              </a:rPr>
              <a:t>㎝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3915767" y="3051420"/>
                <a:ext cx="11673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𝟑𝟔</m:t>
                      </m:r>
                      <m:r>
                        <a:rPr lang="en-US" altLang="ja-JP" sz="3200" b="1" i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altLang="ja-JP" sz="3200" b="1" i="0">
                          <a:solidFill>
                            <a:srgbClr val="FF0000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ja-JP" alt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767" y="3051420"/>
                <a:ext cx="1167306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114440" y="3980815"/>
            <a:ext cx="4104456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ea typeface="ＤＦ平成明朝体W7" pitchFamily="1" charset="-128"/>
              </a:rPr>
              <a:t>12π</a:t>
            </a:r>
            <a:r>
              <a:rPr kumimoji="1" lang="ja-JP" altLang="en-US" sz="3600" dirty="0" smtClean="0">
                <a:ea typeface="ＤＦ平成明朝体W7" pitchFamily="1" charset="-128"/>
              </a:rPr>
              <a:t>：</a:t>
            </a:r>
            <a:r>
              <a:rPr kumimoji="1" lang="en-US" altLang="ja-JP" sz="3600" dirty="0" smtClean="0">
                <a:ea typeface="ＤＦ平成明朝体W7" pitchFamily="1" charset="-128"/>
              </a:rPr>
              <a:t>8π</a:t>
            </a:r>
            <a:r>
              <a:rPr kumimoji="1" lang="ja-JP" altLang="en-US" sz="3600" dirty="0" smtClean="0">
                <a:ea typeface="ＤＦ平成明朝体W7" pitchFamily="1" charset="-128"/>
              </a:rPr>
              <a:t>＝</a:t>
            </a:r>
            <a:r>
              <a:rPr kumimoji="1" lang="en-US" altLang="ja-JP" sz="3600" dirty="0" smtClean="0">
                <a:ea typeface="ＤＦ平成明朝体W7" pitchFamily="1" charset="-128"/>
              </a:rPr>
              <a:t>360</a:t>
            </a:r>
            <a:r>
              <a:rPr kumimoji="1" lang="ja-JP" altLang="en-US" sz="3600" dirty="0" smtClean="0">
                <a:ea typeface="ＤＦ平成明朝体W7" pitchFamily="1" charset="-128"/>
              </a:rPr>
              <a:t>：</a:t>
            </a:r>
            <a:r>
              <a:rPr kumimoji="1" lang="en-US" altLang="ja-JP" sz="3600" dirty="0" smtClean="0">
                <a:ea typeface="ＤＦ平成明朝体W7" pitchFamily="1" charset="-128"/>
              </a:rPr>
              <a:t>x</a:t>
            </a:r>
          </a:p>
          <a:p>
            <a:r>
              <a:rPr lang="ja-JP" altLang="en-US" sz="3600" dirty="0" smtClean="0">
                <a:ea typeface="ＤＦ平成明朝体W7" pitchFamily="1" charset="-128"/>
              </a:rPr>
              <a:t>　   </a:t>
            </a:r>
            <a:r>
              <a:rPr lang="en-US" altLang="ja-JP" sz="3600" dirty="0" smtClean="0">
                <a:ea typeface="ＤＦ平成明朝体W7" pitchFamily="1" charset="-128"/>
              </a:rPr>
              <a:t>12πx</a:t>
            </a:r>
            <a:r>
              <a:rPr lang="ja-JP" altLang="en-US" sz="3600" dirty="0" smtClean="0">
                <a:ea typeface="ＤＦ平成明朝体W7" pitchFamily="1" charset="-128"/>
              </a:rPr>
              <a:t>＝</a:t>
            </a:r>
            <a:r>
              <a:rPr lang="en-US" altLang="ja-JP" sz="3600" dirty="0" smtClean="0">
                <a:ea typeface="ＤＦ平成明朝体W7" pitchFamily="1" charset="-128"/>
              </a:rPr>
              <a:t>8π×360</a:t>
            </a:r>
          </a:p>
          <a:p>
            <a:r>
              <a:rPr kumimoji="1" lang="ja-JP" altLang="en-US" sz="3600" dirty="0">
                <a:ea typeface="ＤＦ平成明朝体W7" pitchFamily="1" charset="-128"/>
              </a:rPr>
              <a:t>　</a:t>
            </a:r>
            <a:r>
              <a:rPr kumimoji="1" lang="ja-JP" altLang="en-US" sz="3600" dirty="0" smtClean="0">
                <a:ea typeface="ＤＦ平成明朝体W7" pitchFamily="1" charset="-128"/>
              </a:rPr>
              <a:t>　 </a:t>
            </a:r>
            <a:r>
              <a:rPr kumimoji="1" lang="en-US" altLang="ja-JP" sz="3600" dirty="0" smtClean="0">
                <a:ea typeface="ＤＦ平成明朝体W7" pitchFamily="1" charset="-128"/>
              </a:rPr>
              <a:t>12x</a:t>
            </a:r>
            <a:r>
              <a:rPr kumimoji="1" lang="ja-JP" altLang="en-US" sz="3600" dirty="0" smtClean="0">
                <a:ea typeface="ＤＦ平成明朝体W7" pitchFamily="1" charset="-128"/>
              </a:rPr>
              <a:t>＝</a:t>
            </a:r>
            <a:r>
              <a:rPr kumimoji="1" lang="en-US" altLang="ja-JP" sz="3600" dirty="0" smtClean="0">
                <a:ea typeface="ＤＦ平成明朝体W7" pitchFamily="1" charset="-128"/>
              </a:rPr>
              <a:t>8×360</a:t>
            </a:r>
          </a:p>
          <a:p>
            <a:r>
              <a:rPr lang="ja-JP" altLang="en-US" sz="3600" dirty="0">
                <a:ea typeface="ＤＦ平成明朝体W7" pitchFamily="1" charset="-128"/>
              </a:rPr>
              <a:t>　</a:t>
            </a:r>
            <a:r>
              <a:rPr lang="ja-JP" altLang="en-US" sz="3600" dirty="0" smtClean="0">
                <a:ea typeface="ＤＦ平成明朝体W7" pitchFamily="1" charset="-128"/>
              </a:rPr>
              <a:t>　 　</a:t>
            </a:r>
            <a:r>
              <a:rPr lang="en-US" altLang="ja-JP" sz="3600" dirty="0" smtClean="0">
                <a:ea typeface="ＤＦ平成明朝体W7" pitchFamily="1" charset="-128"/>
              </a:rPr>
              <a:t>x</a:t>
            </a:r>
            <a:r>
              <a:rPr lang="ja-JP" altLang="en-US" sz="3600" dirty="0" smtClean="0">
                <a:ea typeface="ＤＦ平成明朝体W7" pitchFamily="1" charset="-128"/>
              </a:rPr>
              <a:t>＝</a:t>
            </a:r>
            <a:r>
              <a:rPr lang="en-US" altLang="ja-JP" sz="3600" dirty="0" smtClean="0">
                <a:ea typeface="ＤＦ平成明朝体W7" pitchFamily="1" charset="-128"/>
              </a:rPr>
              <a:t>8×30</a:t>
            </a:r>
          </a:p>
          <a:p>
            <a:r>
              <a:rPr kumimoji="1" lang="ja-JP" altLang="en-US" sz="3600" dirty="0">
                <a:ea typeface="ＤＦ平成明朝体W7" pitchFamily="1" charset="-128"/>
              </a:rPr>
              <a:t>　</a:t>
            </a:r>
            <a:r>
              <a:rPr kumimoji="1" lang="ja-JP" altLang="en-US" sz="3600" dirty="0" smtClean="0">
                <a:ea typeface="ＤＦ平成明朝体W7" pitchFamily="1" charset="-128"/>
              </a:rPr>
              <a:t> 　　</a:t>
            </a:r>
            <a:r>
              <a:rPr kumimoji="1" lang="en-US" altLang="ja-JP" sz="3600" dirty="0" smtClean="0">
                <a:ea typeface="ＤＦ平成明朝体W7" pitchFamily="1" charset="-128"/>
              </a:rPr>
              <a:t>x</a:t>
            </a:r>
            <a:r>
              <a:rPr kumimoji="1" lang="ja-JP" altLang="en-US" sz="3600" dirty="0" smtClean="0">
                <a:ea typeface="ＤＦ平成明朝体W7" pitchFamily="1" charset="-128"/>
              </a:rPr>
              <a:t>＝</a:t>
            </a:r>
            <a:r>
              <a:rPr kumimoji="1" lang="en-US" altLang="ja-JP" sz="3600" dirty="0" smtClean="0">
                <a:ea typeface="ＤＦ平成明朝体W7" pitchFamily="1" charset="-128"/>
              </a:rPr>
              <a:t>240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01309" y="1303590"/>
            <a:ext cx="293862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弧の長さの公式で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求める</a:t>
            </a:r>
            <a:r>
              <a:rPr kumimoji="1" lang="ja-JP" altLang="en-US" sz="4000" i="1" dirty="0" smtClean="0"/>
              <a:t>　</a:t>
            </a:r>
            <a:endParaRPr kumimoji="1" lang="en-US" altLang="ja-JP" sz="4000" i="1" dirty="0" smtClean="0"/>
          </a:p>
          <a:p>
            <a:r>
              <a:rPr kumimoji="1" lang="en-US" altLang="ja-JP" sz="4000" i="1" dirty="0" smtClean="0"/>
              <a:t>ℓ</a:t>
            </a:r>
            <a:r>
              <a:rPr kumimoji="1" lang="ja-JP" altLang="en-US" sz="3600" dirty="0" smtClean="0"/>
              <a:t>＝</a:t>
            </a:r>
            <a:r>
              <a:rPr kumimoji="1" lang="en-US" altLang="ja-JP" sz="3600" dirty="0" smtClean="0"/>
              <a:t>2πr</a:t>
            </a:r>
            <a:endParaRPr kumimoji="1" lang="en-US" altLang="ja-JP" sz="4000" dirty="0" smtClean="0"/>
          </a:p>
          <a:p>
            <a:endParaRPr lang="en-US" altLang="ja-JP" i="1" dirty="0" smtClean="0"/>
          </a:p>
          <a:p>
            <a:r>
              <a:rPr lang="en-US" altLang="ja-JP" sz="3600" dirty="0" smtClean="0"/>
              <a:t>8</a:t>
            </a:r>
            <a:r>
              <a:rPr lang="ja-JP" altLang="en-US" sz="3600" dirty="0" smtClean="0"/>
              <a:t>＝</a:t>
            </a:r>
            <a:r>
              <a:rPr lang="en-US" altLang="ja-JP" sz="3600" dirty="0" smtClean="0"/>
              <a:t>2×6</a:t>
            </a:r>
          </a:p>
          <a:p>
            <a:endParaRPr kumimoji="1" lang="en-US" altLang="ja-JP" sz="2000" dirty="0" smtClean="0"/>
          </a:p>
          <a:p>
            <a:r>
              <a:rPr kumimoji="1" lang="en-US" altLang="ja-JP" sz="3600" dirty="0" smtClean="0"/>
              <a:t>8</a:t>
            </a:r>
            <a:r>
              <a:rPr kumimoji="1" lang="ja-JP" altLang="en-US" sz="3600" dirty="0" smtClean="0"/>
              <a:t>＝</a:t>
            </a:r>
            <a:r>
              <a:rPr kumimoji="1" lang="en-US" altLang="ja-JP" sz="3600" dirty="0" smtClean="0"/>
              <a:t>12</a:t>
            </a:r>
          </a:p>
          <a:p>
            <a:endParaRPr lang="en-US" altLang="ja-JP" sz="1400" dirty="0" smtClean="0"/>
          </a:p>
          <a:p>
            <a:r>
              <a:rPr lang="en-US" altLang="ja-JP" sz="3600" dirty="0" smtClean="0"/>
              <a:t>8</a:t>
            </a:r>
            <a:r>
              <a:rPr lang="ja-JP" altLang="en-US" sz="3600" dirty="0" smtClean="0"/>
              <a:t>＝</a:t>
            </a:r>
            <a:endParaRPr lang="en-US" altLang="ja-JP" sz="3600" dirty="0" smtClean="0"/>
          </a:p>
          <a:p>
            <a:endParaRPr kumimoji="1" lang="en-US" altLang="ja-JP" sz="1200" dirty="0" smtClean="0"/>
          </a:p>
          <a:p>
            <a:r>
              <a:rPr kumimoji="1" lang="en-US" altLang="ja-JP" sz="3600" dirty="0" smtClean="0"/>
              <a:t>8×30</a:t>
            </a:r>
            <a:r>
              <a:rPr kumimoji="1" lang="ja-JP" altLang="en-US" sz="3600" dirty="0" smtClean="0"/>
              <a:t>＝ａ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ａ＝</a:t>
            </a:r>
            <a:r>
              <a:rPr lang="en-US" altLang="ja-JP" sz="3600" dirty="0" smtClean="0"/>
              <a:t>240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7519602" y="2270173"/>
                <a:ext cx="1295547" cy="1073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000" i="1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602" y="2270173"/>
                <a:ext cx="1295547" cy="1073633"/>
              </a:xfrm>
              <a:prstGeom prst="rect">
                <a:avLst/>
              </a:prstGeom>
              <a:blipFill rotWithShape="1">
                <a:blip r:embed="rId4"/>
                <a:stretch>
                  <a:fillRect l="-14623" t="-5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正方形/長方形 20"/>
          <p:cNvSpPr/>
          <p:nvPr/>
        </p:nvSpPr>
        <p:spPr>
          <a:xfrm>
            <a:off x="5733215" y="2419979"/>
            <a:ext cx="673582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8π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261270" y="2419979"/>
            <a:ext cx="418704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srgbClr val="FF0000"/>
                </a:solidFill>
              </a:rPr>
              <a:t>6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3476156"/>
            <a:ext cx="2606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比例式で求める</a:t>
            </a:r>
            <a:endParaRPr lang="ja-JP" altLang="en-US" sz="28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7623959" y="3139196"/>
                <a:ext cx="1295547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000" i="1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959" y="3139196"/>
                <a:ext cx="1295547" cy="916533"/>
              </a:xfrm>
              <a:prstGeom prst="rect">
                <a:avLst/>
              </a:prstGeom>
              <a:blipFill rotWithShape="1">
                <a:blip r:embed="rId5"/>
                <a:stretch>
                  <a:fillRect l="-14623" t="-667" b="-4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33708" y="3999376"/>
                <a:ext cx="1295547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000" i="1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708" y="3999376"/>
                <a:ext cx="1295547" cy="916533"/>
              </a:xfrm>
              <a:prstGeom prst="rect">
                <a:avLst/>
              </a:prstGeom>
              <a:blipFill rotWithShape="1">
                <a:blip r:embed="rId6"/>
                <a:stretch>
                  <a:fillRect l="-14085" t="-667" b="-4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757414" y="4700322"/>
                <a:ext cx="663964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altLang="ja-JP" sz="2800" i="1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kumimoji="1" lang="ja-JP" altLang="en-US" sz="2800" i="1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414" y="4700322"/>
                <a:ext cx="663964" cy="8302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43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 build="p" animBg="1"/>
      <p:bldP spid="18" grpId="0" build="p"/>
      <p:bldP spid="19" grpId="0"/>
      <p:bldP spid="21" grpId="0" animBg="1"/>
      <p:bldP spid="22" grpId="0" animBg="1"/>
      <p:bldP spid="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パイ 4"/>
          <p:cNvSpPr/>
          <p:nvPr/>
        </p:nvSpPr>
        <p:spPr>
          <a:xfrm rot="8056343">
            <a:off x="2567412" y="1034673"/>
            <a:ext cx="3091623" cy="3158599"/>
          </a:xfrm>
          <a:prstGeom prst="pie">
            <a:avLst>
              <a:gd name="adj1" fmla="val 19501464"/>
              <a:gd name="adj2" fmla="val 10848083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円弧 5"/>
          <p:cNvSpPr/>
          <p:nvPr/>
        </p:nvSpPr>
        <p:spPr>
          <a:xfrm rot="1612648">
            <a:off x="3544610" y="2083941"/>
            <a:ext cx="1137225" cy="1060062"/>
          </a:xfrm>
          <a:prstGeom prst="arc">
            <a:avLst>
              <a:gd name="adj1" fmla="val 4488447"/>
              <a:gd name="adj2" fmla="val 17108206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3118174" y="1921497"/>
                <a:ext cx="7344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b="0" i="1" smtClean="0">
                          <a:latin typeface="Cambria Math"/>
                        </a:rPr>
                        <m:t>?</m:t>
                      </m:r>
                      <m:r>
                        <a:rPr lang="en-US" altLang="ja-JP" sz="3600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174" y="1921497"/>
                <a:ext cx="734495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/>
          <p:cNvSpPr/>
          <p:nvPr/>
        </p:nvSpPr>
        <p:spPr>
          <a:xfrm>
            <a:off x="4640112" y="1793141"/>
            <a:ext cx="8803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4</a:t>
            </a:r>
            <a:r>
              <a:rPr lang="ja-JP" altLang="en-US" sz="3600" dirty="0" smtClean="0"/>
              <a:t>㎝</a:t>
            </a:r>
            <a:endParaRPr lang="ja-JP" altLang="en-US" sz="3600" dirty="0"/>
          </a:p>
        </p:txBody>
      </p:sp>
      <p:sp>
        <p:nvSpPr>
          <p:cNvPr id="9" name="正方形/長方形 8"/>
          <p:cNvSpPr/>
          <p:nvPr/>
        </p:nvSpPr>
        <p:spPr>
          <a:xfrm>
            <a:off x="4656141" y="709905"/>
            <a:ext cx="1135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 smtClean="0"/>
              <a:t>5π</a:t>
            </a:r>
            <a:r>
              <a:rPr lang="ja-JP" altLang="en-US" sz="3600" dirty="0" smtClean="0"/>
              <a:t>㎝</a:t>
            </a:r>
            <a:endParaRPr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3781" y="112276"/>
            <a:ext cx="879572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次のおうぎ形の、中心角の大きさを求めなさい。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552043" y="1055902"/>
            <a:ext cx="3122360" cy="3116140"/>
          </a:xfrm>
          <a:prstGeom prst="ellipse">
            <a:avLst/>
          </a:prstGeom>
          <a:solidFill>
            <a:srgbClr val="FF0000">
              <a:alpha val="19000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512674" y="3963125"/>
            <a:ext cx="1135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8</a:t>
            </a:r>
            <a:r>
              <a:rPr lang="en-US" altLang="ja-JP" sz="3600" dirty="0" smtClean="0">
                <a:solidFill>
                  <a:srgbClr val="FF0000"/>
                </a:solidFill>
              </a:rPr>
              <a:t>π</a:t>
            </a:r>
            <a:r>
              <a:rPr lang="ja-JP" altLang="en-US" sz="3600" dirty="0" smtClean="0">
                <a:solidFill>
                  <a:srgbClr val="FF0000"/>
                </a:solidFill>
              </a:rPr>
              <a:t>㎝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正方形/長方形 12"/>
              <p:cNvSpPr/>
              <p:nvPr/>
            </p:nvSpPr>
            <p:spPr>
              <a:xfrm>
                <a:off x="4056459" y="2479801"/>
                <a:ext cx="116730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𝟑𝟔</m:t>
                      </m:r>
                      <m:r>
                        <a:rPr lang="en-US" altLang="ja-JP" sz="3200" b="1" i="0">
                          <a:solidFill>
                            <a:srgbClr val="FF00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altLang="ja-JP" sz="3200" b="1" i="0">
                          <a:solidFill>
                            <a:srgbClr val="FF0000"/>
                          </a:solidFill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ja-JP" alt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6459" y="2479801"/>
                <a:ext cx="1167306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114440" y="3980815"/>
            <a:ext cx="4104456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3600" dirty="0">
                <a:ea typeface="ＤＦ平成明朝体W7" pitchFamily="1" charset="-128"/>
              </a:rPr>
              <a:t>8</a:t>
            </a:r>
            <a:r>
              <a:rPr kumimoji="1" lang="en-US" altLang="ja-JP" sz="3600" dirty="0" smtClean="0">
                <a:ea typeface="ＤＦ平成明朝体W7" pitchFamily="1" charset="-128"/>
              </a:rPr>
              <a:t>π</a:t>
            </a:r>
            <a:r>
              <a:rPr kumimoji="1" lang="ja-JP" altLang="en-US" sz="3600" dirty="0" smtClean="0">
                <a:ea typeface="ＤＦ平成明朝体W7" pitchFamily="1" charset="-128"/>
              </a:rPr>
              <a:t>：</a:t>
            </a:r>
            <a:r>
              <a:rPr lang="en-US" altLang="ja-JP" sz="3600" dirty="0">
                <a:ea typeface="ＤＦ平成明朝体W7" pitchFamily="1" charset="-128"/>
              </a:rPr>
              <a:t>5</a:t>
            </a:r>
            <a:r>
              <a:rPr kumimoji="1" lang="en-US" altLang="ja-JP" sz="3600" dirty="0" smtClean="0">
                <a:ea typeface="ＤＦ平成明朝体W7" pitchFamily="1" charset="-128"/>
              </a:rPr>
              <a:t>π</a:t>
            </a:r>
            <a:r>
              <a:rPr kumimoji="1" lang="ja-JP" altLang="en-US" sz="3600" dirty="0" smtClean="0">
                <a:ea typeface="ＤＦ平成明朝体W7" pitchFamily="1" charset="-128"/>
              </a:rPr>
              <a:t>＝</a:t>
            </a:r>
            <a:r>
              <a:rPr kumimoji="1" lang="en-US" altLang="ja-JP" sz="3600" dirty="0" smtClean="0">
                <a:ea typeface="ＤＦ平成明朝体W7" pitchFamily="1" charset="-128"/>
              </a:rPr>
              <a:t>360</a:t>
            </a:r>
            <a:r>
              <a:rPr kumimoji="1" lang="ja-JP" altLang="en-US" sz="3600" dirty="0" smtClean="0">
                <a:ea typeface="ＤＦ平成明朝体W7" pitchFamily="1" charset="-128"/>
              </a:rPr>
              <a:t>：</a:t>
            </a:r>
            <a:r>
              <a:rPr kumimoji="1" lang="en-US" altLang="ja-JP" sz="3600" dirty="0" smtClean="0">
                <a:ea typeface="ＤＦ平成明朝体W7" pitchFamily="1" charset="-128"/>
              </a:rPr>
              <a:t>x</a:t>
            </a:r>
          </a:p>
          <a:p>
            <a:r>
              <a:rPr lang="ja-JP" altLang="en-US" sz="3600" dirty="0" smtClean="0">
                <a:ea typeface="ＤＦ平成明朝体W7" pitchFamily="1" charset="-128"/>
              </a:rPr>
              <a:t>　   </a:t>
            </a:r>
            <a:r>
              <a:rPr lang="en-US" altLang="ja-JP" sz="3600" dirty="0">
                <a:ea typeface="ＤＦ平成明朝体W7" pitchFamily="1" charset="-128"/>
              </a:rPr>
              <a:t>8</a:t>
            </a:r>
            <a:r>
              <a:rPr lang="en-US" altLang="ja-JP" sz="3600" dirty="0" smtClean="0">
                <a:ea typeface="ＤＦ平成明朝体W7" pitchFamily="1" charset="-128"/>
              </a:rPr>
              <a:t>πx</a:t>
            </a:r>
            <a:r>
              <a:rPr lang="ja-JP" altLang="en-US" sz="3600" dirty="0" smtClean="0">
                <a:ea typeface="ＤＦ平成明朝体W7" pitchFamily="1" charset="-128"/>
              </a:rPr>
              <a:t>＝</a:t>
            </a:r>
            <a:r>
              <a:rPr lang="en-US" altLang="ja-JP" sz="3600" dirty="0" smtClean="0">
                <a:ea typeface="ＤＦ平成明朝体W7" pitchFamily="1" charset="-128"/>
              </a:rPr>
              <a:t>5π×360</a:t>
            </a:r>
            <a:endParaRPr lang="en-US" altLang="ja-JP" sz="3600" dirty="0" smtClean="0">
              <a:ea typeface="ＤＦ平成明朝体W7" pitchFamily="1" charset="-128"/>
            </a:endParaRPr>
          </a:p>
          <a:p>
            <a:r>
              <a:rPr kumimoji="1" lang="ja-JP" altLang="en-US" sz="3600" dirty="0">
                <a:ea typeface="ＤＦ平成明朝体W7" pitchFamily="1" charset="-128"/>
              </a:rPr>
              <a:t>　</a:t>
            </a:r>
            <a:r>
              <a:rPr kumimoji="1" lang="ja-JP" altLang="en-US" sz="3600" dirty="0" smtClean="0">
                <a:ea typeface="ＤＦ平成明朝体W7" pitchFamily="1" charset="-128"/>
              </a:rPr>
              <a:t>　 </a:t>
            </a:r>
            <a:r>
              <a:rPr kumimoji="1" lang="en-US" altLang="ja-JP" sz="3600" dirty="0" smtClean="0">
                <a:ea typeface="ＤＦ平成明朝体W7" pitchFamily="1" charset="-128"/>
              </a:rPr>
              <a:t>8x</a:t>
            </a:r>
            <a:r>
              <a:rPr kumimoji="1" lang="ja-JP" altLang="en-US" sz="3600" dirty="0" smtClean="0">
                <a:ea typeface="ＤＦ平成明朝体W7" pitchFamily="1" charset="-128"/>
              </a:rPr>
              <a:t>＝</a:t>
            </a:r>
            <a:r>
              <a:rPr kumimoji="1" lang="en-US" altLang="ja-JP" sz="3600" dirty="0" smtClean="0">
                <a:ea typeface="ＤＦ平成明朝体W7" pitchFamily="1" charset="-128"/>
              </a:rPr>
              <a:t>5×360</a:t>
            </a:r>
            <a:endParaRPr kumimoji="1" lang="en-US" altLang="ja-JP" sz="3600" dirty="0" smtClean="0">
              <a:ea typeface="ＤＦ平成明朝体W7" pitchFamily="1" charset="-128"/>
            </a:endParaRPr>
          </a:p>
          <a:p>
            <a:r>
              <a:rPr lang="ja-JP" altLang="en-US" sz="3600" dirty="0">
                <a:ea typeface="ＤＦ平成明朝体W7" pitchFamily="1" charset="-128"/>
              </a:rPr>
              <a:t>　</a:t>
            </a:r>
            <a:r>
              <a:rPr lang="ja-JP" altLang="en-US" sz="3600" dirty="0" smtClean="0">
                <a:ea typeface="ＤＦ平成明朝体W7" pitchFamily="1" charset="-128"/>
              </a:rPr>
              <a:t>　 　</a:t>
            </a:r>
            <a:r>
              <a:rPr lang="en-US" altLang="ja-JP" sz="3600" dirty="0" smtClean="0">
                <a:ea typeface="ＤＦ平成明朝体W7" pitchFamily="1" charset="-128"/>
              </a:rPr>
              <a:t>x</a:t>
            </a:r>
            <a:r>
              <a:rPr lang="ja-JP" altLang="en-US" sz="3600" dirty="0" smtClean="0">
                <a:ea typeface="ＤＦ平成明朝体W7" pitchFamily="1" charset="-128"/>
              </a:rPr>
              <a:t>＝</a:t>
            </a:r>
            <a:r>
              <a:rPr lang="en-US" altLang="ja-JP" sz="3600" dirty="0" smtClean="0">
                <a:ea typeface="ＤＦ平成明朝体W7" pitchFamily="1" charset="-128"/>
              </a:rPr>
              <a:t>5×45</a:t>
            </a:r>
            <a:endParaRPr lang="en-US" altLang="ja-JP" sz="3600" dirty="0" smtClean="0">
              <a:ea typeface="ＤＦ平成明朝体W7" pitchFamily="1" charset="-128"/>
            </a:endParaRPr>
          </a:p>
          <a:p>
            <a:r>
              <a:rPr kumimoji="1" lang="ja-JP" altLang="en-US" sz="3600" dirty="0">
                <a:ea typeface="ＤＦ平成明朝体W7" pitchFamily="1" charset="-128"/>
              </a:rPr>
              <a:t>　</a:t>
            </a:r>
            <a:r>
              <a:rPr kumimoji="1" lang="ja-JP" altLang="en-US" sz="3600" dirty="0" smtClean="0">
                <a:ea typeface="ＤＦ平成明朝体W7" pitchFamily="1" charset="-128"/>
              </a:rPr>
              <a:t> 　　</a:t>
            </a:r>
            <a:r>
              <a:rPr kumimoji="1" lang="en-US" altLang="ja-JP" sz="3600" dirty="0" smtClean="0">
                <a:ea typeface="ＤＦ平成明朝体W7" pitchFamily="1" charset="-128"/>
              </a:rPr>
              <a:t>x</a:t>
            </a:r>
            <a:r>
              <a:rPr kumimoji="1" lang="ja-JP" altLang="en-US" sz="3600" dirty="0" smtClean="0">
                <a:ea typeface="ＤＦ平成明朝体W7" pitchFamily="1" charset="-128"/>
              </a:rPr>
              <a:t>＝</a:t>
            </a:r>
            <a:r>
              <a:rPr kumimoji="1" lang="en-US" altLang="ja-JP" sz="3600" dirty="0" smtClean="0">
                <a:ea typeface="ＤＦ平成明朝体W7" pitchFamily="1" charset="-128"/>
              </a:rPr>
              <a:t>225</a:t>
            </a:r>
            <a:endParaRPr kumimoji="1" lang="ja-JP" altLang="en-US" sz="3600" dirty="0">
              <a:ea typeface="ＤＦ平成明朝体W7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01309" y="1303590"/>
            <a:ext cx="293862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弧の長さの公式で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  <a:p>
            <a:r>
              <a:rPr kumimoji="1" lang="ja-JP" altLang="en-US" sz="2800" dirty="0" smtClean="0">
                <a:solidFill>
                  <a:srgbClr val="00B050"/>
                </a:solidFill>
              </a:rPr>
              <a:t>求める</a:t>
            </a:r>
            <a:r>
              <a:rPr kumimoji="1" lang="ja-JP" altLang="en-US" sz="4000" i="1" dirty="0" smtClean="0"/>
              <a:t>　</a:t>
            </a:r>
            <a:endParaRPr kumimoji="1" lang="en-US" altLang="ja-JP" sz="4000" i="1" dirty="0" smtClean="0"/>
          </a:p>
          <a:p>
            <a:r>
              <a:rPr kumimoji="1" lang="en-US" altLang="ja-JP" sz="4000" i="1" dirty="0" smtClean="0"/>
              <a:t>ℓ</a:t>
            </a:r>
            <a:r>
              <a:rPr kumimoji="1" lang="ja-JP" altLang="en-US" sz="3600" dirty="0" smtClean="0"/>
              <a:t>＝</a:t>
            </a:r>
            <a:r>
              <a:rPr kumimoji="1" lang="en-US" altLang="ja-JP" sz="3600" dirty="0" smtClean="0"/>
              <a:t>2πr</a:t>
            </a:r>
            <a:endParaRPr kumimoji="1" lang="en-US" altLang="ja-JP" sz="4000" dirty="0" smtClean="0"/>
          </a:p>
          <a:p>
            <a:endParaRPr lang="en-US" altLang="ja-JP" i="1" dirty="0" smtClean="0"/>
          </a:p>
          <a:p>
            <a:r>
              <a:rPr lang="en-US" altLang="ja-JP" sz="3600" dirty="0" smtClean="0"/>
              <a:t>5</a:t>
            </a:r>
            <a:r>
              <a:rPr lang="ja-JP" altLang="en-US" sz="3600" dirty="0" smtClean="0"/>
              <a:t>＝</a:t>
            </a:r>
            <a:r>
              <a:rPr lang="en-US" altLang="ja-JP" sz="3600" dirty="0" smtClean="0"/>
              <a:t>2×4</a:t>
            </a:r>
            <a:endParaRPr lang="en-US" altLang="ja-JP" sz="3600" dirty="0" smtClean="0"/>
          </a:p>
          <a:p>
            <a:endParaRPr kumimoji="1" lang="en-US" altLang="ja-JP" sz="2000" dirty="0" smtClean="0"/>
          </a:p>
          <a:p>
            <a:r>
              <a:rPr lang="en-US" altLang="ja-JP" sz="3600" dirty="0"/>
              <a:t>5</a:t>
            </a:r>
            <a:r>
              <a:rPr kumimoji="1" lang="ja-JP" altLang="en-US" sz="3600" dirty="0" smtClean="0"/>
              <a:t>＝</a:t>
            </a:r>
            <a:r>
              <a:rPr kumimoji="1" lang="en-US" altLang="ja-JP" sz="3600" dirty="0" smtClean="0"/>
              <a:t>8</a:t>
            </a:r>
            <a:endParaRPr kumimoji="1" lang="en-US" altLang="ja-JP" sz="3600" dirty="0" smtClean="0"/>
          </a:p>
          <a:p>
            <a:endParaRPr lang="en-US" altLang="ja-JP" sz="1400" dirty="0" smtClean="0"/>
          </a:p>
          <a:p>
            <a:r>
              <a:rPr lang="en-US" altLang="ja-JP" sz="3600" dirty="0"/>
              <a:t>5</a:t>
            </a:r>
            <a:r>
              <a:rPr lang="ja-JP" altLang="en-US" sz="3600" dirty="0" smtClean="0"/>
              <a:t>＝</a:t>
            </a:r>
            <a:endParaRPr lang="en-US" altLang="ja-JP" sz="3600" dirty="0" smtClean="0"/>
          </a:p>
          <a:p>
            <a:endParaRPr kumimoji="1" lang="en-US" altLang="ja-JP" sz="1200" dirty="0" smtClean="0"/>
          </a:p>
          <a:p>
            <a:r>
              <a:rPr lang="en-US" altLang="ja-JP" sz="3600" dirty="0" smtClean="0"/>
              <a:t>5</a:t>
            </a:r>
            <a:r>
              <a:rPr kumimoji="1" lang="en-US" altLang="ja-JP" sz="3600" dirty="0" smtClean="0"/>
              <a:t>×45</a:t>
            </a:r>
            <a:r>
              <a:rPr kumimoji="1" lang="ja-JP" altLang="en-US" sz="3600" dirty="0" smtClean="0"/>
              <a:t>＝</a:t>
            </a:r>
            <a:r>
              <a:rPr kumimoji="1" lang="ja-JP" altLang="en-US" sz="3600" dirty="0" smtClean="0"/>
              <a:t>ａ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ａ＝</a:t>
            </a:r>
            <a:r>
              <a:rPr lang="en-US" altLang="ja-JP" sz="3600" dirty="0" smtClean="0"/>
              <a:t>225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7519602" y="2270173"/>
                <a:ext cx="1295547" cy="10736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000" i="1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9602" y="2270173"/>
                <a:ext cx="1295547" cy="1073633"/>
              </a:xfrm>
              <a:prstGeom prst="rect">
                <a:avLst/>
              </a:prstGeom>
              <a:blipFill rotWithShape="1">
                <a:blip r:embed="rId4"/>
                <a:stretch>
                  <a:fillRect l="-14623" t="-5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正方形/長方形 20"/>
          <p:cNvSpPr/>
          <p:nvPr/>
        </p:nvSpPr>
        <p:spPr>
          <a:xfrm>
            <a:off x="5733215" y="2419979"/>
            <a:ext cx="673582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5</a:t>
            </a:r>
            <a:r>
              <a:rPr lang="en-US" altLang="ja-JP" sz="3600" dirty="0" smtClean="0">
                <a:solidFill>
                  <a:srgbClr val="FF0000"/>
                </a:solidFill>
              </a:rPr>
              <a:t>π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261270" y="2419979"/>
            <a:ext cx="418704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FF0000"/>
                </a:solidFill>
              </a:rPr>
              <a:t>4</a:t>
            </a:r>
            <a:endParaRPr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3476156"/>
            <a:ext cx="2606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solidFill>
                  <a:srgbClr val="00B050"/>
                </a:solidFill>
              </a:rPr>
              <a:t>比例式で求める</a:t>
            </a:r>
            <a:endParaRPr lang="ja-JP" altLang="en-US" sz="28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7623959" y="3139196"/>
                <a:ext cx="1295547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000" i="1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959" y="3139196"/>
                <a:ext cx="1295547" cy="916533"/>
              </a:xfrm>
              <a:prstGeom prst="rect">
                <a:avLst/>
              </a:prstGeom>
              <a:blipFill rotWithShape="1">
                <a:blip r:embed="rId5"/>
                <a:stretch>
                  <a:fillRect l="-14623" t="-667" b="-4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33708" y="3999376"/>
                <a:ext cx="1295547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0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000" i="1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708" y="3999376"/>
                <a:ext cx="1295547" cy="916533"/>
              </a:xfrm>
              <a:prstGeom prst="rect">
                <a:avLst/>
              </a:prstGeom>
              <a:blipFill rotWithShape="1">
                <a:blip r:embed="rId6"/>
                <a:stretch>
                  <a:fillRect l="-14085" t="-667" b="-4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757414" y="4700322"/>
                <a:ext cx="663964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altLang="ja-JP" sz="2800" i="1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kumimoji="1" lang="ja-JP" altLang="en-US" sz="2800" i="1" dirty="0"/>
              </a:p>
            </p:txBody>
          </p:sp>
        </mc:Choice>
        <mc:Fallback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414" y="4700322"/>
                <a:ext cx="663964" cy="8302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501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 uiExpand="1" build="p" animBg="1"/>
      <p:bldP spid="18" grpId="0" uiExpand="1" build="p"/>
      <p:bldP spid="19" grpId="0"/>
      <p:bldP spid="21" grpId="0" animBg="1"/>
      <p:bldP spid="22" grpId="0" animBg="1"/>
      <p:bldP spid="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QWsTrMpkGvotdUyudFGKD-hykfO6eUIffCW2ExvKm0X4SYvsy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98" y="1125298"/>
            <a:ext cx="5544616" cy="5186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4" name="グループ化 1033"/>
          <p:cNvGrpSpPr/>
          <p:nvPr/>
        </p:nvGrpSpPr>
        <p:grpSpPr>
          <a:xfrm>
            <a:off x="258110" y="1125298"/>
            <a:ext cx="5328592" cy="4968552"/>
            <a:chOff x="1727684" y="1052736"/>
            <a:chExt cx="5328592" cy="4968552"/>
          </a:xfrm>
        </p:grpSpPr>
        <p:sp>
          <p:nvSpPr>
            <p:cNvPr id="7" name="フローチャート : 結合子 6"/>
            <p:cNvSpPr/>
            <p:nvPr/>
          </p:nvSpPr>
          <p:spPr>
            <a:xfrm>
              <a:off x="1727684" y="1052736"/>
              <a:ext cx="5328592" cy="4968552"/>
            </a:xfrm>
            <a:prstGeom prst="flowChartConnector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4407968" y="1052736"/>
              <a:ext cx="0" cy="49685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2197558" y="2232320"/>
              <a:ext cx="4464496" cy="273630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2123728" y="2232320"/>
              <a:ext cx="4464496" cy="27088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/>
          <p:cNvSpPr txBox="1"/>
          <p:nvPr/>
        </p:nvSpPr>
        <p:spPr>
          <a:xfrm>
            <a:off x="3822506" y="3090803"/>
            <a:ext cx="11031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18cm</a:t>
            </a:r>
            <a:endParaRPr kumimoji="1" lang="ja-JP" altLang="en-US" sz="32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2922406" y="2304882"/>
            <a:ext cx="2232248" cy="136815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87" y="59299"/>
            <a:ext cx="6732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半径</a:t>
            </a:r>
            <a:r>
              <a:rPr kumimoji="1" lang="en-US" altLang="ja-JP" sz="3200" dirty="0" smtClean="0"/>
              <a:t>18㎝</a:t>
            </a:r>
            <a:r>
              <a:rPr kumimoji="1" lang="ja-JP" altLang="en-US" sz="3200" dirty="0" smtClean="0"/>
              <a:t>の円のピザの周りの長さと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面積を求めよう。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44964" y="4319265"/>
            <a:ext cx="3338317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面積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ja-JP" altLang="en-US" sz="4000" dirty="0" smtClean="0">
                <a:ea typeface="ＤＦ平成明朝体W7" pitchFamily="1" charset="-128"/>
              </a:rPr>
              <a:t>＝</a:t>
            </a:r>
            <a:r>
              <a:rPr kumimoji="1" lang="en-US" altLang="ja-JP" sz="4000" dirty="0" smtClean="0">
                <a:ea typeface="ＤＦ平成明朝体W7" pitchFamily="1" charset="-128"/>
              </a:rPr>
              <a:t>18×18×</a:t>
            </a:r>
            <a:r>
              <a:rPr kumimoji="1"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</a:p>
          <a:p>
            <a:r>
              <a:rPr lang="ja-JP" altLang="en-US" sz="4000" dirty="0" smtClean="0">
                <a:ea typeface="ＤＦ平成明朝体W7" pitchFamily="1" charset="-128"/>
              </a:rPr>
              <a:t>＝</a:t>
            </a:r>
            <a:r>
              <a:rPr lang="en-US" altLang="ja-JP" sz="4000" dirty="0">
                <a:ea typeface="ＤＦ平成明朝体W7" pitchFamily="1" charset="-128"/>
              </a:rPr>
              <a:t>324</a:t>
            </a:r>
            <a:r>
              <a:rPr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  <a:r>
              <a:rPr lang="ja-JP" altLang="en-US" sz="4000" dirty="0" smtClean="0">
                <a:ea typeface="ＤＦ平成明朝体W7" pitchFamily="1" charset="-128"/>
              </a:rPr>
              <a:t>　</a:t>
            </a:r>
            <a:r>
              <a:rPr lang="en-US" altLang="ja-JP" sz="4000" dirty="0" smtClean="0">
                <a:ea typeface="ＤＦ平成明朝体W7" pitchFamily="1" charset="-128"/>
              </a:rPr>
              <a:t>(</a:t>
            </a:r>
            <a:r>
              <a:rPr lang="ja-JP" altLang="en-US" sz="4000" dirty="0" smtClean="0">
                <a:ea typeface="ＤＦ平成明朝体W7" pitchFamily="1" charset="-128"/>
              </a:rPr>
              <a:t>㎝</a:t>
            </a:r>
            <a:r>
              <a:rPr lang="en-US" altLang="ja-JP" sz="2800" dirty="0" smtClean="0">
                <a:ea typeface="ＤＦ平成明朝体W7" pitchFamily="1" charset="-128"/>
              </a:rPr>
              <a:t>2</a:t>
            </a:r>
            <a:r>
              <a:rPr lang="en-US" altLang="ja-JP" sz="4000" dirty="0" smtClean="0">
                <a:ea typeface="ＤＦ平成明朝体W7" pitchFamily="1" charset="-128"/>
              </a:rPr>
              <a:t>)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86702" y="836712"/>
            <a:ext cx="3076013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円周</a:t>
            </a:r>
            <a:endParaRPr kumimoji="1" lang="en-US" altLang="ja-JP" sz="4000" dirty="0" smtClean="0">
              <a:ea typeface="ＤＦ平成明朝体W7" pitchFamily="1" charset="-128"/>
            </a:endParaRPr>
          </a:p>
          <a:p>
            <a:r>
              <a:rPr kumimoji="1" lang="ja-JP" altLang="en-US" sz="4000" dirty="0" smtClean="0">
                <a:ea typeface="ＤＦ平成明朝体W7" pitchFamily="1" charset="-128"/>
              </a:rPr>
              <a:t>＝</a:t>
            </a:r>
            <a:r>
              <a:rPr kumimoji="1" lang="en-US" altLang="ja-JP" sz="4000" dirty="0" smtClean="0">
                <a:ea typeface="ＤＦ平成明朝体W7" pitchFamily="1" charset="-128"/>
              </a:rPr>
              <a:t>2×18×</a:t>
            </a:r>
            <a:r>
              <a:rPr kumimoji="1"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</a:p>
          <a:p>
            <a:r>
              <a:rPr lang="ja-JP" altLang="en-US" sz="4000" dirty="0" smtClean="0">
                <a:ea typeface="ＤＦ平成明朝体W7" pitchFamily="1" charset="-128"/>
              </a:rPr>
              <a:t>＝</a:t>
            </a:r>
            <a:r>
              <a:rPr lang="en-US" altLang="ja-JP" sz="4000" dirty="0">
                <a:ea typeface="ＤＦ平成明朝体W7" pitchFamily="1" charset="-128"/>
              </a:rPr>
              <a:t>36</a:t>
            </a:r>
            <a:r>
              <a:rPr lang="en-US" altLang="ja-JP" sz="4000" dirty="0" smtClean="0">
                <a:solidFill>
                  <a:srgbClr val="FF0000"/>
                </a:solidFill>
                <a:ea typeface="ＤＦ平成明朝体W7" pitchFamily="1" charset="-128"/>
              </a:rPr>
              <a:t>π</a:t>
            </a:r>
            <a:r>
              <a:rPr lang="ja-JP" altLang="en-US" sz="4000" dirty="0" smtClean="0">
                <a:ea typeface="ＤＦ平成明朝体W7" pitchFamily="1" charset="-128"/>
              </a:rPr>
              <a:t>　</a:t>
            </a:r>
            <a:r>
              <a:rPr lang="en-US" altLang="ja-JP" sz="4000" dirty="0" smtClean="0">
                <a:ea typeface="ＤＦ平成明朝体W7" pitchFamily="1" charset="-128"/>
              </a:rPr>
              <a:t>(</a:t>
            </a:r>
            <a:r>
              <a:rPr lang="ja-JP" altLang="en-US" sz="4000" dirty="0" smtClean="0">
                <a:ea typeface="ＤＦ平成明朝体W7" pitchFamily="1" charset="-128"/>
              </a:rPr>
              <a:t>㎝</a:t>
            </a:r>
            <a:r>
              <a:rPr lang="en-US" altLang="ja-JP" sz="4000" dirty="0" smtClean="0">
                <a:ea typeface="ＤＦ平成明朝体W7" pitchFamily="1" charset="-128"/>
              </a:rPr>
              <a:t>)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680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2" grpId="0" build="p" animBg="1"/>
      <p:bldP spid="14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QWsTrMpkGvotdUyudFGKD-hykfO6eUIffCW2ExvKm0X4SYvsy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24" y="1316493"/>
            <a:ext cx="5544616" cy="518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パイ 1"/>
          <p:cNvSpPr/>
          <p:nvPr/>
        </p:nvSpPr>
        <p:spPr>
          <a:xfrm>
            <a:off x="14204" y="1316492"/>
            <a:ext cx="5832648" cy="5186127"/>
          </a:xfrm>
          <a:prstGeom prst="pie">
            <a:avLst>
              <a:gd name="adj1" fmla="val 19776961"/>
              <a:gd name="adj2" fmla="val 1620120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2236" y="1316493"/>
            <a:ext cx="5328592" cy="4968552"/>
            <a:chOff x="1727684" y="1052736"/>
            <a:chExt cx="5328592" cy="4968552"/>
          </a:xfrm>
        </p:grpSpPr>
        <p:sp>
          <p:nvSpPr>
            <p:cNvPr id="6" name="フローチャート : 結合子 5"/>
            <p:cNvSpPr/>
            <p:nvPr/>
          </p:nvSpPr>
          <p:spPr>
            <a:xfrm>
              <a:off x="1727684" y="1052736"/>
              <a:ext cx="5328592" cy="4968552"/>
            </a:xfrm>
            <a:prstGeom prst="flowChartConnector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407968" y="1052736"/>
              <a:ext cx="0" cy="49685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H="1">
              <a:off x="2197558" y="2232320"/>
              <a:ext cx="4464496" cy="273630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123728" y="2232320"/>
              <a:ext cx="4464496" cy="27088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ボックス 9"/>
          <p:cNvSpPr txBox="1"/>
          <p:nvPr/>
        </p:nvSpPr>
        <p:spPr>
          <a:xfrm>
            <a:off x="14204" y="0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このピザを</a:t>
            </a:r>
            <a:r>
              <a:rPr kumimoji="1" lang="en-US" altLang="ja-JP" sz="3600" dirty="0" smtClean="0"/>
              <a:t>6</a:t>
            </a:r>
            <a:r>
              <a:rPr kumimoji="1" lang="ja-JP" altLang="en-US" sz="3600" dirty="0" smtClean="0"/>
              <a:t>等分したときの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弧の長さと面積を求めよう。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929013" y="3504646"/>
                <a:ext cx="3214987" cy="307084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面積</a:t>
                </a:r>
                <a:endParaRPr kumimoji="1" lang="en-US" altLang="ja-JP" sz="4000" dirty="0" smtClean="0">
                  <a:ea typeface="ＤＦ平成明朝体W7" pitchFamily="1" charset="-128"/>
                </a:endParaRPr>
              </a:p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kumimoji="1" lang="en-US" altLang="ja-JP" sz="4000" dirty="0" smtClean="0">
                    <a:ea typeface="ＤＦ平成明朝体W7" pitchFamily="1" charset="-128"/>
                  </a:rPr>
                  <a:t>324</a:t>
                </a:r>
                <a:r>
                  <a:rPr kumimoji="1"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60</m:t>
                        </m:r>
                      </m:num>
                      <m:den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360</m:t>
                        </m:r>
                      </m:den>
                    </m:f>
                  </m:oMath>
                </a14:m>
                <a:endParaRPr kumimoji="1" lang="en-US" altLang="ja-JP" sz="4000" dirty="0" smtClean="0">
                  <a:solidFill>
                    <a:srgbClr val="FF0000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324</a:t>
                </a:r>
                <a:r>
                  <a:rPr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 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6</m:t>
                        </m:r>
                      </m:den>
                    </m:f>
                  </m:oMath>
                </a14:m>
                <a:endParaRPr lang="en-US" altLang="ja-JP" sz="4000" dirty="0" smtClean="0">
                  <a:solidFill>
                    <a:schemeClr val="tx1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54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π(</a:t>
                </a:r>
                <a:r>
                  <a:rPr lang="ja-JP" altLang="en-US" sz="4000" dirty="0" smtClean="0">
                    <a:ea typeface="ＤＦ平成明朝体W7" pitchFamily="1" charset="-128"/>
                  </a:rPr>
                  <a:t>㎝</a:t>
                </a:r>
                <a:r>
                  <a:rPr lang="en-US" altLang="ja-JP" sz="2800" dirty="0" smtClean="0">
                    <a:ea typeface="ＤＦ平成明朝体W7" pitchFamily="1" charset="-128"/>
                  </a:rPr>
                  <a:t>2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)</a:t>
                </a:r>
                <a:endParaRPr kumimoji="1" lang="ja-JP" altLang="en-US" sz="4000" dirty="0">
                  <a:ea typeface="ＤＦ平成明朝体W7" pitchFamily="1" charset="-128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013" y="3504646"/>
                <a:ext cx="3214987" cy="30708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円弧 11"/>
          <p:cNvSpPr/>
          <p:nvPr/>
        </p:nvSpPr>
        <p:spPr>
          <a:xfrm rot="1612648">
            <a:off x="2435746" y="3334198"/>
            <a:ext cx="1137225" cy="1060062"/>
          </a:xfrm>
          <a:prstGeom prst="arc">
            <a:avLst>
              <a:gd name="adj1" fmla="val 14084175"/>
              <a:gd name="adj2" fmla="val 14027716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3593837" y="3586389"/>
                <a:ext cx="122661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360°</m:t>
                      </m:r>
                    </m:oMath>
                  </m:oMathPara>
                </a14:m>
                <a:endParaRPr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837" y="3586389"/>
                <a:ext cx="1226618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3138403" y="2780450"/>
                <a:ext cx="10599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60°</m:t>
                      </m:r>
                    </m:oMath>
                  </m:oMathPara>
                </a14:m>
                <a:endParaRPr lang="ja-JP" alt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403" y="2780450"/>
                <a:ext cx="1059906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929013" y="188640"/>
                <a:ext cx="3214987" cy="3070841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弧の長さ</a:t>
                </a:r>
                <a:endParaRPr kumimoji="1" lang="en-US" altLang="ja-JP" sz="4000" dirty="0" smtClean="0">
                  <a:ea typeface="ＤＦ平成明朝体W7" pitchFamily="1" charset="-128"/>
                </a:endParaRPr>
              </a:p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ea typeface="ＤＦ平成明朝体W7" pitchFamily="1" charset="-128"/>
                  </a:rPr>
                  <a:t>36</a:t>
                </a:r>
                <a:r>
                  <a:rPr kumimoji="1"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60</m:t>
                        </m:r>
                      </m:num>
                      <m:den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360</m:t>
                        </m:r>
                      </m:den>
                    </m:f>
                  </m:oMath>
                </a14:m>
                <a:endParaRPr kumimoji="1" lang="en-US" altLang="ja-JP" sz="4000" dirty="0" smtClean="0">
                  <a:solidFill>
                    <a:srgbClr val="FF0000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ea typeface="ＤＦ平成明朝体W7" pitchFamily="1" charset="-128"/>
                  </a:rPr>
                  <a:t>36</a:t>
                </a:r>
                <a:r>
                  <a:rPr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 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6</m:t>
                        </m:r>
                      </m:den>
                    </m:f>
                  </m:oMath>
                </a14:m>
                <a:endParaRPr lang="en-US" altLang="ja-JP" sz="4000" dirty="0" smtClean="0">
                  <a:solidFill>
                    <a:schemeClr val="tx1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6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π</a:t>
                </a:r>
                <a:r>
                  <a:rPr lang="ja-JP" altLang="en-US" sz="4000" dirty="0" smtClean="0">
                    <a:ea typeface="ＤＦ平成明朝体W7" pitchFamily="1" charset="-128"/>
                  </a:rPr>
                  <a:t>　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(</a:t>
                </a:r>
                <a:r>
                  <a:rPr lang="ja-JP" altLang="en-US" sz="4000" dirty="0" smtClean="0">
                    <a:ea typeface="ＤＦ平成明朝体W7" pitchFamily="1" charset="-128"/>
                  </a:rPr>
                  <a:t>㎝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)</a:t>
                </a:r>
                <a:endParaRPr kumimoji="1" lang="ja-JP" altLang="en-US" sz="4000" dirty="0">
                  <a:ea typeface="ＤＦ平成明朝体W7" pitchFamily="1" charset="-128"/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013" y="188640"/>
                <a:ext cx="3214987" cy="30708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030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4" grpId="0"/>
      <p:bldP spid="15" grpId="0"/>
      <p:bldP spid="1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1.gstatic.com/images?q=tbn:ANd9GcQWsTrMpkGvotdUyudFGKD-hykfO6eUIffCW2ExvKm0X4SYvsy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24" y="1316493"/>
            <a:ext cx="5544616" cy="518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パイ 1"/>
          <p:cNvSpPr/>
          <p:nvPr/>
        </p:nvSpPr>
        <p:spPr>
          <a:xfrm>
            <a:off x="14204" y="1316492"/>
            <a:ext cx="5832648" cy="5258995"/>
          </a:xfrm>
          <a:prstGeom prst="pie">
            <a:avLst>
              <a:gd name="adj1" fmla="val 21577202"/>
              <a:gd name="adj2" fmla="val 1620120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2236" y="1294515"/>
            <a:ext cx="5328592" cy="5208105"/>
            <a:chOff x="1727684" y="1023528"/>
            <a:chExt cx="5328592" cy="4997760"/>
          </a:xfrm>
        </p:grpSpPr>
        <p:sp>
          <p:nvSpPr>
            <p:cNvPr id="6" name="フローチャート : 結合子 5"/>
            <p:cNvSpPr/>
            <p:nvPr/>
          </p:nvSpPr>
          <p:spPr>
            <a:xfrm>
              <a:off x="1727684" y="1052736"/>
              <a:ext cx="5328592" cy="4968552"/>
            </a:xfrm>
            <a:prstGeom prst="flowChartConnector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355976" y="1023528"/>
              <a:ext cx="0" cy="49685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>
              <a:stCxn id="6" idx="6"/>
              <a:endCxn id="6" idx="2"/>
            </p:cNvCxnSpPr>
            <p:nvPr/>
          </p:nvCxnSpPr>
          <p:spPr>
            <a:xfrm flipH="1">
              <a:off x="1727684" y="3537012"/>
              <a:ext cx="532859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ボックス 9"/>
          <p:cNvSpPr txBox="1"/>
          <p:nvPr/>
        </p:nvSpPr>
        <p:spPr>
          <a:xfrm>
            <a:off x="14204" y="0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このピザを４等分したときの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弧の長さと面積を求めよう。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929013" y="3504646"/>
                <a:ext cx="3214987" cy="306699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面積</a:t>
                </a:r>
                <a:endParaRPr kumimoji="1" lang="en-US" altLang="ja-JP" sz="4000" dirty="0" smtClean="0">
                  <a:ea typeface="ＤＦ平成明朝体W7" pitchFamily="1" charset="-128"/>
                </a:endParaRPr>
              </a:p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kumimoji="1" lang="en-US" altLang="ja-JP" sz="4000" dirty="0" smtClean="0">
                    <a:ea typeface="ＤＦ平成明朝体W7" pitchFamily="1" charset="-128"/>
                  </a:rPr>
                  <a:t>324</a:t>
                </a:r>
                <a:r>
                  <a:rPr kumimoji="1"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kumimoji="1"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9</m:t>
                        </m:r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0</m:t>
                        </m:r>
                      </m:num>
                      <m:den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360</m:t>
                        </m:r>
                      </m:den>
                    </m:f>
                  </m:oMath>
                </a14:m>
                <a:endParaRPr kumimoji="1" lang="en-US" altLang="ja-JP" sz="4000" dirty="0" smtClean="0">
                  <a:solidFill>
                    <a:srgbClr val="FF0000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324</a:t>
                </a:r>
                <a:r>
                  <a:rPr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 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4</m:t>
                        </m:r>
                      </m:den>
                    </m:f>
                  </m:oMath>
                </a14:m>
                <a:endParaRPr lang="en-US" altLang="ja-JP" sz="4000" dirty="0" smtClean="0">
                  <a:solidFill>
                    <a:schemeClr val="tx1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81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π(</a:t>
                </a:r>
                <a:r>
                  <a:rPr lang="ja-JP" altLang="en-US" sz="4000" dirty="0" smtClean="0">
                    <a:ea typeface="ＤＦ平成明朝体W7" pitchFamily="1" charset="-128"/>
                  </a:rPr>
                  <a:t>㎝</a:t>
                </a:r>
                <a:r>
                  <a:rPr lang="en-US" altLang="ja-JP" sz="2800" dirty="0" smtClean="0">
                    <a:ea typeface="ＤＦ平成明朝体W7" pitchFamily="1" charset="-128"/>
                  </a:rPr>
                  <a:t>2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)</a:t>
                </a:r>
                <a:endParaRPr kumimoji="1" lang="ja-JP" altLang="en-US" sz="4000" dirty="0">
                  <a:ea typeface="ＤＦ平成明朝体W7" pitchFamily="1" charset="-128"/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013" y="3504646"/>
                <a:ext cx="3214987" cy="30669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円弧 11"/>
          <p:cNvSpPr/>
          <p:nvPr/>
        </p:nvSpPr>
        <p:spPr>
          <a:xfrm>
            <a:off x="2352937" y="3383754"/>
            <a:ext cx="1137225" cy="1060062"/>
          </a:xfrm>
          <a:prstGeom prst="arc">
            <a:avLst>
              <a:gd name="adj1" fmla="val 14084175"/>
              <a:gd name="adj2" fmla="val 14027716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3347864" y="3997290"/>
                <a:ext cx="122661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360°</m:t>
                      </m:r>
                    </m:oMath>
                  </m:oMathPara>
                </a14:m>
                <a:endParaRPr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997290"/>
                <a:ext cx="1226618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3223612" y="3131564"/>
                <a:ext cx="10599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i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90</m:t>
                      </m:r>
                      <m:r>
                        <a:rPr lang="en-US" altLang="ja-JP" sz="4000" i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ja-JP" alt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3612" y="3131564"/>
                <a:ext cx="1059906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5929013" y="188640"/>
                <a:ext cx="3214987" cy="306699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弧の長さ</a:t>
                </a:r>
                <a:endParaRPr kumimoji="1" lang="en-US" altLang="ja-JP" sz="4000" dirty="0" smtClean="0">
                  <a:ea typeface="ＤＦ平成明朝体W7" pitchFamily="1" charset="-128"/>
                </a:endParaRPr>
              </a:p>
              <a:p>
                <a:r>
                  <a:rPr kumimoji="1"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ea typeface="ＤＦ平成明朝体W7" pitchFamily="1" charset="-128"/>
                  </a:rPr>
                  <a:t>36</a:t>
                </a:r>
                <a:r>
                  <a:rPr kumimoji="1"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π×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00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kumimoji="1"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9</m:t>
                        </m:r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0</m:t>
                        </m:r>
                      </m:num>
                      <m:den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360</m:t>
                        </m:r>
                      </m:den>
                    </m:f>
                  </m:oMath>
                </a14:m>
                <a:endParaRPr kumimoji="1" lang="en-US" altLang="ja-JP" sz="4000" dirty="0" smtClean="0">
                  <a:solidFill>
                    <a:srgbClr val="FF0000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ea typeface="ＤＦ平成明朝体W7" pitchFamily="1" charset="-128"/>
                  </a:rPr>
                  <a:t>36</a:t>
                </a:r>
                <a:r>
                  <a:rPr lang="en-US" altLang="ja-JP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π 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</m:ctrlPr>
                      </m:fPr>
                      <m:num>
                        <m:r>
                          <a:rPr lang="en-US" altLang="ja-JP" sz="4000" i="1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4000" b="0" i="1" smtClean="0">
                            <a:solidFill>
                              <a:srgbClr val="FF0000"/>
                            </a:solidFill>
                            <a:latin typeface="Cambria Math"/>
                            <a:ea typeface="ＤＦ平成明朝体W7" pitchFamily="1" charset="-128"/>
                          </a:rPr>
                          <m:t>4</m:t>
                        </m:r>
                      </m:den>
                    </m:f>
                  </m:oMath>
                </a14:m>
                <a:endParaRPr lang="en-US" altLang="ja-JP" sz="4000" dirty="0" smtClean="0">
                  <a:solidFill>
                    <a:schemeClr val="tx1"/>
                  </a:solidFill>
                  <a:ea typeface="ＤＦ平成明朝体W7" pitchFamily="1" charset="-128"/>
                </a:endParaRPr>
              </a:p>
              <a:p>
                <a:r>
                  <a:rPr lang="ja-JP" altLang="en-US" sz="4000" dirty="0" smtClean="0">
                    <a:solidFill>
                      <a:schemeClr val="tx1"/>
                    </a:solidFill>
                    <a:ea typeface="ＤＦ平成明朝体W7" pitchFamily="1" charset="-128"/>
                  </a:rPr>
                  <a:t>＝</a:t>
                </a:r>
                <a:r>
                  <a:rPr lang="en-US" altLang="ja-JP" sz="4000" dirty="0">
                    <a:solidFill>
                      <a:schemeClr val="tx1"/>
                    </a:solidFill>
                    <a:ea typeface="ＤＦ平成明朝体W7" pitchFamily="1" charset="-128"/>
                  </a:rPr>
                  <a:t>9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π</a:t>
                </a:r>
                <a:r>
                  <a:rPr lang="ja-JP" altLang="en-US" sz="4000" dirty="0" smtClean="0">
                    <a:ea typeface="ＤＦ平成明朝体W7" pitchFamily="1" charset="-128"/>
                  </a:rPr>
                  <a:t>　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(</a:t>
                </a:r>
                <a:r>
                  <a:rPr lang="ja-JP" altLang="en-US" sz="4000" dirty="0" smtClean="0">
                    <a:ea typeface="ＤＦ平成明朝体W7" pitchFamily="1" charset="-128"/>
                  </a:rPr>
                  <a:t>㎝</a:t>
                </a:r>
                <a:r>
                  <a:rPr lang="en-US" altLang="ja-JP" sz="4000" dirty="0" smtClean="0">
                    <a:ea typeface="ＤＦ平成明朝体W7" pitchFamily="1" charset="-128"/>
                  </a:rPr>
                  <a:t>)</a:t>
                </a:r>
                <a:endParaRPr kumimoji="1" lang="ja-JP" altLang="en-US" sz="4000" dirty="0">
                  <a:ea typeface="ＤＦ平成明朝体W7" pitchFamily="1" charset="-128"/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013" y="188640"/>
                <a:ext cx="3214987" cy="30669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757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4" grpId="0"/>
      <p:bldP spid="15" grpId="0"/>
      <p:bldP spid="1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4932040" y="1556792"/>
            <a:ext cx="3672408" cy="3672408"/>
            <a:chOff x="1331640" y="764704"/>
            <a:chExt cx="5472608" cy="5256584"/>
          </a:xfrm>
          <a:solidFill>
            <a:srgbClr val="FFFF99"/>
          </a:solidFill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6389894" y="3424937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14" name="パイ 13"/>
          <p:cNvSpPr/>
          <p:nvPr/>
        </p:nvSpPr>
        <p:spPr>
          <a:xfrm rot="5400000">
            <a:off x="4932039" y="1556795"/>
            <a:ext cx="3672409" cy="3672408"/>
          </a:xfrm>
          <a:prstGeom prst="pie">
            <a:avLst>
              <a:gd name="adj1" fmla="val 10316762"/>
              <a:gd name="adj2" fmla="val 14814333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9274" y="188640"/>
            <a:ext cx="527682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おうぎ形の弧の長さと面積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5519" y="1994937"/>
            <a:ext cx="444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>
                <a:solidFill>
                  <a:srgbClr val="FF0000"/>
                </a:solidFill>
              </a:rPr>
              <a:t>S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444259" y="2994559"/>
            <a:ext cx="378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ｒ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822889" y="1412776"/>
            <a:ext cx="442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002060"/>
                </a:solidFill>
              </a:rPr>
              <a:t>ℓ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6768244" y="2672045"/>
            <a:ext cx="1692188" cy="7209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83856" y="1141295"/>
            <a:ext cx="23326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弧の長さ</a:t>
            </a:r>
            <a:r>
              <a:rPr kumimoji="1" lang="ja-JP" altLang="en-US" sz="4800" i="1" dirty="0" smtClean="0"/>
              <a:t>　</a:t>
            </a:r>
            <a:endParaRPr kumimoji="1" lang="en-US" altLang="ja-JP" sz="4800" i="1" dirty="0" smtClean="0"/>
          </a:p>
          <a:p>
            <a:r>
              <a:rPr kumimoji="1" lang="en-US" altLang="ja-JP" sz="4800" i="1" dirty="0" smtClean="0"/>
              <a:t>ℓ</a:t>
            </a:r>
            <a:r>
              <a:rPr kumimoji="1" lang="ja-JP" altLang="en-US" sz="4800" i="1" dirty="0" smtClean="0"/>
              <a:t>＝</a:t>
            </a:r>
            <a:r>
              <a:rPr kumimoji="1" lang="en-US" altLang="ja-JP" sz="4800" i="1" dirty="0" smtClean="0"/>
              <a:t>2πr</a:t>
            </a:r>
            <a:endParaRPr kumimoji="1" lang="ja-JP" altLang="en-US" sz="4800" i="1" dirty="0"/>
          </a:p>
        </p:txBody>
      </p:sp>
      <p:sp>
        <p:nvSpPr>
          <p:cNvPr id="16" name="円弧 15"/>
          <p:cNvSpPr/>
          <p:nvPr/>
        </p:nvSpPr>
        <p:spPr>
          <a:xfrm rot="1612648">
            <a:off x="6199630" y="2878935"/>
            <a:ext cx="1137225" cy="1060062"/>
          </a:xfrm>
          <a:prstGeom prst="arc">
            <a:avLst>
              <a:gd name="adj1" fmla="val 14084175"/>
              <a:gd name="adj2" fmla="val 14027716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251520" y="3246721"/>
                <a:ext cx="1925527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/>
                  <a:t>面積</a:t>
                </a:r>
                <a:r>
                  <a:rPr kumimoji="1" lang="ja-JP" altLang="en-US" sz="4800" i="1" dirty="0" smtClean="0"/>
                  <a:t>　　</a:t>
                </a:r>
                <a:endParaRPr kumimoji="1" lang="en-US" altLang="ja-JP" sz="4800" i="1" dirty="0" smtClean="0"/>
              </a:p>
              <a:p>
                <a:r>
                  <a:rPr kumimoji="1" lang="en-US" altLang="ja-JP" sz="4800" i="1" dirty="0" smtClean="0"/>
                  <a:t>S</a:t>
                </a:r>
                <a:r>
                  <a:rPr kumimoji="1" lang="ja-JP" altLang="en-US" sz="4800" i="1" dirty="0" smtClean="0"/>
                  <a:t>＝</a:t>
                </a:r>
                <a:r>
                  <a:rPr kumimoji="1" lang="en-US" altLang="ja-JP" sz="4800" i="1" dirty="0" smtClean="0"/>
                  <a:t>π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sz="480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4800" i="1" dirty="0"/>
                          <m:t>r</m:t>
                        </m:r>
                      </m:e>
                      <m:sup>
                        <m:r>
                          <a:rPr kumimoji="1" lang="en-US" altLang="ja-JP" sz="48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46721"/>
                <a:ext cx="1925527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4241" b="-210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円弧 14"/>
          <p:cNvSpPr/>
          <p:nvPr/>
        </p:nvSpPr>
        <p:spPr>
          <a:xfrm rot="1612648">
            <a:off x="6199630" y="2862967"/>
            <a:ext cx="1137225" cy="1060062"/>
          </a:xfrm>
          <a:prstGeom prst="arc">
            <a:avLst>
              <a:gd name="adj1" fmla="val 14084175"/>
              <a:gd name="adj2" fmla="val 1844552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835394" y="1852110"/>
                <a:ext cx="1579278" cy="1081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4800" i="1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8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394" y="1852110"/>
                <a:ext cx="1579278" cy="1081386"/>
              </a:xfrm>
              <a:prstGeom prst="rect">
                <a:avLst/>
              </a:prstGeom>
              <a:blipFill rotWithShape="1">
                <a:blip r:embed="rId3"/>
                <a:stretch>
                  <a:fillRect l="-17375" t="-9040" b="-101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1763688" y="3925122"/>
                <a:ext cx="1579278" cy="10813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4800" i="1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altLang="ja-JP" sz="4800" i="1">
                            <a:latin typeface="Cambria Math"/>
                          </a:rPr>
                          <m:t>360</m:t>
                        </m:r>
                      </m:den>
                    </m:f>
                  </m:oMath>
                </a14:m>
                <a:endParaRPr kumimoji="1" lang="ja-JP" altLang="en-US" sz="4800" i="1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925122"/>
                <a:ext cx="1579278" cy="1081386"/>
              </a:xfrm>
              <a:prstGeom prst="rect">
                <a:avLst/>
              </a:prstGeom>
              <a:blipFill rotWithShape="1">
                <a:blip r:embed="rId4"/>
                <a:stretch>
                  <a:fillRect l="-17375" t="-9040" b="-101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6847070" y="2421564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a</a:t>
            </a:r>
            <a:endParaRPr kumimoji="1"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6886979" y="3747061"/>
                <a:ext cx="99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360°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979" y="3747061"/>
                <a:ext cx="997389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40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20" grpId="0"/>
      <p:bldP spid="16" grpId="0" animBg="1"/>
      <p:bldP spid="15" grpId="0" animBg="1"/>
      <p:bldP spid="17" grpId="0"/>
      <p:bldP spid="21" grpId="0"/>
      <p:bldP spid="2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パイ 3"/>
          <p:cNvSpPr/>
          <p:nvPr/>
        </p:nvSpPr>
        <p:spPr>
          <a:xfrm rot="8056343">
            <a:off x="-1851781" y="1724740"/>
            <a:ext cx="4684019" cy="4748869"/>
          </a:xfrm>
          <a:prstGeom prst="pie">
            <a:avLst>
              <a:gd name="adj1" fmla="val 8207948"/>
              <a:gd name="adj2" fmla="val 10979646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パイ 4"/>
          <p:cNvSpPr/>
          <p:nvPr/>
        </p:nvSpPr>
        <p:spPr>
          <a:xfrm rot="8056343">
            <a:off x="2147671" y="1950438"/>
            <a:ext cx="3787270" cy="3915692"/>
          </a:xfrm>
          <a:prstGeom prst="pie">
            <a:avLst>
              <a:gd name="adj1" fmla="val 2620278"/>
              <a:gd name="adj2" fmla="val 10217362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パイ 5"/>
          <p:cNvSpPr/>
          <p:nvPr/>
        </p:nvSpPr>
        <p:spPr>
          <a:xfrm rot="8056343">
            <a:off x="5524130" y="1394713"/>
            <a:ext cx="3091623" cy="3158599"/>
          </a:xfrm>
          <a:prstGeom prst="pie">
            <a:avLst>
              <a:gd name="adj1" fmla="val 14112129"/>
              <a:gd name="adj2" fmla="val 8700362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円弧 6"/>
          <p:cNvSpPr/>
          <p:nvPr/>
        </p:nvSpPr>
        <p:spPr>
          <a:xfrm rot="1612648">
            <a:off x="6501328" y="2443981"/>
            <a:ext cx="1137225" cy="1060062"/>
          </a:xfrm>
          <a:prstGeom prst="arc">
            <a:avLst>
              <a:gd name="adj1" fmla="val 20570109"/>
              <a:gd name="adj2" fmla="val 15171962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1612648">
            <a:off x="3453298" y="3378253"/>
            <a:ext cx="1137225" cy="1060062"/>
          </a:xfrm>
          <a:prstGeom prst="arc">
            <a:avLst>
              <a:gd name="adj1" fmla="val 8995251"/>
              <a:gd name="adj2" fmla="val 16960114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612648">
            <a:off x="-78385" y="3530652"/>
            <a:ext cx="1137225" cy="1060062"/>
          </a:xfrm>
          <a:prstGeom prst="arc">
            <a:avLst>
              <a:gd name="adj1" fmla="val 14525749"/>
              <a:gd name="adj2" fmla="val 17411681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6571246" y="3330847"/>
                <a:ext cx="99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270°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246" y="3330847"/>
                <a:ext cx="997389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/>
              <p:cNvSpPr/>
              <p:nvPr/>
            </p:nvSpPr>
            <p:spPr>
              <a:xfrm>
                <a:off x="3024521" y="3054080"/>
                <a:ext cx="99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 smtClean="0">
                          <a:latin typeface="Cambria Math"/>
                        </a:rPr>
                        <m:t>1</m:t>
                      </m:r>
                      <m:r>
                        <a:rPr lang="en-US" altLang="ja-JP" sz="2800" b="0" i="1" smtClean="0">
                          <a:latin typeface="Cambria Math"/>
                        </a:rPr>
                        <m:t>2</m:t>
                      </m:r>
                      <m:r>
                        <a:rPr lang="en-US" altLang="ja-JP" sz="2800" i="1">
                          <a:latin typeface="Cambria Math"/>
                        </a:rPr>
                        <m:t>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1" name="正方形/長方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21" y="3054080"/>
                <a:ext cx="99738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408533" y="3038923"/>
                <a:ext cx="7986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30°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33" y="3038923"/>
                <a:ext cx="79861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1146266" y="3296828"/>
                <a:ext cx="9978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0" smtClean="0">
                          <a:latin typeface="Cambria Math"/>
                        </a:rPr>
                        <m:t>1</m:t>
                      </m:r>
                      <m:r>
                        <a:rPr lang="en-US" altLang="ja-JP" sz="2400" b="0" i="0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altLang="ja-JP" sz="2400" i="0" smtClean="0">
                          <a:latin typeface="Cambria Math"/>
                        </a:rPr>
                        <m:t>cm</m:t>
                      </m:r>
                    </m:oMath>
                  </m:oMathPara>
                </a14:m>
                <a:endParaRPr lang="en-US" altLang="ja-JP" sz="2400" dirty="0" smtClean="0"/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266" y="3296828"/>
                <a:ext cx="99783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正方形/長方形 13"/>
          <p:cNvSpPr/>
          <p:nvPr/>
        </p:nvSpPr>
        <p:spPr>
          <a:xfrm>
            <a:off x="4415248" y="3171618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15㎝</a:t>
            </a:r>
            <a:endParaRPr lang="ja-JP" altLang="en-US" sz="2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7179122" y="1982566"/>
            <a:ext cx="726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8</a:t>
            </a:r>
            <a:r>
              <a:rPr lang="ja-JP" altLang="en-US" sz="2800" dirty="0" smtClean="0"/>
              <a:t>㎝</a:t>
            </a:r>
            <a:endParaRPr lang="ja-JP" altLang="en-US" sz="28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8455" y="105273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(1)</a:t>
            </a:r>
            <a:endParaRPr lang="ja-JP" altLang="en-US" sz="2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275103" y="105273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(2)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868144" y="105686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(3)</a:t>
            </a:r>
            <a:endParaRPr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4689" y="204464"/>
            <a:ext cx="79411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次のおうぎ形の、弧の長さと面積を求めなさい。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1083" y="5596546"/>
            <a:ext cx="25798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弧の長さ　</a:t>
            </a:r>
            <a:r>
              <a:rPr kumimoji="1" lang="en-US" altLang="ja-JP" sz="2400" dirty="0" smtClean="0">
                <a:ea typeface="ＤＦ平成明朝体W7" pitchFamily="1" charset="-128"/>
              </a:rPr>
              <a:t>2π cm</a:t>
            </a:r>
          </a:p>
          <a:p>
            <a:r>
              <a:rPr kumimoji="1" lang="ja-JP" altLang="en-US" sz="2400" dirty="0" smtClean="0">
                <a:ea typeface="ＤＦ平成明朝体W7" pitchFamily="1" charset="-128"/>
              </a:rPr>
              <a:t>面積　       </a:t>
            </a:r>
            <a:r>
              <a:rPr kumimoji="1" lang="en-US" altLang="ja-JP" sz="2400" dirty="0" smtClean="0">
                <a:ea typeface="ＤＦ平成明朝体W7" pitchFamily="1" charset="-128"/>
              </a:rPr>
              <a:t>12π </a:t>
            </a:r>
            <a:r>
              <a:rPr kumimoji="1" lang="ja-JP" altLang="en-US" sz="2400" dirty="0" smtClean="0">
                <a:ea typeface="ＤＦ平成明朝体W7" pitchFamily="1" charset="-128"/>
              </a:rPr>
              <a:t>㎝</a:t>
            </a:r>
            <a:r>
              <a:rPr kumimoji="1" lang="en-US" altLang="ja-JP" sz="2400" dirty="0" smtClean="0">
                <a:ea typeface="ＤＦ平成明朝体W7" pitchFamily="1" charset="-128"/>
              </a:rPr>
              <a:t>2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0606" y="5596546"/>
            <a:ext cx="25798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弧の長さ  </a:t>
            </a:r>
            <a:r>
              <a:rPr kumimoji="1" lang="en-US" altLang="ja-JP" sz="2400" dirty="0" smtClean="0">
                <a:ea typeface="ＤＦ平成明朝体W7" pitchFamily="1" charset="-128"/>
              </a:rPr>
              <a:t>10π cm</a:t>
            </a:r>
          </a:p>
          <a:p>
            <a:r>
              <a:rPr kumimoji="1" lang="ja-JP" altLang="en-US" sz="2400" dirty="0" smtClean="0">
                <a:ea typeface="ＤＦ平成明朝体W7" pitchFamily="1" charset="-128"/>
              </a:rPr>
              <a:t>面積　       </a:t>
            </a:r>
            <a:r>
              <a:rPr kumimoji="1" lang="en-US" altLang="ja-JP" sz="2400" dirty="0" smtClean="0">
                <a:ea typeface="ＤＦ平成明朝体W7" pitchFamily="1" charset="-128"/>
              </a:rPr>
              <a:t>75π </a:t>
            </a:r>
            <a:r>
              <a:rPr kumimoji="1" lang="ja-JP" altLang="en-US" sz="2400" dirty="0" smtClean="0">
                <a:ea typeface="ＤＦ平成明朝体W7" pitchFamily="1" charset="-128"/>
              </a:rPr>
              <a:t>㎝</a:t>
            </a:r>
            <a:r>
              <a:rPr kumimoji="1" lang="en-US" altLang="ja-JP" sz="2400" dirty="0" smtClean="0">
                <a:ea typeface="ＤＦ平成明朝体W7" pitchFamily="1" charset="-128"/>
              </a:rPr>
              <a:t>2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89206" y="5599785"/>
            <a:ext cx="25798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弧の長さ  </a:t>
            </a:r>
            <a:r>
              <a:rPr kumimoji="1" lang="en-US" altLang="ja-JP" sz="2400" dirty="0" smtClean="0">
                <a:ea typeface="ＤＦ平成明朝体W7" pitchFamily="1" charset="-128"/>
              </a:rPr>
              <a:t>12π cm</a:t>
            </a:r>
          </a:p>
          <a:p>
            <a:r>
              <a:rPr kumimoji="1" lang="ja-JP" altLang="en-US" sz="2400" dirty="0" smtClean="0">
                <a:ea typeface="ＤＦ平成明朝体W7" pitchFamily="1" charset="-128"/>
              </a:rPr>
              <a:t>面積　       </a:t>
            </a:r>
            <a:r>
              <a:rPr kumimoji="1" lang="en-US" altLang="ja-JP" sz="2400" dirty="0" smtClean="0">
                <a:ea typeface="ＤＦ平成明朝体W7" pitchFamily="1" charset="-128"/>
              </a:rPr>
              <a:t>48π </a:t>
            </a:r>
            <a:r>
              <a:rPr kumimoji="1" lang="ja-JP" altLang="en-US" sz="2400" dirty="0" smtClean="0">
                <a:ea typeface="ＤＦ平成明朝体W7" pitchFamily="1" charset="-128"/>
              </a:rPr>
              <a:t>㎝</a:t>
            </a:r>
            <a:r>
              <a:rPr kumimoji="1" lang="en-US" altLang="ja-JP" sz="2400" dirty="0" smtClean="0">
                <a:ea typeface="ＤＦ平成明朝体W7" pitchFamily="1" charset="-128"/>
              </a:rPr>
              <a:t>2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767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パイ 3"/>
          <p:cNvSpPr/>
          <p:nvPr/>
        </p:nvSpPr>
        <p:spPr>
          <a:xfrm rot="8056343">
            <a:off x="-1851781" y="1724740"/>
            <a:ext cx="4684019" cy="4748869"/>
          </a:xfrm>
          <a:prstGeom prst="pie">
            <a:avLst>
              <a:gd name="adj1" fmla="val 8207948"/>
              <a:gd name="adj2" fmla="val 10217362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パイ 4"/>
          <p:cNvSpPr/>
          <p:nvPr/>
        </p:nvSpPr>
        <p:spPr>
          <a:xfrm rot="8056343">
            <a:off x="2147671" y="1950438"/>
            <a:ext cx="3787270" cy="3915692"/>
          </a:xfrm>
          <a:prstGeom prst="pie">
            <a:avLst>
              <a:gd name="adj1" fmla="val 1701706"/>
              <a:gd name="adj2" fmla="val 10217362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パイ 5"/>
          <p:cNvSpPr/>
          <p:nvPr/>
        </p:nvSpPr>
        <p:spPr>
          <a:xfrm rot="8056343">
            <a:off x="5524130" y="1394713"/>
            <a:ext cx="3091623" cy="3158599"/>
          </a:xfrm>
          <a:prstGeom prst="pie">
            <a:avLst>
              <a:gd name="adj1" fmla="val 14112129"/>
              <a:gd name="adj2" fmla="val 10217362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円弧 6"/>
          <p:cNvSpPr/>
          <p:nvPr/>
        </p:nvSpPr>
        <p:spPr>
          <a:xfrm rot="1612648">
            <a:off x="6501328" y="2443981"/>
            <a:ext cx="1137225" cy="1060062"/>
          </a:xfrm>
          <a:prstGeom prst="arc">
            <a:avLst>
              <a:gd name="adj1" fmla="val 20570109"/>
              <a:gd name="adj2" fmla="val 16862951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1612648">
            <a:off x="3453298" y="3378253"/>
            <a:ext cx="1137225" cy="1060062"/>
          </a:xfrm>
          <a:prstGeom prst="arc">
            <a:avLst>
              <a:gd name="adj1" fmla="val 8216758"/>
              <a:gd name="adj2" fmla="val 16960114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612648">
            <a:off x="-78385" y="3530652"/>
            <a:ext cx="1137225" cy="1060062"/>
          </a:xfrm>
          <a:prstGeom prst="arc">
            <a:avLst>
              <a:gd name="adj1" fmla="val 14525749"/>
              <a:gd name="adj2" fmla="val 16783857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/>
              <p:cNvSpPr/>
              <p:nvPr/>
            </p:nvSpPr>
            <p:spPr>
              <a:xfrm>
                <a:off x="6571246" y="3330847"/>
                <a:ext cx="99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288°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0" name="正方形/長方形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246" y="3330847"/>
                <a:ext cx="997389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/>
              <p:cNvSpPr/>
              <p:nvPr/>
            </p:nvSpPr>
            <p:spPr>
              <a:xfrm>
                <a:off x="3024521" y="3054080"/>
                <a:ext cx="99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/>
                        </a:rPr>
                        <m:t>150°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1" name="正方形/長方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21" y="3054080"/>
                <a:ext cx="99738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408533" y="3038923"/>
                <a:ext cx="7986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/>
                        </a:rPr>
                        <m:t>2</m:t>
                      </m:r>
                      <m:r>
                        <a:rPr lang="en-US" altLang="ja-JP" sz="2800" i="1">
                          <a:latin typeface="Cambria Math"/>
                        </a:rPr>
                        <m:t>0°</m:t>
                      </m:r>
                    </m:oMath>
                  </m:oMathPara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33" y="3038923"/>
                <a:ext cx="79861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1062081" y="2974805"/>
                <a:ext cx="9978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i="1" smtClean="0">
                          <a:latin typeface="Cambria Math"/>
                        </a:rPr>
                        <m:t>1</m:t>
                      </m:r>
                      <m:r>
                        <a:rPr lang="en-US" altLang="ja-JP" sz="2400" b="0" i="1" smtClean="0">
                          <a:latin typeface="Cambria Math"/>
                        </a:rPr>
                        <m:t>8</m:t>
                      </m:r>
                      <m:r>
                        <a:rPr lang="en-US" altLang="ja-JP" sz="2400" i="1" smtClean="0">
                          <a:latin typeface="Cambria Math"/>
                        </a:rPr>
                        <m:t>𝑐𝑚</m:t>
                      </m:r>
                    </m:oMath>
                  </m:oMathPara>
                </a14:m>
                <a:endParaRPr lang="en-US" altLang="ja-JP" sz="2400" i="1" dirty="0" smtClean="0"/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081" y="2974805"/>
                <a:ext cx="99783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正方形/長方形 13"/>
          <p:cNvSpPr/>
          <p:nvPr/>
        </p:nvSpPr>
        <p:spPr>
          <a:xfrm>
            <a:off x="4415248" y="3171618"/>
            <a:ext cx="909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12㎝</a:t>
            </a:r>
            <a:endParaRPr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7452320" y="2171567"/>
                <a:ext cx="9412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/>
                      </a:rPr>
                      <m:t>10</m:t>
                    </m:r>
                  </m:oMath>
                </a14:m>
                <a:r>
                  <a:rPr lang="ja-JP" altLang="en-US" sz="2800" dirty="0" smtClean="0"/>
                  <a:t>㎝</a:t>
                </a:r>
                <a:endParaRPr lang="ja-JP" altLang="en-US" sz="2800" dirty="0"/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171567"/>
                <a:ext cx="941283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6279" r="-12258" b="-2674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正方形/長方形 15"/>
          <p:cNvSpPr/>
          <p:nvPr/>
        </p:nvSpPr>
        <p:spPr>
          <a:xfrm>
            <a:off x="708455" y="105273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(1)</a:t>
            </a:r>
            <a:endParaRPr lang="ja-JP" altLang="en-US" sz="2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275103" y="105273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(2)</a:t>
            </a:r>
            <a:endParaRPr lang="ja-JP" altLang="en-US" sz="2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868144" y="1056869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(3)</a:t>
            </a:r>
            <a:endParaRPr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4689" y="204464"/>
            <a:ext cx="79411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ea typeface="ＤＦ平成明朝体W7" pitchFamily="1" charset="-128"/>
              </a:rPr>
              <a:t>次のおうぎ形の、弧の長さと面積を求めなさい。</a:t>
            </a:r>
            <a:endParaRPr kumimoji="1" lang="ja-JP" altLang="en-US" sz="2800" dirty="0">
              <a:ea typeface="ＤＦ平成明朝体W7" pitchFamily="1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1083" y="5596546"/>
            <a:ext cx="25798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弧の長さ　</a:t>
            </a:r>
            <a:r>
              <a:rPr kumimoji="1" lang="en-US" altLang="ja-JP" sz="2400" dirty="0" smtClean="0">
                <a:ea typeface="ＤＦ平成明朝体W7" pitchFamily="1" charset="-128"/>
              </a:rPr>
              <a:t>2π cm</a:t>
            </a:r>
          </a:p>
          <a:p>
            <a:r>
              <a:rPr kumimoji="1" lang="ja-JP" altLang="en-US" sz="2400" dirty="0" smtClean="0">
                <a:ea typeface="ＤＦ平成明朝体W7" pitchFamily="1" charset="-128"/>
              </a:rPr>
              <a:t>面積　       </a:t>
            </a:r>
            <a:r>
              <a:rPr kumimoji="1" lang="en-US" altLang="ja-JP" sz="2400" dirty="0" smtClean="0">
                <a:ea typeface="ＤＦ平成明朝体W7" pitchFamily="1" charset="-128"/>
              </a:rPr>
              <a:t>18π </a:t>
            </a:r>
            <a:r>
              <a:rPr kumimoji="1" lang="ja-JP" altLang="en-US" sz="2400" dirty="0" smtClean="0">
                <a:ea typeface="ＤＦ平成明朝体W7" pitchFamily="1" charset="-128"/>
              </a:rPr>
              <a:t>㎝</a:t>
            </a:r>
            <a:r>
              <a:rPr kumimoji="1" lang="en-US" altLang="ja-JP" sz="2400" dirty="0" smtClean="0">
                <a:ea typeface="ＤＦ平成明朝体W7" pitchFamily="1" charset="-128"/>
              </a:rPr>
              <a:t>2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80606" y="5596546"/>
            <a:ext cx="25798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弧の長さ  </a:t>
            </a:r>
            <a:r>
              <a:rPr kumimoji="1" lang="en-US" altLang="ja-JP" sz="2400" dirty="0" smtClean="0">
                <a:ea typeface="ＤＦ平成明朝体W7" pitchFamily="1" charset="-128"/>
              </a:rPr>
              <a:t>10π cm</a:t>
            </a:r>
          </a:p>
          <a:p>
            <a:r>
              <a:rPr kumimoji="1" lang="ja-JP" altLang="en-US" sz="2400" dirty="0" smtClean="0">
                <a:ea typeface="ＤＦ平成明朝体W7" pitchFamily="1" charset="-128"/>
              </a:rPr>
              <a:t>面積　       </a:t>
            </a:r>
            <a:r>
              <a:rPr kumimoji="1" lang="en-US" altLang="ja-JP" sz="2400" dirty="0" smtClean="0">
                <a:ea typeface="ＤＦ平成明朝体W7" pitchFamily="1" charset="-128"/>
              </a:rPr>
              <a:t>60π </a:t>
            </a:r>
            <a:r>
              <a:rPr kumimoji="1" lang="ja-JP" altLang="en-US" sz="2400" dirty="0" smtClean="0">
                <a:ea typeface="ＤＦ平成明朝体W7" pitchFamily="1" charset="-128"/>
              </a:rPr>
              <a:t>㎝</a:t>
            </a:r>
            <a:r>
              <a:rPr kumimoji="1" lang="en-US" altLang="ja-JP" sz="2400" dirty="0" smtClean="0">
                <a:ea typeface="ＤＦ平成明朝体W7" pitchFamily="1" charset="-128"/>
              </a:rPr>
              <a:t>2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89206" y="5599785"/>
            <a:ext cx="25798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ea typeface="ＤＦ平成明朝体W7" pitchFamily="1" charset="-128"/>
              </a:rPr>
              <a:t>弧の長さ  </a:t>
            </a:r>
            <a:r>
              <a:rPr kumimoji="1" lang="en-US" altLang="ja-JP" sz="2400" dirty="0" smtClean="0">
                <a:ea typeface="ＤＦ平成明朝体W7" pitchFamily="1" charset="-128"/>
              </a:rPr>
              <a:t>16π cm</a:t>
            </a:r>
          </a:p>
          <a:p>
            <a:r>
              <a:rPr kumimoji="1" lang="ja-JP" altLang="en-US" sz="2400" dirty="0" smtClean="0">
                <a:ea typeface="ＤＦ平成明朝体W7" pitchFamily="1" charset="-128"/>
              </a:rPr>
              <a:t>面積　       </a:t>
            </a:r>
            <a:r>
              <a:rPr kumimoji="1" lang="en-US" altLang="ja-JP" sz="2400" dirty="0" smtClean="0">
                <a:ea typeface="ＤＦ平成明朝体W7" pitchFamily="1" charset="-128"/>
              </a:rPr>
              <a:t>80π </a:t>
            </a:r>
            <a:r>
              <a:rPr kumimoji="1" lang="ja-JP" altLang="en-US" sz="2400" dirty="0" smtClean="0">
                <a:ea typeface="ＤＦ平成明朝体W7" pitchFamily="1" charset="-128"/>
              </a:rPr>
              <a:t>㎝</a:t>
            </a:r>
            <a:r>
              <a:rPr kumimoji="1" lang="en-US" altLang="ja-JP" sz="2400" dirty="0" smtClean="0">
                <a:ea typeface="ＤＦ平成明朝体W7" pitchFamily="1" charset="-128"/>
              </a:rPr>
              <a:t>2</a:t>
            </a:r>
            <a:endParaRPr kumimoji="1" lang="ja-JP" altLang="en-US" sz="2400" dirty="0"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330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835696" y="404664"/>
            <a:ext cx="5328592" cy="4968552"/>
            <a:chOff x="1727684" y="1052736"/>
            <a:chExt cx="5328592" cy="4968552"/>
          </a:xfrm>
        </p:grpSpPr>
        <p:sp>
          <p:nvSpPr>
            <p:cNvPr id="6" name="フローチャート : 結合子 5"/>
            <p:cNvSpPr/>
            <p:nvPr/>
          </p:nvSpPr>
          <p:spPr>
            <a:xfrm>
              <a:off x="1727684" y="1052736"/>
              <a:ext cx="5328592" cy="4968552"/>
            </a:xfrm>
            <a:prstGeom prst="flowChartConnector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407968" y="1052736"/>
              <a:ext cx="0" cy="49685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H="1">
              <a:off x="2197558" y="2232320"/>
              <a:ext cx="4464496" cy="273630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123728" y="2232320"/>
              <a:ext cx="4464496" cy="27088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グループ化 2"/>
          <p:cNvGrpSpPr/>
          <p:nvPr/>
        </p:nvGrpSpPr>
        <p:grpSpPr>
          <a:xfrm>
            <a:off x="1835693" y="405775"/>
            <a:ext cx="5328591" cy="5039449"/>
            <a:chOff x="1835693" y="405775"/>
            <a:chExt cx="5328591" cy="5039449"/>
          </a:xfrm>
        </p:grpSpPr>
        <p:sp>
          <p:nvSpPr>
            <p:cNvPr id="11" name="パイ 10"/>
            <p:cNvSpPr/>
            <p:nvPr/>
          </p:nvSpPr>
          <p:spPr>
            <a:xfrm rot="5400000">
              <a:off x="1980264" y="261204"/>
              <a:ext cx="5039449" cy="5328591"/>
            </a:xfrm>
            <a:prstGeom prst="pie">
              <a:avLst>
                <a:gd name="adj1" fmla="val 10839678"/>
                <a:gd name="adj2" fmla="val 14331459"/>
              </a:avLst>
            </a:prstGeom>
            <a:solidFill>
              <a:schemeClr val="accent1">
                <a:alpha val="29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円弧 11"/>
            <p:cNvSpPr/>
            <p:nvPr/>
          </p:nvSpPr>
          <p:spPr>
            <a:xfrm rot="17196874">
              <a:off x="3928926" y="2339975"/>
              <a:ext cx="1137225" cy="1186385"/>
            </a:xfrm>
            <a:prstGeom prst="arc">
              <a:avLst>
                <a:gd name="adj1" fmla="val 20744439"/>
                <a:gd name="adj2" fmla="val 2643772"/>
              </a:avLst>
            </a:prstGeom>
            <a:solidFill>
              <a:srgbClr val="FF0000">
                <a:alpha val="29000"/>
              </a:srgbClr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361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835696" y="404664"/>
            <a:ext cx="5328592" cy="4968552"/>
            <a:chOff x="1727684" y="1052736"/>
            <a:chExt cx="5328592" cy="4968552"/>
          </a:xfrm>
        </p:grpSpPr>
        <p:sp>
          <p:nvSpPr>
            <p:cNvPr id="6" name="フローチャート : 結合子 5"/>
            <p:cNvSpPr/>
            <p:nvPr/>
          </p:nvSpPr>
          <p:spPr>
            <a:xfrm>
              <a:off x="1727684" y="1052736"/>
              <a:ext cx="5328592" cy="4968552"/>
            </a:xfrm>
            <a:prstGeom prst="flowChartConnector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407968" y="1052736"/>
              <a:ext cx="0" cy="49685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flipH="1">
              <a:off x="2197558" y="2232320"/>
              <a:ext cx="4464496" cy="273630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2123728" y="2232320"/>
              <a:ext cx="4464496" cy="270884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パイ 10"/>
          <p:cNvSpPr/>
          <p:nvPr/>
        </p:nvSpPr>
        <p:spPr>
          <a:xfrm rot="5400000">
            <a:off x="1980264" y="261204"/>
            <a:ext cx="5039449" cy="5328591"/>
          </a:xfrm>
          <a:prstGeom prst="pie">
            <a:avLst>
              <a:gd name="adj1" fmla="val 10839678"/>
              <a:gd name="adj2" fmla="val 18093692"/>
            </a:avLst>
          </a:prstGeom>
          <a:solidFill>
            <a:schemeClr val="accent1">
              <a:alpha val="29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円弧 11"/>
          <p:cNvSpPr/>
          <p:nvPr/>
        </p:nvSpPr>
        <p:spPr>
          <a:xfrm rot="17196874">
            <a:off x="3928926" y="2339975"/>
            <a:ext cx="1137225" cy="1186385"/>
          </a:xfrm>
          <a:prstGeom prst="arc">
            <a:avLst>
              <a:gd name="adj1" fmla="val 20744439"/>
              <a:gd name="adj2" fmla="val 6206669"/>
            </a:avLst>
          </a:prstGeom>
          <a:solidFill>
            <a:srgbClr val="FF0000">
              <a:alpha val="29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7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427</Words>
  <Application>Microsoft Office PowerPoint</Application>
  <PresentationFormat>画面に合わせる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iwachu-20</cp:lastModifiedBy>
  <cp:revision>48</cp:revision>
  <dcterms:created xsi:type="dcterms:W3CDTF">2012-12-13T02:14:25Z</dcterms:created>
  <dcterms:modified xsi:type="dcterms:W3CDTF">2016-01-13T01:07:51Z</dcterms:modified>
</cp:coreProperties>
</file>