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5" r:id="rId3"/>
    <p:sldId id="273" r:id="rId4"/>
    <p:sldId id="264" r:id="rId5"/>
    <p:sldId id="263" r:id="rId6"/>
    <p:sldId id="266" r:id="rId7"/>
    <p:sldId id="267" r:id="rId8"/>
    <p:sldId id="268" r:id="rId9"/>
    <p:sldId id="269" r:id="rId10"/>
    <p:sldId id="270" r:id="rId11"/>
    <p:sldId id="271" r:id="rId12"/>
    <p:sldId id="272" r:id="rId13"/>
  </p:sldIdLst>
  <p:sldSz cx="9144000" cy="6858000" type="screen4x3"/>
  <p:notesSz cx="6886575" cy="100203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>
        <p:scale>
          <a:sx n="60" d="100"/>
          <a:sy n="60" d="100"/>
        </p:scale>
        <p:origin x="-1002" y="-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183" cy="501015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0799" y="0"/>
            <a:ext cx="2984183" cy="501015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8EBD55B8-AE47-4DE0-99F8-22B088C3C31C}" type="datetimeFigureOut">
              <a:rPr kumimoji="1" lang="ja-JP" altLang="en-US" smtClean="0"/>
              <a:t>2016/1/14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10150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658" y="4759643"/>
            <a:ext cx="5509260" cy="4509135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183" cy="501015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0799" y="9517546"/>
            <a:ext cx="2984183" cy="501015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14974F60-456A-4274-BE1A-D19A694CBF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6711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74F60-456A-4274-BE1A-D19A694CBF53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99818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74F60-456A-4274-BE1A-D19A694CBF53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9981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74F60-456A-4274-BE1A-D19A694CBF53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02109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74F60-456A-4274-BE1A-D19A694CBF53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99818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74F60-456A-4274-BE1A-D19A694CBF53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02109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74F60-456A-4274-BE1A-D19A694CBF53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99818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74F60-456A-4274-BE1A-D19A694CBF53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02109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74F60-456A-4274-BE1A-D19A694CBF53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99818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74F60-456A-4274-BE1A-D19A694CBF53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02109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74F60-456A-4274-BE1A-D19A694CBF53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9981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9476-DE4F-4E9C-8CBA-880AC4A3536F}" type="datetimeFigureOut">
              <a:rPr kumimoji="1" lang="ja-JP" altLang="en-US" smtClean="0"/>
              <a:t>2016/1/14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8DBF1-7695-4738-8218-EDD94426C5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4122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9476-DE4F-4E9C-8CBA-880AC4A3536F}" type="datetimeFigureOut">
              <a:rPr kumimoji="1" lang="ja-JP" altLang="en-US" smtClean="0"/>
              <a:t>2016/1/14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8DBF1-7695-4738-8218-EDD94426C5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1482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9476-DE4F-4E9C-8CBA-880AC4A3536F}" type="datetimeFigureOut">
              <a:rPr kumimoji="1" lang="ja-JP" altLang="en-US" smtClean="0"/>
              <a:t>2016/1/14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8DBF1-7695-4738-8218-EDD94426C5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9438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9476-DE4F-4E9C-8CBA-880AC4A3536F}" type="datetimeFigureOut">
              <a:rPr kumimoji="1" lang="ja-JP" altLang="en-US" smtClean="0"/>
              <a:t>2016/1/14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8DBF1-7695-4738-8218-EDD94426C5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5035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9476-DE4F-4E9C-8CBA-880AC4A3536F}" type="datetimeFigureOut">
              <a:rPr kumimoji="1" lang="ja-JP" altLang="en-US" smtClean="0"/>
              <a:t>2016/1/14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8DBF1-7695-4738-8218-EDD94426C5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1529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9476-DE4F-4E9C-8CBA-880AC4A3536F}" type="datetimeFigureOut">
              <a:rPr kumimoji="1" lang="ja-JP" altLang="en-US" smtClean="0"/>
              <a:t>2016/1/14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8DBF1-7695-4738-8218-EDD94426C5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5301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9476-DE4F-4E9C-8CBA-880AC4A3536F}" type="datetimeFigureOut">
              <a:rPr kumimoji="1" lang="ja-JP" altLang="en-US" smtClean="0"/>
              <a:t>2016/1/14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8DBF1-7695-4738-8218-EDD94426C5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8971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9476-DE4F-4E9C-8CBA-880AC4A3536F}" type="datetimeFigureOut">
              <a:rPr kumimoji="1" lang="ja-JP" altLang="en-US" smtClean="0"/>
              <a:t>2016/1/14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8DBF1-7695-4738-8218-EDD94426C5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2115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9476-DE4F-4E9C-8CBA-880AC4A3536F}" type="datetimeFigureOut">
              <a:rPr kumimoji="1" lang="ja-JP" altLang="en-US" smtClean="0"/>
              <a:t>2016/1/14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8DBF1-7695-4738-8218-EDD94426C5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175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9476-DE4F-4E9C-8CBA-880AC4A3536F}" type="datetimeFigureOut">
              <a:rPr kumimoji="1" lang="ja-JP" altLang="en-US" smtClean="0"/>
              <a:t>2016/1/14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8DBF1-7695-4738-8218-EDD94426C5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525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9476-DE4F-4E9C-8CBA-880AC4A3536F}" type="datetimeFigureOut">
              <a:rPr kumimoji="1" lang="ja-JP" altLang="en-US" smtClean="0"/>
              <a:t>2016/1/14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8DBF1-7695-4738-8218-EDD94426C5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1066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069476-DE4F-4E9C-8CBA-880AC4A3536F}" type="datetimeFigureOut">
              <a:rPr kumimoji="1" lang="ja-JP" altLang="en-US" smtClean="0"/>
              <a:t>2016/1/14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8DBF1-7695-4738-8218-EDD94426C5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6886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jp/url?sa=i&amp;rct=j&amp;q=&amp;esrc=s&amp;source=images&amp;cd=&amp;cad=rja&amp;uact=8&amp;ved=0ahUKEwjZgOqkqqjKAhWn2KYKHRkvBwoQjRwIBw&amp;url=http%3A%2F%2Ffree-illustrations.gatag.net%2Ftag%2F%25E5%25B7%25BB%25E7%2589%25A9&amp;psig=AFQjCNGCafFbgFH6PoV4VS9XKcFZap19Ow&amp;ust=1452827479299466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jp/url?sa=i&amp;rct=j&amp;q=&amp;esrc=s&amp;frm=1&amp;source=images&amp;cd=&amp;cad=rja&amp;docid=7oWH5_WMwG9dgM&amp;tbnid=L3Y7sUArmcvMJM:&amp;ved=0CAUQjRw&amp;url=http://www.auncle.com/illust/ill2_o21.html&amp;ei=mtuvUvzQPISckQXn7YGgBw&amp;psig=AFQjCNHvnozAXs-2Wk8xf17bEDdBxyil9w&amp;ust=1387343005765108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jp/url?sa=i&amp;rct=j&amp;q=&amp;esrc=s&amp;frm=1&amp;source=images&amp;cd=&amp;cad=rja&amp;docid=7oWH5_WMwG9dgM&amp;tbnid=L3Y7sUArmcvMJM:&amp;ved=0CAUQjRw&amp;url=http://www.auncle.com/illust/ill2_o21.html&amp;ei=mtuvUvzQPISckQXn7YGgBw&amp;psig=AFQjCNHvnozAXs-2Wk8xf17bEDdBxyil9w&amp;ust=1387343005765108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jp/url?sa=i&amp;rct=j&amp;q=&amp;esrc=s&amp;frm=1&amp;source=images&amp;cd=&amp;cad=rja&amp;docid=7oWH5_WMwG9dgM&amp;tbnid=L3Y7sUArmcvMJM:&amp;ved=0CAUQjRw&amp;url=http://www.auncle.com/illust/ill2_o21.html&amp;ei=mtuvUvzQPISckQXn7YGgBw&amp;psig=AFQjCNHvnozAXs-2Wk8xf17bEDdBxyil9w&amp;ust=1387343005765108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jp/url?sa=i&amp;rct=j&amp;q=&amp;esrc=s&amp;source=images&amp;cd=&amp;cad=rja&amp;uact=8&amp;ved=0ahUKEwjZgOqkqqjKAhWn2KYKHRkvBwoQjRwIBw&amp;url=http%3A%2F%2Ffree-illustrations.gatag.net%2Ftag%2F%25E5%25B7%25BB%25E7%2589%25A9&amp;psig=AFQjCNGCafFbgFH6PoV4VS9XKcFZap19Ow&amp;ust=1452827479299466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jp/url?sa=i&amp;rct=j&amp;q=&amp;esrc=s&amp;frm=1&amp;source=images&amp;cd=&amp;cad=rja&amp;docid=7oWH5_WMwG9dgM&amp;tbnid=L3Y7sUArmcvMJM:&amp;ved=0CAUQjRw&amp;url=http://www.auncle.com/illust/ill2_o21.html&amp;ei=mtuvUvzQPISckQXn7YGgBw&amp;psig=AFQjCNHvnozAXs-2Wk8xf17bEDdBxyil9w&amp;ust=1387343005765108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jp/url?sa=i&amp;rct=j&amp;q=&amp;esrc=s&amp;source=images&amp;cd=&amp;cad=rja&amp;uact=8&amp;ved=0ahUKEwjZgOqkqqjKAhWn2KYKHRkvBwoQjRwIBw&amp;url=http%3A%2F%2Ffree-illustrations.gatag.net%2Ftag%2F%25E5%25B7%25BB%25E7%2589%25A9&amp;psig=AFQjCNGCafFbgFH6PoV4VS9XKcFZap19Ow&amp;ust=1452827479299466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jp/url?sa=i&amp;rct=j&amp;q=&amp;esrc=s&amp;frm=1&amp;source=images&amp;cd=&amp;cad=rja&amp;docid=7oWH5_WMwG9dgM&amp;tbnid=L3Y7sUArmcvMJM:&amp;ved=0CAUQjRw&amp;url=http://www.auncle.com/illust/ill2_o21.html&amp;ei=mtuvUvzQPISckQXn7YGgBw&amp;psig=AFQjCNHvnozAXs-2Wk8xf17bEDdBxyil9w&amp;ust=1387343005765108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jp/url?sa=i&amp;rct=j&amp;q=&amp;esrc=s&amp;source=images&amp;cd=&amp;cad=rja&amp;uact=8&amp;ved=0ahUKEwjZgOqkqqjKAhWn2KYKHRkvBwoQjRwIBw&amp;url=http%3A%2F%2Ffree-illustrations.gatag.net%2Ftag%2F%25E5%25B7%25BB%25E7%2589%25A9&amp;psig=AFQjCNGCafFbgFH6PoV4VS9XKcFZap19Ow&amp;ust=1452827479299466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jp/url?sa=i&amp;rct=j&amp;q=&amp;esrc=s&amp;frm=1&amp;source=images&amp;cd=&amp;cad=rja&amp;docid=7oWH5_WMwG9dgM&amp;tbnid=L3Y7sUArmcvMJM:&amp;ved=0CAUQjRw&amp;url=http://www.auncle.com/illust/ill2_o21.html&amp;ei=mtuvUvzQPISckQXn7YGgBw&amp;psig=AFQjCNHvnozAXs-2Wk8xf17bEDdBxyil9w&amp;ust=1387343005765108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13792" y="476672"/>
            <a:ext cx="7772400" cy="1470025"/>
          </a:xfrm>
        </p:spPr>
        <p:txBody>
          <a:bodyPr>
            <a:normAutofit/>
          </a:bodyPr>
          <a:lstStyle/>
          <a:p>
            <a:r>
              <a:rPr kumimoji="1" lang="ja-JP" altLang="en-US" sz="8000" dirty="0" smtClean="0">
                <a:ea typeface="ＤＦ平成明朝体W7" pitchFamily="1" charset="-128"/>
              </a:rPr>
              <a:t>宝　探　し</a:t>
            </a:r>
            <a:endParaRPr kumimoji="1" lang="ja-JP" altLang="en-US" sz="8000" dirty="0">
              <a:ea typeface="ＤＦ平成明朝体W7" pitchFamily="1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23528" y="2617929"/>
            <a:ext cx="8352928" cy="34163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400" dirty="0" smtClean="0"/>
              <a:t>本時の目標</a:t>
            </a:r>
            <a:endParaRPr kumimoji="1" lang="en-US" altLang="ja-JP" sz="5400" dirty="0" smtClean="0"/>
          </a:p>
          <a:p>
            <a:r>
              <a:rPr kumimoji="1" lang="ja-JP" altLang="en-US" sz="5400" dirty="0" smtClean="0"/>
              <a:t>これまで学習してきた作図を利用して、条件を満たす点の作図をすることができる。</a:t>
            </a:r>
            <a:endParaRPr kumimoji="1" lang="en-US" altLang="ja-JP" sz="5400" dirty="0" smtClean="0"/>
          </a:p>
        </p:txBody>
      </p:sp>
    </p:spTree>
    <p:extLst>
      <p:ext uri="{BB962C8B-B14F-4D97-AF65-F5344CB8AC3E}">
        <p14:creationId xmlns:p14="http://schemas.microsoft.com/office/powerpoint/2010/main" val="3248546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free-illustrations-ls01.gatag.net/images/lgi01b201308101200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8560" y="-171400"/>
            <a:ext cx="10045116" cy="7344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528" y="510253"/>
            <a:ext cx="8424936" cy="6347747"/>
          </a:xfrm>
        </p:spPr>
        <p:txBody>
          <a:bodyPr>
            <a:noAutofit/>
          </a:bodyPr>
          <a:lstStyle/>
          <a:p>
            <a:r>
              <a:rPr lang="ja-JP" altLang="en-US" dirty="0"/>
              <a:t>最初の</a:t>
            </a:r>
            <a:r>
              <a:rPr lang="ja-JP" altLang="en-US" dirty="0" smtClean="0"/>
              <a:t>ヒントは、</a:t>
            </a:r>
            <a:r>
              <a:rPr kumimoji="1" lang="ja-JP" altLang="en-US" dirty="0" err="1" smtClean="0"/>
              <a:t>つちのこ</a:t>
            </a:r>
            <a:r>
              <a:rPr kumimoji="1" lang="ja-JP" altLang="en-US" dirty="0" smtClean="0"/>
              <a:t>森からも星ケ浜からも等しい距離のところにあり、</a:t>
            </a:r>
            <a:r>
              <a:rPr lang="ja-JP" altLang="en-US" dirty="0" smtClean="0"/>
              <a:t>なおかつ山</a:t>
            </a:r>
            <a:r>
              <a:rPr lang="ja-JP" altLang="en-US" dirty="0"/>
              <a:t>から最も</a:t>
            </a:r>
            <a:r>
              <a:rPr lang="ja-JP" altLang="en-US" dirty="0" smtClean="0"/>
              <a:t>近い地点Ｐにある。この地点Ｐを示せ。</a:t>
            </a:r>
            <a:endParaRPr lang="en-US" altLang="ja-JP" dirty="0" smtClean="0"/>
          </a:p>
          <a:p>
            <a:r>
              <a:rPr kumimoji="1" lang="ja-JP" altLang="en-US" dirty="0" smtClean="0"/>
              <a:t>その地点ＰとＢ町、星ケ浜を結んでできる角をちょうど半分にする線をひき、この線と、湖とゴルフ場を通る直線との交点をＯとする。Ｏを示せ。ここに重要なヒント２がある。</a:t>
            </a:r>
            <a:endParaRPr kumimoji="1" lang="en-US" altLang="ja-JP" dirty="0" smtClean="0"/>
          </a:p>
          <a:p>
            <a:r>
              <a:rPr lang="ja-JP" altLang="en-US" dirty="0"/>
              <a:t>コンパス</a:t>
            </a:r>
            <a:r>
              <a:rPr lang="ja-JP" altLang="en-US" dirty="0" smtClean="0"/>
              <a:t>で</a:t>
            </a:r>
            <a:r>
              <a:rPr lang="en-US" altLang="ja-JP" dirty="0" smtClean="0">
                <a:solidFill>
                  <a:srgbClr val="FF0000"/>
                </a:solidFill>
              </a:rPr>
              <a:t>2.6</a:t>
            </a:r>
            <a:r>
              <a:rPr lang="en-US" altLang="ja-JP" dirty="0" smtClean="0"/>
              <a:t>㎝</a:t>
            </a:r>
            <a:r>
              <a:rPr lang="ja-JP" altLang="en-US" dirty="0" smtClean="0"/>
              <a:t>の幅をとり、Ｏを中心としてその幅を半径とする円を書こう。</a:t>
            </a:r>
            <a:endParaRPr kumimoji="1" lang="en-US" altLang="ja-JP" dirty="0" smtClean="0"/>
          </a:p>
          <a:p>
            <a:r>
              <a:rPr lang="ja-JP" altLang="en-US" dirty="0"/>
              <a:t>円周上</a:t>
            </a:r>
            <a:r>
              <a:rPr lang="ja-JP" altLang="en-US" dirty="0" smtClean="0"/>
              <a:t>の２地点でそれぞれ接する２つの接線の交点に宝がうめられている。その地点を示せ。</a:t>
            </a:r>
            <a:endParaRPr kumimoji="1"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</p:txBody>
      </p:sp>
      <p:pic>
        <p:nvPicPr>
          <p:cNvPr id="4" name="Picture 2" descr="http://free-illustrations-ls01.gatag.net/images/lgi01b201308101200.jpg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44" t="42902" r="21256" b="46795"/>
          <a:stretch/>
        </p:blipFill>
        <p:spPr bwMode="auto">
          <a:xfrm>
            <a:off x="6588224" y="5201009"/>
            <a:ext cx="1908212" cy="540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free-illustrations-ls01.gatag.net/images/lgi01b201308101200.jpg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44" t="42902" r="21256" b="46795"/>
          <a:stretch/>
        </p:blipFill>
        <p:spPr bwMode="auto">
          <a:xfrm>
            <a:off x="724342" y="5741069"/>
            <a:ext cx="1224136" cy="540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6230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2050" name="Picture 2" descr="http://www.auncle.com/illust/img/1/m7.jpg">
            <a:hlinkClick r:id="rId3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9042" y="-860311"/>
            <a:ext cx="10369152" cy="8002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円/楕円 4"/>
          <p:cNvSpPr/>
          <p:nvPr/>
        </p:nvSpPr>
        <p:spPr>
          <a:xfrm flipH="1" flipV="1">
            <a:off x="2123728" y="3429544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6" name="円/楕円 5"/>
          <p:cNvSpPr/>
          <p:nvPr/>
        </p:nvSpPr>
        <p:spPr>
          <a:xfrm flipH="1" flipV="1">
            <a:off x="5796136" y="1052736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7" name="円/楕円 6"/>
          <p:cNvSpPr/>
          <p:nvPr/>
        </p:nvSpPr>
        <p:spPr>
          <a:xfrm flipH="1" flipV="1">
            <a:off x="6832359" y="3284984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8" name="円/楕円 7"/>
          <p:cNvSpPr/>
          <p:nvPr/>
        </p:nvSpPr>
        <p:spPr>
          <a:xfrm flipH="1" flipV="1">
            <a:off x="2965203" y="2253721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9" name="円/楕円 8"/>
          <p:cNvSpPr/>
          <p:nvPr/>
        </p:nvSpPr>
        <p:spPr>
          <a:xfrm flipH="1" flipV="1">
            <a:off x="2771800" y="5445224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976156" y="913789"/>
            <a:ext cx="41549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山</a:t>
            </a:r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811815" y="2771636"/>
            <a:ext cx="124906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dirty="0" err="1" smtClean="0"/>
              <a:t>つちのこ</a:t>
            </a:r>
            <a:r>
              <a:rPr kumimoji="1" lang="ja-JP" altLang="en-US" dirty="0" smtClean="0"/>
              <a:t>森</a:t>
            </a:r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491132" y="3475263"/>
            <a:ext cx="41549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湖</a:t>
            </a:r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072603" y="1810957"/>
            <a:ext cx="822661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Ｂ町</a:t>
            </a:r>
            <a:endParaRPr kumimoji="1" lang="ja-JP" altLang="en-US" sz="28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960963" y="5260558"/>
            <a:ext cx="800219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Ａ町</a:t>
            </a:r>
            <a:endParaRPr kumimoji="1" lang="ja-JP" altLang="en-US" sz="2800" dirty="0"/>
          </a:p>
        </p:txBody>
      </p:sp>
      <p:sp>
        <p:nvSpPr>
          <p:cNvPr id="2074" name="AutoShape 5" descr="data:image/jpeg;base64,/9j/4AAQSkZJRgABAQAAAQABAAD/2wCEAAkGBhQSERUUExQWFBUVFxQXFxcYFxcVFxgVGBQXFBQYFRcXHCYeFxojGhQUHy8gIycpLCwsFR4xNTAqNScrLCkBCQoKDgwOGg8PGSokHyQwLzAsKSwsLykvLiosNTUsLi0vLSksLyouLCk0LSkqLiwsLCosNSwsKSkqLywsNCkpLP/AABEIAOEA4QMBIgACEQEDEQH/xAAcAAACAgMBAQAAAAAAAAAAAAABAgADBAUGBwj/xABHEAABAwEEBgUIBwYFBQEAAAABAAIRAwQSITEFE0FRYXEGIoGRoQcycrGywdHwFDRCUpKz4SNic4Ki8TNDRHSTFSRTY4MW/8QAGgEBAAMBAQEAAAAAAAAAAAAAAAIDBAUBBv/EADERAAIBAgMHAgUDBQAAAAAAAAABAgMRBCExEjJBUXHB8GHRExSBkaEiQrEFM3Lh8f/aAAwDAQACEQMRAD8A9rf35fBGMNnYnDAiAgKxj4bI5ommclYkfUhAG5nxRDYQc5I55+ceSAshGVU7Lt24Sh/bfmEBYHhA1MJS44DJHVe/uQBc+Ci04lDV78VNWEBWRjHP4pnCdnzmFYApeCAVo4eKdLf5oX8f1QBNPEHciQkvThz8EC7idnw7UBbKUuwlJJnHco1h70A7ilY+fepBIhHV/FAIMePbHBWhDVhEBAB7J2wq6NKFbKhcgFbT45IimEA+ctyXWe7ZKAshRCeaiAW/hPHwQp9vf7kxpo6sIBlTWpnPwVyBcgEFPDxxR1amsU1mUIAhnyUQEmsxj5lFh37ygGLkpf8APiq2t8Pdgmc2dm5AWNKjigwchyTIDGY8yYCsJzHzknuYymQFQbwJy28EXMJ3Ji5EFALq0QxElVMrb0BcgXBVnI7wgDBOzHdjvQFl9C/uSkHZPuRDEBC8+KgfieSIppi1AVCYg9nrTEzlwKsSufCAVlOERT4ol2CV1RAG5xKiW/x8CogGJxwSlxnvyTavKMIU1aAVwy9+KAE/OGBlWhqKArxJ3KCngOCa+JjaoXcEBLnipcCU1OzmsDT+lfo1mrV7rnilSfUutGLi1pMcBhnsxKA57pz5RBYnChQYK9reLwZMMps+/WcMhuaMTwwnze2dNNJgmq+3imRjdbRpCi0bocJcOJMrWaP07QqNrVatoJtdaKpIDQ11QiSxweLzWt80CQA0CDmpo14q1BWeOq3/AAmHL+K4H7R+zuGOZw5lbFTUnbJL8/c3UqULZ5v8Hb9G/KdpJzb1exNrU8IfTd9HqOH3m0qx63e3gupsvlSsRIbWdUsjjstNN1If8mNP+pef1tPimwvcTA2DEknABo2kkgAcVqrWatoafpDzdP8AkMcRTaN1Qtxqu3z1dw2qunjpt3klYk8LF5ReZ73Y7cysy/Tex7T9pjg5vYWkhMHd2B+e0L5qsmiS6qfoV6i9ph1anUfRawjZLMXuG4DmQvQtF6Q0jQa27b21yBiLRRDmnk9jhUHaXLZ85SW87eehneHnwzPVDn87R+isYefauCs3lFtFPC0WEuG19lqNqj/iqXHjslbjR/lJsFVwb9IFF/8A464dZ38oqhoPYSr4VYT3WmUyhKOqOmISNpwZUZXBEjEHIjEHkVL85KwiNcCKrvnDI5oXsD85oC0lB74SY90HsRInYgCX5xsSg880zaf6qCnzQDqqs0nkrVEBSxmGeacsnPcmLkC9AS6d/gEEL/BRAE1Pf4IOefBAsk/O6Pgm1fz2QgIw8+6E6UN4lMgMd7TIVl04bU5KF8IBRTO/f4qPpAiDjz3bQeCa9igHzPagPm/p30Y+h2t9GAaR61MOaHC44ksicREOYYObJ2rSU6pb5pe30XXh+CpMdhXuflZ6OC0WPXNHXoS4kZ6oxf8AwkNf/Id68L55jA8xmubiE4v0NVN3RazSsvbfcx4Ze6smi685l1rutLSQHEjHMjctlprpIat3qChLbjnspBjQzAl0sLm3sIGOF4mVxukfPf8A/P4fBbsCDIkciR6lVOEIqLt54yam2zo7PpulSoywjVsEANIPICMyT3krct0W82R9ptFrfZyGueyjSuwwAEjWOIJqO3jAbFwD6YJkta45yRddIyIcyDKttFoe9lx1SpdkG66KrTBkA5PjhJVHwlfJ9bkpTk8jvdEaZc6jTdUweWMLtnWLQThsxV2lNOUwwCowVrxuspFrXF7oyAdgBGJJwAXEUdN1Bm1r/QdDvwVIPcSs3Q2laOuNS0lwzY2mXal4pxILXOgGXySA4SGt3QavgNO7X2L/AIitZF1GhWpP1lGq6xn/AMdlc5jP5w4lrz/KBwW86P8AlG0rfDaZpW2mDDn1GCiBGzWsIa48muO9c5XritUNOTqmk3zIJcJltK83A4ReI4Ccyugs2kA0ANgACABgANwAyWj5qpTVr5kXShPRHdWXyllv1qxV6ePn0btqp8zq4qD8C32iOm9htRijaaTnfcLrlT/jfD/BeSWvTtRztVRN1wAL6hAIpg+aGg4OqGDAOAAk7AtFpax0GNL6w1hOb6k1KjjsEuxncBHYtFLGyeU1n6FMsKnnF5ep9KShfG9fMmiNM22k4fRa9ag0wG0g415JMAat95oOPmgHNetdAfKQ61VPotqa2naIdcc0Frat0dcXTiyo2CS2SCASMoW+NSMsjLKlKOp6CX9qGsQa096LWe9WFYC/A84Qv5HccU4YPejCArqY5cfiPUiGGI+ZTXlC6EBMVENZwPcogC2pJhAvOOGSq1ZnE57VbdM4IBb/AMwo4Y/rEJhT4o6sICsH494RImfgrUAUAurxw7lG08t6JqBC/wDMoAOoAiCJBBBBxEHAgjcvnDpr0eNitlSl9iZYd9N0mme4Fh40zvX0e5+O753rgfK70d19l17fOoXrx/8AS4guP8hDX8mv3qmtDbiThKzPnir1qp41GjsbE+ordLVWKzEVbrs2Xi70iY+K2q59bVI0Q5kUUWzsvRq0PF4U7rTkXkUweV8gnsVBM1ZE5ogkCASBuzH4TI8FlW/RdSiQKjS2cQcC1w/dcJBWISvU3wAraQGIAad7CaR7m9U9yvp22o3KpPCo2f66fvaq1F65X3lcLLQ2mhekGoDr9nbWL7990Nrt6xkENwcyGhrcjIaFg2N30o1qz6jadOy03FgfILjgBDZm84kATMDec8dzAcwg6yX3tccjg8Rm9glh7Rj/ACwrIuOb0YzMmy2+s17atItplpvMLgXOyIBIybnxKll0k9pFVsitQeKoxn9o03wZ2h2I5OIVrlVZbM59pY1gk1GvESAOoNZJLiAAG3zJ3KNOreV35YtklxPp+wW9tWlTqN82oxj2+i9t5vgVfrFynkxrmpomxndSDOym91MeDV1dzZyhdk5gGPnarEjWcU6Ax6057lZBwnEz4JyFJQC3ju9Sia8ogClvhK1wEjj+qUU/nt+CAZ1T57EzHJSwnw8EwCALljtmTslZKEIBDtwz+CAp8tisQvIAFvFa7Tmk6VGmRUF81AWikAC6oIhwg4BsHFxhonErmbd0hrNrEh+DSQBsjiFSwB73VKmNR8Eg44ZtBnYJkN80TMSSsEsdHNJZk9g860t5OLRSLXgMGtBusLzehrnXBeLQHO1dzOCc4zATQPRlwqP+k0HQGS2SQ0vvAASww6QTgDsXqttstZ9AjY0mAeqQCCDdnCJGW6VzQpC4YeDLmxAd5w+7IE4e7esFWcttLZavzJTq7FNy5Gwo9E9SA5rGBsAk0mtaZP2b2LzEZzjs3pukWgqZDKlF0EsALajgCSMJDnHrE92GCz7Bbf2bqb2uuubdIxECPvbCsRzadIyC4udHmw5x2S50THCYGQAVlV01Gy/4UUXOT2np6nOt6OvrjUPbDahEPwIY/wCy+QewjaDvhZ1r0W2wHUUgyAAXOLWOdUJxl8gwMYDdgC6ElrrpJyIOIxGOwgyFzdvs7mm9VNxuV50kGB1Q0iZJAw4BZWpySpUk3JvKxrT5nL9LNGUzRFoYxtNweKdRrRDHXmuc17W5NPVIIGGRXIr07S/R99qsjm0hcFEiqS89Ws4gtgOGAIGQJEbc5Hm7rE8Ouljr0gXYMyZgRnsPctk8NWoJKss/ORKM1LQpTU84yvQJ3OBlh78O1NaLK+mbr2uY7c5pae44qoiVWnZkzKDpE+G47R3rGrNmpS5v/Ld+iuY+cfvZ+mPO7xDu9Y9WpFSfuU3uPbAHsuXtONp2Lb3R9BeSdsaJss7RUI5Or1HDwK601AtF0NsWp0fZaZEFlCjPpXGl08ZJW7gxC7ZzBr/eldUwBRFPfw71BT8EBA7HmEjxj3fAqzVhSRlggKtRy8UU+sCiAZRrpyQfMYKmk0zG5AW6xAVOQ9al05cUQw7/AAQC3t892CAO/wCTKfVougDxQFRynIA7+GcrQW/TxqD/ALd0scI1gIbMGOoXYEYHEZ5jYVwWlvKcy3EsaRSpSQynVcKIqwYvVHGbzc4YMPvTk3o7PbWujAtEAA4EEDLI4dkhYMVXlFWh9y1QyuY9SyOlxIDnQSGh2Z3YGd+XJXWEXjec0AzMic+IJgjhgsfSJDsRedG4XRPFzsuwE8E7NLGXS0GSSDMHHYcveuRpK5PgbivpSoyyhrG03uxkC+2BhkMyRjkdy1Nkq0n1C4ANdGHdsA808hBzV9K1SMG3nAzdbjjhEnsG5aduiajnyTTptE43nF14+b1m9UGdm6VfUxVWqkmlYgoo2X/QaWuD6jh1zMGrhO6CRHIGeAXT6QpWdtIFxZdi61sAtJEuwAxnPauWOhyS11R5qNYB1OtBMRJk5be5bCpbXMpFrIa2IgARw57Oa1UsRRpxtsu544tswrRpRjWXgCRAMw4NMgTG/EjAkHHIBZVmstWtZ9Y1pMtJDbrWkxk0xjBAkcHNzxWL9Ka6mdawG8IN0SHAGZjB0SN6y9GdJw8GhTcAWsOx0wBdBMtEES3EnGBO9V4acHV23ly4ZnslkLVD22bUXmvqMJv3RDet1qYk3ZNwtmN6xNE2FzbLUovY1msxY4Xy8GftEFsCCYAIzMzJnVU6NWi8m8HkExDy15GAjEXXYNGEzhC3DKtR7A5pa0uEgEOaRiRDnMdgZB2FbK/9XqVITotRs3r47fgiqdmmc1pLosHM1T6hfBmmQ269pObW3iWuB+6SMYgznyZ6NB8ijVvvxIY6mWEwJhpBcJ4GF39qtpFWmx7A2qbpJEubvLmyA0xBxxxGW7ZV9HihNazj9kcalMZs23mzm3ftHLLHhsPKrfOyR0cPRdXV25er5HidPOPvRHpjze/FvaFm9GtGstdUUiX6yvaaNEMAwFBoLrQ55Izuh8ARnxXYaYsFmrMqVyIlzjeu3Bni+9LMsySSJ3kgJvIjohlS12m1HE0w1jAWkNJqgl1UA4tlrIjc4rTRppvXQy1G45HtrQNiZKwoubIhdAyiMqznghJxM5So2jjwTmmgKwOWe0qE/GI96suBMgFhRMogIgqw+ZHOESZb2IB7yXWbgkaNvzjjgjq8ct/j8lAWBV2o9R3I+pWNCWt5p5H1ID5wsFz/AKeGvY9zzjTeHSwNvEOY9hMZhxmCcc8F1XRuwN+hWciWE0aZJa4tk3BiQMD2hcrYfqVL0Xe25dl0Y+pWb+DS9gL56tJpOz/cdeMErdCx1Oo0yHB3pC478dOPZWq//YNDnCrRqANe9l8AVWyw3XHqEVO9q3tRcfSq3W2oaunUFStXbLsHMc2q665jgCRnlhlmo0qjlvZnlSmnojs9GdIaVSmPo5ZjJkG8SZMksN1wMzmDyWbTrio0Mqm9x2HrE+bgWkYZDYuE6M0g6yU7wDsauYB/zX5blmdGqNxlvgu1NlOtkY3bzHVatMby0tmP317PZd4pae9jNOmkkzqra9jIunLKA4Hsc4tA5ysmlUNRjTeIvScA07SPOLcThnAXF6J05X1YNZrX3+sGggXGuxazFt1xA24YlZmj+ndnaJc2pQbLhLmO1ZuuLT1m3mZg5wnwm9x/Yi6bSOhraJp1Gy038T1r7705HrGROAEEbFl2ayCm1okEAAFxIknbeMznsWqo2sPF+g5jmuxlrrue5zQWrFdWrh4vF4a7qk3GOwd1f8QScJnsUWmt5WIWZlabtrKRkO6+yMxxbObtxOAzxyTaD04x7IdDXCTwxM907dhJnYtlZbGxreoxsbCAHTxvGS7tK02k7FenqBrocabgAx5eBIDSIvTtzgY4KHr2PdS7Slqhr3PaYYLzTGRJaIBOBDt22Atc7S1SnT1loeaTDlSaSKlSfvOzx3COMBYtqtrLIwawirW85rBAa12V7AYn949m9cXpK216obaarf2VSo6kx5P2mgk3W7GS1wmcSCtdOdRQ2b5cvP4NUaklD4beROlGm32i6D1WB9MNpjzQL4AnYT4DZtn1DyN1mPq2806YpsmyhrcyA2k9suO1xiSd5Xj1syb6dP2wvWPIicbdzs3sVFswubv17FFeKsesISknET+iDZz2H5C6BjHLsJS6zGPmFGzEQoKXuQALjO3bkrGpdX8+CYNhAFRRRAKGKQBuVb+/L4I93YgHDwgH8MEufhsjmiaZyQENTPYcUlofgY3H1K0Mz4parYaeR9SA+cbD9Spei723LsujH1GzfwaXsBcbYfqVL0Xe25dl0Y+o2b+DS9gL5yvuv/J9ztR/b09jMqLjdlb/AHFo/MK7KouN2Vv9xaPzCqqXsS4mX0VP/aU/SqfnPWs0dbn030rOSWijUrmuL11tajWdOscJGsaWyDnBC2XRb6oznV/NerdJaKpVrutY190yJ9WGY4HBW7ezUlfm+/uZ5U9uKNd0fqTQABvNY57GO+9Ta4tY7uAHYk0ZUY2zPv0tZf1wY4OuupvFeriMYgyJ5ZELa3QIAEAYADAAcAtPY/qw9Ot+fUSMtpt82u5YoftfL2MfQbYs9IjB1wYtlp7xBW3oaer08ql7g8Xv6hDu8larQv1al6AV1RJTkpuz4kUk4o3Nl6evDnh1CWtuX3MqNB60x1XXZy+8Stfprp6TTqiyUnNe1ri+o9hljQAcoknEZ9USDJkLH0DXNOvVqNDXFmqN14lpBZUaQd2BzWhtlrc0W4NhjavnNaMA0ND2saTk2YkRjdGQC1Ukm9Fw7FE4WzSMi32sw973SYJJO07PcszS+k2VNHWSz5No06T3R967ed3lzu9aTSzjepdUlt+XRvA6s8J9SudTvROW7L1/p7zCMf0qTfG5KX6pWMCzUS2jTB++wxuBqAgdy9l8hwxt3pWf2Ki8ltuTf4lP2wvWvIb51t9KzexUW3DS2nfqV1laFuh6rCKpGPHtjgrWreYiOMBBr5EoPbO2ElGlCAa8eGKjMd6LafgiKYQFF3j61FkqIBQxEBJeMTx8MkKfb3+5AWpX1I7UyprUzn4ICxzlVXebp5HjsMJxTww54pazOq6dx8AgPnCw1R9DpCRN12EifOdsXa9GPqVm/g0vYC4fR2mw2wiz32AVIeWvaWvDplrqZdEy0Nyn3LuOjP1KzfwaXsBfO4hWi+p16cm7dDMqLjdlb/cWj8wrsqi40AltoIa4hlorl5DSWtBqmLxAhuW1U0fYtuk8zK6LfVGc6v5r1nvWB0W+qM51fzXrPevKv9yXVkY7qMd601j+rD06359Rbl601j+rD06359RWU9Pqu56t76exToX6tS9AK6oqdC/VqXoBXVF5U331IR3UJorz7Ryo+y9aDSH+q7fygt/orz7Ryo+y9aDSH+q7fygtuH3n0XY8nuL69zOKRydyRyyIGJbcm/xKftheteRCnjbZBGNlIkEYGm8gidhBmdsryTSEXROAv055XxK9c8ielHWh9vqk3i59mxi6IFN7RdGxoAAHJdTCX/nsZMQ8rHqerCICQvPioH4nkugYx5ULlVjEHsTEz4IAh85bv7JdZ7tkospwiKfFAGeaiFziVEBCzxR1YQLscEpcZ78kBZKhcq3DL34oAT84YGQgH1iSu6WGMZBHeE2JO5TV4DggPBLDaKTaNKz2iGVG0qbHUq7TTdeaxrXC7VAvYjZKpqiz0XRTrmznMinULWicr7DNNs/vASvfbVYKdVpZVY2o05te0Pb3OBCq0foahQZq6NKnSYcS1jGtaTvIAx7VzvkFtNqTtyN3zjas4o8TpaRtIEtqUbQ3e4at346UsP4QtSNI1aQrXmVqWtfVLyyKrCx7i4BxaCZF443Rmva9I+TqwViXGztpvP26JNB87yaRbe7ZXKab8mVWkw1LJWfXu46ircLnDaKdZobDt18GciRmq3g5R0s/x/oksRCW8mvyvc4zoja2OszGNe0uBqS2ReE1HkS3MYEHFbWotE8UK+Dmsc8ZtcAKjCMw5p6zCDsS/Q3M/wAOtUZ+6461vdUkjsIWCcFKTej9fOxqSaWWfnnE271pLI8fRhwfWnOBNeoBJyEnKc1Z9Prt85lOqN7Cabvwvlv9QWNYdPmhQfTJdR1msbUbUYSxzXVHub1h1ZAfv7FKFOSXPNdyLk0/cOhfq1L0Arqix9BuBs1KDMNAznvWRUVdTffUR3UJorz7Ryo+y9aDSH+q7fyguh0LSc+rXYxrnucKMNaJJhtQnwWktFjc9tucIApNl943YlraYbETeLiRH7pyhbaGUn9OxCpJbC+vcyHKi0VwwS4/EncBtKlqtV03QLzzk0bt7j9kcVm9Fuh1o0hWLaUG7hUrOB1VEZlrR9p8fZGJ2kBQo0XM8nNRNBaKt4/tCGjMMJ45vPOOHNe0+QvRFWnRtFZ7HMZXdSNIuEF7WNcC4NON3rCDt2YLseivQqzWCjq6bbzn/wCJUeAX1T+8fujGGjAd5O+c6PncutTpKBhnV2siCmmLUpfnGxKDzz2K4pLUr3wmVVZpPJAOXYJXVOxKxmGeacsnPcgBf4+CCa6d/gFEBNXlGEKasKGp70HPPggHDQikYefdCdALfExtUL+CpeDI4qy6cNqAhqdnNQzx7FBT444+KYs+f7ICsn3eBxRzOEZKwNUlAarSvRizWoDX0KVX02NLh6LvOb2FcxbvJBZzjQrV7Odjb2up/hrS7ucF3esCIKjKKlqiSk46M8e0j5MrfSk0zRtLf3SaFT8D7zP6wsSx+TrSNUE6mlQGwVqvWdwii14bzJ7F7XUdAVdKrOBVPy1O97F3zFS1rnz3pboLaaJLqtiqt/8AZQ/aDnNA3wPSaFpKdV0xTr3iM2VAHEc4uvHavp8AQN8++Ctbpfo1ZrW0ttFFlXAiXMF5uyWvi807iCCFGWGi/LnqxD4rsfPFg0jUove9zHBx1Za+i4EtLQ4TDoOIdlj2rV1arq764F46xwL3vBbmwTLcJdiYwgSu+095MbbZnuFKm61URi17XM1t3dUpki84b2zOcDJanox0Btdsr1KZpVLPSvN1tWqx1MtbcaHNptcJdUIB4DMnKao0XFuyLnUg0nf3MvoJ5Naltio4upWUmTU/zbQRnqyfNb++f5RtHuGjNG0rPRFGgwU6bMGtaIic+JJMkk4nNZNlsbKbGMY0NYxoa0DINaLrQOQACuhbYwUVkY5TcnmV490HsRInYrEusCkQFbT/AFRFPmiX9qBqIB1FWX4HnCF/I7jigLC6EC9I/HLj8fcpcMRv9aAbWcFEcVEAhpyfndHwTav57FGvkwoXnHDJAEM4lMqr8/oFHDH9YhAWEoXxvVYPx7wiQTPwhAPexQD5ntU1e5QU0BCer2Skae4e/FWCmEQEBVdx27cu8etWNTISgIQgxkTxQv4E7kXOwQBhQlVsdjj/AHKUdnbwKAuQecEWlB7JzQCsqyOKEmBjn71KVKEwpoBWdnfigN3ZlkOasDQigEa0otpx4+KJehrEAQwe9GEjHzt8FYgBeCDnQqa057lZBw24oA3+BURvHd6lEBTqzOJz2q26ZwTShrB8+CAAp8UTTCV1T57EzCgCoCo4rHbMnZKAvNQIX/mUDtwzQFPlsQBc/Hd2e9Cdh3n9ExZxRuBAVn1RtTQZ34JwIQLxvQCtpx70QwxBKdJVfAQBuIwq9ZI4xKjx4g+GKAsvJdYEo7OQUgnf279iAa/uCGs/uoWJmsjuhAIXYDf8FL+IPMFWBqiAre2fmNv6o3NncnlA1AgA1nFOlv570rqmAKAchRKHY8wkfn3fAoC28oqdTy8UUA9PLv8AWqmZjs9RRUQBqZ93vVqKiABVZ8/sUUQFiKiiAiiiiArq+4qU9vNRRAWLHtOxRRASjkeSZmfYiogHp5IqKIAqKKICJamRUUQFFHLtCup5d/rUUQFb8+0eoKfdUUQCvyH83rVlHJRRAWKKKID/2Q=="/>
          <p:cNvSpPr>
            <a:spLocks noChangeAspect="1" noChangeArrowheads="1"/>
          </p:cNvSpPr>
          <p:nvPr/>
        </p:nvSpPr>
        <p:spPr bwMode="auto">
          <a:xfrm>
            <a:off x="63500" y="-3841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3" name="円/楕円 32"/>
          <p:cNvSpPr/>
          <p:nvPr/>
        </p:nvSpPr>
        <p:spPr>
          <a:xfrm flipH="1" flipV="1">
            <a:off x="2821958" y="3879804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2446471" y="3428359"/>
            <a:ext cx="103746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ゴルフ場</a:t>
            </a:r>
            <a:endParaRPr kumimoji="1" lang="ja-JP" altLang="en-US" dirty="0"/>
          </a:p>
        </p:txBody>
      </p:sp>
      <p:sp>
        <p:nvSpPr>
          <p:cNvPr id="35" name="円/楕円 34"/>
          <p:cNvSpPr/>
          <p:nvPr/>
        </p:nvSpPr>
        <p:spPr>
          <a:xfrm flipH="1" flipV="1">
            <a:off x="4534574" y="3851342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4285449" y="4007027"/>
            <a:ext cx="86113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星ケ浜</a:t>
            </a:r>
            <a:endParaRPr kumimoji="1" lang="ja-JP" altLang="en-US" dirty="0"/>
          </a:p>
        </p:txBody>
      </p:sp>
      <p:cxnSp>
        <p:nvCxnSpPr>
          <p:cNvPr id="4" name="直線コネクタ 3"/>
          <p:cNvCxnSpPr>
            <a:endCxn id="7" idx="7"/>
          </p:cNvCxnSpPr>
          <p:nvPr/>
        </p:nvCxnSpPr>
        <p:spPr>
          <a:xfrm flipV="1">
            <a:off x="4580293" y="3324008"/>
            <a:ext cx="2258761" cy="53286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円弧 30"/>
          <p:cNvSpPr/>
          <p:nvPr/>
        </p:nvSpPr>
        <p:spPr>
          <a:xfrm rot="539856">
            <a:off x="3317072" y="2646498"/>
            <a:ext cx="2585180" cy="2512330"/>
          </a:xfrm>
          <a:prstGeom prst="arc">
            <a:avLst>
              <a:gd name="adj1" fmla="val 18085275"/>
              <a:gd name="adj2" fmla="val 1171733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cxnSp>
        <p:nvCxnSpPr>
          <p:cNvPr id="37" name="直線コネクタ 36"/>
          <p:cNvCxnSpPr/>
          <p:nvPr/>
        </p:nvCxnSpPr>
        <p:spPr>
          <a:xfrm flipH="1" flipV="1">
            <a:off x="4939727" y="401866"/>
            <a:ext cx="1294455" cy="508212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円弧 37"/>
          <p:cNvSpPr/>
          <p:nvPr/>
        </p:nvSpPr>
        <p:spPr>
          <a:xfrm rot="11056306">
            <a:off x="4790722" y="85170"/>
            <a:ext cx="2014677" cy="2026569"/>
          </a:xfrm>
          <a:prstGeom prst="arc">
            <a:avLst>
              <a:gd name="adj1" fmla="val 17033571"/>
              <a:gd name="adj2" fmla="val 2377744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39" name="円弧 38"/>
          <p:cNvSpPr/>
          <p:nvPr/>
        </p:nvSpPr>
        <p:spPr>
          <a:xfrm rot="11056306">
            <a:off x="3791438" y="-248056"/>
            <a:ext cx="2014677" cy="2026569"/>
          </a:xfrm>
          <a:prstGeom prst="arc">
            <a:avLst>
              <a:gd name="adj1" fmla="val 17033571"/>
              <a:gd name="adj2" fmla="val 19376449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40" name="円弧 39"/>
          <p:cNvSpPr/>
          <p:nvPr/>
        </p:nvSpPr>
        <p:spPr>
          <a:xfrm rot="15376901">
            <a:off x="4139243" y="857514"/>
            <a:ext cx="2014677" cy="2026569"/>
          </a:xfrm>
          <a:prstGeom prst="arc">
            <a:avLst>
              <a:gd name="adj1" fmla="val 17033571"/>
              <a:gd name="adj2" fmla="val 19376449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41" name="円弧 40"/>
          <p:cNvSpPr/>
          <p:nvPr/>
        </p:nvSpPr>
        <p:spPr>
          <a:xfrm rot="12086087">
            <a:off x="5638651" y="2074538"/>
            <a:ext cx="2433133" cy="2512330"/>
          </a:xfrm>
          <a:prstGeom prst="arc">
            <a:avLst>
              <a:gd name="adj1" fmla="val 17033571"/>
              <a:gd name="adj2" fmla="val 354817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cxnSp>
        <p:nvCxnSpPr>
          <p:cNvPr id="47" name="直線コネクタ 46"/>
          <p:cNvCxnSpPr/>
          <p:nvPr/>
        </p:nvCxnSpPr>
        <p:spPr>
          <a:xfrm flipV="1">
            <a:off x="3599743" y="1075595"/>
            <a:ext cx="2258761" cy="64124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/>
          <p:cNvSpPr txBox="1"/>
          <p:nvPr/>
        </p:nvSpPr>
        <p:spPr>
          <a:xfrm>
            <a:off x="5171700" y="770104"/>
            <a:ext cx="348172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/>
              <a:t>Ｐ</a:t>
            </a:r>
            <a:endParaRPr kumimoji="1" lang="ja-JP" altLang="en-US" b="1" dirty="0"/>
          </a:p>
        </p:txBody>
      </p:sp>
      <p:cxnSp>
        <p:nvCxnSpPr>
          <p:cNvPr id="49" name="直線コネクタ 48"/>
          <p:cNvCxnSpPr/>
          <p:nvPr/>
        </p:nvCxnSpPr>
        <p:spPr>
          <a:xfrm flipV="1">
            <a:off x="2912939" y="1283121"/>
            <a:ext cx="2258761" cy="101631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/>
          <p:cNvCxnSpPr/>
          <p:nvPr/>
        </p:nvCxnSpPr>
        <p:spPr>
          <a:xfrm flipV="1">
            <a:off x="4534574" y="1283121"/>
            <a:ext cx="612007" cy="272390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円弧 53"/>
          <p:cNvSpPr/>
          <p:nvPr/>
        </p:nvSpPr>
        <p:spPr>
          <a:xfrm rot="9389445">
            <a:off x="3869738" y="28304"/>
            <a:ext cx="2451596" cy="2509634"/>
          </a:xfrm>
          <a:prstGeom prst="arc">
            <a:avLst>
              <a:gd name="adj1" fmla="val 17033571"/>
              <a:gd name="adj2" fmla="val 148414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55" name="円弧 54"/>
          <p:cNvSpPr/>
          <p:nvPr/>
        </p:nvSpPr>
        <p:spPr>
          <a:xfrm rot="9389445">
            <a:off x="2669480" y="533914"/>
            <a:ext cx="2451596" cy="2509634"/>
          </a:xfrm>
          <a:prstGeom prst="arc">
            <a:avLst>
              <a:gd name="adj1" fmla="val 17033571"/>
              <a:gd name="adj2" fmla="val 18880309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56" name="円弧 55"/>
          <p:cNvSpPr/>
          <p:nvPr/>
        </p:nvSpPr>
        <p:spPr>
          <a:xfrm rot="14335479">
            <a:off x="3667204" y="1298252"/>
            <a:ext cx="2451596" cy="2509634"/>
          </a:xfrm>
          <a:prstGeom prst="arc">
            <a:avLst>
              <a:gd name="adj1" fmla="val 16182624"/>
              <a:gd name="adj2" fmla="val 17783372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cxnSp>
        <p:nvCxnSpPr>
          <p:cNvPr id="58" name="直線コネクタ 57"/>
          <p:cNvCxnSpPr/>
          <p:nvPr/>
        </p:nvCxnSpPr>
        <p:spPr>
          <a:xfrm flipV="1">
            <a:off x="2446471" y="1283122"/>
            <a:ext cx="2700110" cy="34060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コネクタ 60"/>
          <p:cNvCxnSpPr/>
          <p:nvPr/>
        </p:nvCxnSpPr>
        <p:spPr>
          <a:xfrm flipH="1" flipV="1">
            <a:off x="1596782" y="3105983"/>
            <a:ext cx="2176854" cy="138341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テキスト ボックス 67"/>
          <p:cNvSpPr txBox="1"/>
          <p:nvPr/>
        </p:nvSpPr>
        <p:spPr>
          <a:xfrm>
            <a:off x="2867677" y="4191693"/>
            <a:ext cx="370614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/>
              <a:t>Ｏ</a:t>
            </a:r>
            <a:endParaRPr kumimoji="1" lang="ja-JP" altLang="en-US" b="1" dirty="0"/>
          </a:p>
        </p:txBody>
      </p:sp>
      <p:sp>
        <p:nvSpPr>
          <p:cNvPr id="70" name="円弧 69"/>
          <p:cNvSpPr/>
          <p:nvPr/>
        </p:nvSpPr>
        <p:spPr>
          <a:xfrm rot="9389445">
            <a:off x="1479527" y="2401497"/>
            <a:ext cx="3062788" cy="3098699"/>
          </a:xfrm>
          <a:prstGeom prst="arc">
            <a:avLst>
              <a:gd name="adj1" fmla="val 17033571"/>
              <a:gd name="adj2" fmla="val 16885348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cxnSp>
        <p:nvCxnSpPr>
          <p:cNvPr id="71" name="直線コネクタ 70"/>
          <p:cNvCxnSpPr/>
          <p:nvPr/>
        </p:nvCxnSpPr>
        <p:spPr>
          <a:xfrm flipV="1">
            <a:off x="2685209" y="4007027"/>
            <a:ext cx="302853" cy="223028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円弧 72"/>
          <p:cNvSpPr/>
          <p:nvPr/>
        </p:nvSpPr>
        <p:spPr>
          <a:xfrm rot="539856">
            <a:off x="2281546" y="4973061"/>
            <a:ext cx="1026228" cy="990042"/>
          </a:xfrm>
          <a:prstGeom prst="arc">
            <a:avLst>
              <a:gd name="adj1" fmla="val 14836039"/>
              <a:gd name="adj2" fmla="val 6758225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74" name="円弧 73"/>
          <p:cNvSpPr/>
          <p:nvPr/>
        </p:nvSpPr>
        <p:spPr>
          <a:xfrm rot="539856">
            <a:off x="1915836" y="4178707"/>
            <a:ext cx="1889298" cy="1739362"/>
          </a:xfrm>
          <a:prstGeom prst="arc">
            <a:avLst>
              <a:gd name="adj1" fmla="val 421094"/>
              <a:gd name="adj2" fmla="val 2740270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75" name="円弧 74"/>
          <p:cNvSpPr/>
          <p:nvPr/>
        </p:nvSpPr>
        <p:spPr>
          <a:xfrm rot="19388372">
            <a:off x="1800348" y="4933486"/>
            <a:ext cx="1889298" cy="1942996"/>
          </a:xfrm>
          <a:prstGeom prst="arc">
            <a:avLst>
              <a:gd name="adj1" fmla="val 421094"/>
              <a:gd name="adj2" fmla="val 2740270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cxnSp>
        <p:nvCxnSpPr>
          <p:cNvPr id="76" name="直線コネクタ 75"/>
          <p:cNvCxnSpPr/>
          <p:nvPr/>
        </p:nvCxnSpPr>
        <p:spPr>
          <a:xfrm>
            <a:off x="1391306" y="5317128"/>
            <a:ext cx="4810439" cy="63363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直線コネクタ 85"/>
          <p:cNvCxnSpPr/>
          <p:nvPr/>
        </p:nvCxnSpPr>
        <p:spPr>
          <a:xfrm flipH="1">
            <a:off x="2988062" y="3797691"/>
            <a:ext cx="2357724" cy="20933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円弧 88"/>
          <p:cNvSpPr/>
          <p:nvPr/>
        </p:nvSpPr>
        <p:spPr>
          <a:xfrm rot="5400000">
            <a:off x="4021460" y="3379179"/>
            <a:ext cx="1026228" cy="990042"/>
          </a:xfrm>
          <a:prstGeom prst="arc">
            <a:avLst>
              <a:gd name="adj1" fmla="val 14836039"/>
              <a:gd name="adj2" fmla="val 6758225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90" name="円弧 89"/>
          <p:cNvSpPr/>
          <p:nvPr/>
        </p:nvSpPr>
        <p:spPr>
          <a:xfrm rot="5570009">
            <a:off x="4084944" y="2798277"/>
            <a:ext cx="1889298" cy="1942996"/>
          </a:xfrm>
          <a:prstGeom prst="arc">
            <a:avLst>
              <a:gd name="adj1" fmla="val 421094"/>
              <a:gd name="adj2" fmla="val 1734645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91" name="円弧 90"/>
          <p:cNvSpPr/>
          <p:nvPr/>
        </p:nvSpPr>
        <p:spPr>
          <a:xfrm rot="1862547">
            <a:off x="3093646" y="2950677"/>
            <a:ext cx="1889298" cy="1942996"/>
          </a:xfrm>
          <a:prstGeom prst="arc">
            <a:avLst>
              <a:gd name="adj1" fmla="val 421094"/>
              <a:gd name="adj2" fmla="val 2399620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cxnSp>
        <p:nvCxnSpPr>
          <p:cNvPr id="94" name="直線コネクタ 93"/>
          <p:cNvCxnSpPr/>
          <p:nvPr/>
        </p:nvCxnSpPr>
        <p:spPr>
          <a:xfrm>
            <a:off x="4459092" y="2771636"/>
            <a:ext cx="301139" cy="317913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テキスト ボックス 98"/>
          <p:cNvSpPr txBox="1"/>
          <p:nvPr/>
        </p:nvSpPr>
        <p:spPr>
          <a:xfrm>
            <a:off x="4771048" y="5359402"/>
            <a:ext cx="417102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ja-JP" altLang="en-US" b="1" dirty="0"/>
              <a:t>宝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836006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74" grpId="0" animBg="1"/>
      <p:bldP spid="75" grpId="0" animBg="1"/>
      <p:bldP spid="89" grpId="0" animBg="1"/>
      <p:bldP spid="90" grpId="0" animBg="1"/>
      <p:bldP spid="91" grpId="0" animBg="1"/>
      <p:bldP spid="9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2050" name="Picture 2" descr="http://www.auncle.com/illust/img/1/m7.jpg">
            <a:hlinkClick r:id="rId3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9042" y="-860311"/>
            <a:ext cx="10369152" cy="8002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円/楕円 4"/>
          <p:cNvSpPr/>
          <p:nvPr/>
        </p:nvSpPr>
        <p:spPr>
          <a:xfrm flipH="1" flipV="1">
            <a:off x="2123728" y="3429544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6" name="円/楕円 5"/>
          <p:cNvSpPr/>
          <p:nvPr/>
        </p:nvSpPr>
        <p:spPr>
          <a:xfrm flipH="1" flipV="1">
            <a:off x="5796136" y="1052736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7" name="円/楕円 6"/>
          <p:cNvSpPr/>
          <p:nvPr/>
        </p:nvSpPr>
        <p:spPr>
          <a:xfrm flipH="1" flipV="1">
            <a:off x="6832359" y="3284984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8" name="円/楕円 7"/>
          <p:cNvSpPr/>
          <p:nvPr/>
        </p:nvSpPr>
        <p:spPr>
          <a:xfrm flipH="1" flipV="1">
            <a:off x="2965203" y="2253721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9" name="円/楕円 8"/>
          <p:cNvSpPr/>
          <p:nvPr/>
        </p:nvSpPr>
        <p:spPr>
          <a:xfrm flipH="1" flipV="1">
            <a:off x="2771800" y="5445224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976156" y="913789"/>
            <a:ext cx="41549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山</a:t>
            </a:r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811815" y="2771636"/>
            <a:ext cx="124906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dirty="0" err="1" smtClean="0"/>
              <a:t>つちのこ</a:t>
            </a:r>
            <a:r>
              <a:rPr kumimoji="1" lang="ja-JP" altLang="en-US" dirty="0" smtClean="0"/>
              <a:t>森</a:t>
            </a:r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491132" y="3475263"/>
            <a:ext cx="41549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湖</a:t>
            </a:r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072603" y="1810957"/>
            <a:ext cx="822661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Ｂ町</a:t>
            </a:r>
            <a:endParaRPr kumimoji="1" lang="ja-JP" altLang="en-US" sz="28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960963" y="5260558"/>
            <a:ext cx="800219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Ａ町</a:t>
            </a:r>
            <a:endParaRPr kumimoji="1" lang="ja-JP" altLang="en-US" sz="2800" dirty="0"/>
          </a:p>
        </p:txBody>
      </p:sp>
      <p:sp>
        <p:nvSpPr>
          <p:cNvPr id="2074" name="AutoShape 5" descr="data:image/jpeg;base64,/9j/4AAQSkZJRgABAQAAAQABAAD/2wCEAAkGBhQSERUUExQWFBUVFxQXFxcYFxcVFxgVGBQXFBQYFRcXHCYeFxojGhQUHy8gIycpLCwsFR4xNTAqNScrLCkBCQoKDgwOGg8PGSokHyQwLzAsKSwsLykvLiosNTUsLi0vLSksLyouLCk0LSkqLiwsLCosNSwsKSkqLywsNCkpLP/AABEIAOEA4QMBIgACEQEDEQH/xAAcAAACAgMBAQAAAAAAAAAAAAABAgADBAUGBwj/xABHEAABAwEEBgUIBwYFBQEAAAABAAIRAwQSITEFE0FRYXEGIoGRoQcycrGywdHwFDRCUpKz4SNic4Ki8TNDRHSTFSRTY4MW/8QAGgEBAAMBAQEAAAAAAAAAAAAAAAIDBAUBBv/EADERAAIBAgMHAgUDBQAAAAAAAAABAgMRBCExEjJBUXHB8GHRExSBkaEiQrEFM3Lh8f/aAAwDAQACEQMRAD8A9rf35fBGMNnYnDAiAgKxj4bI5ommclYkfUhAG5nxRDYQc5I55+ceSAshGVU7Lt24Sh/bfmEBYHhA1MJS44DJHVe/uQBc+Ci04lDV78VNWEBWRjHP4pnCdnzmFYApeCAVo4eKdLf5oX8f1QBNPEHciQkvThz8EC7idnw7UBbKUuwlJJnHco1h70A7ilY+fepBIhHV/FAIMePbHBWhDVhEBAB7J2wq6NKFbKhcgFbT45IimEA+ctyXWe7ZKAshRCeaiAW/hPHwQp9vf7kxpo6sIBlTWpnPwVyBcgEFPDxxR1amsU1mUIAhnyUQEmsxj5lFh37ygGLkpf8APiq2t8Pdgmc2dm5AWNKjigwchyTIDGY8yYCsJzHzknuYymQFQbwJy28EXMJ3Ji5EFALq0QxElVMrb0BcgXBVnI7wgDBOzHdjvQFl9C/uSkHZPuRDEBC8+KgfieSIppi1AVCYg9nrTEzlwKsSufCAVlOERT4ol2CV1RAG5xKiW/x8CogGJxwSlxnvyTavKMIU1aAVwy9+KAE/OGBlWhqKArxJ3KCngOCa+JjaoXcEBLnipcCU1OzmsDT+lfo1mrV7rnilSfUutGLi1pMcBhnsxKA57pz5RBYnChQYK9reLwZMMps+/WcMhuaMTwwnze2dNNJgmq+3imRjdbRpCi0bocJcOJMrWaP07QqNrVatoJtdaKpIDQ11QiSxweLzWt80CQA0CDmpo14q1BWeOq3/AAmHL+K4H7R+zuGOZw5lbFTUnbJL8/c3UqULZ5v8Hb9G/KdpJzb1exNrU8IfTd9HqOH3m0qx63e3gupsvlSsRIbWdUsjjstNN1If8mNP+pef1tPimwvcTA2DEknABo2kkgAcVqrWatoafpDzdP8AkMcRTaN1Qtxqu3z1dw2qunjpt3klYk8LF5ReZ73Y7cysy/Tex7T9pjg5vYWkhMHd2B+e0L5qsmiS6qfoV6i9ph1anUfRawjZLMXuG4DmQvQtF6Q0jQa27b21yBiLRRDmnk9jhUHaXLZ85SW87eehneHnwzPVDn87R+isYefauCs3lFtFPC0WEuG19lqNqj/iqXHjslbjR/lJsFVwb9IFF/8A464dZ38oqhoPYSr4VYT3WmUyhKOqOmISNpwZUZXBEjEHIjEHkVL85KwiNcCKrvnDI5oXsD85oC0lB74SY90HsRInYgCX5xsSg880zaf6qCnzQDqqs0nkrVEBSxmGeacsnPcmLkC9AS6d/gEEL/BRAE1Pf4IOefBAsk/O6Pgm1fz2QgIw8+6E6UN4lMgMd7TIVl04bU5KF8IBRTO/f4qPpAiDjz3bQeCa9igHzPagPm/p30Y+h2t9GAaR61MOaHC44ksicREOYYObJ2rSU6pb5pe30XXh+CpMdhXuflZ6OC0WPXNHXoS4kZ6oxf8AwkNf/Id68L55jA8xmubiE4v0NVN3RazSsvbfcx4Ze6smi685l1rutLSQHEjHMjctlprpIat3qChLbjnspBjQzAl0sLm3sIGOF4mVxukfPf8A/P4fBbsCDIkciR6lVOEIqLt54yam2zo7PpulSoywjVsEANIPICMyT3krct0W82R9ptFrfZyGueyjSuwwAEjWOIJqO3jAbFwD6YJkta45yRddIyIcyDKttFoe9lx1SpdkG66KrTBkA5PjhJVHwlfJ9bkpTk8jvdEaZc6jTdUweWMLtnWLQThsxV2lNOUwwCowVrxuspFrXF7oyAdgBGJJwAXEUdN1Bm1r/QdDvwVIPcSs3Q2laOuNS0lwzY2mXal4pxILXOgGXySA4SGt3QavgNO7X2L/AIitZF1GhWpP1lGq6xn/AMdlc5jP5w4lrz/KBwW86P8AlG0rfDaZpW2mDDn1GCiBGzWsIa48muO9c5XritUNOTqmk3zIJcJltK83A4ReI4Ccyugs2kA0ANgACABgANwAyWj5qpTVr5kXShPRHdWXyllv1qxV6ePn0btqp8zq4qD8C32iOm9htRijaaTnfcLrlT/jfD/BeSWvTtRztVRN1wAL6hAIpg+aGg4OqGDAOAAk7AtFpax0GNL6w1hOb6k1KjjsEuxncBHYtFLGyeU1n6FMsKnnF5ep9KShfG9fMmiNM22k4fRa9ag0wG0g415JMAat95oOPmgHNetdAfKQ61VPotqa2naIdcc0Frat0dcXTiyo2CS2SCASMoW+NSMsjLKlKOp6CX9qGsQa096LWe9WFYC/A84Qv5HccU4YPejCArqY5cfiPUiGGI+ZTXlC6EBMVENZwPcogC2pJhAvOOGSq1ZnE57VbdM4IBb/AMwo4Y/rEJhT4o6sICsH494RImfgrUAUAurxw7lG08t6JqBC/wDMoAOoAiCJBBBBxEHAgjcvnDpr0eNitlSl9iZYd9N0mme4Fh40zvX0e5+O753rgfK70d19l17fOoXrx/8AS4guP8hDX8mv3qmtDbiThKzPnir1qp41GjsbE+ordLVWKzEVbrs2Xi70iY+K2q59bVI0Q5kUUWzsvRq0PF4U7rTkXkUweV8gnsVBM1ZE5ogkCASBuzH4TI8FlW/RdSiQKjS2cQcC1w/dcJBWISvU3wAraQGIAad7CaR7m9U9yvp22o3KpPCo2f66fvaq1F65X3lcLLQ2mhekGoDr9nbWL7990Nrt6xkENwcyGhrcjIaFg2N30o1qz6jadOy03FgfILjgBDZm84kATMDec8dzAcwg6yX3tccjg8Rm9glh7Rj/ACwrIuOb0YzMmy2+s17atItplpvMLgXOyIBIybnxKll0k9pFVsitQeKoxn9o03wZ2h2I5OIVrlVZbM59pY1gk1GvESAOoNZJLiAAG3zJ3KNOreV35YtklxPp+wW9tWlTqN82oxj2+i9t5vgVfrFynkxrmpomxndSDOym91MeDV1dzZyhdk5gGPnarEjWcU6Ax6057lZBwnEz4JyFJQC3ju9Sia8ogClvhK1wEjj+qUU/nt+CAZ1T57EzHJSwnw8EwCALljtmTslZKEIBDtwz+CAp8tisQvIAFvFa7Tmk6VGmRUF81AWikAC6oIhwg4BsHFxhonErmbd0hrNrEh+DSQBsjiFSwB73VKmNR8Eg44ZtBnYJkN80TMSSsEsdHNJZk9g860t5OLRSLXgMGtBusLzehrnXBeLQHO1dzOCc4zATQPRlwqP+k0HQGS2SQ0vvAASww6QTgDsXqttstZ9AjY0mAeqQCCDdnCJGW6VzQpC4YeDLmxAd5w+7IE4e7esFWcttLZavzJTq7FNy5Gwo9E9SA5rGBsAk0mtaZP2b2LzEZzjs3pukWgqZDKlF0EsALajgCSMJDnHrE92GCz7Bbf2bqb2uuubdIxECPvbCsRzadIyC4udHmw5x2S50THCYGQAVlV01Gy/4UUXOT2np6nOt6OvrjUPbDahEPwIY/wCy+QewjaDvhZ1r0W2wHUUgyAAXOLWOdUJxl8gwMYDdgC6ElrrpJyIOIxGOwgyFzdvs7mm9VNxuV50kGB1Q0iZJAw4BZWpySpUk3JvKxrT5nL9LNGUzRFoYxtNweKdRrRDHXmuc17W5NPVIIGGRXIr07S/R99qsjm0hcFEiqS89Ws4gtgOGAIGQJEbc5Hm7rE8Ouljr0gXYMyZgRnsPctk8NWoJKss/ORKM1LQpTU84yvQJ3OBlh78O1NaLK+mbr2uY7c5pae44qoiVWnZkzKDpE+G47R3rGrNmpS5v/Ld+iuY+cfvZ+mPO7xDu9Y9WpFSfuU3uPbAHsuXtONp2Lb3R9BeSdsaJss7RUI5Or1HDwK601AtF0NsWp0fZaZEFlCjPpXGl08ZJW7gxC7ZzBr/eldUwBRFPfw71BT8EBA7HmEjxj3fAqzVhSRlggKtRy8UU+sCiAZRrpyQfMYKmk0zG5AW6xAVOQ9al05cUQw7/AAQC3t892CAO/wCTKfVougDxQFRynIA7+GcrQW/TxqD/ALd0scI1gIbMGOoXYEYHEZ5jYVwWlvKcy3EsaRSpSQynVcKIqwYvVHGbzc4YMPvTk3o7PbWujAtEAA4EEDLI4dkhYMVXlFWh9y1QyuY9SyOlxIDnQSGh2Z3YGd+XJXWEXjec0AzMic+IJgjhgsfSJDsRedG4XRPFzsuwE8E7NLGXS0GSSDMHHYcveuRpK5PgbivpSoyyhrG03uxkC+2BhkMyRjkdy1Nkq0n1C4ANdGHdsA808hBzV9K1SMG3nAzdbjjhEnsG5aduiajnyTTptE43nF14+b1m9UGdm6VfUxVWqkmlYgoo2X/QaWuD6jh1zMGrhO6CRHIGeAXT6QpWdtIFxZdi61sAtJEuwAxnPauWOhyS11R5qNYB1OtBMRJk5be5bCpbXMpFrIa2IgARw57Oa1UsRRpxtsu544tswrRpRjWXgCRAMw4NMgTG/EjAkHHIBZVmstWtZ9Y1pMtJDbrWkxk0xjBAkcHNzxWL9Ka6mdawG8IN0SHAGZjB0SN6y9GdJw8GhTcAWsOx0wBdBMtEES3EnGBO9V4acHV23ly4ZnslkLVD22bUXmvqMJv3RDet1qYk3ZNwtmN6xNE2FzbLUovY1msxY4Xy8GftEFsCCYAIzMzJnVU6NWi8m8HkExDy15GAjEXXYNGEzhC3DKtR7A5pa0uEgEOaRiRDnMdgZB2FbK/9XqVITotRs3r47fgiqdmmc1pLosHM1T6hfBmmQ269pObW3iWuB+6SMYgznyZ6NB8ijVvvxIY6mWEwJhpBcJ4GF39qtpFWmx7A2qbpJEubvLmyA0xBxxxGW7ZV9HihNazj9kcalMZs23mzm3ftHLLHhsPKrfOyR0cPRdXV25er5HidPOPvRHpjze/FvaFm9GtGstdUUiX6yvaaNEMAwFBoLrQ55Izuh8ARnxXYaYsFmrMqVyIlzjeu3Bni+9LMsySSJ3kgJvIjohlS12m1HE0w1jAWkNJqgl1UA4tlrIjc4rTRppvXQy1G45HtrQNiZKwoubIhdAyiMqznghJxM5So2jjwTmmgKwOWe0qE/GI96suBMgFhRMogIgqw+ZHOESZb2IB7yXWbgkaNvzjjgjq8ct/j8lAWBV2o9R3I+pWNCWt5p5H1ID5wsFz/AKeGvY9zzjTeHSwNvEOY9hMZhxmCcc8F1XRuwN+hWciWE0aZJa4tk3BiQMD2hcrYfqVL0Xe25dl0Y+pWb+DS9gL56tJpOz/cdeMErdCx1Oo0yHB3pC478dOPZWq//YNDnCrRqANe9l8AVWyw3XHqEVO9q3tRcfSq3W2oaunUFStXbLsHMc2q665jgCRnlhlmo0qjlvZnlSmnojs9GdIaVSmPo5ZjJkG8SZMksN1wMzmDyWbTrio0Mqm9x2HrE+bgWkYZDYuE6M0g6yU7wDsauYB/zX5blmdGqNxlvgu1NlOtkY3bzHVatMby0tmP317PZd4pae9jNOmkkzqra9jIunLKA4Hsc4tA5ysmlUNRjTeIvScA07SPOLcThnAXF6J05X1YNZrX3+sGggXGuxazFt1xA24YlZmj+ndnaJc2pQbLhLmO1ZuuLT1m3mZg5wnwm9x/Yi6bSOhraJp1Gy038T1r7705HrGROAEEbFl2ayCm1okEAAFxIknbeMznsWqo2sPF+g5jmuxlrrue5zQWrFdWrh4vF4a7qk3GOwd1f8QScJnsUWmt5WIWZlabtrKRkO6+yMxxbObtxOAzxyTaD04x7IdDXCTwxM907dhJnYtlZbGxreoxsbCAHTxvGS7tK02k7FenqBrocabgAx5eBIDSIvTtzgY4KHr2PdS7Slqhr3PaYYLzTGRJaIBOBDt22Atc7S1SnT1loeaTDlSaSKlSfvOzx3COMBYtqtrLIwawirW85rBAa12V7AYn949m9cXpK216obaarf2VSo6kx5P2mgk3W7GS1wmcSCtdOdRQ2b5cvP4NUaklD4beROlGm32i6D1WB9MNpjzQL4AnYT4DZtn1DyN1mPq2806YpsmyhrcyA2k9suO1xiSd5Xj1syb6dP2wvWPIicbdzs3sVFswubv17FFeKsesISknET+iDZz2H5C6BjHLsJS6zGPmFGzEQoKXuQALjO3bkrGpdX8+CYNhAFRRRAKGKQBuVb+/L4I93YgHDwgH8MEufhsjmiaZyQENTPYcUlofgY3H1K0Mz4parYaeR9SA+cbD9Spei723LsujH1GzfwaXsBcbYfqVL0Xe25dl0Y+o2b+DS9gL5yvuv/J9ztR/b09jMqLjdlb/AHFo/MK7KouN2Vv9xaPzCqqXsS4mX0VP/aU/SqfnPWs0dbn030rOSWijUrmuL11tajWdOscJGsaWyDnBC2XRb6oznV/NerdJaKpVrutY190yJ9WGY4HBW7ezUlfm+/uZ5U9uKNd0fqTQABvNY57GO+9Ta4tY7uAHYk0ZUY2zPv0tZf1wY4OuupvFeriMYgyJ5ZELa3QIAEAYADAAcAtPY/qw9Ot+fUSMtpt82u5YoftfL2MfQbYs9IjB1wYtlp7xBW3oaer08ql7g8Xv6hDu8larQv1al6AV1RJTkpuz4kUk4o3Nl6evDnh1CWtuX3MqNB60x1XXZy+8Stfprp6TTqiyUnNe1ri+o9hljQAcoknEZ9USDJkLH0DXNOvVqNDXFmqN14lpBZUaQd2BzWhtlrc0W4NhjavnNaMA0ND2saTk2YkRjdGQC1Ukm9Fw7FE4WzSMi32sw973SYJJO07PcszS+k2VNHWSz5No06T3R967ed3lzu9aTSzjepdUlt+XRvA6s8J9SudTvROW7L1/p7zCMf0qTfG5KX6pWMCzUS2jTB++wxuBqAgdy9l8hwxt3pWf2Ki8ltuTf4lP2wvWvIb51t9KzexUW3DS2nfqV1laFuh6rCKpGPHtjgrWreYiOMBBr5EoPbO2ElGlCAa8eGKjMd6LafgiKYQFF3j61FkqIBQxEBJeMTx8MkKfb3+5AWpX1I7UyprUzn4ICxzlVXebp5HjsMJxTww54pazOq6dx8AgPnCw1R9DpCRN12EifOdsXa9GPqVm/g0vYC4fR2mw2wiz32AVIeWvaWvDplrqZdEy0Nyn3LuOjP1KzfwaXsBfO4hWi+p16cm7dDMqLjdlb/cWj8wrsqi40AltoIa4hlorl5DSWtBqmLxAhuW1U0fYtuk8zK6LfVGc6v5r1nvWB0W+qM51fzXrPevKv9yXVkY7qMd601j+rD06359Rbl601j+rD06359RWU9Pqu56t76exToX6tS9AK6oqdC/VqXoBXVF5U331IR3UJorz7Ryo+y9aDSH+q7fygt/orz7Ryo+y9aDSH+q7fygtuH3n0XY8nuL69zOKRydyRyyIGJbcm/xKftheteRCnjbZBGNlIkEYGm8gidhBmdsryTSEXROAv055XxK9c8ielHWh9vqk3i59mxi6IFN7RdGxoAAHJdTCX/nsZMQ8rHqerCICQvPioH4nkugYx5ULlVjEHsTEz4IAh85bv7JdZ7tkospwiKfFAGeaiFziVEBCzxR1YQLscEpcZ78kBZKhcq3DL34oAT84YGQgH1iSu6WGMZBHeE2JO5TV4DggPBLDaKTaNKz2iGVG0qbHUq7TTdeaxrXC7VAvYjZKpqiz0XRTrmznMinULWicr7DNNs/vASvfbVYKdVpZVY2o05te0Pb3OBCq0foahQZq6NKnSYcS1jGtaTvIAx7VzvkFtNqTtyN3zjas4o8TpaRtIEtqUbQ3e4at346UsP4QtSNI1aQrXmVqWtfVLyyKrCx7i4BxaCZF443Rmva9I+TqwViXGztpvP26JNB87yaRbe7ZXKab8mVWkw1LJWfXu46ircLnDaKdZobDt18GciRmq3g5R0s/x/oksRCW8mvyvc4zoja2OszGNe0uBqS2ReE1HkS3MYEHFbWotE8UK+Dmsc8ZtcAKjCMw5p6zCDsS/Q3M/wAOtUZ+6461vdUkjsIWCcFKTej9fOxqSaWWfnnE271pLI8fRhwfWnOBNeoBJyEnKc1Z9Prt85lOqN7Cabvwvlv9QWNYdPmhQfTJdR1msbUbUYSxzXVHub1h1ZAfv7FKFOSXPNdyLk0/cOhfq1L0Arqix9BuBs1KDMNAznvWRUVdTffUR3UJorz7Ryo+y9aDSH+q7fyguh0LSc+rXYxrnucKMNaJJhtQnwWktFjc9tucIApNl943YlraYbETeLiRH7pyhbaGUn9OxCpJbC+vcyHKi0VwwS4/EncBtKlqtV03QLzzk0bt7j9kcVm9Fuh1o0hWLaUG7hUrOB1VEZlrR9p8fZGJ2kBQo0XM8nNRNBaKt4/tCGjMMJ45vPOOHNe0+QvRFWnRtFZ7HMZXdSNIuEF7WNcC4NON3rCDt2YLseivQqzWCjq6bbzn/wCJUeAX1T+8fujGGjAd5O+c6PncutTpKBhnV2siCmmLUpfnGxKDzz2K4pLUr3wmVVZpPJAOXYJXVOxKxmGeacsnPcgBf4+CCa6d/gFEBNXlGEKasKGp70HPPggHDQikYefdCdALfExtUL+CpeDI4qy6cNqAhqdnNQzx7FBT444+KYs+f7ICsn3eBxRzOEZKwNUlAarSvRizWoDX0KVX02NLh6LvOb2FcxbvJBZzjQrV7Odjb2up/hrS7ucF3esCIKjKKlqiSk46M8e0j5MrfSk0zRtLf3SaFT8D7zP6wsSx+TrSNUE6mlQGwVqvWdwii14bzJ7F7XUdAVdKrOBVPy1O97F3zFS1rnz3pboLaaJLqtiqt/8AZQ/aDnNA3wPSaFpKdV0xTr3iM2VAHEc4uvHavp8AQN8++Ctbpfo1ZrW0ttFFlXAiXMF5uyWvi807iCCFGWGi/LnqxD4rsfPFg0jUove9zHBx1Za+i4EtLQ4TDoOIdlj2rV1arq764F46xwL3vBbmwTLcJdiYwgSu+095MbbZnuFKm61URi17XM1t3dUpki84b2zOcDJanox0Btdsr1KZpVLPSvN1tWqx1MtbcaHNptcJdUIB4DMnKao0XFuyLnUg0nf3MvoJ5Naltio4upWUmTU/zbQRnqyfNb++f5RtHuGjNG0rPRFGgwU6bMGtaIic+JJMkk4nNZNlsbKbGMY0NYxoa0DINaLrQOQACuhbYwUVkY5TcnmV490HsRInYrEusCkQFbT/AFRFPmiX9qBqIB1FWX4HnCF/I7jigLC6EC9I/HLj8fcpcMRv9aAbWcFEcVEAhpyfndHwTav57FGvkwoXnHDJAEM4lMqr8/oFHDH9YhAWEoXxvVYPx7wiQTPwhAPexQD5ntU1e5QU0BCer2Skae4e/FWCmEQEBVdx27cu8etWNTISgIQgxkTxQv4E7kXOwQBhQlVsdjj/AHKUdnbwKAuQecEWlB7JzQCsqyOKEmBjn71KVKEwpoBWdnfigN3ZlkOasDQigEa0otpx4+KJehrEAQwe9GEjHzt8FYgBeCDnQqa057lZBw24oA3+BURvHd6lEBTqzOJz2q26ZwTShrB8+CAAp8UTTCV1T57EzCgCoCo4rHbMnZKAvNQIX/mUDtwzQFPlsQBc/Hd2e9Cdh3n9ExZxRuBAVn1RtTQZ34JwIQLxvQCtpx70QwxBKdJVfAQBuIwq9ZI4xKjx4g+GKAsvJdYEo7OQUgnf279iAa/uCGs/uoWJmsjuhAIXYDf8FL+IPMFWBqiAre2fmNv6o3NncnlA1AgA1nFOlv570rqmAKAchRKHY8wkfn3fAoC28oqdTy8UUA9PLv8AWqmZjs9RRUQBqZ93vVqKiABVZ8/sUUQFiKiiAiiiiArq+4qU9vNRRAWLHtOxRRASjkeSZmfYiogHp5IqKIAqKKICJamRUUQFFHLtCup5d/rUUQFb8+0eoKfdUUQCvyH83rVlHJRRAWKKKID/2Q=="/>
          <p:cNvSpPr>
            <a:spLocks noChangeAspect="1" noChangeArrowheads="1"/>
          </p:cNvSpPr>
          <p:nvPr/>
        </p:nvSpPr>
        <p:spPr bwMode="auto">
          <a:xfrm>
            <a:off x="63500" y="-3841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3" name="円/楕円 32"/>
          <p:cNvSpPr/>
          <p:nvPr/>
        </p:nvSpPr>
        <p:spPr>
          <a:xfrm flipH="1" flipV="1">
            <a:off x="2821958" y="3879804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2446471" y="3428359"/>
            <a:ext cx="103746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ゴルフ場</a:t>
            </a:r>
            <a:endParaRPr kumimoji="1" lang="ja-JP" altLang="en-US" dirty="0"/>
          </a:p>
        </p:txBody>
      </p:sp>
      <p:sp>
        <p:nvSpPr>
          <p:cNvPr id="35" name="円/楕円 34"/>
          <p:cNvSpPr/>
          <p:nvPr/>
        </p:nvSpPr>
        <p:spPr>
          <a:xfrm flipH="1" flipV="1">
            <a:off x="4534574" y="3851342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4285449" y="4007027"/>
            <a:ext cx="86113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星ケ浜</a:t>
            </a:r>
            <a:endParaRPr kumimoji="1" lang="ja-JP" altLang="en-US" dirty="0"/>
          </a:p>
        </p:txBody>
      </p:sp>
      <p:cxnSp>
        <p:nvCxnSpPr>
          <p:cNvPr id="4" name="直線コネクタ 3"/>
          <p:cNvCxnSpPr>
            <a:endCxn id="7" idx="7"/>
          </p:cNvCxnSpPr>
          <p:nvPr/>
        </p:nvCxnSpPr>
        <p:spPr>
          <a:xfrm flipV="1">
            <a:off x="4580293" y="3324008"/>
            <a:ext cx="2258761" cy="53286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円弧 30"/>
          <p:cNvSpPr/>
          <p:nvPr/>
        </p:nvSpPr>
        <p:spPr>
          <a:xfrm rot="539856">
            <a:off x="3317072" y="2646498"/>
            <a:ext cx="2585180" cy="2512330"/>
          </a:xfrm>
          <a:prstGeom prst="arc">
            <a:avLst>
              <a:gd name="adj1" fmla="val 18085275"/>
              <a:gd name="adj2" fmla="val 1171733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cxnSp>
        <p:nvCxnSpPr>
          <p:cNvPr id="37" name="直線コネクタ 36"/>
          <p:cNvCxnSpPr/>
          <p:nvPr/>
        </p:nvCxnSpPr>
        <p:spPr>
          <a:xfrm flipH="1" flipV="1">
            <a:off x="4939727" y="401866"/>
            <a:ext cx="1294455" cy="508212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円弧 37"/>
          <p:cNvSpPr/>
          <p:nvPr/>
        </p:nvSpPr>
        <p:spPr>
          <a:xfrm rot="11056306">
            <a:off x="4790722" y="85170"/>
            <a:ext cx="2014677" cy="2026569"/>
          </a:xfrm>
          <a:prstGeom prst="arc">
            <a:avLst>
              <a:gd name="adj1" fmla="val 17033571"/>
              <a:gd name="adj2" fmla="val 2377744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39" name="円弧 38"/>
          <p:cNvSpPr/>
          <p:nvPr/>
        </p:nvSpPr>
        <p:spPr>
          <a:xfrm rot="11056306">
            <a:off x="3791438" y="-248056"/>
            <a:ext cx="2014677" cy="2026569"/>
          </a:xfrm>
          <a:prstGeom prst="arc">
            <a:avLst>
              <a:gd name="adj1" fmla="val 17033571"/>
              <a:gd name="adj2" fmla="val 19376449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40" name="円弧 39"/>
          <p:cNvSpPr/>
          <p:nvPr/>
        </p:nvSpPr>
        <p:spPr>
          <a:xfrm rot="15376901">
            <a:off x="4139243" y="857514"/>
            <a:ext cx="2014677" cy="2026569"/>
          </a:xfrm>
          <a:prstGeom prst="arc">
            <a:avLst>
              <a:gd name="adj1" fmla="val 17033571"/>
              <a:gd name="adj2" fmla="val 19376449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41" name="円弧 40"/>
          <p:cNvSpPr/>
          <p:nvPr/>
        </p:nvSpPr>
        <p:spPr>
          <a:xfrm rot="12086087">
            <a:off x="5638651" y="2074538"/>
            <a:ext cx="2433133" cy="2512330"/>
          </a:xfrm>
          <a:prstGeom prst="arc">
            <a:avLst>
              <a:gd name="adj1" fmla="val 17033571"/>
              <a:gd name="adj2" fmla="val 354817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cxnSp>
        <p:nvCxnSpPr>
          <p:cNvPr id="47" name="直線コネクタ 46"/>
          <p:cNvCxnSpPr/>
          <p:nvPr/>
        </p:nvCxnSpPr>
        <p:spPr>
          <a:xfrm flipV="1">
            <a:off x="3599743" y="1075595"/>
            <a:ext cx="2258761" cy="64124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/>
          <p:cNvSpPr txBox="1"/>
          <p:nvPr/>
        </p:nvSpPr>
        <p:spPr>
          <a:xfrm>
            <a:off x="5171700" y="770104"/>
            <a:ext cx="348172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/>
              <a:t>Ｐ</a:t>
            </a:r>
            <a:endParaRPr kumimoji="1" lang="ja-JP" altLang="en-US" b="1" dirty="0"/>
          </a:p>
        </p:txBody>
      </p:sp>
      <p:cxnSp>
        <p:nvCxnSpPr>
          <p:cNvPr id="49" name="直線コネクタ 48"/>
          <p:cNvCxnSpPr/>
          <p:nvPr/>
        </p:nvCxnSpPr>
        <p:spPr>
          <a:xfrm flipV="1">
            <a:off x="2912939" y="1283121"/>
            <a:ext cx="2258761" cy="101631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/>
          <p:cNvCxnSpPr/>
          <p:nvPr/>
        </p:nvCxnSpPr>
        <p:spPr>
          <a:xfrm flipV="1">
            <a:off x="4534574" y="1283121"/>
            <a:ext cx="612007" cy="272390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円弧 53"/>
          <p:cNvSpPr/>
          <p:nvPr/>
        </p:nvSpPr>
        <p:spPr>
          <a:xfrm rot="9389445">
            <a:off x="3869738" y="28304"/>
            <a:ext cx="2451596" cy="2509634"/>
          </a:xfrm>
          <a:prstGeom prst="arc">
            <a:avLst>
              <a:gd name="adj1" fmla="val 17033571"/>
              <a:gd name="adj2" fmla="val 148414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55" name="円弧 54"/>
          <p:cNvSpPr/>
          <p:nvPr/>
        </p:nvSpPr>
        <p:spPr>
          <a:xfrm rot="9389445">
            <a:off x="2669480" y="533914"/>
            <a:ext cx="2451596" cy="2509634"/>
          </a:xfrm>
          <a:prstGeom prst="arc">
            <a:avLst>
              <a:gd name="adj1" fmla="val 17033571"/>
              <a:gd name="adj2" fmla="val 18880309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56" name="円弧 55"/>
          <p:cNvSpPr/>
          <p:nvPr/>
        </p:nvSpPr>
        <p:spPr>
          <a:xfrm rot="14335479">
            <a:off x="3667204" y="1298252"/>
            <a:ext cx="2451596" cy="2509634"/>
          </a:xfrm>
          <a:prstGeom prst="arc">
            <a:avLst>
              <a:gd name="adj1" fmla="val 16182624"/>
              <a:gd name="adj2" fmla="val 17783372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cxnSp>
        <p:nvCxnSpPr>
          <p:cNvPr id="58" name="直線コネクタ 57"/>
          <p:cNvCxnSpPr/>
          <p:nvPr/>
        </p:nvCxnSpPr>
        <p:spPr>
          <a:xfrm flipV="1">
            <a:off x="2446471" y="1283122"/>
            <a:ext cx="2700110" cy="34060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コネクタ 60"/>
          <p:cNvCxnSpPr/>
          <p:nvPr/>
        </p:nvCxnSpPr>
        <p:spPr>
          <a:xfrm flipH="1" flipV="1">
            <a:off x="1596782" y="3105983"/>
            <a:ext cx="2176854" cy="138341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テキスト ボックス 67"/>
          <p:cNvSpPr txBox="1"/>
          <p:nvPr/>
        </p:nvSpPr>
        <p:spPr>
          <a:xfrm>
            <a:off x="2867677" y="4191693"/>
            <a:ext cx="370614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/>
              <a:t>Ｏ</a:t>
            </a:r>
            <a:endParaRPr kumimoji="1" lang="ja-JP" altLang="en-US" b="1" dirty="0"/>
          </a:p>
        </p:txBody>
      </p:sp>
      <p:sp>
        <p:nvSpPr>
          <p:cNvPr id="70" name="円弧 69"/>
          <p:cNvSpPr/>
          <p:nvPr/>
        </p:nvSpPr>
        <p:spPr>
          <a:xfrm rot="9389445">
            <a:off x="1479527" y="2401497"/>
            <a:ext cx="3062788" cy="3098699"/>
          </a:xfrm>
          <a:prstGeom prst="arc">
            <a:avLst>
              <a:gd name="adj1" fmla="val 17033571"/>
              <a:gd name="adj2" fmla="val 16885348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cxnSp>
        <p:nvCxnSpPr>
          <p:cNvPr id="71" name="直線コネクタ 70"/>
          <p:cNvCxnSpPr/>
          <p:nvPr/>
        </p:nvCxnSpPr>
        <p:spPr>
          <a:xfrm flipV="1">
            <a:off x="2685209" y="4007027"/>
            <a:ext cx="302853" cy="223028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円弧 72"/>
          <p:cNvSpPr/>
          <p:nvPr/>
        </p:nvSpPr>
        <p:spPr>
          <a:xfrm rot="539856">
            <a:off x="2281546" y="4973061"/>
            <a:ext cx="1026228" cy="990042"/>
          </a:xfrm>
          <a:prstGeom prst="arc">
            <a:avLst>
              <a:gd name="adj1" fmla="val 14836039"/>
              <a:gd name="adj2" fmla="val 6758225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74" name="円弧 73"/>
          <p:cNvSpPr/>
          <p:nvPr/>
        </p:nvSpPr>
        <p:spPr>
          <a:xfrm rot="539856">
            <a:off x="1915836" y="4178707"/>
            <a:ext cx="1889298" cy="1739362"/>
          </a:xfrm>
          <a:prstGeom prst="arc">
            <a:avLst>
              <a:gd name="adj1" fmla="val 421094"/>
              <a:gd name="adj2" fmla="val 2740270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75" name="円弧 74"/>
          <p:cNvSpPr/>
          <p:nvPr/>
        </p:nvSpPr>
        <p:spPr>
          <a:xfrm rot="19388372">
            <a:off x="1800348" y="4933486"/>
            <a:ext cx="1889298" cy="1942996"/>
          </a:xfrm>
          <a:prstGeom prst="arc">
            <a:avLst>
              <a:gd name="adj1" fmla="val 421094"/>
              <a:gd name="adj2" fmla="val 2740270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cxnSp>
        <p:nvCxnSpPr>
          <p:cNvPr id="76" name="直線コネクタ 75"/>
          <p:cNvCxnSpPr/>
          <p:nvPr/>
        </p:nvCxnSpPr>
        <p:spPr>
          <a:xfrm>
            <a:off x="1391306" y="5317128"/>
            <a:ext cx="4810439" cy="63363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直線コネクタ 85"/>
          <p:cNvCxnSpPr/>
          <p:nvPr/>
        </p:nvCxnSpPr>
        <p:spPr>
          <a:xfrm flipH="1">
            <a:off x="2988062" y="3797691"/>
            <a:ext cx="2357724" cy="20933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円弧 88"/>
          <p:cNvSpPr/>
          <p:nvPr/>
        </p:nvSpPr>
        <p:spPr>
          <a:xfrm rot="5400000">
            <a:off x="4021460" y="3379179"/>
            <a:ext cx="1026228" cy="990042"/>
          </a:xfrm>
          <a:prstGeom prst="arc">
            <a:avLst>
              <a:gd name="adj1" fmla="val 14836039"/>
              <a:gd name="adj2" fmla="val 6758225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90" name="円弧 89"/>
          <p:cNvSpPr/>
          <p:nvPr/>
        </p:nvSpPr>
        <p:spPr>
          <a:xfrm rot="5570009">
            <a:off x="4084944" y="2798277"/>
            <a:ext cx="1889298" cy="1942996"/>
          </a:xfrm>
          <a:prstGeom prst="arc">
            <a:avLst>
              <a:gd name="adj1" fmla="val 421094"/>
              <a:gd name="adj2" fmla="val 1734645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91" name="円弧 90"/>
          <p:cNvSpPr/>
          <p:nvPr/>
        </p:nvSpPr>
        <p:spPr>
          <a:xfrm rot="1862547">
            <a:off x="3093646" y="2950677"/>
            <a:ext cx="1889298" cy="1942996"/>
          </a:xfrm>
          <a:prstGeom prst="arc">
            <a:avLst>
              <a:gd name="adj1" fmla="val 421094"/>
              <a:gd name="adj2" fmla="val 2399620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cxnSp>
        <p:nvCxnSpPr>
          <p:cNvPr id="94" name="直線コネクタ 93"/>
          <p:cNvCxnSpPr/>
          <p:nvPr/>
        </p:nvCxnSpPr>
        <p:spPr>
          <a:xfrm>
            <a:off x="4459092" y="2771636"/>
            <a:ext cx="301139" cy="317913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テキスト ボックス 98"/>
          <p:cNvSpPr txBox="1"/>
          <p:nvPr/>
        </p:nvSpPr>
        <p:spPr>
          <a:xfrm>
            <a:off x="4771048" y="5359402"/>
            <a:ext cx="417102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ja-JP" altLang="en-US" b="1" dirty="0"/>
              <a:t>宝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1796700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8" grpId="0" animBg="1"/>
      <p:bldP spid="39" grpId="0" animBg="1"/>
      <p:bldP spid="40" grpId="0" animBg="1"/>
      <p:bldP spid="41" grpId="0" animBg="1"/>
      <p:bldP spid="48" grpId="0" animBg="1"/>
      <p:bldP spid="54" grpId="0" animBg="1"/>
      <p:bldP spid="55" grpId="0" animBg="1"/>
      <p:bldP spid="56" grpId="0" animBg="1"/>
      <p:bldP spid="68" grpId="0" animBg="1"/>
      <p:bldP spid="70" grpId="0" animBg="1"/>
      <p:bldP spid="73" grpId="0" animBg="1"/>
      <p:bldP spid="74" grpId="0" animBg="1"/>
      <p:bldP spid="75" grpId="0" animBg="1"/>
      <p:bldP spid="89" grpId="0" animBg="1"/>
      <p:bldP spid="90" grpId="0" animBg="1"/>
      <p:bldP spid="91" grpId="0" animBg="1"/>
      <p:bldP spid="9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02225" y="48937"/>
            <a:ext cx="8229600" cy="490066"/>
          </a:xfrm>
        </p:spPr>
        <p:txBody>
          <a:bodyPr>
            <a:noAutofit/>
          </a:bodyPr>
          <a:lstStyle/>
          <a:p>
            <a:r>
              <a:rPr kumimoji="1" lang="ja-JP" altLang="en-US" sz="3200" dirty="0" smtClean="0"/>
              <a:t>復習　次の作図をしなさい。</a:t>
            </a:r>
            <a:endParaRPr kumimoji="1" lang="ja-JP" altLang="en-US" sz="3200" dirty="0"/>
          </a:p>
        </p:txBody>
      </p:sp>
      <p:cxnSp>
        <p:nvCxnSpPr>
          <p:cNvPr id="5" name="直線矢印コネクタ 4"/>
          <p:cNvCxnSpPr/>
          <p:nvPr/>
        </p:nvCxnSpPr>
        <p:spPr>
          <a:xfrm flipV="1">
            <a:off x="1021358" y="2175822"/>
            <a:ext cx="2557750" cy="18697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フリーフォーム 7"/>
          <p:cNvSpPr/>
          <p:nvPr/>
        </p:nvSpPr>
        <p:spPr>
          <a:xfrm>
            <a:off x="5375105" y="1340768"/>
            <a:ext cx="2700300" cy="1513490"/>
          </a:xfrm>
          <a:custGeom>
            <a:avLst/>
            <a:gdLst>
              <a:gd name="connsiteX0" fmla="*/ 1166648 w 1781503"/>
              <a:gd name="connsiteY0" fmla="*/ 0 h 1513490"/>
              <a:gd name="connsiteX1" fmla="*/ 0 w 1781503"/>
              <a:gd name="connsiteY1" fmla="*/ 1087821 h 1513490"/>
              <a:gd name="connsiteX2" fmla="*/ 1781503 w 1781503"/>
              <a:gd name="connsiteY2" fmla="*/ 1513490 h 1513490"/>
              <a:gd name="connsiteX3" fmla="*/ 1781503 w 1781503"/>
              <a:gd name="connsiteY3" fmla="*/ 1513490 h 1513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81503" h="1513490">
                <a:moveTo>
                  <a:pt x="1166648" y="0"/>
                </a:moveTo>
                <a:lnTo>
                  <a:pt x="0" y="1087821"/>
                </a:lnTo>
                <a:lnTo>
                  <a:pt x="1781503" y="1513490"/>
                </a:lnTo>
                <a:lnTo>
                  <a:pt x="1781503" y="151349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0" name="直線矢印コネクタ 9"/>
          <p:cNvCxnSpPr/>
          <p:nvPr/>
        </p:nvCxnSpPr>
        <p:spPr>
          <a:xfrm>
            <a:off x="409462" y="5533917"/>
            <a:ext cx="4459273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円/楕円 10"/>
          <p:cNvSpPr/>
          <p:nvPr/>
        </p:nvSpPr>
        <p:spPr>
          <a:xfrm>
            <a:off x="1529695" y="5510322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円/楕円 12"/>
          <p:cNvSpPr/>
          <p:nvPr/>
        </p:nvSpPr>
        <p:spPr>
          <a:xfrm>
            <a:off x="3473911" y="4489801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円/楕円 16"/>
          <p:cNvSpPr/>
          <p:nvPr/>
        </p:nvSpPr>
        <p:spPr>
          <a:xfrm>
            <a:off x="5686774" y="4053029"/>
            <a:ext cx="2392842" cy="230425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円/楕円 17"/>
          <p:cNvSpPr/>
          <p:nvPr/>
        </p:nvSpPr>
        <p:spPr>
          <a:xfrm>
            <a:off x="7997399" y="4848657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円/楕円 18"/>
          <p:cNvSpPr/>
          <p:nvPr/>
        </p:nvSpPr>
        <p:spPr>
          <a:xfrm>
            <a:off x="6837476" y="5182297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89720" y="644390"/>
            <a:ext cx="2932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(1)</a:t>
            </a:r>
            <a:r>
              <a:rPr kumimoji="1" lang="ja-JP" altLang="en-US" dirty="0" smtClean="0"/>
              <a:t>　線分</a:t>
            </a:r>
            <a:r>
              <a:rPr kumimoji="1" lang="en-US" altLang="ja-JP" dirty="0" smtClean="0"/>
              <a:t>AB</a:t>
            </a:r>
            <a:r>
              <a:rPr kumimoji="1" lang="ja-JP" altLang="en-US" dirty="0" smtClean="0"/>
              <a:t>の垂直二等分線</a:t>
            </a:r>
            <a:endParaRPr kumimoji="1" lang="ja-JP" altLang="en-US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417088" y="653718"/>
            <a:ext cx="2353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(2)</a:t>
            </a:r>
            <a:r>
              <a:rPr kumimoji="1" lang="ja-JP" altLang="en-US" dirty="0" smtClean="0"/>
              <a:t>　∠</a:t>
            </a:r>
            <a:r>
              <a:rPr kumimoji="1" lang="en-US" altLang="ja-JP" dirty="0" smtClean="0"/>
              <a:t>XOY</a:t>
            </a:r>
            <a:r>
              <a:rPr kumimoji="1" lang="ja-JP" altLang="en-US" dirty="0" smtClean="0"/>
              <a:t>の二等分線</a:t>
            </a:r>
            <a:endParaRPr kumimoji="1" lang="ja-JP" altLang="en-US" dirty="0"/>
          </a:p>
        </p:txBody>
      </p:sp>
      <p:sp>
        <p:nvSpPr>
          <p:cNvPr id="22" name="正方形/長方形 21"/>
          <p:cNvSpPr/>
          <p:nvPr/>
        </p:nvSpPr>
        <p:spPr>
          <a:xfrm>
            <a:off x="575556" y="1944988"/>
            <a:ext cx="3626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/>
              <a:t>A</a:t>
            </a:r>
            <a:endParaRPr lang="ja-JP" altLang="en-US" sz="2400" dirty="0"/>
          </a:p>
        </p:txBody>
      </p:sp>
      <p:sp>
        <p:nvSpPr>
          <p:cNvPr id="23" name="正方形/長方形 22"/>
          <p:cNvSpPr/>
          <p:nvPr/>
        </p:nvSpPr>
        <p:spPr>
          <a:xfrm>
            <a:off x="3637362" y="1944989"/>
            <a:ext cx="3513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ja-JP" sz="2400" dirty="0">
                <a:solidFill>
                  <a:prstClr val="black"/>
                </a:solidFill>
              </a:rPr>
              <a:t>B</a:t>
            </a:r>
            <a:endParaRPr lang="ja-JP" altLang="en-US" sz="2400" dirty="0">
              <a:solidFill>
                <a:prstClr val="black"/>
              </a:solidFill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4998647" y="2194519"/>
            <a:ext cx="3882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/>
              <a:t>O</a:t>
            </a:r>
            <a:endParaRPr lang="ja-JP" altLang="en-US" sz="2400" dirty="0"/>
          </a:p>
        </p:txBody>
      </p:sp>
      <p:sp>
        <p:nvSpPr>
          <p:cNvPr id="25" name="正方形/長方形 24"/>
          <p:cNvSpPr/>
          <p:nvPr/>
        </p:nvSpPr>
        <p:spPr>
          <a:xfrm>
            <a:off x="7164288" y="1031196"/>
            <a:ext cx="3449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/>
              <a:t>X</a:t>
            </a:r>
            <a:endParaRPr lang="ja-JP" altLang="en-US" sz="2400" dirty="0"/>
          </a:p>
        </p:txBody>
      </p:sp>
      <p:sp>
        <p:nvSpPr>
          <p:cNvPr id="26" name="正方形/長方形 25"/>
          <p:cNvSpPr/>
          <p:nvPr/>
        </p:nvSpPr>
        <p:spPr>
          <a:xfrm>
            <a:off x="8075405" y="2623425"/>
            <a:ext cx="3353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/>
              <a:t>Y</a:t>
            </a:r>
            <a:endParaRPr lang="ja-JP" altLang="en-US" sz="2400" dirty="0"/>
          </a:p>
        </p:txBody>
      </p:sp>
      <p:sp>
        <p:nvSpPr>
          <p:cNvPr id="27" name="正方形/長方形 26"/>
          <p:cNvSpPr/>
          <p:nvPr/>
        </p:nvSpPr>
        <p:spPr>
          <a:xfrm>
            <a:off x="1394114" y="5559623"/>
            <a:ext cx="3433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/>
              <a:t>P</a:t>
            </a:r>
            <a:endParaRPr lang="ja-JP" altLang="en-US" sz="2400" dirty="0"/>
          </a:p>
        </p:txBody>
      </p:sp>
      <p:sp>
        <p:nvSpPr>
          <p:cNvPr id="28" name="正方形/長方形 27"/>
          <p:cNvSpPr/>
          <p:nvPr/>
        </p:nvSpPr>
        <p:spPr>
          <a:xfrm>
            <a:off x="3519630" y="4281827"/>
            <a:ext cx="3914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/>
              <a:t>Q</a:t>
            </a:r>
            <a:endParaRPr lang="ja-JP" altLang="en-US" sz="2400" dirty="0"/>
          </a:p>
        </p:txBody>
      </p:sp>
      <p:sp>
        <p:nvSpPr>
          <p:cNvPr id="29" name="正方形/長方形 28"/>
          <p:cNvSpPr/>
          <p:nvPr/>
        </p:nvSpPr>
        <p:spPr>
          <a:xfrm>
            <a:off x="6538268" y="5079489"/>
            <a:ext cx="3882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/>
              <a:t>O</a:t>
            </a:r>
            <a:endParaRPr lang="ja-JP" altLang="en-US" sz="2400" dirty="0"/>
          </a:p>
        </p:txBody>
      </p:sp>
      <p:sp>
        <p:nvSpPr>
          <p:cNvPr id="30" name="正方形/長方形 29"/>
          <p:cNvSpPr/>
          <p:nvPr/>
        </p:nvSpPr>
        <p:spPr>
          <a:xfrm>
            <a:off x="8016060" y="4432711"/>
            <a:ext cx="3626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/>
              <a:t>A</a:t>
            </a:r>
            <a:endParaRPr lang="ja-JP" altLang="en-US" sz="2400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89720" y="3378215"/>
            <a:ext cx="4221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(3)</a:t>
            </a:r>
            <a:r>
              <a:rPr kumimoji="1" lang="ja-JP" altLang="en-US" dirty="0" smtClean="0"/>
              <a:t>　点</a:t>
            </a:r>
            <a:r>
              <a:rPr kumimoji="1" lang="en-US" altLang="ja-JP" dirty="0" smtClean="0"/>
              <a:t>P</a:t>
            </a:r>
            <a:r>
              <a:rPr kumimoji="1" lang="ja-JP" altLang="en-US" dirty="0" err="1" smtClean="0"/>
              <a:t>、</a:t>
            </a:r>
            <a:r>
              <a:rPr kumimoji="1" lang="ja-JP" altLang="en-US" dirty="0" smtClean="0"/>
              <a:t>点</a:t>
            </a:r>
            <a:r>
              <a:rPr kumimoji="1" lang="en-US" altLang="ja-JP" dirty="0" smtClean="0"/>
              <a:t>Q</a:t>
            </a:r>
            <a:r>
              <a:rPr kumimoji="1" lang="ja-JP" altLang="en-US" dirty="0" smtClean="0"/>
              <a:t>を通り</a:t>
            </a:r>
            <a:r>
              <a:rPr kumimoji="1" lang="en-US" altLang="ja-JP" dirty="0" smtClean="0"/>
              <a:t>ℓ</a:t>
            </a:r>
            <a:r>
              <a:rPr kumimoji="1" lang="ja-JP" altLang="en-US" dirty="0" smtClean="0"/>
              <a:t>に垂直に交わる垂線</a:t>
            </a:r>
            <a:endParaRPr kumimoji="1" lang="ja-JP" altLang="en-US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08103" y="5302348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ℓ</a:t>
            </a:r>
            <a:endParaRPr kumimoji="1" lang="ja-JP" altLang="en-US" sz="2400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4998647" y="3327288"/>
            <a:ext cx="3273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(4)</a:t>
            </a:r>
            <a:r>
              <a:rPr kumimoji="1" lang="ja-JP" altLang="en-US" dirty="0" smtClean="0"/>
              <a:t>　点</a:t>
            </a:r>
            <a:r>
              <a:rPr kumimoji="1" lang="en-US" altLang="ja-JP" dirty="0" smtClean="0"/>
              <a:t>A</a:t>
            </a:r>
            <a:r>
              <a:rPr kumimoji="1" lang="ja-JP" altLang="en-US" dirty="0" smtClean="0"/>
              <a:t>を通り円</a:t>
            </a:r>
            <a:r>
              <a:rPr kumimoji="1" lang="en-US" altLang="ja-JP" dirty="0" smtClean="0"/>
              <a:t>O</a:t>
            </a:r>
            <a:r>
              <a:rPr kumimoji="1" lang="ja-JP" altLang="en-US" dirty="0" smtClean="0"/>
              <a:t>に接する接線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4965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2050" name="Picture 2" descr="http://www.auncle.com/illust/img/1/m7.jpg">
            <a:hlinkClick r:id="rId3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9042" y="-860311"/>
            <a:ext cx="10369152" cy="8002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円/楕円 4"/>
          <p:cNvSpPr/>
          <p:nvPr/>
        </p:nvSpPr>
        <p:spPr>
          <a:xfrm flipH="1" flipV="1">
            <a:off x="2123728" y="3429544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6" name="円/楕円 5"/>
          <p:cNvSpPr/>
          <p:nvPr/>
        </p:nvSpPr>
        <p:spPr>
          <a:xfrm flipH="1" flipV="1">
            <a:off x="5796136" y="1052736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7" name="円/楕円 6"/>
          <p:cNvSpPr/>
          <p:nvPr/>
        </p:nvSpPr>
        <p:spPr>
          <a:xfrm flipH="1" flipV="1">
            <a:off x="6832359" y="3284984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8" name="円/楕円 7"/>
          <p:cNvSpPr/>
          <p:nvPr/>
        </p:nvSpPr>
        <p:spPr>
          <a:xfrm flipH="1" flipV="1">
            <a:off x="2965203" y="2253721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9" name="円/楕円 8"/>
          <p:cNvSpPr/>
          <p:nvPr/>
        </p:nvSpPr>
        <p:spPr>
          <a:xfrm flipH="1">
            <a:off x="2787423" y="5585849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976156" y="913789"/>
            <a:ext cx="41549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山</a:t>
            </a:r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811815" y="2771636"/>
            <a:ext cx="124906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dirty="0" err="1" smtClean="0"/>
              <a:t>つちのこ</a:t>
            </a:r>
            <a:r>
              <a:rPr kumimoji="1" lang="ja-JP" altLang="en-US" dirty="0" smtClean="0"/>
              <a:t>森</a:t>
            </a:r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491132" y="3475263"/>
            <a:ext cx="41549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湖</a:t>
            </a:r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072603" y="1810957"/>
            <a:ext cx="822661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Ｂ町</a:t>
            </a:r>
            <a:endParaRPr kumimoji="1" lang="ja-JP" altLang="en-US" sz="28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960963" y="5260558"/>
            <a:ext cx="800219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Ａ町</a:t>
            </a:r>
            <a:endParaRPr kumimoji="1" lang="ja-JP" altLang="en-US" sz="2800" dirty="0"/>
          </a:p>
        </p:txBody>
      </p:sp>
      <p:sp>
        <p:nvSpPr>
          <p:cNvPr id="2074" name="AutoShape 5" descr="data:image/jpeg;base64,/9j/4AAQSkZJRgABAQAAAQABAAD/2wCEAAkGBhQSERUUExQWFBUVFxQXFxcYFxcVFxgVGBQXFBQYFRcXHCYeFxojGhQUHy8gIycpLCwsFR4xNTAqNScrLCkBCQoKDgwOGg8PGSokHyQwLzAsKSwsLykvLiosNTUsLi0vLSksLyouLCk0LSkqLiwsLCosNSwsKSkqLywsNCkpLP/AABEIAOEA4QMBIgACEQEDEQH/xAAcAAACAgMBAQAAAAAAAAAAAAABAgADBAUGBwj/xABHEAABAwEEBgUIBwYFBQEAAAABAAIRAwQSITEFE0FRYXEGIoGRoQcycrGywdHwFDRCUpKz4SNic4Ki8TNDRHSTFSRTY4MW/8QAGgEBAAMBAQEAAAAAAAAAAAAAAAIDBAUBBv/EADERAAIBAgMHAgUDBQAAAAAAAAABAgMRBCExEjJBUXHB8GHRExSBkaEiQrEFM3Lh8f/aAAwDAQACEQMRAD8A9rf35fBGMNnYnDAiAgKxj4bI5ommclYkfUhAG5nxRDYQc5I55+ceSAshGVU7Lt24Sh/bfmEBYHhA1MJS44DJHVe/uQBc+Ci04lDV78VNWEBWRjHP4pnCdnzmFYApeCAVo4eKdLf5oX8f1QBNPEHciQkvThz8EC7idnw7UBbKUuwlJJnHco1h70A7ilY+fepBIhHV/FAIMePbHBWhDVhEBAB7J2wq6NKFbKhcgFbT45IimEA+ctyXWe7ZKAshRCeaiAW/hPHwQp9vf7kxpo6sIBlTWpnPwVyBcgEFPDxxR1amsU1mUIAhnyUQEmsxj5lFh37ygGLkpf8APiq2t8Pdgmc2dm5AWNKjigwchyTIDGY8yYCsJzHzknuYymQFQbwJy28EXMJ3Ji5EFALq0QxElVMrb0BcgXBVnI7wgDBOzHdjvQFl9C/uSkHZPuRDEBC8+KgfieSIppi1AVCYg9nrTEzlwKsSufCAVlOERT4ol2CV1RAG5xKiW/x8CogGJxwSlxnvyTavKMIU1aAVwy9+KAE/OGBlWhqKArxJ3KCngOCa+JjaoXcEBLnipcCU1OzmsDT+lfo1mrV7rnilSfUutGLi1pMcBhnsxKA57pz5RBYnChQYK9reLwZMMps+/WcMhuaMTwwnze2dNNJgmq+3imRjdbRpCi0bocJcOJMrWaP07QqNrVatoJtdaKpIDQ11QiSxweLzWt80CQA0CDmpo14q1BWeOq3/AAmHL+K4H7R+zuGOZw5lbFTUnbJL8/c3UqULZ5v8Hb9G/KdpJzb1exNrU8IfTd9HqOH3m0qx63e3gupsvlSsRIbWdUsjjstNN1If8mNP+pef1tPimwvcTA2DEknABo2kkgAcVqrWatoafpDzdP8AkMcRTaN1Qtxqu3z1dw2qunjpt3klYk8LF5ReZ73Y7cysy/Tex7T9pjg5vYWkhMHd2B+e0L5qsmiS6qfoV6i9ph1anUfRawjZLMXuG4DmQvQtF6Q0jQa27b21yBiLRRDmnk9jhUHaXLZ85SW87eehneHnwzPVDn87R+isYefauCs3lFtFPC0WEuG19lqNqj/iqXHjslbjR/lJsFVwb9IFF/8A464dZ38oqhoPYSr4VYT3WmUyhKOqOmISNpwZUZXBEjEHIjEHkVL85KwiNcCKrvnDI5oXsD85oC0lB74SY90HsRInYgCX5xsSg880zaf6qCnzQDqqs0nkrVEBSxmGeacsnPcmLkC9AS6d/gEEL/BRAE1Pf4IOefBAsk/O6Pgm1fz2QgIw8+6E6UN4lMgMd7TIVl04bU5KF8IBRTO/f4qPpAiDjz3bQeCa9igHzPagPm/p30Y+h2t9GAaR61MOaHC44ksicREOYYObJ2rSU6pb5pe30XXh+CpMdhXuflZ6OC0WPXNHXoS4kZ6oxf8AwkNf/Id68L55jA8xmubiE4v0NVN3RazSsvbfcx4Ze6smi685l1rutLSQHEjHMjctlprpIat3qChLbjnspBjQzAl0sLm3sIGOF4mVxukfPf8A/P4fBbsCDIkciR6lVOEIqLt54yam2zo7PpulSoywjVsEANIPICMyT3krct0W82R9ptFrfZyGueyjSuwwAEjWOIJqO3jAbFwD6YJkta45yRddIyIcyDKttFoe9lx1SpdkG66KrTBkA5PjhJVHwlfJ9bkpTk8jvdEaZc6jTdUweWMLtnWLQThsxV2lNOUwwCowVrxuspFrXF7oyAdgBGJJwAXEUdN1Bm1r/QdDvwVIPcSs3Q2laOuNS0lwzY2mXal4pxILXOgGXySA4SGt3QavgNO7X2L/AIitZF1GhWpP1lGq6xn/AMdlc5jP5w4lrz/KBwW86P8AlG0rfDaZpW2mDDn1GCiBGzWsIa48muO9c5XritUNOTqmk3zIJcJltK83A4ReI4Ccyugs2kA0ANgACABgANwAyWj5qpTVr5kXShPRHdWXyllv1qxV6ePn0btqp8zq4qD8C32iOm9htRijaaTnfcLrlT/jfD/BeSWvTtRztVRN1wAL6hAIpg+aGg4OqGDAOAAk7AtFpax0GNL6w1hOb6k1KjjsEuxncBHYtFLGyeU1n6FMsKnnF5ep9KShfG9fMmiNM22k4fRa9ag0wG0g415JMAat95oOPmgHNetdAfKQ61VPotqa2naIdcc0Frat0dcXTiyo2CS2SCASMoW+NSMsjLKlKOp6CX9qGsQa096LWe9WFYC/A84Qv5HccU4YPejCArqY5cfiPUiGGI+ZTXlC6EBMVENZwPcogC2pJhAvOOGSq1ZnE57VbdM4IBb/AMwo4Y/rEJhT4o6sICsH494RImfgrUAUAurxw7lG08t6JqBC/wDMoAOoAiCJBBBBxEHAgjcvnDpr0eNitlSl9iZYd9N0mme4Fh40zvX0e5+O753rgfK70d19l17fOoXrx/8AS4guP8hDX8mv3qmtDbiThKzPnir1qp41GjsbE+ordLVWKzEVbrs2Xi70iY+K2q59bVI0Q5kUUWzsvRq0PF4U7rTkXkUweV8gnsVBM1ZE5ogkCASBuzH4TI8FlW/RdSiQKjS2cQcC1w/dcJBWISvU3wAraQGIAad7CaR7m9U9yvp22o3KpPCo2f66fvaq1F65X3lcLLQ2mhekGoDr9nbWL7990Nrt6xkENwcyGhrcjIaFg2N30o1qz6jadOy03FgfILjgBDZm84kATMDec8dzAcwg6yX3tccjg8Rm9glh7Rj/ACwrIuOb0YzMmy2+s17atItplpvMLgXOyIBIybnxKll0k9pFVsitQeKoxn9o03wZ2h2I5OIVrlVZbM59pY1gk1GvESAOoNZJLiAAG3zJ3KNOreV35YtklxPp+wW9tWlTqN82oxj2+i9t5vgVfrFynkxrmpomxndSDOym91MeDV1dzZyhdk5gGPnarEjWcU6Ax6057lZBwnEz4JyFJQC3ju9Sia8ogClvhK1wEjj+qUU/nt+CAZ1T57EzHJSwnw8EwCALljtmTslZKEIBDtwz+CAp8tisQvIAFvFa7Tmk6VGmRUF81AWikAC6oIhwg4BsHFxhonErmbd0hrNrEh+DSQBsjiFSwB73VKmNR8Eg44ZtBnYJkN80TMSSsEsdHNJZk9g860t5OLRSLXgMGtBusLzehrnXBeLQHO1dzOCc4zATQPRlwqP+k0HQGS2SQ0vvAASww6QTgDsXqttstZ9AjY0mAeqQCCDdnCJGW6VzQpC4YeDLmxAd5w+7IE4e7esFWcttLZavzJTq7FNy5Gwo9E9SA5rGBsAk0mtaZP2b2LzEZzjs3pukWgqZDKlF0EsALajgCSMJDnHrE92GCz7Bbf2bqb2uuubdIxECPvbCsRzadIyC4udHmw5x2S50THCYGQAVlV01Gy/4UUXOT2np6nOt6OvrjUPbDahEPwIY/wCy+QewjaDvhZ1r0W2wHUUgyAAXOLWOdUJxl8gwMYDdgC6ElrrpJyIOIxGOwgyFzdvs7mm9VNxuV50kGB1Q0iZJAw4BZWpySpUk3JvKxrT5nL9LNGUzRFoYxtNweKdRrRDHXmuc17W5NPVIIGGRXIr07S/R99qsjm0hcFEiqS89Ws4gtgOGAIGQJEbc5Hm7rE8Ouljr0gXYMyZgRnsPctk8NWoJKss/ORKM1LQpTU84yvQJ3OBlh78O1NaLK+mbr2uY7c5pae44qoiVWnZkzKDpE+G47R3rGrNmpS5v/Ld+iuY+cfvZ+mPO7xDu9Y9WpFSfuU3uPbAHsuXtONp2Lb3R9BeSdsaJss7RUI5Or1HDwK601AtF0NsWp0fZaZEFlCjPpXGl08ZJW7gxC7ZzBr/eldUwBRFPfw71BT8EBA7HmEjxj3fAqzVhSRlggKtRy8UU+sCiAZRrpyQfMYKmk0zG5AW6xAVOQ9al05cUQw7/AAQC3t892CAO/wCTKfVougDxQFRynIA7+GcrQW/TxqD/ALd0scI1gIbMGOoXYEYHEZ5jYVwWlvKcy3EsaRSpSQynVcKIqwYvVHGbzc4YMPvTk3o7PbWujAtEAA4EEDLI4dkhYMVXlFWh9y1QyuY9SyOlxIDnQSGh2Z3YGd+XJXWEXjec0AzMic+IJgjhgsfSJDsRedG4XRPFzsuwE8E7NLGXS0GSSDMHHYcveuRpK5PgbivpSoyyhrG03uxkC+2BhkMyRjkdy1Nkq0n1C4ANdGHdsA808hBzV9K1SMG3nAzdbjjhEnsG5aduiajnyTTptE43nF14+b1m9UGdm6VfUxVWqkmlYgoo2X/QaWuD6jh1zMGrhO6CRHIGeAXT6QpWdtIFxZdi61sAtJEuwAxnPauWOhyS11R5qNYB1OtBMRJk5be5bCpbXMpFrIa2IgARw57Oa1UsRRpxtsu544tswrRpRjWXgCRAMw4NMgTG/EjAkHHIBZVmstWtZ9Y1pMtJDbrWkxk0xjBAkcHNzxWL9Ka6mdawG8IN0SHAGZjB0SN6y9GdJw8GhTcAWsOx0wBdBMtEES3EnGBO9V4acHV23ly4ZnslkLVD22bUXmvqMJv3RDet1qYk3ZNwtmN6xNE2FzbLUovY1msxY4Xy8GftEFsCCYAIzMzJnVU6NWi8m8HkExDy15GAjEXXYNGEzhC3DKtR7A5pa0uEgEOaRiRDnMdgZB2FbK/9XqVITotRs3r47fgiqdmmc1pLosHM1T6hfBmmQ269pObW3iWuB+6SMYgznyZ6NB8ijVvvxIY6mWEwJhpBcJ4GF39qtpFWmx7A2qbpJEubvLmyA0xBxxxGW7ZV9HihNazj9kcalMZs23mzm3ftHLLHhsPKrfOyR0cPRdXV25er5HidPOPvRHpjze/FvaFm9GtGstdUUiX6yvaaNEMAwFBoLrQ55Izuh8ARnxXYaYsFmrMqVyIlzjeu3Bni+9LMsySSJ3kgJvIjohlS12m1HE0w1jAWkNJqgl1UA4tlrIjc4rTRppvXQy1G45HtrQNiZKwoubIhdAyiMqznghJxM5So2jjwTmmgKwOWe0qE/GI96suBMgFhRMogIgqw+ZHOESZb2IB7yXWbgkaNvzjjgjq8ct/j8lAWBV2o9R3I+pWNCWt5p5H1ID5wsFz/AKeGvY9zzjTeHSwNvEOY9hMZhxmCcc8F1XRuwN+hWciWE0aZJa4tk3BiQMD2hcrYfqVL0Xe25dl0Y+pWb+DS9gL56tJpOz/cdeMErdCx1Oo0yHB3pC478dOPZWq//YNDnCrRqANe9l8AVWyw3XHqEVO9q3tRcfSq3W2oaunUFStXbLsHMc2q665jgCRnlhlmo0qjlvZnlSmnojs9GdIaVSmPo5ZjJkG8SZMksN1wMzmDyWbTrio0Mqm9x2HrE+bgWkYZDYuE6M0g6yU7wDsauYB/zX5blmdGqNxlvgu1NlOtkY3bzHVatMby0tmP317PZd4pae9jNOmkkzqra9jIunLKA4Hsc4tA5ysmlUNRjTeIvScA07SPOLcThnAXF6J05X1YNZrX3+sGggXGuxazFt1xA24YlZmj+ndnaJc2pQbLhLmO1ZuuLT1m3mZg5wnwm9x/Yi6bSOhraJp1Gy038T1r7705HrGROAEEbFl2ayCm1okEAAFxIknbeMznsWqo2sPF+g5jmuxlrrue5zQWrFdWrh4vF4a7qk3GOwd1f8QScJnsUWmt5WIWZlabtrKRkO6+yMxxbObtxOAzxyTaD04x7IdDXCTwxM907dhJnYtlZbGxreoxsbCAHTxvGS7tK02k7FenqBrocabgAx5eBIDSIvTtzgY4KHr2PdS7Slqhr3PaYYLzTGRJaIBOBDt22Atc7S1SnT1loeaTDlSaSKlSfvOzx3COMBYtqtrLIwawirW85rBAa12V7AYn949m9cXpK216obaarf2VSo6kx5P2mgk3W7GS1wmcSCtdOdRQ2b5cvP4NUaklD4beROlGm32i6D1WB9MNpjzQL4AnYT4DZtn1DyN1mPq2806YpsmyhrcyA2k9suO1xiSd5Xj1syb6dP2wvWPIicbdzs3sVFswubv17FFeKsesISknET+iDZz2H5C6BjHLsJS6zGPmFGzEQoKXuQALjO3bkrGpdX8+CYNhAFRRRAKGKQBuVb+/L4I93YgHDwgH8MEufhsjmiaZyQENTPYcUlofgY3H1K0Mz4parYaeR9SA+cbD9Spei723LsujH1GzfwaXsBcbYfqVL0Xe25dl0Y+o2b+DS9gL5yvuv/J9ztR/b09jMqLjdlb/AHFo/MK7KouN2Vv9xaPzCqqXsS4mX0VP/aU/SqfnPWs0dbn030rOSWijUrmuL11tajWdOscJGsaWyDnBC2XRb6oznV/NerdJaKpVrutY190yJ9WGY4HBW7ezUlfm+/uZ5U9uKNd0fqTQABvNY57GO+9Ta4tY7uAHYk0ZUY2zPv0tZf1wY4OuupvFeriMYgyJ5ZELa3QIAEAYADAAcAtPY/qw9Ot+fUSMtpt82u5YoftfL2MfQbYs9IjB1wYtlp7xBW3oaer08ql7g8Xv6hDu8larQv1al6AV1RJTkpuz4kUk4o3Nl6evDnh1CWtuX3MqNB60x1XXZy+8Stfprp6TTqiyUnNe1ri+o9hljQAcoknEZ9USDJkLH0DXNOvVqNDXFmqN14lpBZUaQd2BzWhtlrc0W4NhjavnNaMA0ND2saTk2YkRjdGQC1Ukm9Fw7FE4WzSMi32sw973SYJJO07PcszS+k2VNHWSz5No06T3R967ed3lzu9aTSzjepdUlt+XRvA6s8J9SudTvROW7L1/p7zCMf0qTfG5KX6pWMCzUS2jTB++wxuBqAgdy9l8hwxt3pWf2Ki8ltuTf4lP2wvWvIb51t9KzexUW3DS2nfqV1laFuh6rCKpGPHtjgrWreYiOMBBr5EoPbO2ElGlCAa8eGKjMd6LafgiKYQFF3j61FkqIBQxEBJeMTx8MkKfb3+5AWpX1I7UyprUzn4ICxzlVXebp5HjsMJxTww54pazOq6dx8AgPnCw1R9DpCRN12EifOdsXa9GPqVm/g0vYC4fR2mw2wiz32AVIeWvaWvDplrqZdEy0Nyn3LuOjP1KzfwaXsBfO4hWi+p16cm7dDMqLjdlb/cWj8wrsqi40AltoIa4hlorl5DSWtBqmLxAhuW1U0fYtuk8zK6LfVGc6v5r1nvWB0W+qM51fzXrPevKv9yXVkY7qMd601j+rD06359Rbl601j+rD06359RWU9Pqu56t76exToX6tS9AK6oqdC/VqXoBXVF5U331IR3UJorz7Ryo+y9aDSH+q7fygt/orz7Ryo+y9aDSH+q7fygtuH3n0XY8nuL69zOKRydyRyyIGJbcm/xKftheteRCnjbZBGNlIkEYGm8gidhBmdsryTSEXROAv055XxK9c8ielHWh9vqk3i59mxi6IFN7RdGxoAAHJdTCX/nsZMQ8rHqerCICQvPioH4nkugYx5ULlVjEHsTEz4IAh85bv7JdZ7tkospwiKfFAGeaiFziVEBCzxR1YQLscEpcZ78kBZKhcq3DL34oAT84YGQgH1iSu6WGMZBHeE2JO5TV4DggPBLDaKTaNKz2iGVG0qbHUq7TTdeaxrXC7VAvYjZKpqiz0XRTrmznMinULWicr7DNNs/vASvfbVYKdVpZVY2o05te0Pb3OBCq0foahQZq6NKnSYcS1jGtaTvIAx7VzvkFtNqTtyN3zjas4o8TpaRtIEtqUbQ3e4at346UsP4QtSNI1aQrXmVqWtfVLyyKrCx7i4BxaCZF443Rmva9I+TqwViXGztpvP26JNB87yaRbe7ZXKab8mVWkw1LJWfXu46ircLnDaKdZobDt18GciRmq3g5R0s/x/oksRCW8mvyvc4zoja2OszGNe0uBqS2ReE1HkS3MYEHFbWotE8UK+Dmsc8ZtcAKjCMw5p6zCDsS/Q3M/wAOtUZ+6461vdUkjsIWCcFKTej9fOxqSaWWfnnE271pLI8fRhwfWnOBNeoBJyEnKc1Z9Prt85lOqN7Cabvwvlv9QWNYdPmhQfTJdR1msbUbUYSxzXVHub1h1ZAfv7FKFOSXPNdyLk0/cOhfq1L0Arqix9BuBs1KDMNAznvWRUVdTffUR3UJorz7Ryo+y9aDSH+q7fyguh0LSc+rXYxrnucKMNaJJhtQnwWktFjc9tucIApNl943YlraYbETeLiRH7pyhbaGUn9OxCpJbC+vcyHKi0VwwS4/EncBtKlqtV03QLzzk0bt7j9kcVm9Fuh1o0hWLaUG7hUrOB1VEZlrR9p8fZGJ2kBQo0XM8nNRNBaKt4/tCGjMMJ45vPOOHNe0+QvRFWnRtFZ7HMZXdSNIuEF7WNcC4NON3rCDt2YLseivQqzWCjq6bbzn/wCJUeAX1T+8fujGGjAd5O+c6PncutTpKBhnV2siCmmLUpfnGxKDzz2K4pLUr3wmVVZpPJAOXYJXVOxKxmGeacsnPcgBf4+CCa6d/gFEBNXlGEKasKGp70HPPggHDQikYefdCdALfExtUL+CpeDI4qy6cNqAhqdnNQzx7FBT444+KYs+f7ICsn3eBxRzOEZKwNUlAarSvRizWoDX0KVX02NLh6LvOb2FcxbvJBZzjQrV7Odjb2up/hrS7ucF3esCIKjKKlqiSk46M8e0j5MrfSk0zRtLf3SaFT8D7zP6wsSx+TrSNUE6mlQGwVqvWdwii14bzJ7F7XUdAVdKrOBVPy1O97F3zFS1rnz3pboLaaJLqtiqt/8AZQ/aDnNA3wPSaFpKdV0xTr3iM2VAHEc4uvHavp8AQN8++Ctbpfo1ZrW0ttFFlXAiXMF5uyWvi807iCCFGWGi/LnqxD4rsfPFg0jUove9zHBx1Za+i4EtLQ4TDoOIdlj2rV1arq764F46xwL3vBbmwTLcJdiYwgSu+095MbbZnuFKm61URi17XM1t3dUpki84b2zOcDJanox0Btdsr1KZpVLPSvN1tWqx1MtbcaHNptcJdUIB4DMnKao0XFuyLnUg0nf3MvoJ5Naltio4upWUmTU/zbQRnqyfNb++f5RtHuGjNG0rPRFGgwU6bMGtaIic+JJMkk4nNZNlsbKbGMY0NYxoa0DINaLrQOQACuhbYwUVkY5TcnmV490HsRInYrEusCkQFbT/AFRFPmiX9qBqIB1FWX4HnCF/I7jigLC6EC9I/HLj8fcpcMRv9aAbWcFEcVEAhpyfndHwTav57FGvkwoXnHDJAEM4lMqr8/oFHDH9YhAWEoXxvVYPx7wiQTPwhAPexQD5ntU1e5QU0BCer2Skae4e/FWCmEQEBVdx27cu8etWNTISgIQgxkTxQv4E7kXOwQBhQlVsdjj/AHKUdnbwKAuQecEWlB7JzQCsqyOKEmBjn71KVKEwpoBWdnfigN3ZlkOasDQigEa0otpx4+KJehrEAQwe9GEjHzt8FYgBeCDnQqa057lZBw24oA3+BURvHd6lEBTqzOJz2q26ZwTShrB8+CAAp8UTTCV1T57EzCgCoCo4rHbMnZKAvNQIX/mUDtwzQFPlsQBc/Hd2e9Cdh3n9ExZxRuBAVn1RtTQZ34JwIQLxvQCtpx70QwxBKdJVfAQBuIwq9ZI4xKjx4g+GKAsvJdYEo7OQUgnf279iAa/uCGs/uoWJmsjuhAIXYDf8FL+IPMFWBqiAre2fmNv6o3NncnlA1AgA1nFOlv570rqmAKAchRKHY8wkfn3fAoC28oqdTy8UUA9PLv8AWqmZjs9RRUQBqZ93vVqKiABVZ8/sUUQFiKiiAiiiiArq+4qU9vNRRAWLHtOxRRASjkeSZmfYiogHp5IqKIAqKKICJamRUUQFFHLtCup5d/rUUQFb8+0eoKfdUUQCvyH83rVlHJRRAWKKKID/2Q=="/>
          <p:cNvSpPr>
            <a:spLocks noChangeAspect="1" noChangeArrowheads="1"/>
          </p:cNvSpPr>
          <p:nvPr/>
        </p:nvSpPr>
        <p:spPr bwMode="auto">
          <a:xfrm>
            <a:off x="63500" y="-3841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3" name="円/楕円 32"/>
          <p:cNvSpPr/>
          <p:nvPr/>
        </p:nvSpPr>
        <p:spPr>
          <a:xfrm flipH="1" flipV="1">
            <a:off x="2821958" y="3879804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2446471" y="3428359"/>
            <a:ext cx="103746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ゴルフ場</a:t>
            </a:r>
            <a:endParaRPr kumimoji="1" lang="ja-JP" altLang="en-US" dirty="0"/>
          </a:p>
        </p:txBody>
      </p:sp>
      <p:sp>
        <p:nvSpPr>
          <p:cNvPr id="35" name="円/楕円 34"/>
          <p:cNvSpPr/>
          <p:nvPr/>
        </p:nvSpPr>
        <p:spPr>
          <a:xfrm flipH="1" flipV="1">
            <a:off x="4534574" y="3851342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4285449" y="4007027"/>
            <a:ext cx="86113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星ケ浜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4552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free-illustrations-ls01.gatag.net/images/lgi01b201308101200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8560" y="-171400"/>
            <a:ext cx="10045116" cy="7344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528" y="510253"/>
            <a:ext cx="8424936" cy="6347747"/>
          </a:xfrm>
        </p:spPr>
        <p:txBody>
          <a:bodyPr>
            <a:noAutofit/>
          </a:bodyPr>
          <a:lstStyle/>
          <a:p>
            <a:r>
              <a:rPr lang="ja-JP" altLang="en-US" dirty="0"/>
              <a:t>最初の</a:t>
            </a:r>
            <a:r>
              <a:rPr lang="ja-JP" altLang="en-US" dirty="0" smtClean="0"/>
              <a:t>ヒントは、</a:t>
            </a:r>
            <a:r>
              <a:rPr kumimoji="1" lang="ja-JP" altLang="en-US" dirty="0" err="1" smtClean="0"/>
              <a:t>つちのこ</a:t>
            </a:r>
            <a:r>
              <a:rPr kumimoji="1" lang="ja-JP" altLang="en-US" dirty="0" smtClean="0"/>
              <a:t>森からも星ケ浜からも等しい距離のところにあり、</a:t>
            </a:r>
            <a:r>
              <a:rPr lang="ja-JP" altLang="en-US" dirty="0" smtClean="0"/>
              <a:t>なおかつ山</a:t>
            </a:r>
            <a:r>
              <a:rPr lang="ja-JP" altLang="en-US" dirty="0"/>
              <a:t>から最も</a:t>
            </a:r>
            <a:r>
              <a:rPr lang="ja-JP" altLang="en-US" dirty="0" smtClean="0"/>
              <a:t>近い地点Ｐにある。この地点Ｐを示せ。</a:t>
            </a:r>
            <a:endParaRPr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172671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2050" name="Picture 2" descr="http://www.auncle.com/illust/img/1/m7.jpg">
            <a:hlinkClick r:id="rId3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9042" y="-860311"/>
            <a:ext cx="10369152" cy="8002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円/楕円 4"/>
          <p:cNvSpPr/>
          <p:nvPr/>
        </p:nvSpPr>
        <p:spPr>
          <a:xfrm flipH="1" flipV="1">
            <a:off x="2123728" y="3429544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6" name="円/楕円 5"/>
          <p:cNvSpPr/>
          <p:nvPr/>
        </p:nvSpPr>
        <p:spPr>
          <a:xfrm flipH="1" flipV="1">
            <a:off x="5796136" y="1052736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7" name="円/楕円 6"/>
          <p:cNvSpPr/>
          <p:nvPr/>
        </p:nvSpPr>
        <p:spPr>
          <a:xfrm flipH="1" flipV="1">
            <a:off x="6832359" y="3284984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8" name="円/楕円 7"/>
          <p:cNvSpPr/>
          <p:nvPr/>
        </p:nvSpPr>
        <p:spPr>
          <a:xfrm flipH="1" flipV="1">
            <a:off x="2965203" y="2253721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9" name="円/楕円 8"/>
          <p:cNvSpPr/>
          <p:nvPr/>
        </p:nvSpPr>
        <p:spPr>
          <a:xfrm flipH="1">
            <a:off x="2787423" y="5585849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976156" y="913789"/>
            <a:ext cx="41549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山</a:t>
            </a:r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811815" y="2771636"/>
            <a:ext cx="124906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dirty="0" err="1" smtClean="0"/>
              <a:t>つちのこ</a:t>
            </a:r>
            <a:r>
              <a:rPr kumimoji="1" lang="ja-JP" altLang="en-US" dirty="0" smtClean="0"/>
              <a:t>森</a:t>
            </a:r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491132" y="3475263"/>
            <a:ext cx="41549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湖</a:t>
            </a:r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072603" y="1810957"/>
            <a:ext cx="822661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Ｂ町</a:t>
            </a:r>
            <a:endParaRPr kumimoji="1" lang="ja-JP" altLang="en-US" sz="28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960963" y="5260558"/>
            <a:ext cx="800219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Ａ町</a:t>
            </a:r>
            <a:endParaRPr kumimoji="1" lang="ja-JP" altLang="en-US" sz="2800" dirty="0"/>
          </a:p>
        </p:txBody>
      </p:sp>
      <p:sp>
        <p:nvSpPr>
          <p:cNvPr id="2074" name="AutoShape 5" descr="data:image/jpeg;base64,/9j/4AAQSkZJRgABAQAAAQABAAD/2wCEAAkGBhQSERUUExQWFBUVFxQXFxcYFxcVFxgVGBQXFBQYFRcXHCYeFxojGhQUHy8gIycpLCwsFR4xNTAqNScrLCkBCQoKDgwOGg8PGSokHyQwLzAsKSwsLykvLiosNTUsLi0vLSksLyouLCk0LSkqLiwsLCosNSwsKSkqLywsNCkpLP/AABEIAOEA4QMBIgACEQEDEQH/xAAcAAACAgMBAQAAAAAAAAAAAAABAgADBAUGBwj/xABHEAABAwEEBgUIBwYFBQEAAAABAAIRAwQSITEFE0FRYXEGIoGRoQcycrGywdHwFDRCUpKz4SNic4Ki8TNDRHSTFSRTY4MW/8QAGgEBAAMBAQEAAAAAAAAAAAAAAAIDBAUBBv/EADERAAIBAgMHAgUDBQAAAAAAAAABAgMRBCExEjJBUXHB8GHRExSBkaEiQrEFM3Lh8f/aAAwDAQACEQMRAD8A9rf35fBGMNnYnDAiAgKxj4bI5ommclYkfUhAG5nxRDYQc5I55+ceSAshGVU7Lt24Sh/bfmEBYHhA1MJS44DJHVe/uQBc+Ci04lDV78VNWEBWRjHP4pnCdnzmFYApeCAVo4eKdLf5oX8f1QBNPEHciQkvThz8EC7idnw7UBbKUuwlJJnHco1h70A7ilY+fepBIhHV/FAIMePbHBWhDVhEBAB7J2wq6NKFbKhcgFbT45IimEA+ctyXWe7ZKAshRCeaiAW/hPHwQp9vf7kxpo6sIBlTWpnPwVyBcgEFPDxxR1amsU1mUIAhnyUQEmsxj5lFh37ygGLkpf8APiq2t8Pdgmc2dm5AWNKjigwchyTIDGY8yYCsJzHzknuYymQFQbwJy28EXMJ3Ji5EFALq0QxElVMrb0BcgXBVnI7wgDBOzHdjvQFl9C/uSkHZPuRDEBC8+KgfieSIppi1AVCYg9nrTEzlwKsSufCAVlOERT4ol2CV1RAG5xKiW/x8CogGJxwSlxnvyTavKMIU1aAVwy9+KAE/OGBlWhqKArxJ3KCngOCa+JjaoXcEBLnipcCU1OzmsDT+lfo1mrV7rnilSfUutGLi1pMcBhnsxKA57pz5RBYnChQYK9reLwZMMps+/WcMhuaMTwwnze2dNNJgmq+3imRjdbRpCi0bocJcOJMrWaP07QqNrVatoJtdaKpIDQ11QiSxweLzWt80CQA0CDmpo14q1BWeOq3/AAmHL+K4H7R+zuGOZw5lbFTUnbJL8/c3UqULZ5v8Hb9G/KdpJzb1exNrU8IfTd9HqOH3m0qx63e3gupsvlSsRIbWdUsjjstNN1If8mNP+pef1tPimwvcTA2DEknABo2kkgAcVqrWatoafpDzdP8AkMcRTaN1Qtxqu3z1dw2qunjpt3klYk8LF5ReZ73Y7cysy/Tex7T9pjg5vYWkhMHd2B+e0L5qsmiS6qfoV6i9ph1anUfRawjZLMXuG4DmQvQtF6Q0jQa27b21yBiLRRDmnk9jhUHaXLZ85SW87eehneHnwzPVDn87R+isYefauCs3lFtFPC0WEuG19lqNqj/iqXHjslbjR/lJsFVwb9IFF/8A464dZ38oqhoPYSr4VYT3WmUyhKOqOmISNpwZUZXBEjEHIjEHkVL85KwiNcCKrvnDI5oXsD85oC0lB74SY90HsRInYgCX5xsSg880zaf6qCnzQDqqs0nkrVEBSxmGeacsnPcmLkC9AS6d/gEEL/BRAE1Pf4IOefBAsk/O6Pgm1fz2QgIw8+6E6UN4lMgMd7TIVl04bU5KF8IBRTO/f4qPpAiDjz3bQeCa9igHzPagPm/p30Y+h2t9GAaR61MOaHC44ksicREOYYObJ2rSU6pb5pe30XXh+CpMdhXuflZ6OC0WPXNHXoS4kZ6oxf8AwkNf/Id68L55jA8xmubiE4v0NVN3RazSsvbfcx4Ze6smi685l1rutLSQHEjHMjctlprpIat3qChLbjnspBjQzAl0sLm3sIGOF4mVxukfPf8A/P4fBbsCDIkciR6lVOEIqLt54yam2zo7PpulSoywjVsEANIPICMyT3krct0W82R9ptFrfZyGueyjSuwwAEjWOIJqO3jAbFwD6YJkta45yRddIyIcyDKttFoe9lx1SpdkG66KrTBkA5PjhJVHwlfJ9bkpTk8jvdEaZc6jTdUweWMLtnWLQThsxV2lNOUwwCowVrxuspFrXF7oyAdgBGJJwAXEUdN1Bm1r/QdDvwVIPcSs3Q2laOuNS0lwzY2mXal4pxILXOgGXySA4SGt3QavgNO7X2L/AIitZF1GhWpP1lGq6xn/AMdlc5jP5w4lrz/KBwW86P8AlG0rfDaZpW2mDDn1GCiBGzWsIa48muO9c5XritUNOTqmk3zIJcJltK83A4ReI4Ccyugs2kA0ANgACABgANwAyWj5qpTVr5kXShPRHdWXyllv1qxV6ePn0btqp8zq4qD8C32iOm9htRijaaTnfcLrlT/jfD/BeSWvTtRztVRN1wAL6hAIpg+aGg4OqGDAOAAk7AtFpax0GNL6w1hOb6k1KjjsEuxncBHYtFLGyeU1n6FMsKnnF5ep9KShfG9fMmiNM22k4fRa9ag0wG0g415JMAat95oOPmgHNetdAfKQ61VPotqa2naIdcc0Frat0dcXTiyo2CS2SCASMoW+NSMsjLKlKOp6CX9qGsQa096LWe9WFYC/A84Qv5HccU4YPejCArqY5cfiPUiGGI+ZTXlC6EBMVENZwPcogC2pJhAvOOGSq1ZnE57VbdM4IBb/AMwo4Y/rEJhT4o6sICsH494RImfgrUAUAurxw7lG08t6JqBC/wDMoAOoAiCJBBBBxEHAgjcvnDpr0eNitlSl9iZYd9N0mme4Fh40zvX0e5+O753rgfK70d19l17fOoXrx/8AS4guP8hDX8mv3qmtDbiThKzPnir1qp41GjsbE+ordLVWKzEVbrs2Xi70iY+K2q59bVI0Q5kUUWzsvRq0PF4U7rTkXkUweV8gnsVBM1ZE5ogkCASBuzH4TI8FlW/RdSiQKjS2cQcC1w/dcJBWISvU3wAraQGIAad7CaR7m9U9yvp22o3KpPCo2f66fvaq1F65X3lcLLQ2mhekGoDr9nbWL7990Nrt6xkENwcyGhrcjIaFg2N30o1qz6jadOy03FgfILjgBDZm84kATMDec8dzAcwg6yX3tccjg8Rm9glh7Rj/ACwrIuOb0YzMmy2+s17atItplpvMLgXOyIBIybnxKll0k9pFVsitQeKoxn9o03wZ2h2I5OIVrlVZbM59pY1gk1GvESAOoNZJLiAAG3zJ3KNOreV35YtklxPp+wW9tWlTqN82oxj2+i9t5vgVfrFynkxrmpomxndSDOym91MeDV1dzZyhdk5gGPnarEjWcU6Ax6057lZBwnEz4JyFJQC3ju9Sia8ogClvhK1wEjj+qUU/nt+CAZ1T57EzHJSwnw8EwCALljtmTslZKEIBDtwz+CAp8tisQvIAFvFa7Tmk6VGmRUF81AWikAC6oIhwg4BsHFxhonErmbd0hrNrEh+DSQBsjiFSwB73VKmNR8Eg44ZtBnYJkN80TMSSsEsdHNJZk9g860t5OLRSLXgMGtBusLzehrnXBeLQHO1dzOCc4zATQPRlwqP+k0HQGS2SQ0vvAASww6QTgDsXqttstZ9AjY0mAeqQCCDdnCJGW6VzQpC4YeDLmxAd5w+7IE4e7esFWcttLZavzJTq7FNy5Gwo9E9SA5rGBsAk0mtaZP2b2LzEZzjs3pukWgqZDKlF0EsALajgCSMJDnHrE92GCz7Bbf2bqb2uuubdIxECPvbCsRzadIyC4udHmw5x2S50THCYGQAVlV01Gy/4UUXOT2np6nOt6OvrjUPbDahEPwIY/wCy+QewjaDvhZ1r0W2wHUUgyAAXOLWOdUJxl8gwMYDdgC6ElrrpJyIOIxGOwgyFzdvs7mm9VNxuV50kGB1Q0iZJAw4BZWpySpUk3JvKxrT5nL9LNGUzRFoYxtNweKdRrRDHXmuc17W5NPVIIGGRXIr07S/R99qsjm0hcFEiqS89Ws4gtgOGAIGQJEbc5Hm7rE8Ouljr0gXYMyZgRnsPctk8NWoJKss/ORKM1LQpTU84yvQJ3OBlh78O1NaLK+mbr2uY7c5pae44qoiVWnZkzKDpE+G47R3rGrNmpS5v/Ld+iuY+cfvZ+mPO7xDu9Y9WpFSfuU3uPbAHsuXtONp2Lb3R9BeSdsaJss7RUI5Or1HDwK601AtF0NsWp0fZaZEFlCjPpXGl08ZJW7gxC7ZzBr/eldUwBRFPfw71BT8EBA7HmEjxj3fAqzVhSRlggKtRy8UU+sCiAZRrpyQfMYKmk0zG5AW6xAVOQ9al05cUQw7/AAQC3t892CAO/wCTKfVougDxQFRynIA7+GcrQW/TxqD/ALd0scI1gIbMGOoXYEYHEZ5jYVwWlvKcy3EsaRSpSQynVcKIqwYvVHGbzc4YMPvTk3o7PbWujAtEAA4EEDLI4dkhYMVXlFWh9y1QyuY9SyOlxIDnQSGh2Z3YGd+XJXWEXjec0AzMic+IJgjhgsfSJDsRedG4XRPFzsuwE8E7NLGXS0GSSDMHHYcveuRpK5PgbivpSoyyhrG03uxkC+2BhkMyRjkdy1Nkq0n1C4ANdGHdsA808hBzV9K1SMG3nAzdbjjhEnsG5aduiajnyTTptE43nF14+b1m9UGdm6VfUxVWqkmlYgoo2X/QaWuD6jh1zMGrhO6CRHIGeAXT6QpWdtIFxZdi61sAtJEuwAxnPauWOhyS11R5qNYB1OtBMRJk5be5bCpbXMpFrIa2IgARw57Oa1UsRRpxtsu544tswrRpRjWXgCRAMw4NMgTG/EjAkHHIBZVmstWtZ9Y1pMtJDbrWkxk0xjBAkcHNzxWL9Ka6mdawG8IN0SHAGZjB0SN6y9GdJw8GhTcAWsOx0wBdBMtEES3EnGBO9V4acHV23ly4ZnslkLVD22bUXmvqMJv3RDet1qYk3ZNwtmN6xNE2FzbLUovY1msxY4Xy8GftEFsCCYAIzMzJnVU6NWi8m8HkExDy15GAjEXXYNGEzhC3DKtR7A5pa0uEgEOaRiRDnMdgZB2FbK/9XqVITotRs3r47fgiqdmmc1pLosHM1T6hfBmmQ269pObW3iWuB+6SMYgznyZ6NB8ijVvvxIY6mWEwJhpBcJ4GF39qtpFWmx7A2qbpJEubvLmyA0xBxxxGW7ZV9HihNazj9kcalMZs23mzm3ftHLLHhsPKrfOyR0cPRdXV25er5HidPOPvRHpjze/FvaFm9GtGstdUUiX6yvaaNEMAwFBoLrQ55Izuh8ARnxXYaYsFmrMqVyIlzjeu3Bni+9LMsySSJ3kgJvIjohlS12m1HE0w1jAWkNJqgl1UA4tlrIjc4rTRppvXQy1G45HtrQNiZKwoubIhdAyiMqznghJxM5So2jjwTmmgKwOWe0qE/GI96suBMgFhRMogIgqw+ZHOESZb2IB7yXWbgkaNvzjjgjq8ct/j8lAWBV2o9R3I+pWNCWt5p5H1ID5wsFz/AKeGvY9zzjTeHSwNvEOY9hMZhxmCcc8F1XRuwN+hWciWE0aZJa4tk3BiQMD2hcrYfqVL0Xe25dl0Y+pWb+DS9gL56tJpOz/cdeMErdCx1Oo0yHB3pC478dOPZWq//YNDnCrRqANe9l8AVWyw3XHqEVO9q3tRcfSq3W2oaunUFStXbLsHMc2q665jgCRnlhlmo0qjlvZnlSmnojs9GdIaVSmPo5ZjJkG8SZMksN1wMzmDyWbTrio0Mqm9x2HrE+bgWkYZDYuE6M0g6yU7wDsauYB/zX5blmdGqNxlvgu1NlOtkY3bzHVatMby0tmP317PZd4pae9jNOmkkzqra9jIunLKA4Hsc4tA5ysmlUNRjTeIvScA07SPOLcThnAXF6J05X1YNZrX3+sGggXGuxazFt1xA24YlZmj+ndnaJc2pQbLhLmO1ZuuLT1m3mZg5wnwm9x/Yi6bSOhraJp1Gy038T1r7705HrGROAEEbFl2ayCm1okEAAFxIknbeMznsWqo2sPF+g5jmuxlrrue5zQWrFdWrh4vF4a7qk3GOwd1f8QScJnsUWmt5WIWZlabtrKRkO6+yMxxbObtxOAzxyTaD04x7IdDXCTwxM907dhJnYtlZbGxreoxsbCAHTxvGS7tK02k7FenqBrocabgAx5eBIDSIvTtzgY4KHr2PdS7Slqhr3PaYYLzTGRJaIBOBDt22Atc7S1SnT1loeaTDlSaSKlSfvOzx3COMBYtqtrLIwawirW85rBAa12V7AYn949m9cXpK216obaarf2VSo6kx5P2mgk3W7GS1wmcSCtdOdRQ2b5cvP4NUaklD4beROlGm32i6D1WB9MNpjzQL4AnYT4DZtn1DyN1mPq2806YpsmyhrcyA2k9suO1xiSd5Xj1syb6dP2wvWPIicbdzs3sVFswubv17FFeKsesISknET+iDZz2H5C6BjHLsJS6zGPmFGzEQoKXuQALjO3bkrGpdX8+CYNhAFRRRAKGKQBuVb+/L4I93YgHDwgH8MEufhsjmiaZyQENTPYcUlofgY3H1K0Mz4parYaeR9SA+cbD9Spei723LsujH1GzfwaXsBcbYfqVL0Xe25dl0Y+o2b+DS9gL5yvuv/J9ztR/b09jMqLjdlb/AHFo/MK7KouN2Vv9xaPzCqqXsS4mX0VP/aU/SqfnPWs0dbn030rOSWijUrmuL11tajWdOscJGsaWyDnBC2XRb6oznV/NerdJaKpVrutY190yJ9WGY4HBW7ezUlfm+/uZ5U9uKNd0fqTQABvNY57GO+9Ta4tY7uAHYk0ZUY2zPv0tZf1wY4OuupvFeriMYgyJ5ZELa3QIAEAYADAAcAtPY/qw9Ot+fUSMtpt82u5YoftfL2MfQbYs9IjB1wYtlp7xBW3oaer08ql7g8Xv6hDu8larQv1al6AV1RJTkpuz4kUk4o3Nl6evDnh1CWtuX3MqNB60x1XXZy+8Stfprp6TTqiyUnNe1ri+o9hljQAcoknEZ9USDJkLH0DXNOvVqNDXFmqN14lpBZUaQd2BzWhtlrc0W4NhjavnNaMA0ND2saTk2YkRjdGQC1Ukm9Fw7FE4WzSMi32sw973SYJJO07PcszS+k2VNHWSz5No06T3R967ed3lzu9aTSzjepdUlt+XRvA6s8J9SudTvROW7L1/p7zCMf0qTfG5KX6pWMCzUS2jTB++wxuBqAgdy9l8hwxt3pWf2Ki8ltuTf4lP2wvWvIb51t9KzexUW3DS2nfqV1laFuh6rCKpGPHtjgrWreYiOMBBr5EoPbO2ElGlCAa8eGKjMd6LafgiKYQFF3j61FkqIBQxEBJeMTx8MkKfb3+5AWpX1I7UyprUzn4ICxzlVXebp5HjsMJxTww54pazOq6dx8AgPnCw1R9DpCRN12EifOdsXa9GPqVm/g0vYC4fR2mw2wiz32AVIeWvaWvDplrqZdEy0Nyn3LuOjP1KzfwaXsBfO4hWi+p16cm7dDMqLjdlb/cWj8wrsqi40AltoIa4hlorl5DSWtBqmLxAhuW1U0fYtuk8zK6LfVGc6v5r1nvWB0W+qM51fzXrPevKv9yXVkY7qMd601j+rD06359Rbl601j+rD06359RWU9Pqu56t76exToX6tS9AK6oqdC/VqXoBXVF5U331IR3UJorz7Ryo+y9aDSH+q7fygt/orz7Ryo+y9aDSH+q7fygtuH3n0XY8nuL69zOKRydyRyyIGJbcm/xKftheteRCnjbZBGNlIkEYGm8gidhBmdsryTSEXROAv055XxK9c8ielHWh9vqk3i59mxi6IFN7RdGxoAAHJdTCX/nsZMQ8rHqerCICQvPioH4nkugYx5ULlVjEHsTEz4IAh85bv7JdZ7tkospwiKfFAGeaiFziVEBCzxR1YQLscEpcZ78kBZKhcq3DL34oAT84YGQgH1iSu6WGMZBHeE2JO5TV4DggPBLDaKTaNKz2iGVG0qbHUq7TTdeaxrXC7VAvYjZKpqiz0XRTrmznMinULWicr7DNNs/vASvfbVYKdVpZVY2o05te0Pb3OBCq0foahQZq6NKnSYcS1jGtaTvIAx7VzvkFtNqTtyN3zjas4o8TpaRtIEtqUbQ3e4at346UsP4QtSNI1aQrXmVqWtfVLyyKrCx7i4BxaCZF443Rmva9I+TqwViXGztpvP26JNB87yaRbe7ZXKab8mVWkw1LJWfXu46ircLnDaKdZobDt18GciRmq3g5R0s/x/oksRCW8mvyvc4zoja2OszGNe0uBqS2ReE1HkS3MYEHFbWotE8UK+Dmsc8ZtcAKjCMw5p6zCDsS/Q3M/wAOtUZ+6461vdUkjsIWCcFKTej9fOxqSaWWfnnE271pLI8fRhwfWnOBNeoBJyEnKc1Z9Prt85lOqN7Cabvwvlv9QWNYdPmhQfTJdR1msbUbUYSxzXVHub1h1ZAfv7FKFOSXPNdyLk0/cOhfq1L0Arqix9BuBs1KDMNAznvWRUVdTffUR3UJorz7Ryo+y9aDSH+q7fyguh0LSc+rXYxrnucKMNaJJhtQnwWktFjc9tucIApNl943YlraYbETeLiRH7pyhbaGUn9OxCpJbC+vcyHKi0VwwS4/EncBtKlqtV03QLzzk0bt7j9kcVm9Fuh1o0hWLaUG7hUrOB1VEZlrR9p8fZGJ2kBQo0XM8nNRNBaKt4/tCGjMMJ45vPOOHNe0+QvRFWnRtFZ7HMZXdSNIuEF7WNcC4NON3rCDt2YLseivQqzWCjq6bbzn/wCJUeAX1T+8fujGGjAd5O+c6PncutTpKBhnV2siCmmLUpfnGxKDzz2K4pLUr3wmVVZpPJAOXYJXVOxKxmGeacsnPcgBf4+CCa6d/gFEBNXlGEKasKGp70HPPggHDQikYefdCdALfExtUL+CpeDI4qy6cNqAhqdnNQzx7FBT444+KYs+f7ICsn3eBxRzOEZKwNUlAarSvRizWoDX0KVX02NLh6LvOb2FcxbvJBZzjQrV7Odjb2up/hrS7ucF3esCIKjKKlqiSk46M8e0j5MrfSk0zRtLf3SaFT8D7zP6wsSx+TrSNUE6mlQGwVqvWdwii14bzJ7F7XUdAVdKrOBVPy1O97F3zFS1rnz3pboLaaJLqtiqt/8AZQ/aDnNA3wPSaFpKdV0xTr3iM2VAHEc4uvHavp8AQN8++Ctbpfo1ZrW0ttFFlXAiXMF5uyWvi807iCCFGWGi/LnqxD4rsfPFg0jUove9zHBx1Za+i4EtLQ4TDoOIdlj2rV1arq764F46xwL3vBbmwTLcJdiYwgSu+095MbbZnuFKm61URi17XM1t3dUpki84b2zOcDJanox0Btdsr1KZpVLPSvN1tWqx1MtbcaHNptcJdUIB4DMnKao0XFuyLnUg0nf3MvoJ5Naltio4upWUmTU/zbQRnqyfNb++f5RtHuGjNG0rPRFGgwU6bMGtaIic+JJMkk4nNZNlsbKbGMY0NYxoa0DINaLrQOQACuhbYwUVkY5TcnmV490HsRInYrEusCkQFbT/AFRFPmiX9qBqIB1FWX4HnCF/I7jigLC6EC9I/HLj8fcpcMRv9aAbWcFEcVEAhpyfndHwTav57FGvkwoXnHDJAEM4lMqr8/oFHDH9YhAWEoXxvVYPx7wiQTPwhAPexQD5ntU1e5QU0BCer2Skae4e/FWCmEQEBVdx27cu8etWNTISgIQgxkTxQv4E7kXOwQBhQlVsdjj/AHKUdnbwKAuQecEWlB7JzQCsqyOKEmBjn71KVKEwpoBWdnfigN3ZlkOasDQigEa0otpx4+KJehrEAQwe9GEjHzt8FYgBeCDnQqa057lZBw24oA3+BURvHd6lEBTqzOJz2q26ZwTShrB8+CAAp8UTTCV1T57EzCgCoCo4rHbMnZKAvNQIX/mUDtwzQFPlsQBc/Hd2e9Cdh3n9ExZxRuBAVn1RtTQZ34JwIQLxvQCtpx70QwxBKdJVfAQBuIwq9ZI4xKjx4g+GKAsvJdYEo7OQUgnf279iAa/uCGs/uoWJmsjuhAIXYDf8FL+IPMFWBqiAre2fmNv6o3NncnlA1AgA1nFOlv570rqmAKAchRKHY8wkfn3fAoC28oqdTy8UUA9PLv8AWqmZjs9RRUQBqZ93vVqKiABVZ8/sUUQFiKiiAiiiiArq+4qU9vNRRAWLHtOxRRASjkeSZmfYiogHp5IqKIAqKKICJamRUUQFFHLtCup5d/rUUQFb8+0eoKfdUUQCvyH83rVlHJRRAWKKKID/2Q=="/>
          <p:cNvSpPr>
            <a:spLocks noChangeAspect="1" noChangeArrowheads="1"/>
          </p:cNvSpPr>
          <p:nvPr/>
        </p:nvSpPr>
        <p:spPr bwMode="auto">
          <a:xfrm>
            <a:off x="63500" y="-3841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3" name="円/楕円 32"/>
          <p:cNvSpPr/>
          <p:nvPr/>
        </p:nvSpPr>
        <p:spPr>
          <a:xfrm flipH="1" flipV="1">
            <a:off x="2821958" y="3879804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2446471" y="3428359"/>
            <a:ext cx="103746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ゴルフ場</a:t>
            </a:r>
            <a:endParaRPr kumimoji="1" lang="ja-JP" altLang="en-US" dirty="0"/>
          </a:p>
        </p:txBody>
      </p:sp>
      <p:sp>
        <p:nvSpPr>
          <p:cNvPr id="35" name="円/楕円 34"/>
          <p:cNvSpPr/>
          <p:nvPr/>
        </p:nvSpPr>
        <p:spPr>
          <a:xfrm flipH="1" flipV="1">
            <a:off x="4534574" y="3851342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4285449" y="4007027"/>
            <a:ext cx="86113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星ケ浜</a:t>
            </a:r>
            <a:endParaRPr kumimoji="1" lang="ja-JP" altLang="en-US" dirty="0"/>
          </a:p>
        </p:txBody>
      </p:sp>
      <p:cxnSp>
        <p:nvCxnSpPr>
          <p:cNvPr id="4" name="直線コネクタ 3"/>
          <p:cNvCxnSpPr>
            <a:endCxn id="7" idx="7"/>
          </p:cNvCxnSpPr>
          <p:nvPr/>
        </p:nvCxnSpPr>
        <p:spPr>
          <a:xfrm flipV="1">
            <a:off x="4580293" y="3324008"/>
            <a:ext cx="2258761" cy="53286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円弧 30"/>
          <p:cNvSpPr/>
          <p:nvPr/>
        </p:nvSpPr>
        <p:spPr>
          <a:xfrm rot="539856">
            <a:off x="3317072" y="2646498"/>
            <a:ext cx="2585180" cy="2512330"/>
          </a:xfrm>
          <a:prstGeom prst="arc">
            <a:avLst>
              <a:gd name="adj1" fmla="val 18085275"/>
              <a:gd name="adj2" fmla="val 1171733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cxnSp>
        <p:nvCxnSpPr>
          <p:cNvPr id="37" name="直線コネクタ 36"/>
          <p:cNvCxnSpPr/>
          <p:nvPr/>
        </p:nvCxnSpPr>
        <p:spPr>
          <a:xfrm flipH="1" flipV="1">
            <a:off x="4939727" y="401866"/>
            <a:ext cx="1294455" cy="508212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円弧 37"/>
          <p:cNvSpPr/>
          <p:nvPr/>
        </p:nvSpPr>
        <p:spPr>
          <a:xfrm rot="11056306">
            <a:off x="4790722" y="85170"/>
            <a:ext cx="2014677" cy="2026569"/>
          </a:xfrm>
          <a:prstGeom prst="arc">
            <a:avLst>
              <a:gd name="adj1" fmla="val 17033571"/>
              <a:gd name="adj2" fmla="val 2377744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39" name="円弧 38"/>
          <p:cNvSpPr/>
          <p:nvPr/>
        </p:nvSpPr>
        <p:spPr>
          <a:xfrm rot="11056306">
            <a:off x="3791438" y="-248056"/>
            <a:ext cx="2014677" cy="2026569"/>
          </a:xfrm>
          <a:prstGeom prst="arc">
            <a:avLst>
              <a:gd name="adj1" fmla="val 17033571"/>
              <a:gd name="adj2" fmla="val 19376449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40" name="円弧 39"/>
          <p:cNvSpPr/>
          <p:nvPr/>
        </p:nvSpPr>
        <p:spPr>
          <a:xfrm rot="15376901">
            <a:off x="4139243" y="857514"/>
            <a:ext cx="2014677" cy="2026569"/>
          </a:xfrm>
          <a:prstGeom prst="arc">
            <a:avLst>
              <a:gd name="adj1" fmla="val 17033571"/>
              <a:gd name="adj2" fmla="val 19376449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41" name="円弧 40"/>
          <p:cNvSpPr/>
          <p:nvPr/>
        </p:nvSpPr>
        <p:spPr>
          <a:xfrm rot="12086087">
            <a:off x="5638651" y="2074538"/>
            <a:ext cx="2433133" cy="2512330"/>
          </a:xfrm>
          <a:prstGeom prst="arc">
            <a:avLst>
              <a:gd name="adj1" fmla="val 17033571"/>
              <a:gd name="adj2" fmla="val 354817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cxnSp>
        <p:nvCxnSpPr>
          <p:cNvPr id="47" name="直線コネクタ 46"/>
          <p:cNvCxnSpPr/>
          <p:nvPr/>
        </p:nvCxnSpPr>
        <p:spPr>
          <a:xfrm flipV="1">
            <a:off x="3599743" y="1075595"/>
            <a:ext cx="2258761" cy="64124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/>
          <p:cNvSpPr txBox="1"/>
          <p:nvPr/>
        </p:nvSpPr>
        <p:spPr>
          <a:xfrm>
            <a:off x="5171700" y="770104"/>
            <a:ext cx="348172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/>
              <a:t>Ｐ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1788545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8" grpId="0" animBg="1"/>
      <p:bldP spid="39" grpId="0" animBg="1"/>
      <p:bldP spid="40" grpId="0" animBg="1"/>
      <p:bldP spid="41" grpId="0" animBg="1"/>
      <p:bldP spid="4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free-illustrations-ls01.gatag.net/images/lgi01b201308101200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8560" y="-171400"/>
            <a:ext cx="10045116" cy="7344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528" y="510253"/>
            <a:ext cx="8424936" cy="6347747"/>
          </a:xfrm>
        </p:spPr>
        <p:txBody>
          <a:bodyPr>
            <a:noAutofit/>
          </a:bodyPr>
          <a:lstStyle/>
          <a:p>
            <a:r>
              <a:rPr lang="ja-JP" altLang="en-US" dirty="0"/>
              <a:t>最初の</a:t>
            </a:r>
            <a:r>
              <a:rPr lang="ja-JP" altLang="en-US" dirty="0" smtClean="0"/>
              <a:t>ヒントは、</a:t>
            </a:r>
            <a:r>
              <a:rPr kumimoji="1" lang="ja-JP" altLang="en-US" dirty="0" err="1" smtClean="0"/>
              <a:t>つちのこ</a:t>
            </a:r>
            <a:r>
              <a:rPr kumimoji="1" lang="ja-JP" altLang="en-US" dirty="0" smtClean="0"/>
              <a:t>森からも星ケ浜からも等しい距離のところにあり、</a:t>
            </a:r>
            <a:r>
              <a:rPr lang="ja-JP" altLang="en-US" dirty="0" smtClean="0"/>
              <a:t>なおかつ山</a:t>
            </a:r>
            <a:r>
              <a:rPr lang="ja-JP" altLang="en-US" dirty="0"/>
              <a:t>から最も</a:t>
            </a:r>
            <a:r>
              <a:rPr lang="ja-JP" altLang="en-US" dirty="0" smtClean="0"/>
              <a:t>近い地点Ｐにある。この地点Ｐを示せ。</a:t>
            </a:r>
            <a:endParaRPr lang="en-US" altLang="ja-JP" dirty="0" smtClean="0"/>
          </a:p>
          <a:p>
            <a:r>
              <a:rPr kumimoji="1" lang="ja-JP" altLang="en-US" dirty="0" smtClean="0"/>
              <a:t>その地点ＰとＢ町、星ケ浜を結んでできる角をちょうど半分にする線をひき、この線と、湖とゴルフ場を通る直線との交点をＯとする。Ｏを示せ。ここに重要なヒント２がある。</a:t>
            </a:r>
            <a:endParaRPr kumimoji="1"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907297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2050" name="Picture 2" descr="http://www.auncle.com/illust/img/1/m7.jpg">
            <a:hlinkClick r:id="rId3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9042" y="-860311"/>
            <a:ext cx="10369152" cy="8002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円/楕円 4"/>
          <p:cNvSpPr/>
          <p:nvPr/>
        </p:nvSpPr>
        <p:spPr>
          <a:xfrm flipH="1" flipV="1">
            <a:off x="2123728" y="3429544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6" name="円/楕円 5"/>
          <p:cNvSpPr/>
          <p:nvPr/>
        </p:nvSpPr>
        <p:spPr>
          <a:xfrm flipH="1" flipV="1">
            <a:off x="5796136" y="1052736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7" name="円/楕円 6"/>
          <p:cNvSpPr/>
          <p:nvPr/>
        </p:nvSpPr>
        <p:spPr>
          <a:xfrm flipH="1" flipV="1">
            <a:off x="6832359" y="3284984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8" name="円/楕円 7"/>
          <p:cNvSpPr/>
          <p:nvPr/>
        </p:nvSpPr>
        <p:spPr>
          <a:xfrm flipH="1" flipV="1">
            <a:off x="2965203" y="2253721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9" name="円/楕円 8"/>
          <p:cNvSpPr/>
          <p:nvPr/>
        </p:nvSpPr>
        <p:spPr>
          <a:xfrm flipH="1" flipV="1">
            <a:off x="2771800" y="5445224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976156" y="913789"/>
            <a:ext cx="41549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山</a:t>
            </a:r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811815" y="2771636"/>
            <a:ext cx="124906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dirty="0" err="1" smtClean="0"/>
              <a:t>つちのこ</a:t>
            </a:r>
            <a:r>
              <a:rPr kumimoji="1" lang="ja-JP" altLang="en-US" dirty="0" smtClean="0"/>
              <a:t>森</a:t>
            </a:r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491132" y="3475263"/>
            <a:ext cx="41549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湖</a:t>
            </a:r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072603" y="1810957"/>
            <a:ext cx="822661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Ｂ町</a:t>
            </a:r>
            <a:endParaRPr kumimoji="1" lang="ja-JP" altLang="en-US" sz="28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960963" y="5260558"/>
            <a:ext cx="800219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Ａ町</a:t>
            </a:r>
            <a:endParaRPr kumimoji="1" lang="ja-JP" altLang="en-US" sz="2800" dirty="0"/>
          </a:p>
        </p:txBody>
      </p:sp>
      <p:sp>
        <p:nvSpPr>
          <p:cNvPr id="2074" name="AutoShape 5" descr="data:image/jpeg;base64,/9j/4AAQSkZJRgABAQAAAQABAAD/2wCEAAkGBhQSERUUExQWFBUVFxQXFxcYFxcVFxgVGBQXFBQYFRcXHCYeFxojGhQUHy8gIycpLCwsFR4xNTAqNScrLCkBCQoKDgwOGg8PGSokHyQwLzAsKSwsLykvLiosNTUsLi0vLSksLyouLCk0LSkqLiwsLCosNSwsKSkqLywsNCkpLP/AABEIAOEA4QMBIgACEQEDEQH/xAAcAAACAgMBAQAAAAAAAAAAAAABAgADBAUGBwj/xABHEAABAwEEBgUIBwYFBQEAAAABAAIRAwQSITEFE0FRYXEGIoGRoQcycrGywdHwFDRCUpKz4SNic4Ki8TNDRHSTFSRTY4MW/8QAGgEBAAMBAQEAAAAAAAAAAAAAAAIDBAUBBv/EADERAAIBAgMHAgUDBQAAAAAAAAABAgMRBCExEjJBUXHB8GHRExSBkaEiQrEFM3Lh8f/aAAwDAQACEQMRAD8A9rf35fBGMNnYnDAiAgKxj4bI5ommclYkfUhAG5nxRDYQc5I55+ceSAshGVU7Lt24Sh/bfmEBYHhA1MJS44DJHVe/uQBc+Ci04lDV78VNWEBWRjHP4pnCdnzmFYApeCAVo4eKdLf5oX8f1QBNPEHciQkvThz8EC7idnw7UBbKUuwlJJnHco1h70A7ilY+fepBIhHV/FAIMePbHBWhDVhEBAB7J2wq6NKFbKhcgFbT45IimEA+ctyXWe7ZKAshRCeaiAW/hPHwQp9vf7kxpo6sIBlTWpnPwVyBcgEFPDxxR1amsU1mUIAhnyUQEmsxj5lFh37ygGLkpf8APiq2t8Pdgmc2dm5AWNKjigwchyTIDGY8yYCsJzHzknuYymQFQbwJy28EXMJ3Ji5EFALq0QxElVMrb0BcgXBVnI7wgDBOzHdjvQFl9C/uSkHZPuRDEBC8+KgfieSIppi1AVCYg9nrTEzlwKsSufCAVlOERT4ol2CV1RAG5xKiW/x8CogGJxwSlxnvyTavKMIU1aAVwy9+KAE/OGBlWhqKArxJ3KCngOCa+JjaoXcEBLnipcCU1OzmsDT+lfo1mrV7rnilSfUutGLi1pMcBhnsxKA57pz5RBYnChQYK9reLwZMMps+/WcMhuaMTwwnze2dNNJgmq+3imRjdbRpCi0bocJcOJMrWaP07QqNrVatoJtdaKpIDQ11QiSxweLzWt80CQA0CDmpo14q1BWeOq3/AAmHL+K4H7R+zuGOZw5lbFTUnbJL8/c3UqULZ5v8Hb9G/KdpJzb1exNrU8IfTd9HqOH3m0qx63e3gupsvlSsRIbWdUsjjstNN1If8mNP+pef1tPimwvcTA2DEknABo2kkgAcVqrWatoafpDzdP8AkMcRTaN1Qtxqu3z1dw2qunjpt3klYk8LF5ReZ73Y7cysy/Tex7T9pjg5vYWkhMHd2B+e0L5qsmiS6qfoV6i9ph1anUfRawjZLMXuG4DmQvQtF6Q0jQa27b21yBiLRRDmnk9jhUHaXLZ85SW87eehneHnwzPVDn87R+isYefauCs3lFtFPC0WEuG19lqNqj/iqXHjslbjR/lJsFVwb9IFF/8A464dZ38oqhoPYSr4VYT3WmUyhKOqOmISNpwZUZXBEjEHIjEHkVL85KwiNcCKrvnDI5oXsD85oC0lB74SY90HsRInYgCX5xsSg880zaf6qCnzQDqqs0nkrVEBSxmGeacsnPcmLkC9AS6d/gEEL/BRAE1Pf4IOefBAsk/O6Pgm1fz2QgIw8+6E6UN4lMgMd7TIVl04bU5KF8IBRTO/f4qPpAiDjz3bQeCa9igHzPagPm/p30Y+h2t9GAaR61MOaHC44ksicREOYYObJ2rSU6pb5pe30XXh+CpMdhXuflZ6OC0WPXNHXoS4kZ6oxf8AwkNf/Id68L55jA8xmubiE4v0NVN3RazSsvbfcx4Ze6smi685l1rutLSQHEjHMjctlprpIat3qChLbjnspBjQzAl0sLm3sIGOF4mVxukfPf8A/P4fBbsCDIkciR6lVOEIqLt54yam2zo7PpulSoywjVsEANIPICMyT3krct0W82R9ptFrfZyGueyjSuwwAEjWOIJqO3jAbFwD6YJkta45yRddIyIcyDKttFoe9lx1SpdkG66KrTBkA5PjhJVHwlfJ9bkpTk8jvdEaZc6jTdUweWMLtnWLQThsxV2lNOUwwCowVrxuspFrXF7oyAdgBGJJwAXEUdN1Bm1r/QdDvwVIPcSs3Q2laOuNS0lwzY2mXal4pxILXOgGXySA4SGt3QavgNO7X2L/AIitZF1GhWpP1lGq6xn/AMdlc5jP5w4lrz/KBwW86P8AlG0rfDaZpW2mDDn1GCiBGzWsIa48muO9c5XritUNOTqmk3zIJcJltK83A4ReI4Ccyugs2kA0ANgACABgANwAyWj5qpTVr5kXShPRHdWXyllv1qxV6ePn0btqp8zq4qD8C32iOm9htRijaaTnfcLrlT/jfD/BeSWvTtRztVRN1wAL6hAIpg+aGg4OqGDAOAAk7AtFpax0GNL6w1hOb6k1KjjsEuxncBHYtFLGyeU1n6FMsKnnF5ep9KShfG9fMmiNM22k4fRa9ag0wG0g415JMAat95oOPmgHNetdAfKQ61VPotqa2naIdcc0Frat0dcXTiyo2CS2SCASMoW+NSMsjLKlKOp6CX9qGsQa096LWe9WFYC/A84Qv5HccU4YPejCArqY5cfiPUiGGI+ZTXlC6EBMVENZwPcogC2pJhAvOOGSq1ZnE57VbdM4IBb/AMwo4Y/rEJhT4o6sICsH494RImfgrUAUAurxw7lG08t6JqBC/wDMoAOoAiCJBBBBxEHAgjcvnDpr0eNitlSl9iZYd9N0mme4Fh40zvX0e5+O753rgfK70d19l17fOoXrx/8AS4guP8hDX8mv3qmtDbiThKzPnir1qp41GjsbE+ordLVWKzEVbrs2Xi70iY+K2q59bVI0Q5kUUWzsvRq0PF4U7rTkXkUweV8gnsVBM1ZE5ogkCASBuzH4TI8FlW/RdSiQKjS2cQcC1w/dcJBWISvU3wAraQGIAad7CaR7m9U9yvp22o3KpPCo2f66fvaq1F65X3lcLLQ2mhekGoDr9nbWL7990Nrt6xkENwcyGhrcjIaFg2N30o1qz6jadOy03FgfILjgBDZm84kATMDec8dzAcwg6yX3tccjg8Rm9glh7Rj/ACwrIuOb0YzMmy2+s17atItplpvMLgXOyIBIybnxKll0k9pFVsitQeKoxn9o03wZ2h2I5OIVrlVZbM59pY1gk1GvESAOoNZJLiAAG3zJ3KNOreV35YtklxPp+wW9tWlTqN82oxj2+i9t5vgVfrFynkxrmpomxndSDOym91MeDV1dzZyhdk5gGPnarEjWcU6Ax6057lZBwnEz4JyFJQC3ju9Sia8ogClvhK1wEjj+qUU/nt+CAZ1T57EzHJSwnw8EwCALljtmTslZKEIBDtwz+CAp8tisQvIAFvFa7Tmk6VGmRUF81AWikAC6oIhwg4BsHFxhonErmbd0hrNrEh+DSQBsjiFSwB73VKmNR8Eg44ZtBnYJkN80TMSSsEsdHNJZk9g860t5OLRSLXgMGtBusLzehrnXBeLQHO1dzOCc4zATQPRlwqP+k0HQGS2SQ0vvAASww6QTgDsXqttstZ9AjY0mAeqQCCDdnCJGW6VzQpC4YeDLmxAd5w+7IE4e7esFWcttLZavzJTq7FNy5Gwo9E9SA5rGBsAk0mtaZP2b2LzEZzjs3pukWgqZDKlF0EsALajgCSMJDnHrE92GCz7Bbf2bqb2uuubdIxECPvbCsRzadIyC4udHmw5x2S50THCYGQAVlV01Gy/4UUXOT2np6nOt6OvrjUPbDahEPwIY/wCy+QewjaDvhZ1r0W2wHUUgyAAXOLWOdUJxl8gwMYDdgC6ElrrpJyIOIxGOwgyFzdvs7mm9VNxuV50kGB1Q0iZJAw4BZWpySpUk3JvKxrT5nL9LNGUzRFoYxtNweKdRrRDHXmuc17W5NPVIIGGRXIr07S/R99qsjm0hcFEiqS89Ws4gtgOGAIGQJEbc5Hm7rE8Ouljr0gXYMyZgRnsPctk8NWoJKss/ORKM1LQpTU84yvQJ3OBlh78O1NaLK+mbr2uY7c5pae44qoiVWnZkzKDpE+G47R3rGrNmpS5v/Ld+iuY+cfvZ+mPO7xDu9Y9WpFSfuU3uPbAHsuXtONp2Lb3R9BeSdsaJss7RUI5Or1HDwK601AtF0NsWp0fZaZEFlCjPpXGl08ZJW7gxC7ZzBr/eldUwBRFPfw71BT8EBA7HmEjxj3fAqzVhSRlggKtRy8UU+sCiAZRrpyQfMYKmk0zG5AW6xAVOQ9al05cUQw7/AAQC3t892CAO/wCTKfVougDxQFRynIA7+GcrQW/TxqD/ALd0scI1gIbMGOoXYEYHEZ5jYVwWlvKcy3EsaRSpSQynVcKIqwYvVHGbzc4YMPvTk3o7PbWujAtEAA4EEDLI4dkhYMVXlFWh9y1QyuY9SyOlxIDnQSGh2Z3YGd+XJXWEXjec0AzMic+IJgjhgsfSJDsRedG4XRPFzsuwE8E7NLGXS0GSSDMHHYcveuRpK5PgbivpSoyyhrG03uxkC+2BhkMyRjkdy1Nkq0n1C4ANdGHdsA808hBzV9K1SMG3nAzdbjjhEnsG5aduiajnyTTptE43nF14+b1m9UGdm6VfUxVWqkmlYgoo2X/QaWuD6jh1zMGrhO6CRHIGeAXT6QpWdtIFxZdi61sAtJEuwAxnPauWOhyS11R5qNYB1OtBMRJk5be5bCpbXMpFrIa2IgARw57Oa1UsRRpxtsu544tswrRpRjWXgCRAMw4NMgTG/EjAkHHIBZVmstWtZ9Y1pMtJDbrWkxk0xjBAkcHNzxWL9Ka6mdawG8IN0SHAGZjB0SN6y9GdJw8GhTcAWsOx0wBdBMtEES3EnGBO9V4acHV23ly4ZnslkLVD22bUXmvqMJv3RDet1qYk3ZNwtmN6xNE2FzbLUovY1msxY4Xy8GftEFsCCYAIzMzJnVU6NWi8m8HkExDy15GAjEXXYNGEzhC3DKtR7A5pa0uEgEOaRiRDnMdgZB2FbK/9XqVITotRs3r47fgiqdmmc1pLosHM1T6hfBmmQ269pObW3iWuB+6SMYgznyZ6NB8ijVvvxIY6mWEwJhpBcJ4GF39qtpFWmx7A2qbpJEubvLmyA0xBxxxGW7ZV9HihNazj9kcalMZs23mzm3ftHLLHhsPKrfOyR0cPRdXV25er5HidPOPvRHpjze/FvaFm9GtGstdUUiX6yvaaNEMAwFBoLrQ55Izuh8ARnxXYaYsFmrMqVyIlzjeu3Bni+9LMsySSJ3kgJvIjohlS12m1HE0w1jAWkNJqgl1UA4tlrIjc4rTRppvXQy1G45HtrQNiZKwoubIhdAyiMqznghJxM5So2jjwTmmgKwOWe0qE/GI96suBMgFhRMogIgqw+ZHOESZb2IB7yXWbgkaNvzjjgjq8ct/j8lAWBV2o9R3I+pWNCWt5p5H1ID5wsFz/AKeGvY9zzjTeHSwNvEOY9hMZhxmCcc8F1XRuwN+hWciWE0aZJa4tk3BiQMD2hcrYfqVL0Xe25dl0Y+pWb+DS9gL56tJpOz/cdeMErdCx1Oo0yHB3pC478dOPZWq//YNDnCrRqANe9l8AVWyw3XHqEVO9q3tRcfSq3W2oaunUFStXbLsHMc2q665jgCRnlhlmo0qjlvZnlSmnojs9GdIaVSmPo5ZjJkG8SZMksN1wMzmDyWbTrio0Mqm9x2HrE+bgWkYZDYuE6M0g6yU7wDsauYB/zX5blmdGqNxlvgu1NlOtkY3bzHVatMby0tmP317PZd4pae9jNOmkkzqra9jIunLKA4Hsc4tA5ysmlUNRjTeIvScA07SPOLcThnAXF6J05X1YNZrX3+sGggXGuxazFt1xA24YlZmj+ndnaJc2pQbLhLmO1ZuuLT1m3mZg5wnwm9x/Yi6bSOhraJp1Gy038T1r7705HrGROAEEbFl2ayCm1okEAAFxIknbeMznsWqo2sPF+g5jmuxlrrue5zQWrFdWrh4vF4a7qk3GOwd1f8QScJnsUWmt5WIWZlabtrKRkO6+yMxxbObtxOAzxyTaD04x7IdDXCTwxM907dhJnYtlZbGxreoxsbCAHTxvGS7tK02k7FenqBrocabgAx5eBIDSIvTtzgY4KHr2PdS7Slqhr3PaYYLzTGRJaIBOBDt22Atc7S1SnT1loeaTDlSaSKlSfvOzx3COMBYtqtrLIwawirW85rBAa12V7AYn949m9cXpK216obaarf2VSo6kx5P2mgk3W7GS1wmcSCtdOdRQ2b5cvP4NUaklD4beROlGm32i6D1WB9MNpjzQL4AnYT4DZtn1DyN1mPq2806YpsmyhrcyA2k9suO1xiSd5Xj1syb6dP2wvWPIicbdzs3sVFswubv17FFeKsesISknET+iDZz2H5C6BjHLsJS6zGPmFGzEQoKXuQALjO3bkrGpdX8+CYNhAFRRRAKGKQBuVb+/L4I93YgHDwgH8MEufhsjmiaZyQENTPYcUlofgY3H1K0Mz4parYaeR9SA+cbD9Spei723LsujH1GzfwaXsBcbYfqVL0Xe25dl0Y+o2b+DS9gL5yvuv/J9ztR/b09jMqLjdlb/AHFo/MK7KouN2Vv9xaPzCqqXsS4mX0VP/aU/SqfnPWs0dbn030rOSWijUrmuL11tajWdOscJGsaWyDnBC2XRb6oznV/NerdJaKpVrutY190yJ9WGY4HBW7ezUlfm+/uZ5U9uKNd0fqTQABvNY57GO+9Ta4tY7uAHYk0ZUY2zPv0tZf1wY4OuupvFeriMYgyJ5ZELa3QIAEAYADAAcAtPY/qw9Ot+fUSMtpt82u5YoftfL2MfQbYs9IjB1wYtlp7xBW3oaer08ql7g8Xv6hDu8larQv1al6AV1RJTkpuz4kUk4o3Nl6evDnh1CWtuX3MqNB60x1XXZy+8Stfprp6TTqiyUnNe1ri+o9hljQAcoknEZ9USDJkLH0DXNOvVqNDXFmqN14lpBZUaQd2BzWhtlrc0W4NhjavnNaMA0ND2saTk2YkRjdGQC1Ukm9Fw7FE4WzSMi32sw973SYJJO07PcszS+k2VNHWSz5No06T3R967ed3lzu9aTSzjepdUlt+XRvA6s8J9SudTvROW7L1/p7zCMf0qTfG5KX6pWMCzUS2jTB++wxuBqAgdy9l8hwxt3pWf2Ki8ltuTf4lP2wvWvIb51t9KzexUW3DS2nfqV1laFuh6rCKpGPHtjgrWreYiOMBBr5EoPbO2ElGlCAa8eGKjMd6LafgiKYQFF3j61FkqIBQxEBJeMTx8MkKfb3+5AWpX1I7UyprUzn4ICxzlVXebp5HjsMJxTww54pazOq6dx8AgPnCw1R9DpCRN12EifOdsXa9GPqVm/g0vYC4fR2mw2wiz32AVIeWvaWvDplrqZdEy0Nyn3LuOjP1KzfwaXsBfO4hWi+p16cm7dDMqLjdlb/cWj8wrsqi40AltoIa4hlorl5DSWtBqmLxAhuW1U0fYtuk8zK6LfVGc6v5r1nvWB0W+qM51fzXrPevKv9yXVkY7qMd601j+rD06359Rbl601j+rD06359RWU9Pqu56t76exToX6tS9AK6oqdC/VqXoBXVF5U331IR3UJorz7Ryo+y9aDSH+q7fygt/orz7Ryo+y9aDSH+q7fygtuH3n0XY8nuL69zOKRydyRyyIGJbcm/xKftheteRCnjbZBGNlIkEYGm8gidhBmdsryTSEXROAv055XxK9c8ielHWh9vqk3i59mxi6IFN7RdGxoAAHJdTCX/nsZMQ8rHqerCICQvPioH4nkugYx5ULlVjEHsTEz4IAh85bv7JdZ7tkospwiKfFAGeaiFziVEBCzxR1YQLscEpcZ78kBZKhcq3DL34oAT84YGQgH1iSu6WGMZBHeE2JO5TV4DggPBLDaKTaNKz2iGVG0qbHUq7TTdeaxrXC7VAvYjZKpqiz0XRTrmznMinULWicr7DNNs/vASvfbVYKdVpZVY2o05te0Pb3OBCq0foahQZq6NKnSYcS1jGtaTvIAx7VzvkFtNqTtyN3zjas4o8TpaRtIEtqUbQ3e4at346UsP4QtSNI1aQrXmVqWtfVLyyKrCx7i4BxaCZF443Rmva9I+TqwViXGztpvP26JNB87yaRbe7ZXKab8mVWkw1LJWfXu46ircLnDaKdZobDt18GciRmq3g5R0s/x/oksRCW8mvyvc4zoja2OszGNe0uBqS2ReE1HkS3MYEHFbWotE8UK+Dmsc8ZtcAKjCMw5p6zCDsS/Q3M/wAOtUZ+6461vdUkjsIWCcFKTej9fOxqSaWWfnnE271pLI8fRhwfWnOBNeoBJyEnKc1Z9Prt85lOqN7Cabvwvlv9QWNYdPmhQfTJdR1msbUbUYSxzXVHub1h1ZAfv7FKFOSXPNdyLk0/cOhfq1L0Arqix9BuBs1KDMNAznvWRUVdTffUR3UJorz7Ryo+y9aDSH+q7fyguh0LSc+rXYxrnucKMNaJJhtQnwWktFjc9tucIApNl943YlraYbETeLiRH7pyhbaGUn9OxCpJbC+vcyHKi0VwwS4/EncBtKlqtV03QLzzk0bt7j9kcVm9Fuh1o0hWLaUG7hUrOB1VEZlrR9p8fZGJ2kBQo0XM8nNRNBaKt4/tCGjMMJ45vPOOHNe0+QvRFWnRtFZ7HMZXdSNIuEF7WNcC4NON3rCDt2YLseivQqzWCjq6bbzn/wCJUeAX1T+8fujGGjAd5O+c6PncutTpKBhnV2siCmmLUpfnGxKDzz2K4pLUr3wmVVZpPJAOXYJXVOxKxmGeacsnPcgBf4+CCa6d/gFEBNXlGEKasKGp70HPPggHDQikYefdCdALfExtUL+CpeDI4qy6cNqAhqdnNQzx7FBT444+KYs+f7ICsn3eBxRzOEZKwNUlAarSvRizWoDX0KVX02NLh6LvOb2FcxbvJBZzjQrV7Odjb2up/hrS7ucF3esCIKjKKlqiSk46M8e0j5MrfSk0zRtLf3SaFT8D7zP6wsSx+TrSNUE6mlQGwVqvWdwii14bzJ7F7XUdAVdKrOBVPy1O97F3zFS1rnz3pboLaaJLqtiqt/8AZQ/aDnNA3wPSaFpKdV0xTr3iM2VAHEc4uvHavp8AQN8++Ctbpfo1ZrW0ttFFlXAiXMF5uyWvi807iCCFGWGi/LnqxD4rsfPFg0jUove9zHBx1Za+i4EtLQ4TDoOIdlj2rV1arq764F46xwL3vBbmwTLcJdiYwgSu+095MbbZnuFKm61URi17XM1t3dUpki84b2zOcDJanox0Btdsr1KZpVLPSvN1tWqx1MtbcaHNptcJdUIB4DMnKao0XFuyLnUg0nf3MvoJ5Naltio4upWUmTU/zbQRnqyfNb++f5RtHuGjNG0rPRFGgwU6bMGtaIic+JJMkk4nNZNlsbKbGMY0NYxoa0DINaLrQOQACuhbYwUVkY5TcnmV490HsRInYrEusCkQFbT/AFRFPmiX9qBqIB1FWX4HnCF/I7jigLC6EC9I/HLj8fcpcMRv9aAbWcFEcVEAhpyfndHwTav57FGvkwoXnHDJAEM4lMqr8/oFHDH9YhAWEoXxvVYPx7wiQTPwhAPexQD5ntU1e5QU0BCer2Skae4e/FWCmEQEBVdx27cu8etWNTISgIQgxkTxQv4E7kXOwQBhQlVsdjj/AHKUdnbwKAuQecEWlB7JzQCsqyOKEmBjn71KVKEwpoBWdnfigN3ZlkOasDQigEa0otpx4+KJehrEAQwe9GEjHzt8FYgBeCDnQqa057lZBw24oA3+BURvHd6lEBTqzOJz2q26ZwTShrB8+CAAp8UTTCV1T57EzCgCoCo4rHbMnZKAvNQIX/mUDtwzQFPlsQBc/Hd2e9Cdh3n9ExZxRuBAVn1RtTQZ34JwIQLxvQCtpx70QwxBKdJVfAQBuIwq9ZI4xKjx4g+GKAsvJdYEo7OQUgnf279iAa/uCGs/uoWJmsjuhAIXYDf8FL+IPMFWBqiAre2fmNv6o3NncnlA1AgA1nFOlv570rqmAKAchRKHY8wkfn3fAoC28oqdTy8UUA9PLv8AWqmZjs9RRUQBqZ93vVqKiABVZ8/sUUQFiKiiAiiiiArq+4qU9vNRRAWLHtOxRRASjkeSZmfYiogHp5IqKIAqKKICJamRUUQFFHLtCup5d/rUUQFb8+0eoKfdUUQCvyH83rVlHJRRAWKKKID/2Q=="/>
          <p:cNvSpPr>
            <a:spLocks noChangeAspect="1" noChangeArrowheads="1"/>
          </p:cNvSpPr>
          <p:nvPr/>
        </p:nvSpPr>
        <p:spPr bwMode="auto">
          <a:xfrm>
            <a:off x="63500" y="-3841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3" name="円/楕円 32"/>
          <p:cNvSpPr/>
          <p:nvPr/>
        </p:nvSpPr>
        <p:spPr>
          <a:xfrm flipH="1" flipV="1">
            <a:off x="2821958" y="3879804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2446471" y="3428359"/>
            <a:ext cx="103746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ゴルフ場</a:t>
            </a:r>
            <a:endParaRPr kumimoji="1" lang="ja-JP" altLang="en-US" dirty="0"/>
          </a:p>
        </p:txBody>
      </p:sp>
      <p:sp>
        <p:nvSpPr>
          <p:cNvPr id="35" name="円/楕円 34"/>
          <p:cNvSpPr/>
          <p:nvPr/>
        </p:nvSpPr>
        <p:spPr>
          <a:xfrm flipH="1" flipV="1">
            <a:off x="4534574" y="3851342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4285449" y="4007027"/>
            <a:ext cx="86113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星ケ浜</a:t>
            </a:r>
            <a:endParaRPr kumimoji="1" lang="ja-JP" altLang="en-US" dirty="0"/>
          </a:p>
        </p:txBody>
      </p:sp>
      <p:cxnSp>
        <p:nvCxnSpPr>
          <p:cNvPr id="4" name="直線コネクタ 3"/>
          <p:cNvCxnSpPr>
            <a:endCxn id="7" idx="7"/>
          </p:cNvCxnSpPr>
          <p:nvPr/>
        </p:nvCxnSpPr>
        <p:spPr>
          <a:xfrm flipV="1">
            <a:off x="4580293" y="3324008"/>
            <a:ext cx="2258761" cy="53286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円弧 30"/>
          <p:cNvSpPr/>
          <p:nvPr/>
        </p:nvSpPr>
        <p:spPr>
          <a:xfrm rot="539856">
            <a:off x="3317072" y="2646498"/>
            <a:ext cx="2585180" cy="2512330"/>
          </a:xfrm>
          <a:prstGeom prst="arc">
            <a:avLst>
              <a:gd name="adj1" fmla="val 18085275"/>
              <a:gd name="adj2" fmla="val 1171733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cxnSp>
        <p:nvCxnSpPr>
          <p:cNvPr id="37" name="直線コネクタ 36"/>
          <p:cNvCxnSpPr/>
          <p:nvPr/>
        </p:nvCxnSpPr>
        <p:spPr>
          <a:xfrm flipH="1" flipV="1">
            <a:off x="4939727" y="401866"/>
            <a:ext cx="1294455" cy="508212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円弧 37"/>
          <p:cNvSpPr/>
          <p:nvPr/>
        </p:nvSpPr>
        <p:spPr>
          <a:xfrm rot="11056306">
            <a:off x="4790722" y="85170"/>
            <a:ext cx="2014677" cy="2026569"/>
          </a:xfrm>
          <a:prstGeom prst="arc">
            <a:avLst>
              <a:gd name="adj1" fmla="val 17033571"/>
              <a:gd name="adj2" fmla="val 2377744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39" name="円弧 38"/>
          <p:cNvSpPr/>
          <p:nvPr/>
        </p:nvSpPr>
        <p:spPr>
          <a:xfrm rot="11056306">
            <a:off x="3791438" y="-248056"/>
            <a:ext cx="2014677" cy="2026569"/>
          </a:xfrm>
          <a:prstGeom prst="arc">
            <a:avLst>
              <a:gd name="adj1" fmla="val 17033571"/>
              <a:gd name="adj2" fmla="val 19376449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40" name="円弧 39"/>
          <p:cNvSpPr/>
          <p:nvPr/>
        </p:nvSpPr>
        <p:spPr>
          <a:xfrm rot="15376901">
            <a:off x="4139243" y="857514"/>
            <a:ext cx="2014677" cy="2026569"/>
          </a:xfrm>
          <a:prstGeom prst="arc">
            <a:avLst>
              <a:gd name="adj1" fmla="val 17033571"/>
              <a:gd name="adj2" fmla="val 19376449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41" name="円弧 40"/>
          <p:cNvSpPr/>
          <p:nvPr/>
        </p:nvSpPr>
        <p:spPr>
          <a:xfrm rot="12086087">
            <a:off x="5638651" y="2074538"/>
            <a:ext cx="2433133" cy="2512330"/>
          </a:xfrm>
          <a:prstGeom prst="arc">
            <a:avLst>
              <a:gd name="adj1" fmla="val 17033571"/>
              <a:gd name="adj2" fmla="val 354817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cxnSp>
        <p:nvCxnSpPr>
          <p:cNvPr id="47" name="直線コネクタ 46"/>
          <p:cNvCxnSpPr/>
          <p:nvPr/>
        </p:nvCxnSpPr>
        <p:spPr>
          <a:xfrm flipV="1">
            <a:off x="3599743" y="1075595"/>
            <a:ext cx="2258761" cy="64124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/>
          <p:cNvSpPr txBox="1"/>
          <p:nvPr/>
        </p:nvSpPr>
        <p:spPr>
          <a:xfrm>
            <a:off x="5171700" y="770104"/>
            <a:ext cx="348172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/>
              <a:t>Ｐ</a:t>
            </a:r>
            <a:endParaRPr kumimoji="1" lang="ja-JP" altLang="en-US" b="1" dirty="0"/>
          </a:p>
        </p:txBody>
      </p:sp>
      <p:cxnSp>
        <p:nvCxnSpPr>
          <p:cNvPr id="49" name="直線コネクタ 48"/>
          <p:cNvCxnSpPr/>
          <p:nvPr/>
        </p:nvCxnSpPr>
        <p:spPr>
          <a:xfrm flipV="1">
            <a:off x="2912939" y="1283121"/>
            <a:ext cx="2258761" cy="101631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/>
          <p:cNvCxnSpPr/>
          <p:nvPr/>
        </p:nvCxnSpPr>
        <p:spPr>
          <a:xfrm flipV="1">
            <a:off x="4534574" y="1283121"/>
            <a:ext cx="612007" cy="272390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円弧 53"/>
          <p:cNvSpPr/>
          <p:nvPr/>
        </p:nvSpPr>
        <p:spPr>
          <a:xfrm rot="9389445">
            <a:off x="3869738" y="28304"/>
            <a:ext cx="2451596" cy="2509634"/>
          </a:xfrm>
          <a:prstGeom prst="arc">
            <a:avLst>
              <a:gd name="adj1" fmla="val 17033571"/>
              <a:gd name="adj2" fmla="val 148414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55" name="円弧 54"/>
          <p:cNvSpPr/>
          <p:nvPr/>
        </p:nvSpPr>
        <p:spPr>
          <a:xfrm rot="9389445">
            <a:off x="2669480" y="533914"/>
            <a:ext cx="2451596" cy="2509634"/>
          </a:xfrm>
          <a:prstGeom prst="arc">
            <a:avLst>
              <a:gd name="adj1" fmla="val 17033571"/>
              <a:gd name="adj2" fmla="val 18880309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56" name="円弧 55"/>
          <p:cNvSpPr/>
          <p:nvPr/>
        </p:nvSpPr>
        <p:spPr>
          <a:xfrm rot="14335479">
            <a:off x="3667204" y="1298252"/>
            <a:ext cx="2451596" cy="2509634"/>
          </a:xfrm>
          <a:prstGeom prst="arc">
            <a:avLst>
              <a:gd name="adj1" fmla="val 16182624"/>
              <a:gd name="adj2" fmla="val 17783372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cxnSp>
        <p:nvCxnSpPr>
          <p:cNvPr id="58" name="直線コネクタ 57"/>
          <p:cNvCxnSpPr/>
          <p:nvPr/>
        </p:nvCxnSpPr>
        <p:spPr>
          <a:xfrm flipV="1">
            <a:off x="2446471" y="1283122"/>
            <a:ext cx="2700110" cy="34060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コネクタ 60"/>
          <p:cNvCxnSpPr/>
          <p:nvPr/>
        </p:nvCxnSpPr>
        <p:spPr>
          <a:xfrm flipH="1" flipV="1">
            <a:off x="1596782" y="3105983"/>
            <a:ext cx="2176854" cy="138341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テキスト ボックス 67"/>
          <p:cNvSpPr txBox="1"/>
          <p:nvPr/>
        </p:nvSpPr>
        <p:spPr>
          <a:xfrm>
            <a:off x="2867677" y="4191693"/>
            <a:ext cx="370614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/>
              <a:t>Ｏ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4154207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5" grpId="0" animBg="1"/>
      <p:bldP spid="56" grpId="0" animBg="1"/>
      <p:bldP spid="6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free-illustrations-ls01.gatag.net/images/lgi01b201308101200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8560" y="-171400"/>
            <a:ext cx="10045116" cy="7344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528" y="510253"/>
            <a:ext cx="8424936" cy="6347747"/>
          </a:xfrm>
        </p:spPr>
        <p:txBody>
          <a:bodyPr>
            <a:noAutofit/>
          </a:bodyPr>
          <a:lstStyle/>
          <a:p>
            <a:r>
              <a:rPr lang="ja-JP" altLang="en-US" dirty="0"/>
              <a:t>最初の</a:t>
            </a:r>
            <a:r>
              <a:rPr lang="ja-JP" altLang="en-US" dirty="0" smtClean="0"/>
              <a:t>ヒントは、</a:t>
            </a:r>
            <a:r>
              <a:rPr kumimoji="1" lang="ja-JP" altLang="en-US" dirty="0" err="1" smtClean="0"/>
              <a:t>つちのこ</a:t>
            </a:r>
            <a:r>
              <a:rPr kumimoji="1" lang="ja-JP" altLang="en-US" dirty="0" smtClean="0"/>
              <a:t>森からも星ケ浜からも等しい距離のところにあり、</a:t>
            </a:r>
            <a:r>
              <a:rPr lang="ja-JP" altLang="en-US" dirty="0" smtClean="0"/>
              <a:t>なおかつ山</a:t>
            </a:r>
            <a:r>
              <a:rPr lang="ja-JP" altLang="en-US" dirty="0"/>
              <a:t>から最も</a:t>
            </a:r>
            <a:r>
              <a:rPr lang="ja-JP" altLang="en-US" dirty="0" smtClean="0"/>
              <a:t>近い地点Ｐにある。この地点Ｐを示せ。</a:t>
            </a:r>
            <a:endParaRPr lang="en-US" altLang="ja-JP" dirty="0" smtClean="0"/>
          </a:p>
          <a:p>
            <a:r>
              <a:rPr kumimoji="1" lang="ja-JP" altLang="en-US" dirty="0" smtClean="0"/>
              <a:t>その地点ＰとＢ町、星ケ浜を結んでできる角をちょうど半分にする線をひき、この線と、湖とゴルフ場を通る直線との交点をＯとする。Ｏを示せ。ここに重要なヒント２がある。</a:t>
            </a:r>
            <a:endParaRPr kumimoji="1" lang="en-US" altLang="ja-JP" dirty="0" smtClean="0"/>
          </a:p>
          <a:p>
            <a:r>
              <a:rPr lang="ja-JP" altLang="en-US" dirty="0"/>
              <a:t>コンパス</a:t>
            </a:r>
            <a:r>
              <a:rPr lang="ja-JP" altLang="en-US" dirty="0" smtClean="0"/>
              <a:t>で</a:t>
            </a:r>
            <a:r>
              <a:rPr lang="en-US" altLang="ja-JP" dirty="0" smtClean="0">
                <a:solidFill>
                  <a:srgbClr val="FF0000"/>
                </a:solidFill>
              </a:rPr>
              <a:t>2.6</a:t>
            </a:r>
            <a:r>
              <a:rPr lang="en-US" altLang="ja-JP" dirty="0" smtClean="0"/>
              <a:t>㎝</a:t>
            </a:r>
            <a:r>
              <a:rPr lang="ja-JP" altLang="en-US" dirty="0" smtClean="0"/>
              <a:t>の幅をとり、Ｏを中心としてその幅を半径とする円を書こう。</a:t>
            </a:r>
            <a:endParaRPr kumimoji="1"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343289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2050" name="Picture 2" descr="http://www.auncle.com/illust/img/1/m7.jpg">
            <a:hlinkClick r:id="rId3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9042" y="-860311"/>
            <a:ext cx="10369152" cy="8002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円/楕円 4"/>
          <p:cNvSpPr/>
          <p:nvPr/>
        </p:nvSpPr>
        <p:spPr>
          <a:xfrm flipH="1" flipV="1">
            <a:off x="2123728" y="3429544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6" name="円/楕円 5"/>
          <p:cNvSpPr/>
          <p:nvPr/>
        </p:nvSpPr>
        <p:spPr>
          <a:xfrm flipH="1" flipV="1">
            <a:off x="5796136" y="1052736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7" name="円/楕円 6"/>
          <p:cNvSpPr/>
          <p:nvPr/>
        </p:nvSpPr>
        <p:spPr>
          <a:xfrm flipH="1" flipV="1">
            <a:off x="6832359" y="3284984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8" name="円/楕円 7"/>
          <p:cNvSpPr/>
          <p:nvPr/>
        </p:nvSpPr>
        <p:spPr>
          <a:xfrm flipH="1" flipV="1">
            <a:off x="2965203" y="2253721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9" name="円/楕円 8"/>
          <p:cNvSpPr/>
          <p:nvPr/>
        </p:nvSpPr>
        <p:spPr>
          <a:xfrm flipH="1" flipV="1">
            <a:off x="2771800" y="5445224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976156" y="913789"/>
            <a:ext cx="41549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山</a:t>
            </a:r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811815" y="2771636"/>
            <a:ext cx="124906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dirty="0" err="1" smtClean="0"/>
              <a:t>つちのこ</a:t>
            </a:r>
            <a:r>
              <a:rPr kumimoji="1" lang="ja-JP" altLang="en-US" dirty="0" smtClean="0"/>
              <a:t>森</a:t>
            </a:r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491132" y="3475263"/>
            <a:ext cx="41549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湖</a:t>
            </a:r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072603" y="1810957"/>
            <a:ext cx="822661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Ｂ町</a:t>
            </a:r>
            <a:endParaRPr kumimoji="1" lang="ja-JP" altLang="en-US" sz="28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960963" y="5260558"/>
            <a:ext cx="800219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Ａ町</a:t>
            </a:r>
            <a:endParaRPr kumimoji="1" lang="ja-JP" altLang="en-US" sz="2800" dirty="0"/>
          </a:p>
        </p:txBody>
      </p:sp>
      <p:sp>
        <p:nvSpPr>
          <p:cNvPr id="2074" name="AutoShape 5" descr="data:image/jpeg;base64,/9j/4AAQSkZJRgABAQAAAQABAAD/2wCEAAkGBhQSERUUExQWFBUVFxQXFxcYFxcVFxgVGBQXFBQYFRcXHCYeFxojGhQUHy8gIycpLCwsFR4xNTAqNScrLCkBCQoKDgwOGg8PGSokHyQwLzAsKSwsLykvLiosNTUsLi0vLSksLyouLCk0LSkqLiwsLCosNSwsKSkqLywsNCkpLP/AABEIAOEA4QMBIgACEQEDEQH/xAAcAAACAgMBAQAAAAAAAAAAAAABAgADBAUGBwj/xABHEAABAwEEBgUIBwYFBQEAAAABAAIRAwQSITEFE0FRYXEGIoGRoQcycrGywdHwFDRCUpKz4SNic4Ki8TNDRHSTFSRTY4MW/8QAGgEBAAMBAQEAAAAAAAAAAAAAAAIDBAUBBv/EADERAAIBAgMHAgUDBQAAAAAAAAABAgMRBCExEjJBUXHB8GHRExSBkaEiQrEFM3Lh8f/aAAwDAQACEQMRAD8A9rf35fBGMNnYnDAiAgKxj4bI5ommclYkfUhAG5nxRDYQc5I55+ceSAshGVU7Lt24Sh/bfmEBYHhA1MJS44DJHVe/uQBc+Ci04lDV78VNWEBWRjHP4pnCdnzmFYApeCAVo4eKdLf5oX8f1QBNPEHciQkvThz8EC7idnw7UBbKUuwlJJnHco1h70A7ilY+fepBIhHV/FAIMePbHBWhDVhEBAB7J2wq6NKFbKhcgFbT45IimEA+ctyXWe7ZKAshRCeaiAW/hPHwQp9vf7kxpo6sIBlTWpnPwVyBcgEFPDxxR1amsU1mUIAhnyUQEmsxj5lFh37ygGLkpf8APiq2t8Pdgmc2dm5AWNKjigwchyTIDGY8yYCsJzHzknuYymQFQbwJy28EXMJ3Ji5EFALq0QxElVMrb0BcgXBVnI7wgDBOzHdjvQFl9C/uSkHZPuRDEBC8+KgfieSIppi1AVCYg9nrTEzlwKsSufCAVlOERT4ol2CV1RAG5xKiW/x8CogGJxwSlxnvyTavKMIU1aAVwy9+KAE/OGBlWhqKArxJ3KCngOCa+JjaoXcEBLnipcCU1OzmsDT+lfo1mrV7rnilSfUutGLi1pMcBhnsxKA57pz5RBYnChQYK9reLwZMMps+/WcMhuaMTwwnze2dNNJgmq+3imRjdbRpCi0bocJcOJMrWaP07QqNrVatoJtdaKpIDQ11QiSxweLzWt80CQA0CDmpo14q1BWeOq3/AAmHL+K4H7R+zuGOZw5lbFTUnbJL8/c3UqULZ5v8Hb9G/KdpJzb1exNrU8IfTd9HqOH3m0qx63e3gupsvlSsRIbWdUsjjstNN1If8mNP+pef1tPimwvcTA2DEknABo2kkgAcVqrWatoafpDzdP8AkMcRTaN1Qtxqu3z1dw2qunjpt3klYk8LF5ReZ73Y7cysy/Tex7T9pjg5vYWkhMHd2B+e0L5qsmiS6qfoV6i9ph1anUfRawjZLMXuG4DmQvQtF6Q0jQa27b21yBiLRRDmnk9jhUHaXLZ85SW87eehneHnwzPVDn87R+isYefauCs3lFtFPC0WEuG19lqNqj/iqXHjslbjR/lJsFVwb9IFF/8A464dZ38oqhoPYSr4VYT3WmUyhKOqOmISNpwZUZXBEjEHIjEHkVL85KwiNcCKrvnDI5oXsD85oC0lB74SY90HsRInYgCX5xsSg880zaf6qCnzQDqqs0nkrVEBSxmGeacsnPcmLkC9AS6d/gEEL/BRAE1Pf4IOefBAsk/O6Pgm1fz2QgIw8+6E6UN4lMgMd7TIVl04bU5KF8IBRTO/f4qPpAiDjz3bQeCa9igHzPagPm/p30Y+h2t9GAaR61MOaHC44ksicREOYYObJ2rSU6pb5pe30XXh+CpMdhXuflZ6OC0WPXNHXoS4kZ6oxf8AwkNf/Id68L55jA8xmubiE4v0NVN3RazSsvbfcx4Ze6smi685l1rutLSQHEjHMjctlprpIat3qChLbjnspBjQzAl0sLm3sIGOF4mVxukfPf8A/P4fBbsCDIkciR6lVOEIqLt54yam2zo7PpulSoywjVsEANIPICMyT3krct0W82R9ptFrfZyGueyjSuwwAEjWOIJqO3jAbFwD6YJkta45yRddIyIcyDKttFoe9lx1SpdkG66KrTBkA5PjhJVHwlfJ9bkpTk8jvdEaZc6jTdUweWMLtnWLQThsxV2lNOUwwCowVrxuspFrXF7oyAdgBGJJwAXEUdN1Bm1r/QdDvwVIPcSs3Q2laOuNS0lwzY2mXal4pxILXOgGXySA4SGt3QavgNO7X2L/AIitZF1GhWpP1lGq6xn/AMdlc5jP5w4lrz/KBwW86P8AlG0rfDaZpW2mDDn1GCiBGzWsIa48muO9c5XritUNOTqmk3zIJcJltK83A4ReI4Ccyugs2kA0ANgACABgANwAyWj5qpTVr5kXShPRHdWXyllv1qxV6ePn0btqp8zq4qD8C32iOm9htRijaaTnfcLrlT/jfD/BeSWvTtRztVRN1wAL6hAIpg+aGg4OqGDAOAAk7AtFpax0GNL6w1hOb6k1KjjsEuxncBHYtFLGyeU1n6FMsKnnF5ep9KShfG9fMmiNM22k4fRa9ag0wG0g415JMAat95oOPmgHNetdAfKQ61VPotqa2naIdcc0Frat0dcXTiyo2CS2SCASMoW+NSMsjLKlKOp6CX9qGsQa096LWe9WFYC/A84Qv5HccU4YPejCArqY5cfiPUiGGI+ZTXlC6EBMVENZwPcogC2pJhAvOOGSq1ZnE57VbdM4IBb/AMwo4Y/rEJhT4o6sICsH494RImfgrUAUAurxw7lG08t6JqBC/wDMoAOoAiCJBBBBxEHAgjcvnDpr0eNitlSl9iZYd9N0mme4Fh40zvX0e5+O753rgfK70d19l17fOoXrx/8AS4guP8hDX8mv3qmtDbiThKzPnir1qp41GjsbE+ordLVWKzEVbrs2Xi70iY+K2q59bVI0Q5kUUWzsvRq0PF4U7rTkXkUweV8gnsVBM1ZE5ogkCASBuzH4TI8FlW/RdSiQKjS2cQcC1w/dcJBWISvU3wAraQGIAad7CaR7m9U9yvp22o3KpPCo2f66fvaq1F65X3lcLLQ2mhekGoDr9nbWL7990Nrt6xkENwcyGhrcjIaFg2N30o1qz6jadOy03FgfILjgBDZm84kATMDec8dzAcwg6yX3tccjg8Rm9glh7Rj/ACwrIuOb0YzMmy2+s17atItplpvMLgXOyIBIybnxKll0k9pFVsitQeKoxn9o03wZ2h2I5OIVrlVZbM59pY1gk1GvESAOoNZJLiAAG3zJ3KNOreV35YtklxPp+wW9tWlTqN82oxj2+i9t5vgVfrFynkxrmpomxndSDOym91MeDV1dzZyhdk5gGPnarEjWcU6Ax6057lZBwnEz4JyFJQC3ju9Sia8ogClvhK1wEjj+qUU/nt+CAZ1T57EzHJSwnw8EwCALljtmTslZKEIBDtwz+CAp8tisQvIAFvFa7Tmk6VGmRUF81AWikAC6oIhwg4BsHFxhonErmbd0hrNrEh+DSQBsjiFSwB73VKmNR8Eg44ZtBnYJkN80TMSSsEsdHNJZk9g860t5OLRSLXgMGtBusLzehrnXBeLQHO1dzOCc4zATQPRlwqP+k0HQGS2SQ0vvAASww6QTgDsXqttstZ9AjY0mAeqQCCDdnCJGW6VzQpC4YeDLmxAd5w+7IE4e7esFWcttLZavzJTq7FNy5Gwo9E9SA5rGBsAk0mtaZP2b2LzEZzjs3pukWgqZDKlF0EsALajgCSMJDnHrE92GCz7Bbf2bqb2uuubdIxECPvbCsRzadIyC4udHmw5x2S50THCYGQAVlV01Gy/4UUXOT2np6nOt6OvrjUPbDahEPwIY/wCy+QewjaDvhZ1r0W2wHUUgyAAXOLWOdUJxl8gwMYDdgC6ElrrpJyIOIxGOwgyFzdvs7mm9VNxuV50kGB1Q0iZJAw4BZWpySpUk3JvKxrT5nL9LNGUzRFoYxtNweKdRrRDHXmuc17W5NPVIIGGRXIr07S/R99qsjm0hcFEiqS89Ws4gtgOGAIGQJEbc5Hm7rE8Ouljr0gXYMyZgRnsPctk8NWoJKss/ORKM1LQpTU84yvQJ3OBlh78O1NaLK+mbr2uY7c5pae44qoiVWnZkzKDpE+G47R3rGrNmpS5v/Ld+iuY+cfvZ+mPO7xDu9Y9WpFSfuU3uPbAHsuXtONp2Lb3R9BeSdsaJss7RUI5Or1HDwK601AtF0NsWp0fZaZEFlCjPpXGl08ZJW7gxC7ZzBr/eldUwBRFPfw71BT8EBA7HmEjxj3fAqzVhSRlggKtRy8UU+sCiAZRrpyQfMYKmk0zG5AW6xAVOQ9al05cUQw7/AAQC3t892CAO/wCTKfVougDxQFRynIA7+GcrQW/TxqD/ALd0scI1gIbMGOoXYEYHEZ5jYVwWlvKcy3EsaRSpSQynVcKIqwYvVHGbzc4YMPvTk3o7PbWujAtEAA4EEDLI4dkhYMVXlFWh9y1QyuY9SyOlxIDnQSGh2Z3YGd+XJXWEXjec0AzMic+IJgjhgsfSJDsRedG4XRPFzsuwE8E7NLGXS0GSSDMHHYcveuRpK5PgbivpSoyyhrG03uxkC+2BhkMyRjkdy1Nkq0n1C4ANdGHdsA808hBzV9K1SMG3nAzdbjjhEnsG5aduiajnyTTptE43nF14+b1m9UGdm6VfUxVWqkmlYgoo2X/QaWuD6jh1zMGrhO6CRHIGeAXT6QpWdtIFxZdi61sAtJEuwAxnPauWOhyS11R5qNYB1OtBMRJk5be5bCpbXMpFrIa2IgARw57Oa1UsRRpxtsu544tswrRpRjWXgCRAMw4NMgTG/EjAkHHIBZVmstWtZ9Y1pMtJDbrWkxk0xjBAkcHNzxWL9Ka6mdawG8IN0SHAGZjB0SN6y9GdJw8GhTcAWsOx0wBdBMtEES3EnGBO9V4acHV23ly4ZnslkLVD22bUXmvqMJv3RDet1qYk3ZNwtmN6xNE2FzbLUovY1msxY4Xy8GftEFsCCYAIzMzJnVU6NWi8m8HkExDy15GAjEXXYNGEzhC3DKtR7A5pa0uEgEOaRiRDnMdgZB2FbK/9XqVITotRs3r47fgiqdmmc1pLosHM1T6hfBmmQ269pObW3iWuB+6SMYgznyZ6NB8ijVvvxIY6mWEwJhpBcJ4GF39qtpFWmx7A2qbpJEubvLmyA0xBxxxGW7ZV9HihNazj9kcalMZs23mzm3ftHLLHhsPKrfOyR0cPRdXV25er5HidPOPvRHpjze/FvaFm9GtGstdUUiX6yvaaNEMAwFBoLrQ55Izuh8ARnxXYaYsFmrMqVyIlzjeu3Bni+9LMsySSJ3kgJvIjohlS12m1HE0w1jAWkNJqgl1UA4tlrIjc4rTRppvXQy1G45HtrQNiZKwoubIhdAyiMqznghJxM5So2jjwTmmgKwOWe0qE/GI96suBMgFhRMogIgqw+ZHOESZb2IB7yXWbgkaNvzjjgjq8ct/j8lAWBV2o9R3I+pWNCWt5p5H1ID5wsFz/AKeGvY9zzjTeHSwNvEOY9hMZhxmCcc8F1XRuwN+hWciWE0aZJa4tk3BiQMD2hcrYfqVL0Xe25dl0Y+pWb+DS9gL56tJpOz/cdeMErdCx1Oo0yHB3pC478dOPZWq//YNDnCrRqANe9l8AVWyw3XHqEVO9q3tRcfSq3W2oaunUFStXbLsHMc2q665jgCRnlhlmo0qjlvZnlSmnojs9GdIaVSmPo5ZjJkG8SZMksN1wMzmDyWbTrio0Mqm9x2HrE+bgWkYZDYuE6M0g6yU7wDsauYB/zX5blmdGqNxlvgu1NlOtkY3bzHVatMby0tmP317PZd4pae9jNOmkkzqra9jIunLKA4Hsc4tA5ysmlUNRjTeIvScA07SPOLcThnAXF6J05X1YNZrX3+sGggXGuxazFt1xA24YlZmj+ndnaJc2pQbLhLmO1ZuuLT1m3mZg5wnwm9x/Yi6bSOhraJp1Gy038T1r7705HrGROAEEbFl2ayCm1okEAAFxIknbeMznsWqo2sPF+g5jmuxlrrue5zQWrFdWrh4vF4a7qk3GOwd1f8QScJnsUWmt5WIWZlabtrKRkO6+yMxxbObtxOAzxyTaD04x7IdDXCTwxM907dhJnYtlZbGxreoxsbCAHTxvGS7tK02k7FenqBrocabgAx5eBIDSIvTtzgY4KHr2PdS7Slqhr3PaYYLzTGRJaIBOBDt22Atc7S1SnT1loeaTDlSaSKlSfvOzx3COMBYtqtrLIwawirW85rBAa12V7AYn949m9cXpK216obaarf2VSo6kx5P2mgk3W7GS1wmcSCtdOdRQ2b5cvP4NUaklD4beROlGm32i6D1WB9MNpjzQL4AnYT4DZtn1DyN1mPq2806YpsmyhrcyA2k9suO1xiSd5Xj1syb6dP2wvWPIicbdzs3sVFswubv17FFeKsesISknET+iDZz2H5C6BjHLsJS6zGPmFGzEQoKXuQALjO3bkrGpdX8+CYNhAFRRRAKGKQBuVb+/L4I93YgHDwgH8MEufhsjmiaZyQENTPYcUlofgY3H1K0Mz4parYaeR9SA+cbD9Spei723LsujH1GzfwaXsBcbYfqVL0Xe25dl0Y+o2b+DS9gL5yvuv/J9ztR/b09jMqLjdlb/AHFo/MK7KouN2Vv9xaPzCqqXsS4mX0VP/aU/SqfnPWs0dbn030rOSWijUrmuL11tajWdOscJGsaWyDnBC2XRb6oznV/NerdJaKpVrutY190yJ9WGY4HBW7ezUlfm+/uZ5U9uKNd0fqTQABvNY57GO+9Ta4tY7uAHYk0ZUY2zPv0tZf1wY4OuupvFeriMYgyJ5ZELa3QIAEAYADAAcAtPY/qw9Ot+fUSMtpt82u5YoftfL2MfQbYs9IjB1wYtlp7xBW3oaer08ql7g8Xv6hDu8larQv1al6AV1RJTkpuz4kUk4o3Nl6evDnh1CWtuX3MqNB60x1XXZy+8Stfprp6TTqiyUnNe1ri+o9hljQAcoknEZ9USDJkLH0DXNOvVqNDXFmqN14lpBZUaQd2BzWhtlrc0W4NhjavnNaMA0ND2saTk2YkRjdGQC1Ukm9Fw7FE4WzSMi32sw973SYJJO07PcszS+k2VNHWSz5No06T3R967ed3lzu9aTSzjepdUlt+XRvA6s8J9SudTvROW7L1/p7zCMf0qTfG5KX6pWMCzUS2jTB++wxuBqAgdy9l8hwxt3pWf2Ki8ltuTf4lP2wvWvIb51t9KzexUW3DS2nfqV1laFuh6rCKpGPHtjgrWreYiOMBBr5EoPbO2ElGlCAa8eGKjMd6LafgiKYQFF3j61FkqIBQxEBJeMTx8MkKfb3+5AWpX1I7UyprUzn4ICxzlVXebp5HjsMJxTww54pazOq6dx8AgPnCw1R9DpCRN12EifOdsXa9GPqVm/g0vYC4fR2mw2wiz32AVIeWvaWvDplrqZdEy0Nyn3LuOjP1KzfwaXsBfO4hWi+p16cm7dDMqLjdlb/cWj8wrsqi40AltoIa4hlorl5DSWtBqmLxAhuW1U0fYtuk8zK6LfVGc6v5r1nvWB0W+qM51fzXrPevKv9yXVkY7qMd601j+rD06359Rbl601j+rD06359RWU9Pqu56t76exToX6tS9AK6oqdC/VqXoBXVF5U331IR3UJorz7Ryo+y9aDSH+q7fygt/orz7Ryo+y9aDSH+q7fygtuH3n0XY8nuL69zOKRydyRyyIGJbcm/xKftheteRCnjbZBGNlIkEYGm8gidhBmdsryTSEXROAv055XxK9c8ielHWh9vqk3i59mxi6IFN7RdGxoAAHJdTCX/nsZMQ8rHqerCICQvPioH4nkugYx5ULlVjEHsTEz4IAh85bv7JdZ7tkospwiKfFAGeaiFziVEBCzxR1YQLscEpcZ78kBZKhcq3DL34oAT84YGQgH1iSu6WGMZBHeE2JO5TV4DggPBLDaKTaNKz2iGVG0qbHUq7TTdeaxrXC7VAvYjZKpqiz0XRTrmznMinULWicr7DNNs/vASvfbVYKdVpZVY2o05te0Pb3OBCq0foahQZq6NKnSYcS1jGtaTvIAx7VzvkFtNqTtyN3zjas4o8TpaRtIEtqUbQ3e4at346UsP4QtSNI1aQrXmVqWtfVLyyKrCx7i4BxaCZF443Rmva9I+TqwViXGztpvP26JNB87yaRbe7ZXKab8mVWkw1LJWfXu46ircLnDaKdZobDt18GciRmq3g5R0s/x/oksRCW8mvyvc4zoja2OszGNe0uBqS2ReE1HkS3MYEHFbWotE8UK+Dmsc8ZtcAKjCMw5p6zCDsS/Q3M/wAOtUZ+6461vdUkjsIWCcFKTej9fOxqSaWWfnnE271pLI8fRhwfWnOBNeoBJyEnKc1Z9Prt85lOqN7Cabvwvlv9QWNYdPmhQfTJdR1msbUbUYSxzXVHub1h1ZAfv7FKFOSXPNdyLk0/cOhfq1L0Arqix9BuBs1KDMNAznvWRUVdTffUR3UJorz7Ryo+y9aDSH+q7fyguh0LSc+rXYxrnucKMNaJJhtQnwWktFjc9tucIApNl943YlraYbETeLiRH7pyhbaGUn9OxCpJbC+vcyHKi0VwwS4/EncBtKlqtV03QLzzk0bt7j9kcVm9Fuh1o0hWLaUG7hUrOB1VEZlrR9p8fZGJ2kBQo0XM8nNRNBaKt4/tCGjMMJ45vPOOHNe0+QvRFWnRtFZ7HMZXdSNIuEF7WNcC4NON3rCDt2YLseivQqzWCjq6bbzn/wCJUeAX1T+8fujGGjAd5O+c6PncutTpKBhnV2siCmmLUpfnGxKDzz2K4pLUr3wmVVZpPJAOXYJXVOxKxmGeacsnPcgBf4+CCa6d/gFEBNXlGEKasKGp70HPPggHDQikYefdCdALfExtUL+CpeDI4qy6cNqAhqdnNQzx7FBT444+KYs+f7ICsn3eBxRzOEZKwNUlAarSvRizWoDX0KVX02NLh6LvOb2FcxbvJBZzjQrV7Odjb2up/hrS7ucF3esCIKjKKlqiSk46M8e0j5MrfSk0zRtLf3SaFT8D7zP6wsSx+TrSNUE6mlQGwVqvWdwii14bzJ7F7XUdAVdKrOBVPy1O97F3zFS1rnz3pboLaaJLqtiqt/8AZQ/aDnNA3wPSaFpKdV0xTr3iM2VAHEc4uvHavp8AQN8++Ctbpfo1ZrW0ttFFlXAiXMF5uyWvi807iCCFGWGi/LnqxD4rsfPFg0jUove9zHBx1Za+i4EtLQ4TDoOIdlj2rV1arq764F46xwL3vBbmwTLcJdiYwgSu+095MbbZnuFKm61URi17XM1t3dUpki84b2zOcDJanox0Btdsr1KZpVLPSvN1tWqx1MtbcaHNptcJdUIB4DMnKao0XFuyLnUg0nf3MvoJ5Naltio4upWUmTU/zbQRnqyfNb++f5RtHuGjNG0rPRFGgwU6bMGtaIic+JJMkk4nNZNlsbKbGMY0NYxoa0DINaLrQOQACuhbYwUVkY5TcnmV490HsRInYrEusCkQFbT/AFRFPmiX9qBqIB1FWX4HnCF/I7jigLC6EC9I/HLj8fcpcMRv9aAbWcFEcVEAhpyfndHwTav57FGvkwoXnHDJAEM4lMqr8/oFHDH9YhAWEoXxvVYPx7wiQTPwhAPexQD5ntU1e5QU0BCer2Skae4e/FWCmEQEBVdx27cu8etWNTISgIQgxkTxQv4E7kXOwQBhQlVsdjj/AHKUdnbwKAuQecEWlB7JzQCsqyOKEmBjn71KVKEwpoBWdnfigN3ZlkOasDQigEa0otpx4+KJehrEAQwe9GEjHzt8FYgBeCDnQqa057lZBw24oA3+BURvHd6lEBTqzOJz2q26ZwTShrB8+CAAp8UTTCV1T57EzCgCoCo4rHbMnZKAvNQIX/mUDtwzQFPlsQBc/Hd2e9Cdh3n9ExZxRuBAVn1RtTQZ34JwIQLxvQCtpx70QwxBKdJVfAQBuIwq9ZI4xKjx4g+GKAsvJdYEo7OQUgnf279iAa/uCGs/uoWJmsjuhAIXYDf8FL+IPMFWBqiAre2fmNv6o3NncnlA1AgA1nFOlv570rqmAKAchRKHY8wkfn3fAoC28oqdTy8UUA9PLv8AWqmZjs9RRUQBqZ93vVqKiABVZ8/sUUQFiKiiAiiiiArq+4qU9vNRRAWLHtOxRRASjkeSZmfYiogHp5IqKIAqKKICJamRUUQFFHLtCup5d/rUUQFb8+0eoKfdUUQCvyH83rVlHJRRAWKKKID/2Q=="/>
          <p:cNvSpPr>
            <a:spLocks noChangeAspect="1" noChangeArrowheads="1"/>
          </p:cNvSpPr>
          <p:nvPr/>
        </p:nvSpPr>
        <p:spPr bwMode="auto">
          <a:xfrm>
            <a:off x="63500" y="-3841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3" name="円/楕円 32"/>
          <p:cNvSpPr/>
          <p:nvPr/>
        </p:nvSpPr>
        <p:spPr>
          <a:xfrm flipH="1" flipV="1">
            <a:off x="2821958" y="3879804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2446471" y="3428359"/>
            <a:ext cx="103746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ゴルフ場</a:t>
            </a:r>
            <a:endParaRPr kumimoji="1" lang="ja-JP" altLang="en-US" dirty="0"/>
          </a:p>
        </p:txBody>
      </p:sp>
      <p:sp>
        <p:nvSpPr>
          <p:cNvPr id="35" name="円/楕円 34"/>
          <p:cNvSpPr/>
          <p:nvPr/>
        </p:nvSpPr>
        <p:spPr>
          <a:xfrm flipH="1" flipV="1">
            <a:off x="4534574" y="3851342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4285449" y="4007027"/>
            <a:ext cx="86113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星ケ浜</a:t>
            </a:r>
            <a:endParaRPr kumimoji="1" lang="ja-JP" altLang="en-US" dirty="0"/>
          </a:p>
        </p:txBody>
      </p:sp>
      <p:cxnSp>
        <p:nvCxnSpPr>
          <p:cNvPr id="4" name="直線コネクタ 3"/>
          <p:cNvCxnSpPr>
            <a:endCxn id="7" idx="7"/>
          </p:cNvCxnSpPr>
          <p:nvPr/>
        </p:nvCxnSpPr>
        <p:spPr>
          <a:xfrm flipV="1">
            <a:off x="4580293" y="3324008"/>
            <a:ext cx="2258761" cy="53286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円弧 30"/>
          <p:cNvSpPr/>
          <p:nvPr/>
        </p:nvSpPr>
        <p:spPr>
          <a:xfrm rot="539856">
            <a:off x="3317072" y="2646498"/>
            <a:ext cx="2585180" cy="2512330"/>
          </a:xfrm>
          <a:prstGeom prst="arc">
            <a:avLst>
              <a:gd name="adj1" fmla="val 18085275"/>
              <a:gd name="adj2" fmla="val 1171733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cxnSp>
        <p:nvCxnSpPr>
          <p:cNvPr id="37" name="直線コネクタ 36"/>
          <p:cNvCxnSpPr/>
          <p:nvPr/>
        </p:nvCxnSpPr>
        <p:spPr>
          <a:xfrm flipH="1" flipV="1">
            <a:off x="4939727" y="401866"/>
            <a:ext cx="1294455" cy="508212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円弧 37"/>
          <p:cNvSpPr/>
          <p:nvPr/>
        </p:nvSpPr>
        <p:spPr>
          <a:xfrm rot="11056306">
            <a:off x="4790722" y="85170"/>
            <a:ext cx="2014677" cy="2026569"/>
          </a:xfrm>
          <a:prstGeom prst="arc">
            <a:avLst>
              <a:gd name="adj1" fmla="val 17033571"/>
              <a:gd name="adj2" fmla="val 2377744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39" name="円弧 38"/>
          <p:cNvSpPr/>
          <p:nvPr/>
        </p:nvSpPr>
        <p:spPr>
          <a:xfrm rot="11056306">
            <a:off x="3791438" y="-248056"/>
            <a:ext cx="2014677" cy="2026569"/>
          </a:xfrm>
          <a:prstGeom prst="arc">
            <a:avLst>
              <a:gd name="adj1" fmla="val 17033571"/>
              <a:gd name="adj2" fmla="val 19376449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40" name="円弧 39"/>
          <p:cNvSpPr/>
          <p:nvPr/>
        </p:nvSpPr>
        <p:spPr>
          <a:xfrm rot="15376901">
            <a:off x="4139243" y="857514"/>
            <a:ext cx="2014677" cy="2026569"/>
          </a:xfrm>
          <a:prstGeom prst="arc">
            <a:avLst>
              <a:gd name="adj1" fmla="val 17033571"/>
              <a:gd name="adj2" fmla="val 19376449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41" name="円弧 40"/>
          <p:cNvSpPr/>
          <p:nvPr/>
        </p:nvSpPr>
        <p:spPr>
          <a:xfrm rot="12086087">
            <a:off x="5638651" y="2074538"/>
            <a:ext cx="2433133" cy="2512330"/>
          </a:xfrm>
          <a:prstGeom prst="arc">
            <a:avLst>
              <a:gd name="adj1" fmla="val 17033571"/>
              <a:gd name="adj2" fmla="val 354817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cxnSp>
        <p:nvCxnSpPr>
          <p:cNvPr id="47" name="直線コネクタ 46"/>
          <p:cNvCxnSpPr/>
          <p:nvPr/>
        </p:nvCxnSpPr>
        <p:spPr>
          <a:xfrm flipV="1">
            <a:off x="3599743" y="1075595"/>
            <a:ext cx="2258761" cy="64124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/>
          <p:cNvSpPr txBox="1"/>
          <p:nvPr/>
        </p:nvSpPr>
        <p:spPr>
          <a:xfrm>
            <a:off x="5171700" y="770104"/>
            <a:ext cx="348172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/>
              <a:t>Ｐ</a:t>
            </a:r>
            <a:endParaRPr kumimoji="1" lang="ja-JP" altLang="en-US" b="1" dirty="0"/>
          </a:p>
        </p:txBody>
      </p:sp>
      <p:cxnSp>
        <p:nvCxnSpPr>
          <p:cNvPr id="49" name="直線コネクタ 48"/>
          <p:cNvCxnSpPr/>
          <p:nvPr/>
        </p:nvCxnSpPr>
        <p:spPr>
          <a:xfrm flipV="1">
            <a:off x="2912939" y="1283121"/>
            <a:ext cx="2258761" cy="101631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/>
          <p:cNvCxnSpPr/>
          <p:nvPr/>
        </p:nvCxnSpPr>
        <p:spPr>
          <a:xfrm flipV="1">
            <a:off x="4534574" y="1283121"/>
            <a:ext cx="612007" cy="272390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円弧 53"/>
          <p:cNvSpPr/>
          <p:nvPr/>
        </p:nvSpPr>
        <p:spPr>
          <a:xfrm rot="9389445">
            <a:off x="3869738" y="28304"/>
            <a:ext cx="2451596" cy="2509634"/>
          </a:xfrm>
          <a:prstGeom prst="arc">
            <a:avLst>
              <a:gd name="adj1" fmla="val 17033571"/>
              <a:gd name="adj2" fmla="val 148414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55" name="円弧 54"/>
          <p:cNvSpPr/>
          <p:nvPr/>
        </p:nvSpPr>
        <p:spPr>
          <a:xfrm rot="9389445">
            <a:off x="2669480" y="533914"/>
            <a:ext cx="2451596" cy="2509634"/>
          </a:xfrm>
          <a:prstGeom prst="arc">
            <a:avLst>
              <a:gd name="adj1" fmla="val 17033571"/>
              <a:gd name="adj2" fmla="val 18880309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56" name="円弧 55"/>
          <p:cNvSpPr/>
          <p:nvPr/>
        </p:nvSpPr>
        <p:spPr>
          <a:xfrm rot="14335479">
            <a:off x="3667204" y="1298252"/>
            <a:ext cx="2451596" cy="2509634"/>
          </a:xfrm>
          <a:prstGeom prst="arc">
            <a:avLst>
              <a:gd name="adj1" fmla="val 16182624"/>
              <a:gd name="adj2" fmla="val 17783372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cxnSp>
        <p:nvCxnSpPr>
          <p:cNvPr id="58" name="直線コネクタ 57"/>
          <p:cNvCxnSpPr/>
          <p:nvPr/>
        </p:nvCxnSpPr>
        <p:spPr>
          <a:xfrm flipV="1">
            <a:off x="2446471" y="1283122"/>
            <a:ext cx="2700110" cy="34060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コネクタ 60"/>
          <p:cNvCxnSpPr/>
          <p:nvPr/>
        </p:nvCxnSpPr>
        <p:spPr>
          <a:xfrm flipH="1" flipV="1">
            <a:off x="1596782" y="3105983"/>
            <a:ext cx="2176854" cy="138341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テキスト ボックス 67"/>
          <p:cNvSpPr txBox="1"/>
          <p:nvPr/>
        </p:nvSpPr>
        <p:spPr>
          <a:xfrm>
            <a:off x="2867677" y="4191693"/>
            <a:ext cx="370614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/>
              <a:t>Ｏ</a:t>
            </a:r>
            <a:endParaRPr kumimoji="1" lang="ja-JP" altLang="en-US" b="1" dirty="0"/>
          </a:p>
        </p:txBody>
      </p:sp>
      <p:sp>
        <p:nvSpPr>
          <p:cNvPr id="70" name="円弧 69"/>
          <p:cNvSpPr/>
          <p:nvPr/>
        </p:nvSpPr>
        <p:spPr>
          <a:xfrm rot="9389445">
            <a:off x="1479527" y="2401497"/>
            <a:ext cx="3062788" cy="3098699"/>
          </a:xfrm>
          <a:prstGeom prst="arc">
            <a:avLst>
              <a:gd name="adj1" fmla="val 17033571"/>
              <a:gd name="adj2" fmla="val 16885348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09053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animBg="1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1297</TotalTime>
  <Words>497</Words>
  <Application>Microsoft Office PowerPoint</Application>
  <PresentationFormat>画面に合わせる (4:3)</PresentationFormat>
  <Paragraphs>91</Paragraphs>
  <Slides>12</Slides>
  <Notes>10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3" baseType="lpstr">
      <vt:lpstr>Office ​​テーマ</vt:lpstr>
      <vt:lpstr>宝　探　し</vt:lpstr>
      <vt:lpstr>復習　次の作図をしなさい。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平行線と面積</dc:title>
  <dc:creator>teacher</dc:creator>
  <cp:lastModifiedBy>teacher</cp:lastModifiedBy>
  <cp:revision>60</cp:revision>
  <cp:lastPrinted>2015-01-19T00:06:31Z</cp:lastPrinted>
  <dcterms:created xsi:type="dcterms:W3CDTF">2012-12-05T01:38:41Z</dcterms:created>
  <dcterms:modified xsi:type="dcterms:W3CDTF">2016-01-14T04:42:42Z</dcterms:modified>
</cp:coreProperties>
</file>