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4" r:id="rId2"/>
    <p:sldId id="265" r:id="rId3"/>
    <p:sldId id="261" r:id="rId4"/>
    <p:sldId id="267" r:id="rId5"/>
    <p:sldId id="263" r:id="rId6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73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C0EBA-813C-42E9-ADDA-31FE17CAE9A0}" type="datetimeFigureOut">
              <a:rPr kumimoji="1" lang="ja-JP" altLang="en-US" smtClean="0"/>
              <a:t>2015/12/10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93C00-37DC-48D3-A097-E0D1DD184B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0174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F5A-64C3-4226-B2D1-71CFC5863957}" type="datetimeFigureOut">
              <a:rPr kumimoji="1" lang="ja-JP" altLang="en-US" smtClean="0"/>
              <a:t>2015/12/10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4155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F5A-64C3-4226-B2D1-71CFC5863957}" type="datetimeFigureOut">
              <a:rPr kumimoji="1" lang="ja-JP" altLang="en-US" smtClean="0"/>
              <a:t>2015/12/10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130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F5A-64C3-4226-B2D1-71CFC5863957}" type="datetimeFigureOut">
              <a:rPr kumimoji="1" lang="ja-JP" altLang="en-US" smtClean="0"/>
              <a:t>2015/12/10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652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F5A-64C3-4226-B2D1-71CFC5863957}" type="datetimeFigureOut">
              <a:rPr kumimoji="1" lang="ja-JP" altLang="en-US" smtClean="0"/>
              <a:t>2015/12/10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470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F5A-64C3-4226-B2D1-71CFC5863957}" type="datetimeFigureOut">
              <a:rPr kumimoji="1" lang="ja-JP" altLang="en-US" smtClean="0"/>
              <a:t>2015/12/10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5221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F5A-64C3-4226-B2D1-71CFC5863957}" type="datetimeFigureOut">
              <a:rPr kumimoji="1" lang="ja-JP" altLang="en-US" smtClean="0"/>
              <a:t>2015/12/10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9442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F5A-64C3-4226-B2D1-71CFC5863957}" type="datetimeFigureOut">
              <a:rPr kumimoji="1" lang="ja-JP" altLang="en-US" smtClean="0"/>
              <a:t>2015/12/10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7971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F5A-64C3-4226-B2D1-71CFC5863957}" type="datetimeFigureOut">
              <a:rPr kumimoji="1" lang="ja-JP" altLang="en-US" smtClean="0"/>
              <a:t>2015/12/10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831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F5A-64C3-4226-B2D1-71CFC5863957}" type="datetimeFigureOut">
              <a:rPr kumimoji="1" lang="ja-JP" altLang="en-US" smtClean="0"/>
              <a:t>2015/12/10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353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F5A-64C3-4226-B2D1-71CFC5863957}" type="datetimeFigureOut">
              <a:rPr kumimoji="1" lang="ja-JP" altLang="en-US" smtClean="0"/>
              <a:t>2015/12/10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9204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F5A-64C3-4226-B2D1-71CFC5863957}" type="datetimeFigureOut">
              <a:rPr kumimoji="1" lang="ja-JP" altLang="en-US" smtClean="0"/>
              <a:t>2015/12/10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9306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77F5A-64C3-4226-B2D1-71CFC5863957}" type="datetimeFigureOut">
              <a:rPr kumimoji="1" lang="ja-JP" altLang="en-US" smtClean="0"/>
              <a:t>2015/12/10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5591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>
            <a:normAutofit fontScale="90000"/>
          </a:bodyPr>
          <a:lstStyle/>
          <a:p>
            <a:r>
              <a:rPr kumimoji="1" lang="ja-JP" altLang="en-US" sz="8000" dirty="0" smtClean="0"/>
              <a:t>基本の作図</a:t>
            </a:r>
            <a:r>
              <a:rPr kumimoji="1" lang="en-US" altLang="ja-JP" sz="6600" dirty="0" smtClean="0"/>
              <a:t/>
            </a:r>
            <a:br>
              <a:rPr kumimoji="1" lang="en-US" altLang="ja-JP" sz="6600" dirty="0" smtClean="0"/>
            </a:br>
            <a:r>
              <a:rPr kumimoji="1" lang="ja-JP" altLang="en-US" sz="6600" dirty="0" smtClean="0"/>
              <a:t>角の</a:t>
            </a:r>
            <a:r>
              <a:rPr lang="ja-JP" altLang="en-US" sz="6600" dirty="0" smtClean="0"/>
              <a:t>二等分</a:t>
            </a:r>
            <a:r>
              <a:rPr lang="ja-JP" altLang="en-US" sz="6600" dirty="0"/>
              <a:t>線</a:t>
            </a:r>
            <a:endParaRPr kumimoji="1" lang="ja-JP" altLang="en-US" sz="6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59632" y="3212976"/>
            <a:ext cx="6552728" cy="2641848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r>
              <a:rPr kumimoji="1" lang="ja-JP" altLang="en-US" sz="4400" dirty="0" smtClean="0">
                <a:solidFill>
                  <a:schemeClr val="tx1"/>
                </a:solidFill>
              </a:rPr>
              <a:t>本時の目標</a:t>
            </a:r>
            <a:endParaRPr kumimoji="1" lang="en-US" altLang="ja-JP" sz="44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4400" dirty="0">
                <a:solidFill>
                  <a:schemeClr val="tx1"/>
                </a:solidFill>
              </a:rPr>
              <a:t>作図の意味を理解し</a:t>
            </a:r>
            <a:r>
              <a:rPr lang="ja-JP" altLang="en-US" sz="4400" dirty="0" smtClean="0">
                <a:solidFill>
                  <a:schemeClr val="tx1"/>
                </a:solidFill>
              </a:rPr>
              <a:t>、角の二等分線の作図をすることができる。</a:t>
            </a:r>
            <a:endParaRPr kumimoji="1" lang="en-US" altLang="ja-JP" sz="4400" dirty="0" smtClean="0">
              <a:solidFill>
                <a:schemeClr val="tx1"/>
              </a:solidFill>
            </a:endParaRPr>
          </a:p>
          <a:p>
            <a:endParaRPr kumimoji="1" lang="ja-JP" alt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30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420" y="139225"/>
            <a:ext cx="8915584" cy="1143000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dirty="0" smtClean="0"/>
              <a:t>下のひし形で、角を二等分する線はどれですか</a:t>
            </a:r>
            <a:r>
              <a:rPr kumimoji="1" lang="en-US" altLang="ja-JP" dirty="0" smtClean="0"/>
              <a:t>?</a:t>
            </a:r>
            <a:endParaRPr kumimoji="1" lang="ja-JP" altLang="en-US" dirty="0"/>
          </a:p>
        </p:txBody>
      </p:sp>
      <p:sp>
        <p:nvSpPr>
          <p:cNvPr id="4" name="ひし形 3"/>
          <p:cNvSpPr/>
          <p:nvPr/>
        </p:nvSpPr>
        <p:spPr>
          <a:xfrm>
            <a:off x="836068" y="1375901"/>
            <a:ext cx="4206882" cy="2396707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" name="直線コネクタ 7"/>
          <p:cNvCxnSpPr>
            <a:stCxn id="4" idx="1"/>
            <a:endCxn id="4" idx="3"/>
          </p:cNvCxnSpPr>
          <p:nvPr/>
        </p:nvCxnSpPr>
        <p:spPr>
          <a:xfrm>
            <a:off x="836068" y="2574255"/>
            <a:ext cx="420688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2628417" y="842027"/>
            <a:ext cx="429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Ａ</a:t>
            </a:r>
            <a:endParaRPr kumimoji="1" lang="ja-JP" altLang="en-US" sz="36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26442" y="2243888"/>
            <a:ext cx="317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Ｂ</a:t>
            </a:r>
            <a:endParaRPr kumimoji="1" lang="ja-JP" altLang="en-US" sz="36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712488" y="3645761"/>
            <a:ext cx="454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Ｃ</a:t>
            </a:r>
            <a:endParaRPr kumimoji="1" lang="ja-JP" altLang="en-US" sz="36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038503" y="2243889"/>
            <a:ext cx="3120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Ｄ</a:t>
            </a:r>
            <a:endParaRPr kumimoji="1" lang="ja-JP" altLang="en-US" sz="3600" dirty="0"/>
          </a:p>
        </p:txBody>
      </p:sp>
      <p:sp>
        <p:nvSpPr>
          <p:cNvPr id="17" name="円/楕円 16"/>
          <p:cNvSpPr/>
          <p:nvPr/>
        </p:nvSpPr>
        <p:spPr>
          <a:xfrm>
            <a:off x="1353263" y="2675747"/>
            <a:ext cx="93527" cy="958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/楕円 17"/>
          <p:cNvSpPr/>
          <p:nvPr/>
        </p:nvSpPr>
        <p:spPr>
          <a:xfrm>
            <a:off x="1353264" y="2348880"/>
            <a:ext cx="93527" cy="958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154782" y="5773332"/>
            <a:ext cx="4269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 smtClean="0"/>
              <a:t>O</a:t>
            </a:r>
            <a:endParaRPr kumimoji="1" lang="ja-JP" altLang="en-US" sz="4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821532" y="5951480"/>
            <a:ext cx="4269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/>
              <a:t>Ｙ</a:t>
            </a:r>
            <a:endParaRPr kumimoji="1" lang="ja-JP" altLang="en-US" sz="40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225888" y="2937875"/>
            <a:ext cx="4269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/>
              <a:t>Ｘ</a:t>
            </a:r>
            <a:endParaRPr kumimoji="1" lang="ja-JP" altLang="en-US" sz="4000" dirty="0"/>
          </a:p>
        </p:txBody>
      </p:sp>
      <p:sp>
        <p:nvSpPr>
          <p:cNvPr id="23" name="ひし形 22"/>
          <p:cNvSpPr/>
          <p:nvPr/>
        </p:nvSpPr>
        <p:spPr>
          <a:xfrm rot="20003241">
            <a:off x="4417544" y="3876300"/>
            <a:ext cx="4731942" cy="2292292"/>
          </a:xfrm>
          <a:prstGeom prst="diamond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" name="直線コネクタ 23"/>
          <p:cNvCxnSpPr>
            <a:stCxn id="23" idx="1"/>
          </p:cNvCxnSpPr>
          <p:nvPr/>
        </p:nvCxnSpPr>
        <p:spPr>
          <a:xfrm flipV="1">
            <a:off x="4668206" y="3645761"/>
            <a:ext cx="4872346" cy="243653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>
            <a:endCxn id="23" idx="1"/>
          </p:cNvCxnSpPr>
          <p:nvPr/>
        </p:nvCxnSpPr>
        <p:spPr>
          <a:xfrm flipH="1">
            <a:off x="4668206" y="3374161"/>
            <a:ext cx="2089587" cy="27081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endCxn id="23" idx="1"/>
          </p:cNvCxnSpPr>
          <p:nvPr/>
        </p:nvCxnSpPr>
        <p:spPr>
          <a:xfrm flipH="1">
            <a:off x="4668206" y="6058970"/>
            <a:ext cx="3222805" cy="233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円/楕円 26"/>
          <p:cNvSpPr/>
          <p:nvPr/>
        </p:nvSpPr>
        <p:spPr>
          <a:xfrm>
            <a:off x="5137269" y="5572771"/>
            <a:ext cx="112061" cy="11387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/楕円 27"/>
          <p:cNvSpPr/>
          <p:nvPr/>
        </p:nvSpPr>
        <p:spPr>
          <a:xfrm>
            <a:off x="5289669" y="5894543"/>
            <a:ext cx="112061" cy="11387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9" name="直線コネクタ 28"/>
          <p:cNvCxnSpPr/>
          <p:nvPr/>
        </p:nvCxnSpPr>
        <p:spPr>
          <a:xfrm flipH="1" flipV="1">
            <a:off x="5594943" y="4547692"/>
            <a:ext cx="287928" cy="215024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 flipH="1" flipV="1">
            <a:off x="7891011" y="4976780"/>
            <a:ext cx="288032" cy="186644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 flipV="1">
            <a:off x="6225888" y="5848998"/>
            <a:ext cx="0" cy="373288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 flipV="1">
            <a:off x="7409570" y="3773111"/>
            <a:ext cx="0" cy="373288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タイトル 1"/>
          <p:cNvSpPr txBox="1">
            <a:spLocks/>
          </p:cNvSpPr>
          <p:nvPr/>
        </p:nvSpPr>
        <p:spPr>
          <a:xfrm>
            <a:off x="188748" y="4338581"/>
            <a:ext cx="4402259" cy="1529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4000" dirty="0"/>
              <a:t>右</a:t>
            </a:r>
            <a:r>
              <a:rPr lang="ja-JP" altLang="en-US" sz="4000" dirty="0" smtClean="0"/>
              <a:t>の∠</a:t>
            </a:r>
            <a:r>
              <a:rPr lang="en-US" altLang="ja-JP" sz="4000" dirty="0" smtClean="0"/>
              <a:t>XOY</a:t>
            </a:r>
            <a:r>
              <a:rPr lang="ja-JP" altLang="en-US" sz="4000" dirty="0" smtClean="0"/>
              <a:t>の二等分線を作図しなさい。</a:t>
            </a:r>
            <a:endParaRPr lang="ja-JP" altLang="en-US" sz="4000" dirty="0"/>
          </a:p>
        </p:txBody>
      </p:sp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4304" flipH="1">
            <a:off x="3593160" y="3853975"/>
            <a:ext cx="1859019" cy="2245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円弧 34"/>
          <p:cNvSpPr/>
          <p:nvPr/>
        </p:nvSpPr>
        <p:spPr>
          <a:xfrm rot="20927026">
            <a:off x="3046310" y="3644011"/>
            <a:ext cx="4072860" cy="3832340"/>
          </a:xfrm>
          <a:prstGeom prst="arc">
            <a:avLst>
              <a:gd name="adj1" fmla="val 18333229"/>
              <a:gd name="adj2" fmla="val 19570202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円弧 35"/>
          <p:cNvSpPr/>
          <p:nvPr/>
        </p:nvSpPr>
        <p:spPr>
          <a:xfrm rot="3164857">
            <a:off x="3309269" y="3796412"/>
            <a:ext cx="4072860" cy="3832340"/>
          </a:xfrm>
          <a:prstGeom prst="arc">
            <a:avLst>
              <a:gd name="adj1" fmla="val 18333229"/>
              <a:gd name="adj2" fmla="val 19570202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円弧 36"/>
          <p:cNvSpPr/>
          <p:nvPr/>
        </p:nvSpPr>
        <p:spPr>
          <a:xfrm rot="20927026">
            <a:off x="5735553" y="3644010"/>
            <a:ext cx="4072860" cy="3832340"/>
          </a:xfrm>
          <a:prstGeom prst="arc">
            <a:avLst>
              <a:gd name="adj1" fmla="val 18333229"/>
              <a:gd name="adj2" fmla="val 19570202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円弧 37"/>
          <p:cNvSpPr/>
          <p:nvPr/>
        </p:nvSpPr>
        <p:spPr>
          <a:xfrm rot="3618078">
            <a:off x="4974424" y="1497831"/>
            <a:ext cx="4072860" cy="3832340"/>
          </a:xfrm>
          <a:prstGeom prst="arc">
            <a:avLst>
              <a:gd name="adj1" fmla="val 18333229"/>
              <a:gd name="adj2" fmla="val 19570202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4304" flipH="1">
            <a:off x="5165344" y="1717330"/>
            <a:ext cx="1859019" cy="2245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4304" flipH="1">
            <a:off x="6205173" y="3820214"/>
            <a:ext cx="1859019" cy="2245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6689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3" grpId="0" animBg="1"/>
      <p:bldP spid="23" grpId="1" animBg="1"/>
      <p:bldP spid="27" grpId="0" animBg="1"/>
      <p:bldP spid="28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7779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角の二等分線の作図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0833" y="5881783"/>
            <a:ext cx="4269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 smtClean="0"/>
              <a:t>O</a:t>
            </a:r>
            <a:endParaRPr kumimoji="1" lang="ja-JP" altLang="en-US" sz="40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199178" y="6112307"/>
            <a:ext cx="4269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/>
              <a:t>Ｙ</a:t>
            </a:r>
            <a:endParaRPr kumimoji="1" lang="ja-JP" altLang="en-US" sz="4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33784" y="2338440"/>
            <a:ext cx="4269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/>
              <a:t>Ｘ</a:t>
            </a:r>
            <a:endParaRPr kumimoji="1" lang="ja-JP" altLang="en-US" sz="4000" dirty="0"/>
          </a:p>
        </p:txBody>
      </p:sp>
      <p:cxnSp>
        <p:nvCxnSpPr>
          <p:cNvPr id="14" name="直線コネクタ 13"/>
          <p:cNvCxnSpPr/>
          <p:nvPr/>
        </p:nvCxnSpPr>
        <p:spPr>
          <a:xfrm flipV="1">
            <a:off x="864257" y="3569780"/>
            <a:ext cx="5189636" cy="262096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H="1">
            <a:off x="864257" y="2599711"/>
            <a:ext cx="2741364" cy="35910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 flipH="1">
            <a:off x="864257" y="6167421"/>
            <a:ext cx="4744042" cy="233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円/楕円 24"/>
          <p:cNvSpPr/>
          <p:nvPr/>
        </p:nvSpPr>
        <p:spPr>
          <a:xfrm>
            <a:off x="1333320" y="5681222"/>
            <a:ext cx="112061" cy="11387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円/楕円 25"/>
          <p:cNvSpPr/>
          <p:nvPr/>
        </p:nvSpPr>
        <p:spPr>
          <a:xfrm>
            <a:off x="1485720" y="6002994"/>
            <a:ext cx="112061" cy="11387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弧 19"/>
          <p:cNvSpPr/>
          <p:nvPr/>
        </p:nvSpPr>
        <p:spPr>
          <a:xfrm rot="3164857">
            <a:off x="-494680" y="3911018"/>
            <a:ext cx="4072860" cy="3832340"/>
          </a:xfrm>
          <a:prstGeom prst="arc">
            <a:avLst>
              <a:gd name="adj1" fmla="val 13923812"/>
              <a:gd name="adj2" fmla="val 19570202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弧 21"/>
          <p:cNvSpPr/>
          <p:nvPr/>
        </p:nvSpPr>
        <p:spPr>
          <a:xfrm rot="3164857">
            <a:off x="1086108" y="1892639"/>
            <a:ext cx="4072860" cy="3832340"/>
          </a:xfrm>
          <a:prstGeom prst="arc">
            <a:avLst>
              <a:gd name="adj1" fmla="val 18333229"/>
              <a:gd name="adj2" fmla="val 19570202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弧 22"/>
          <p:cNvSpPr/>
          <p:nvPr/>
        </p:nvSpPr>
        <p:spPr>
          <a:xfrm rot="20852912">
            <a:off x="1922596" y="3765051"/>
            <a:ext cx="4072860" cy="3832340"/>
          </a:xfrm>
          <a:prstGeom prst="arc">
            <a:avLst>
              <a:gd name="adj1" fmla="val 18333229"/>
              <a:gd name="adj2" fmla="val 19570202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4304" flipH="1">
            <a:off x="-243809" y="3907811"/>
            <a:ext cx="1859019" cy="2245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4304" flipH="1">
            <a:off x="1339701" y="1893009"/>
            <a:ext cx="1859019" cy="2245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4304" flipH="1">
            <a:off x="2368204" y="3874050"/>
            <a:ext cx="1859019" cy="2245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" name="テキスト ボックス 33"/>
          <p:cNvSpPr txBox="1"/>
          <p:nvPr/>
        </p:nvSpPr>
        <p:spPr>
          <a:xfrm>
            <a:off x="6064932" y="880918"/>
            <a:ext cx="2915815" cy="48320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①　点</a:t>
            </a:r>
            <a:r>
              <a:rPr kumimoji="1" lang="en-US" altLang="ja-JP" sz="2800" dirty="0" smtClean="0"/>
              <a:t>O</a:t>
            </a:r>
            <a:r>
              <a:rPr kumimoji="1" lang="ja-JP" altLang="en-US" sz="2800" dirty="0" smtClean="0"/>
              <a:t>を中心と</a:t>
            </a:r>
            <a:endParaRPr kumimoji="1" lang="en-US" altLang="ja-JP" sz="2800" dirty="0" smtClean="0"/>
          </a:p>
          <a:p>
            <a:r>
              <a:rPr lang="ja-JP" altLang="en-US" sz="2800" dirty="0"/>
              <a:t>　</a:t>
            </a:r>
            <a:r>
              <a:rPr kumimoji="1" lang="ja-JP" altLang="en-US" sz="2800" dirty="0" smtClean="0"/>
              <a:t>して、</a:t>
            </a:r>
            <a:r>
              <a:rPr kumimoji="1" lang="en-US" altLang="ja-JP" sz="2800" dirty="0" smtClean="0"/>
              <a:t>OX</a:t>
            </a:r>
            <a:r>
              <a:rPr kumimoji="1" lang="ja-JP" altLang="en-US" sz="2800" dirty="0" err="1" smtClean="0"/>
              <a:t>、</a:t>
            </a:r>
            <a:r>
              <a:rPr kumimoji="1" lang="en-US" altLang="ja-JP" sz="2800" dirty="0" smtClean="0"/>
              <a:t>OY</a:t>
            </a:r>
            <a:r>
              <a:rPr kumimoji="1" lang="ja-JP" altLang="en-US" sz="2800" dirty="0" smtClean="0"/>
              <a:t>に</a:t>
            </a:r>
            <a:endParaRPr kumimoji="1" lang="en-US" altLang="ja-JP" sz="2800" dirty="0" smtClean="0"/>
          </a:p>
          <a:p>
            <a:r>
              <a:rPr lang="ja-JP" altLang="en-US" sz="2800" dirty="0"/>
              <a:t>　</a:t>
            </a:r>
            <a:r>
              <a:rPr kumimoji="1" lang="ja-JP" altLang="en-US" sz="2800" dirty="0" smtClean="0"/>
              <a:t>交わる円をかく。</a:t>
            </a:r>
            <a:endParaRPr kumimoji="1" lang="en-US" altLang="ja-JP" sz="2800" dirty="0" smtClean="0"/>
          </a:p>
          <a:p>
            <a:endParaRPr lang="en-US" altLang="ja-JP" sz="2800" dirty="0" smtClean="0"/>
          </a:p>
          <a:p>
            <a:r>
              <a:rPr lang="ja-JP" altLang="en-US" sz="2800" dirty="0" smtClean="0"/>
              <a:t>②　</a:t>
            </a:r>
            <a:r>
              <a:rPr lang="ja-JP" altLang="en-US" sz="2800" dirty="0"/>
              <a:t>それぞれの</a:t>
            </a:r>
            <a:r>
              <a:rPr lang="ja-JP" altLang="en-US" sz="2800" dirty="0" smtClean="0"/>
              <a:t>交</a:t>
            </a:r>
            <a:endParaRPr lang="en-US" altLang="ja-JP" sz="2800" dirty="0" smtClean="0"/>
          </a:p>
          <a:p>
            <a:r>
              <a:rPr lang="ja-JP" altLang="en-US" sz="2800" dirty="0"/>
              <a:t>　</a:t>
            </a:r>
            <a:r>
              <a:rPr lang="ja-JP" altLang="en-US" sz="2800" dirty="0" smtClean="0"/>
              <a:t>点を中心として、</a:t>
            </a:r>
            <a:r>
              <a:rPr lang="ja-JP" altLang="en-US" sz="2800" dirty="0"/>
              <a:t>　</a:t>
            </a:r>
            <a:endParaRPr lang="en-US" altLang="ja-JP" sz="2800" dirty="0" smtClean="0"/>
          </a:p>
          <a:p>
            <a:r>
              <a:rPr lang="ja-JP" altLang="en-US" sz="2800" dirty="0"/>
              <a:t>　</a:t>
            </a:r>
            <a:r>
              <a:rPr lang="ja-JP" altLang="en-US" sz="2800" dirty="0" smtClean="0"/>
              <a:t>さらに交点をとる。</a:t>
            </a:r>
            <a:endParaRPr lang="en-US" altLang="ja-JP" sz="2800" dirty="0" smtClean="0"/>
          </a:p>
          <a:p>
            <a:endParaRPr kumimoji="1" lang="en-US" altLang="ja-JP" sz="2800" dirty="0" smtClean="0"/>
          </a:p>
          <a:p>
            <a:r>
              <a:rPr kumimoji="1" lang="ja-JP" altLang="en-US" sz="2800" dirty="0" smtClean="0"/>
              <a:t>③　その交点と点</a:t>
            </a:r>
            <a:endParaRPr kumimoji="1" lang="en-US" altLang="ja-JP" sz="2800" dirty="0" smtClean="0"/>
          </a:p>
          <a:p>
            <a:r>
              <a:rPr lang="ja-JP" altLang="en-US" sz="2800" dirty="0"/>
              <a:t>　</a:t>
            </a:r>
            <a:r>
              <a:rPr kumimoji="1" lang="en-US" altLang="ja-JP" sz="2800" dirty="0" smtClean="0"/>
              <a:t>O</a:t>
            </a:r>
            <a:r>
              <a:rPr kumimoji="1" lang="ja-JP" altLang="en-US" sz="2800" dirty="0" smtClean="0"/>
              <a:t>を通る直線を　</a:t>
            </a:r>
            <a:endParaRPr kumimoji="1" lang="en-US" altLang="ja-JP" sz="2800" dirty="0" smtClean="0"/>
          </a:p>
          <a:p>
            <a:r>
              <a:rPr lang="ja-JP" altLang="en-US" sz="2800" dirty="0"/>
              <a:t>　</a:t>
            </a:r>
            <a:r>
              <a:rPr kumimoji="1" lang="ja-JP" altLang="en-US" sz="2800" dirty="0" smtClean="0"/>
              <a:t>引く。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016975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0" grpId="0" animBg="1"/>
      <p:bldP spid="22" grpId="0" animBg="1"/>
      <p:bldP spid="23" grpId="0" animBg="1"/>
      <p:bldP spid="34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445624" cy="634082"/>
          </a:xfrm>
        </p:spPr>
        <p:txBody>
          <a:bodyPr>
            <a:noAutofit/>
          </a:bodyPr>
          <a:lstStyle/>
          <a:p>
            <a:r>
              <a:rPr kumimoji="1" lang="ja-JP" altLang="en-US" sz="3600" dirty="0" smtClean="0"/>
              <a:t>問</a:t>
            </a:r>
            <a:r>
              <a:rPr kumimoji="1" lang="en-US" altLang="ja-JP" sz="3600" dirty="0" smtClean="0"/>
              <a:t>1</a:t>
            </a:r>
            <a:r>
              <a:rPr kumimoji="1" lang="ja-JP" altLang="en-US" sz="3600" dirty="0" smtClean="0"/>
              <a:t>　△</a:t>
            </a:r>
            <a:r>
              <a:rPr kumimoji="1" lang="en-US" altLang="ja-JP" sz="3600" dirty="0" smtClean="0"/>
              <a:t>ABC</a:t>
            </a:r>
            <a:r>
              <a:rPr kumimoji="1" lang="ja-JP" altLang="en-US" sz="3600" dirty="0" smtClean="0"/>
              <a:t>について、次の作図をしなさい。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99592" y="908720"/>
            <a:ext cx="6480720" cy="936104"/>
          </a:xfrm>
        </p:spPr>
        <p:txBody>
          <a:bodyPr>
            <a:noAutofit/>
          </a:bodyPr>
          <a:lstStyle/>
          <a:p>
            <a:pPr marL="514350" indent="-514350">
              <a:buAutoNum type="arabicParenBoth"/>
            </a:pPr>
            <a:r>
              <a:rPr kumimoji="1" lang="ja-JP" altLang="en-US" dirty="0" smtClean="0"/>
              <a:t>　辺</a:t>
            </a:r>
            <a:r>
              <a:rPr kumimoji="1" lang="en-US" altLang="ja-JP" dirty="0" smtClean="0"/>
              <a:t>AC</a:t>
            </a:r>
            <a:r>
              <a:rPr kumimoji="1" lang="ja-JP" altLang="en-US" dirty="0" smtClean="0"/>
              <a:t>の垂直二等分線</a:t>
            </a:r>
            <a:r>
              <a:rPr kumimoji="1" lang="en-US" altLang="ja-JP" dirty="0" smtClean="0"/>
              <a:t>ℓ</a:t>
            </a:r>
          </a:p>
          <a:p>
            <a:pPr marL="514350" indent="-514350">
              <a:buAutoNum type="arabicParenBoth"/>
            </a:pPr>
            <a:r>
              <a:rPr lang="ja-JP" altLang="en-US" dirty="0"/>
              <a:t>　</a:t>
            </a:r>
            <a:r>
              <a:rPr lang="ja-JP" altLang="en-US" dirty="0" smtClean="0"/>
              <a:t>辺</a:t>
            </a:r>
            <a:r>
              <a:rPr lang="en-US" altLang="ja-JP" dirty="0" smtClean="0"/>
              <a:t>AB</a:t>
            </a:r>
            <a:r>
              <a:rPr lang="ja-JP" altLang="en-US" dirty="0" smtClean="0"/>
              <a:t>の中点</a:t>
            </a:r>
            <a:r>
              <a:rPr lang="en-US" altLang="ja-JP" dirty="0" smtClean="0"/>
              <a:t>M</a:t>
            </a:r>
            <a:endParaRPr kumimoji="1" lang="ja-JP" altLang="en-US" dirty="0"/>
          </a:p>
        </p:txBody>
      </p:sp>
      <p:sp>
        <p:nvSpPr>
          <p:cNvPr id="4" name="二等辺三角形 3"/>
          <p:cNvSpPr/>
          <p:nvPr/>
        </p:nvSpPr>
        <p:spPr>
          <a:xfrm>
            <a:off x="2123728" y="2636912"/>
            <a:ext cx="4332699" cy="2592288"/>
          </a:xfrm>
          <a:prstGeom prst="triangle">
            <a:avLst>
              <a:gd name="adj" fmla="val 7065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539220" y="4956281"/>
            <a:ext cx="4225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 smtClean="0"/>
              <a:t>C</a:t>
            </a:r>
            <a:endParaRPr kumimoji="1" lang="ja-JP" altLang="en-US" sz="40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666277" y="4972072"/>
            <a:ext cx="4269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 smtClean="0"/>
              <a:t>B</a:t>
            </a:r>
            <a:endParaRPr kumimoji="1" lang="ja-JP" altLang="en-US" sz="4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933076" y="2011540"/>
            <a:ext cx="4432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 smtClean="0"/>
              <a:t>A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56771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200" dirty="0" smtClean="0"/>
              <a:t>問</a:t>
            </a:r>
            <a:r>
              <a:rPr kumimoji="1" lang="en-US" altLang="ja-JP" sz="3200" dirty="0" smtClean="0"/>
              <a:t>2</a:t>
            </a:r>
            <a:r>
              <a:rPr kumimoji="1" lang="ja-JP" altLang="en-US" sz="3200" dirty="0" smtClean="0"/>
              <a:t>　次の∠</a:t>
            </a:r>
            <a:r>
              <a:rPr kumimoji="1" lang="en-US" altLang="ja-JP" sz="3200" dirty="0" smtClean="0"/>
              <a:t>XOY</a:t>
            </a:r>
            <a:r>
              <a:rPr kumimoji="1" lang="ja-JP" altLang="en-US" sz="3200" dirty="0" smtClean="0"/>
              <a:t>の二等分線を作図しなさい。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(1)</a:t>
            </a:r>
            <a:r>
              <a:rPr kumimoji="1" lang="ja-JP" altLang="en-US" dirty="0" smtClean="0"/>
              <a:t>　　　　　　　　　　　　　　</a:t>
            </a:r>
            <a:r>
              <a:rPr kumimoji="1" lang="en-US" altLang="ja-JP" dirty="0" smtClean="0"/>
              <a:t>(2)</a:t>
            </a:r>
            <a:endParaRPr kumimoji="1" lang="ja-JP" altLang="en-US" dirty="0"/>
          </a:p>
        </p:txBody>
      </p:sp>
      <p:sp>
        <p:nvSpPr>
          <p:cNvPr id="7" name="フリーフォーム 6"/>
          <p:cNvSpPr/>
          <p:nvPr/>
        </p:nvSpPr>
        <p:spPr>
          <a:xfrm>
            <a:off x="764275" y="2347415"/>
            <a:ext cx="3138985" cy="2497540"/>
          </a:xfrm>
          <a:custGeom>
            <a:avLst/>
            <a:gdLst>
              <a:gd name="connsiteX0" fmla="*/ 2620370 w 3138985"/>
              <a:gd name="connsiteY0" fmla="*/ 0 h 2497540"/>
              <a:gd name="connsiteX1" fmla="*/ 0 w 3138985"/>
              <a:gd name="connsiteY1" fmla="*/ 2497540 h 2497540"/>
              <a:gd name="connsiteX2" fmla="*/ 3138985 w 3138985"/>
              <a:gd name="connsiteY2" fmla="*/ 2483892 h 2497540"/>
              <a:gd name="connsiteX3" fmla="*/ 3138985 w 3138985"/>
              <a:gd name="connsiteY3" fmla="*/ 2483892 h 2497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38985" h="2497540">
                <a:moveTo>
                  <a:pt x="2620370" y="0"/>
                </a:moveTo>
                <a:lnTo>
                  <a:pt x="0" y="2497540"/>
                </a:lnTo>
                <a:lnTo>
                  <a:pt x="3138985" y="2483892"/>
                </a:lnTo>
                <a:lnTo>
                  <a:pt x="3138985" y="248389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リーフォーム 7"/>
          <p:cNvSpPr/>
          <p:nvPr/>
        </p:nvSpPr>
        <p:spPr>
          <a:xfrm>
            <a:off x="5268036" y="2674961"/>
            <a:ext cx="3493827" cy="2088108"/>
          </a:xfrm>
          <a:custGeom>
            <a:avLst/>
            <a:gdLst>
              <a:gd name="connsiteX0" fmla="*/ 0 w 3493827"/>
              <a:gd name="connsiteY0" fmla="*/ 0 h 2088108"/>
              <a:gd name="connsiteX1" fmla="*/ 1132764 w 3493827"/>
              <a:gd name="connsiteY1" fmla="*/ 2088108 h 2088108"/>
              <a:gd name="connsiteX2" fmla="*/ 3493827 w 3493827"/>
              <a:gd name="connsiteY2" fmla="*/ 2074460 h 2088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3827" h="2088108">
                <a:moveTo>
                  <a:pt x="0" y="0"/>
                </a:moveTo>
                <a:lnTo>
                  <a:pt x="1132764" y="2088108"/>
                </a:lnTo>
                <a:lnTo>
                  <a:pt x="3493827" y="207446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886571" y="2273431"/>
            <a:ext cx="4269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 smtClean="0"/>
              <a:t>X</a:t>
            </a:r>
            <a:endParaRPr kumimoji="1" lang="ja-JP" altLang="en-US" sz="4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774532" y="1919488"/>
            <a:ext cx="4269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 smtClean="0"/>
              <a:t>X</a:t>
            </a:r>
            <a:endParaRPr kumimoji="1" lang="ja-JP" altLang="en-US" sz="40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548368" y="4763069"/>
            <a:ext cx="4269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 smtClean="0"/>
              <a:t>Y</a:t>
            </a:r>
            <a:endParaRPr kumimoji="1" lang="ja-JP" altLang="en-US" sz="40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476271" y="4763069"/>
            <a:ext cx="4269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 smtClean="0"/>
              <a:t>Y</a:t>
            </a:r>
            <a:endParaRPr kumimoji="1" lang="ja-JP" altLang="en-US" sz="40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904932" y="4505466"/>
            <a:ext cx="4269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 smtClean="0"/>
              <a:t>O</a:t>
            </a:r>
            <a:endParaRPr kumimoji="1" lang="ja-JP" altLang="en-US" sz="4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37286" y="4491012"/>
            <a:ext cx="4269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 smtClean="0"/>
              <a:t>O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425216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1288</TotalTime>
  <Words>85</Words>
  <Application>Microsoft Office PowerPoint</Application>
  <PresentationFormat>画面に合わせる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​​テーマ</vt:lpstr>
      <vt:lpstr>基本の作図 角の二等分線</vt:lpstr>
      <vt:lpstr>下のひし形で、角を二等分する線はどれですか?</vt:lpstr>
      <vt:lpstr>角の二等分線の作図</vt:lpstr>
      <vt:lpstr>問1　△ABCについて、次の作図をしなさい。</vt:lpstr>
      <vt:lpstr>問2　次の∠XOYの二等分線を作図しなさい。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基本の作図</dc:title>
  <dc:creator>teacher</dc:creator>
  <cp:lastModifiedBy>teacher</cp:lastModifiedBy>
  <cp:revision>62</cp:revision>
  <cp:lastPrinted>2014-12-11T07:11:27Z</cp:lastPrinted>
  <dcterms:created xsi:type="dcterms:W3CDTF">2014-12-05T00:51:22Z</dcterms:created>
  <dcterms:modified xsi:type="dcterms:W3CDTF">2015-12-10T00:13:00Z</dcterms:modified>
</cp:coreProperties>
</file>