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58" r:id="rId6"/>
    <p:sldId id="257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77EEC-C311-4ACD-9C53-44714A5A80B1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AAAC2-8F07-4EFC-A9FF-48BFA6F6B2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8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AAAC2-8F07-4EFC-A9FF-48BFA6F6B27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57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71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4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29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24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04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12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87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9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3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76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54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C4B3-A6AE-46DD-8D81-E1B51C15802C}" type="datetimeFigureOut">
              <a:rPr kumimoji="1" lang="ja-JP" altLang="en-US" smtClean="0"/>
              <a:t>2015/1/16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8A2F1-46AE-4ECE-AB97-279285BD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7200" dirty="0" smtClean="0"/>
              <a:t>作図の利用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220709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>
                <a:solidFill>
                  <a:schemeClr val="tx1"/>
                </a:solidFill>
              </a:rPr>
              <a:t>作図を利用して条件を満たす点を見つける。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l"/>
            <a:endParaRPr kumimoji="1"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２　対称移動した図形の作図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355976" y="1593091"/>
            <a:ext cx="0" cy="48245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147425" y="982469"/>
            <a:ext cx="41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ℓ</a:t>
            </a:r>
            <a:endParaRPr kumimoji="1" lang="ja-JP" altLang="en-US" sz="3600" dirty="0"/>
          </a:p>
        </p:txBody>
      </p:sp>
      <p:sp>
        <p:nvSpPr>
          <p:cNvPr id="10" name="フリーフォーム 9"/>
          <p:cNvSpPr/>
          <p:nvPr/>
        </p:nvSpPr>
        <p:spPr>
          <a:xfrm>
            <a:off x="1564956" y="2278980"/>
            <a:ext cx="1705970" cy="2934268"/>
          </a:xfrm>
          <a:custGeom>
            <a:avLst/>
            <a:gdLst>
              <a:gd name="connsiteX0" fmla="*/ 1637731 w 1705970"/>
              <a:gd name="connsiteY0" fmla="*/ 0 h 2934268"/>
              <a:gd name="connsiteX1" fmla="*/ 0 w 1705970"/>
              <a:gd name="connsiteY1" fmla="*/ 1856095 h 2934268"/>
              <a:gd name="connsiteX2" fmla="*/ 764274 w 1705970"/>
              <a:gd name="connsiteY2" fmla="*/ 2934268 h 2934268"/>
              <a:gd name="connsiteX3" fmla="*/ 1705970 w 1705970"/>
              <a:gd name="connsiteY3" fmla="*/ 2920621 h 2934268"/>
              <a:gd name="connsiteX4" fmla="*/ 1637731 w 1705970"/>
              <a:gd name="connsiteY4" fmla="*/ 0 h 29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5970" h="2934268">
                <a:moveTo>
                  <a:pt x="1637731" y="0"/>
                </a:moveTo>
                <a:lnTo>
                  <a:pt x="0" y="1856095"/>
                </a:lnTo>
                <a:lnTo>
                  <a:pt x="764274" y="2934268"/>
                </a:lnTo>
                <a:lnTo>
                  <a:pt x="1705970" y="2920621"/>
                </a:lnTo>
                <a:lnTo>
                  <a:pt x="1637731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/>
          <p:cNvSpPr/>
          <p:nvPr/>
        </p:nvSpPr>
        <p:spPr>
          <a:xfrm rot="2370730">
            <a:off x="2073638" y="1118638"/>
            <a:ext cx="2420273" cy="2389832"/>
          </a:xfrm>
          <a:prstGeom prst="arc">
            <a:avLst>
              <a:gd name="adj1" fmla="val 16149318"/>
              <a:gd name="adj2" fmla="val 22206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 rot="3641156">
            <a:off x="3157297" y="568216"/>
            <a:ext cx="2420273" cy="2389832"/>
          </a:xfrm>
          <a:prstGeom prst="arc">
            <a:avLst>
              <a:gd name="adj1" fmla="val 17672544"/>
              <a:gd name="adj2" fmla="val 2025476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弧 12"/>
          <p:cNvSpPr/>
          <p:nvPr/>
        </p:nvSpPr>
        <p:spPr>
          <a:xfrm rot="1262183">
            <a:off x="3157298" y="1604046"/>
            <a:ext cx="2420273" cy="2389832"/>
          </a:xfrm>
          <a:prstGeom prst="arc">
            <a:avLst>
              <a:gd name="adj1" fmla="val 17672544"/>
              <a:gd name="adj2" fmla="val 2025476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10" idx="0"/>
          </p:cNvCxnSpPr>
          <p:nvPr/>
        </p:nvCxnSpPr>
        <p:spPr>
          <a:xfrm>
            <a:off x="3202687" y="2278980"/>
            <a:ext cx="424963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564956" y="4149080"/>
            <a:ext cx="65354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339752" y="5213248"/>
            <a:ext cx="54726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弧 22"/>
          <p:cNvSpPr/>
          <p:nvPr/>
        </p:nvSpPr>
        <p:spPr>
          <a:xfrm rot="2889407">
            <a:off x="3094227" y="1125475"/>
            <a:ext cx="2420273" cy="2389832"/>
          </a:xfrm>
          <a:prstGeom prst="arc">
            <a:avLst>
              <a:gd name="adj1" fmla="val 18072974"/>
              <a:gd name="adj2" fmla="val 1924486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 rot="2889407">
            <a:off x="3979199" y="4018332"/>
            <a:ext cx="2420273" cy="2389832"/>
          </a:xfrm>
          <a:prstGeom prst="arc">
            <a:avLst>
              <a:gd name="adj1" fmla="val 18072974"/>
              <a:gd name="adj2" fmla="val 1924486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 flipH="1">
            <a:off x="5436096" y="2272820"/>
            <a:ext cx="1705970" cy="2934268"/>
          </a:xfrm>
          <a:custGeom>
            <a:avLst/>
            <a:gdLst>
              <a:gd name="connsiteX0" fmla="*/ 1637731 w 1705970"/>
              <a:gd name="connsiteY0" fmla="*/ 0 h 2934268"/>
              <a:gd name="connsiteX1" fmla="*/ 0 w 1705970"/>
              <a:gd name="connsiteY1" fmla="*/ 1856095 h 2934268"/>
              <a:gd name="connsiteX2" fmla="*/ 764274 w 1705970"/>
              <a:gd name="connsiteY2" fmla="*/ 2934268 h 2934268"/>
              <a:gd name="connsiteX3" fmla="*/ 1705970 w 1705970"/>
              <a:gd name="connsiteY3" fmla="*/ 2920621 h 2934268"/>
              <a:gd name="connsiteX4" fmla="*/ 1637731 w 1705970"/>
              <a:gd name="connsiteY4" fmla="*/ 0 h 29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5970" h="2934268">
                <a:moveTo>
                  <a:pt x="1637731" y="0"/>
                </a:moveTo>
                <a:lnTo>
                  <a:pt x="0" y="1856095"/>
                </a:lnTo>
                <a:lnTo>
                  <a:pt x="764274" y="2934268"/>
                </a:lnTo>
                <a:lnTo>
                  <a:pt x="1705970" y="2920621"/>
                </a:lnTo>
                <a:lnTo>
                  <a:pt x="1637731" y="0"/>
                </a:ln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弧 25"/>
          <p:cNvSpPr/>
          <p:nvPr/>
        </p:nvSpPr>
        <p:spPr>
          <a:xfrm rot="2889407">
            <a:off x="4744952" y="2954164"/>
            <a:ext cx="2420273" cy="2389832"/>
          </a:xfrm>
          <a:prstGeom prst="arc">
            <a:avLst>
              <a:gd name="adj1" fmla="val 18072974"/>
              <a:gd name="adj2" fmla="val 1924486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弧 26"/>
          <p:cNvSpPr/>
          <p:nvPr/>
        </p:nvSpPr>
        <p:spPr>
          <a:xfrm rot="2889407">
            <a:off x="3018255" y="4018333"/>
            <a:ext cx="2420273" cy="2389832"/>
          </a:xfrm>
          <a:prstGeom prst="arc">
            <a:avLst>
              <a:gd name="adj1" fmla="val 18072974"/>
              <a:gd name="adj2" fmla="val 1924486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4912003" y="2166410"/>
            <a:ext cx="65635" cy="225140"/>
            <a:chOff x="6018533" y="4524045"/>
            <a:chExt cx="65635" cy="225140"/>
          </a:xfrm>
        </p:grpSpPr>
        <p:cxnSp>
          <p:nvCxnSpPr>
            <p:cNvPr id="28" name="直線コネクタ 27"/>
            <p:cNvCxnSpPr/>
            <p:nvPr/>
          </p:nvCxnSpPr>
          <p:spPr>
            <a:xfrm flipV="1">
              <a:off x="6018533" y="4524045"/>
              <a:ext cx="0" cy="2251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V="1">
              <a:off x="6084168" y="4524045"/>
              <a:ext cx="0" cy="2251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グループ化 37"/>
          <p:cNvGrpSpPr/>
          <p:nvPr/>
        </p:nvGrpSpPr>
        <p:grpSpPr>
          <a:xfrm>
            <a:off x="3812729" y="2166410"/>
            <a:ext cx="65635" cy="225140"/>
            <a:chOff x="6018533" y="4524045"/>
            <a:chExt cx="65635" cy="225140"/>
          </a:xfrm>
        </p:grpSpPr>
        <p:cxnSp>
          <p:nvCxnSpPr>
            <p:cNvPr id="39" name="直線コネクタ 38"/>
            <p:cNvCxnSpPr/>
            <p:nvPr/>
          </p:nvCxnSpPr>
          <p:spPr>
            <a:xfrm flipV="1">
              <a:off x="6018533" y="4524045"/>
              <a:ext cx="0" cy="2251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V="1">
              <a:off x="6084168" y="4524045"/>
              <a:ext cx="0" cy="2251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直線コネクタ 41"/>
          <p:cNvCxnSpPr/>
          <p:nvPr/>
        </p:nvCxnSpPr>
        <p:spPr>
          <a:xfrm>
            <a:off x="4118387" y="2047680"/>
            <a:ext cx="2200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4118387" y="2047680"/>
            <a:ext cx="0" cy="2251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887512" y="168714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68001" y="3746114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19788" y="5085184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090452" y="511245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505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３　円</a:t>
            </a:r>
            <a:r>
              <a:rPr kumimoji="1" lang="en-US" altLang="ja-JP" dirty="0" smtClean="0"/>
              <a:t>O</a:t>
            </a:r>
            <a:r>
              <a:rPr kumimoji="1" lang="ja-JP" altLang="en-US" dirty="0" smtClean="0"/>
              <a:t>の周上にあって</a:t>
            </a:r>
            <a:r>
              <a:rPr kumimoji="1" lang="en-US" altLang="ja-JP" dirty="0" smtClean="0"/>
              <a:t>AP=BP</a:t>
            </a:r>
            <a:r>
              <a:rPr kumimoji="1" lang="ja-JP" altLang="en-US" dirty="0" smtClean="0"/>
              <a:t>となる点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331640" y="2636912"/>
            <a:ext cx="3384376" cy="3312368"/>
            <a:chOff x="1331640" y="2636912"/>
            <a:chExt cx="3384376" cy="3312368"/>
          </a:xfrm>
        </p:grpSpPr>
        <p:sp>
          <p:nvSpPr>
            <p:cNvPr id="4" name="円/楕円 3"/>
            <p:cNvSpPr/>
            <p:nvPr/>
          </p:nvSpPr>
          <p:spPr>
            <a:xfrm>
              <a:off x="1331640" y="2636912"/>
              <a:ext cx="3384376" cy="33123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3002613" y="4271525"/>
              <a:ext cx="42430" cy="43142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フローチャート : 結合子 6"/>
          <p:cNvSpPr/>
          <p:nvPr/>
        </p:nvSpPr>
        <p:spPr>
          <a:xfrm>
            <a:off x="4557166" y="2060848"/>
            <a:ext cx="42430" cy="4314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 : 結合子 7"/>
          <p:cNvSpPr/>
          <p:nvPr/>
        </p:nvSpPr>
        <p:spPr>
          <a:xfrm>
            <a:off x="6711025" y="4077072"/>
            <a:ext cx="42430" cy="4314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16455" y="4271525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53706" y="16288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69665" y="3742271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4578381" y="2091029"/>
            <a:ext cx="2153859" cy="19860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弧 14"/>
          <p:cNvSpPr/>
          <p:nvPr/>
        </p:nvSpPr>
        <p:spPr>
          <a:xfrm rot="4549746">
            <a:off x="2890859" y="566526"/>
            <a:ext cx="3249611" cy="3171348"/>
          </a:xfrm>
          <a:prstGeom prst="arc">
            <a:avLst>
              <a:gd name="adj1" fmla="val 17033571"/>
              <a:gd name="adj2" fmla="val 6673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7" name="円弧 16"/>
          <p:cNvSpPr/>
          <p:nvPr/>
        </p:nvSpPr>
        <p:spPr>
          <a:xfrm rot="14948196">
            <a:off x="5086220" y="2491398"/>
            <a:ext cx="3249611" cy="3171348"/>
          </a:xfrm>
          <a:prstGeom prst="arc">
            <a:avLst>
              <a:gd name="adj1" fmla="val 17033571"/>
              <a:gd name="adj2" fmla="val 6673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 flipH="1">
            <a:off x="2989240" y="1772816"/>
            <a:ext cx="3750842" cy="44644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716016" y="4007110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P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92647" y="5867679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P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4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7809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４　∠</a:t>
            </a:r>
            <a:r>
              <a:rPr kumimoji="1" lang="en-US" altLang="ja-JP" dirty="0" smtClean="0"/>
              <a:t>AOB=90°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等分する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本の直線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2388358" y="1746913"/>
            <a:ext cx="3998794" cy="3684896"/>
          </a:xfrm>
          <a:custGeom>
            <a:avLst/>
            <a:gdLst>
              <a:gd name="connsiteX0" fmla="*/ 0 w 3998794"/>
              <a:gd name="connsiteY0" fmla="*/ 0 h 3684896"/>
              <a:gd name="connsiteX1" fmla="*/ 27296 w 3998794"/>
              <a:gd name="connsiteY1" fmla="*/ 3684896 h 3684896"/>
              <a:gd name="connsiteX2" fmla="*/ 3998794 w 3998794"/>
              <a:gd name="connsiteY2" fmla="*/ 3684896 h 368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8794" h="3684896">
                <a:moveTo>
                  <a:pt x="0" y="0"/>
                </a:moveTo>
                <a:lnTo>
                  <a:pt x="27296" y="3684896"/>
                </a:lnTo>
                <a:lnTo>
                  <a:pt x="3998794" y="368489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2424223" y="5178056"/>
            <a:ext cx="265814" cy="255181"/>
          </a:xfrm>
          <a:custGeom>
            <a:avLst/>
            <a:gdLst>
              <a:gd name="connsiteX0" fmla="*/ 0 w 265814"/>
              <a:gd name="connsiteY0" fmla="*/ 0 h 255181"/>
              <a:gd name="connsiteX1" fmla="*/ 265814 w 265814"/>
              <a:gd name="connsiteY1" fmla="*/ 0 h 255181"/>
              <a:gd name="connsiteX2" fmla="*/ 265814 w 265814"/>
              <a:gd name="connsiteY2" fmla="*/ 255181 h 255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814" h="255181">
                <a:moveTo>
                  <a:pt x="0" y="0"/>
                </a:moveTo>
                <a:lnTo>
                  <a:pt x="265814" y="0"/>
                </a:lnTo>
                <a:lnTo>
                  <a:pt x="265814" y="25518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67047" y="5305646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84680" y="16288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83410" y="5360847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cxnSp>
        <p:nvCxnSpPr>
          <p:cNvPr id="10" name="直線コネクタ 9"/>
          <p:cNvCxnSpPr/>
          <p:nvPr/>
        </p:nvCxnSpPr>
        <p:spPr>
          <a:xfrm flipH="1">
            <a:off x="2388358" y="1124744"/>
            <a:ext cx="2507817" cy="43084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弧 10"/>
          <p:cNvSpPr/>
          <p:nvPr/>
        </p:nvSpPr>
        <p:spPr>
          <a:xfrm>
            <a:off x="799417" y="3846135"/>
            <a:ext cx="3249611" cy="3171348"/>
          </a:xfrm>
          <a:prstGeom prst="arc">
            <a:avLst>
              <a:gd name="adj1" fmla="val 17480413"/>
              <a:gd name="adj2" fmla="val 6673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2" name="円弧 11"/>
          <p:cNvSpPr/>
          <p:nvPr/>
        </p:nvSpPr>
        <p:spPr>
          <a:xfrm rot="18262473">
            <a:off x="3089408" y="1472398"/>
            <a:ext cx="5894997" cy="6322204"/>
          </a:xfrm>
          <a:prstGeom prst="arc">
            <a:avLst>
              <a:gd name="adj1" fmla="val 17020587"/>
              <a:gd name="adj2" fmla="val 1802579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3" name="円弧 12"/>
          <p:cNvSpPr/>
          <p:nvPr/>
        </p:nvSpPr>
        <p:spPr>
          <a:xfrm rot="1757523">
            <a:off x="-257461" y="1453890"/>
            <a:ext cx="5894997" cy="6322204"/>
          </a:xfrm>
          <a:prstGeom prst="arc">
            <a:avLst>
              <a:gd name="adj1" fmla="val 16068615"/>
              <a:gd name="adj2" fmla="val 1739077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" name="円弧 14"/>
          <p:cNvSpPr/>
          <p:nvPr/>
        </p:nvSpPr>
        <p:spPr>
          <a:xfrm>
            <a:off x="1651652" y="2518102"/>
            <a:ext cx="3249611" cy="3171348"/>
          </a:xfrm>
          <a:prstGeom prst="arc">
            <a:avLst>
              <a:gd name="adj1" fmla="val 20558406"/>
              <a:gd name="adj2" fmla="val 6673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6" name="円弧 15"/>
          <p:cNvSpPr/>
          <p:nvPr/>
        </p:nvSpPr>
        <p:spPr>
          <a:xfrm rot="18644030">
            <a:off x="2413621" y="3775173"/>
            <a:ext cx="3249611" cy="3171348"/>
          </a:xfrm>
          <a:prstGeom prst="arc">
            <a:avLst>
              <a:gd name="adj1" fmla="val 20558406"/>
              <a:gd name="adj2" fmla="val 6673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17" name="直線コネクタ 16"/>
          <p:cNvCxnSpPr>
            <a:endCxn id="4" idx="1"/>
          </p:cNvCxnSpPr>
          <p:nvPr/>
        </p:nvCxnSpPr>
        <p:spPr>
          <a:xfrm flipH="1">
            <a:off x="2415654" y="2708920"/>
            <a:ext cx="4748634" cy="27228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15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30727"/>
            <a:ext cx="9143999" cy="409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0" y="0"/>
            <a:ext cx="9252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５章　章末問題　</a:t>
            </a:r>
            <a:r>
              <a:rPr kumimoji="1" lang="en-US" altLang="ja-JP" sz="2400" dirty="0" smtClean="0"/>
              <a:t>P.153(</a:t>
            </a:r>
            <a:r>
              <a:rPr kumimoji="1" lang="ja-JP" altLang="en-US" sz="2400" dirty="0" smtClean="0"/>
              <a:t>啓林館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　</a:t>
            </a:r>
            <a:r>
              <a:rPr lang="ja-JP" altLang="en-US" sz="2400" dirty="0" smtClean="0"/>
              <a:t> </a:t>
            </a:r>
            <a:r>
              <a:rPr lang="ja-JP" altLang="en-US" sz="2400" b="1" dirty="0"/>
              <a:t>８</a:t>
            </a:r>
            <a:r>
              <a:rPr lang="ja-JP" altLang="en-US" sz="2400" dirty="0"/>
              <a:t>　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下の図で、放牧場Ａからの帰りに、川で羊に水を飲ませてから小屋Ｂへ帰ります。</a:t>
            </a:r>
            <a:r>
              <a:rPr lang="ja-JP" altLang="en-US" sz="2400" dirty="0" smtClean="0"/>
              <a:t>ＡＰ</a:t>
            </a:r>
            <a:r>
              <a:rPr lang="ja-JP" altLang="en-US" sz="2400" dirty="0"/>
              <a:t>＋</a:t>
            </a:r>
            <a:r>
              <a:rPr lang="ja-JP" altLang="en-US" sz="2400" dirty="0" smtClean="0"/>
              <a:t>ＢＰを最短にする水飲み場Ｐを、直線</a:t>
            </a:r>
            <a:r>
              <a:rPr lang="en-US" altLang="ja-JP" sz="2400" dirty="0" smtClean="0"/>
              <a:t>ℓ</a:t>
            </a:r>
            <a:r>
              <a:rPr lang="ja-JP" altLang="en-US" sz="2400" dirty="0" smtClean="0"/>
              <a:t>上に示しなさい。</a:t>
            </a:r>
            <a:endParaRPr kumimoji="1" lang="ja-JP" altLang="en-US" sz="2400" dirty="0"/>
          </a:p>
        </p:txBody>
      </p:sp>
      <p:sp>
        <p:nvSpPr>
          <p:cNvPr id="6" name="円弧 5"/>
          <p:cNvSpPr/>
          <p:nvPr/>
        </p:nvSpPr>
        <p:spPr>
          <a:xfrm rot="8119243">
            <a:off x="4629475" y="2571027"/>
            <a:ext cx="2636624" cy="2686826"/>
          </a:xfrm>
          <a:prstGeom prst="arc">
            <a:avLst>
              <a:gd name="adj1" fmla="val 16149318"/>
              <a:gd name="adj2" fmla="val 22206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rot="8729440">
            <a:off x="5259211" y="3670275"/>
            <a:ext cx="2718607" cy="2629330"/>
          </a:xfrm>
          <a:prstGeom prst="arc">
            <a:avLst>
              <a:gd name="adj1" fmla="val 18755927"/>
              <a:gd name="adj2" fmla="val 2131641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6220479">
            <a:off x="4167814" y="3940090"/>
            <a:ext cx="2278330" cy="2440688"/>
          </a:xfrm>
          <a:prstGeom prst="arc">
            <a:avLst>
              <a:gd name="adj1" fmla="val 17716112"/>
              <a:gd name="adj2" fmla="val 2017891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5950891" y="3847002"/>
            <a:ext cx="0" cy="280202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弧 10"/>
          <p:cNvSpPr/>
          <p:nvPr/>
        </p:nvSpPr>
        <p:spPr>
          <a:xfrm rot="7591231">
            <a:off x="5009251" y="4403613"/>
            <a:ext cx="1978902" cy="1904094"/>
          </a:xfrm>
          <a:prstGeom prst="arc">
            <a:avLst>
              <a:gd name="adj1" fmla="val 18889429"/>
              <a:gd name="adj2" fmla="val 2007846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14066" y="6294198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691680" y="3339312"/>
            <a:ext cx="4608512" cy="32164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739448" y="5746302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739448" y="5643568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770871" y="4572012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770871" y="4469278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885774" y="5011413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cxnSp>
        <p:nvCxnSpPr>
          <p:cNvPr id="37" name="直線コネクタ 36"/>
          <p:cNvCxnSpPr>
            <a:stCxn id="36" idx="0"/>
          </p:cNvCxnSpPr>
          <p:nvPr/>
        </p:nvCxnSpPr>
        <p:spPr>
          <a:xfrm flipV="1">
            <a:off x="4105546" y="3847003"/>
            <a:ext cx="1859284" cy="11644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2681287" y="4986403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1691680" y="3339312"/>
            <a:ext cx="1209379" cy="167210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2972167" y="5101693"/>
            <a:ext cx="2978723" cy="119250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4616160" y="5010363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cxnSp>
        <p:nvCxnSpPr>
          <p:cNvPr id="56" name="直線コネクタ 55"/>
          <p:cNvCxnSpPr>
            <a:endCxn id="55" idx="0"/>
          </p:cNvCxnSpPr>
          <p:nvPr/>
        </p:nvCxnSpPr>
        <p:spPr>
          <a:xfrm>
            <a:off x="1691680" y="3339312"/>
            <a:ext cx="3144252" cy="167105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5" idx="0"/>
          </p:cNvCxnSpPr>
          <p:nvPr/>
        </p:nvCxnSpPr>
        <p:spPr>
          <a:xfrm>
            <a:off x="4835932" y="5010363"/>
            <a:ext cx="1114958" cy="128383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1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/>
      <p:bldP spid="36" grpId="0"/>
      <p:bldP spid="46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895" y="1537470"/>
            <a:ext cx="5394325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350" y="97717"/>
            <a:ext cx="8903146" cy="666987"/>
          </a:xfrm>
        </p:spPr>
        <p:txBody>
          <a:bodyPr>
            <a:noAutofit/>
          </a:bodyPr>
          <a:lstStyle/>
          <a:p>
            <a:r>
              <a:rPr lang="ja-JP" altLang="ja-JP" sz="3600" dirty="0" smtClean="0"/>
              <a:t>作図を利用して、宝物の位置を発見しよう。</a:t>
            </a:r>
            <a:endParaRPr kumimoji="1" lang="ja-JP" altLang="en-US" sz="3600" dirty="0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5637627" y="4456515"/>
            <a:ext cx="2362835" cy="527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弧 17"/>
          <p:cNvSpPr/>
          <p:nvPr/>
        </p:nvSpPr>
        <p:spPr>
          <a:xfrm rot="3013571">
            <a:off x="4238722" y="3065230"/>
            <a:ext cx="2765425" cy="2694305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9" name="円弧 18"/>
          <p:cNvSpPr/>
          <p:nvPr/>
        </p:nvSpPr>
        <p:spPr>
          <a:xfrm rot="14138903">
            <a:off x="6707602" y="3079200"/>
            <a:ext cx="2765425" cy="2694305"/>
          </a:xfrm>
          <a:prstGeom prst="arc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 flipH="1" flipV="1">
            <a:off x="6806662" y="2307675"/>
            <a:ext cx="74295" cy="354012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21" name="円弧 20"/>
          <p:cNvSpPr/>
          <p:nvPr/>
        </p:nvSpPr>
        <p:spPr>
          <a:xfrm rot="3013571">
            <a:off x="4112357" y="3154130"/>
            <a:ext cx="2765425" cy="2694305"/>
          </a:xfrm>
          <a:prstGeom prst="arc">
            <a:avLst>
              <a:gd name="adj1" fmla="val 14017366"/>
              <a:gd name="adj2" fmla="val 18504647"/>
            </a:avLst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" name="円弧 21"/>
          <p:cNvSpPr/>
          <p:nvPr/>
        </p:nvSpPr>
        <p:spPr>
          <a:xfrm rot="16200000">
            <a:off x="5578572" y="3228425"/>
            <a:ext cx="2765425" cy="2694305"/>
          </a:xfrm>
          <a:prstGeom prst="arc">
            <a:avLst>
              <a:gd name="adj1" fmla="val 18888933"/>
              <a:gd name="adj2" fmla="val 431674"/>
            </a:avLst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23" name="直線コネクタ 22"/>
          <p:cNvCxnSpPr/>
          <p:nvPr/>
        </p:nvCxnSpPr>
        <p:spPr>
          <a:xfrm flipH="1" flipV="1">
            <a:off x="6023707" y="2977149"/>
            <a:ext cx="842646" cy="1525087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24" name="円弧 23"/>
          <p:cNvSpPr/>
          <p:nvPr/>
        </p:nvSpPr>
        <p:spPr>
          <a:xfrm rot="16200000">
            <a:off x="5512214" y="2552468"/>
            <a:ext cx="1567815" cy="1653540"/>
          </a:xfrm>
          <a:prstGeom prst="arc">
            <a:avLst>
              <a:gd name="adj1" fmla="val 20799091"/>
              <a:gd name="adj2" fmla="val 1388466"/>
            </a:avLst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円弧 24"/>
          <p:cNvSpPr/>
          <p:nvPr/>
        </p:nvSpPr>
        <p:spPr>
          <a:xfrm rot="10975405">
            <a:off x="6088477" y="2328630"/>
            <a:ext cx="1567815" cy="1653540"/>
          </a:xfrm>
          <a:prstGeom prst="arc">
            <a:avLst>
              <a:gd name="adj1" fmla="val 1438408"/>
              <a:gd name="adj2" fmla="val 3336156"/>
            </a:avLst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 flipH="1" flipV="1">
            <a:off x="6023707" y="1680930"/>
            <a:ext cx="851535" cy="282384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27" name="直線コネクタ 26"/>
          <p:cNvCxnSpPr/>
          <p:nvPr/>
        </p:nvCxnSpPr>
        <p:spPr>
          <a:xfrm flipV="1">
            <a:off x="4964527" y="2433405"/>
            <a:ext cx="2279015" cy="62865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28" name="円弧 27"/>
          <p:cNvSpPr/>
          <p:nvPr/>
        </p:nvSpPr>
        <p:spPr>
          <a:xfrm rot="16200000">
            <a:off x="6151659" y="1296438"/>
            <a:ext cx="2249805" cy="2279650"/>
          </a:xfrm>
          <a:prstGeom prst="arc">
            <a:avLst>
              <a:gd name="adj1" fmla="val 12396960"/>
              <a:gd name="adj2" fmla="val 18092187"/>
            </a:avLst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9" name="円弧 28"/>
          <p:cNvSpPr/>
          <p:nvPr/>
        </p:nvSpPr>
        <p:spPr>
          <a:xfrm rot="7219125">
            <a:off x="5404899" y="1318663"/>
            <a:ext cx="1567815" cy="1653540"/>
          </a:xfrm>
          <a:prstGeom prst="arc">
            <a:avLst>
              <a:gd name="adj1" fmla="val 20799091"/>
              <a:gd name="adj2" fmla="val 1388466"/>
            </a:avLst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0" name="円弧 29"/>
          <p:cNvSpPr/>
          <p:nvPr/>
        </p:nvSpPr>
        <p:spPr>
          <a:xfrm rot="12384909">
            <a:off x="5697952" y="2377525"/>
            <a:ext cx="1567815" cy="1653540"/>
          </a:xfrm>
          <a:prstGeom prst="arc">
            <a:avLst>
              <a:gd name="adj1" fmla="val 20799091"/>
              <a:gd name="adj2" fmla="val 1388466"/>
            </a:avLst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1" name="円/楕円 30"/>
          <p:cNvSpPr/>
          <p:nvPr/>
        </p:nvSpPr>
        <p:spPr>
          <a:xfrm flipV="1">
            <a:off x="6310092" y="2660735"/>
            <a:ext cx="45085" cy="45085"/>
          </a:xfrm>
          <a:prstGeom prst="ellipse">
            <a:avLst/>
          </a:prstGeom>
          <a:solidFill>
            <a:sysClr val="windowText" lastClr="00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13335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63" name="正方形/長方形 2062"/>
          <p:cNvSpPr/>
          <p:nvPr/>
        </p:nvSpPr>
        <p:spPr>
          <a:xfrm>
            <a:off x="29869" y="1050086"/>
            <a:ext cx="53821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800" dirty="0" smtClean="0"/>
              <a:t>（</a:t>
            </a:r>
            <a:r>
              <a:rPr lang="ja-JP" altLang="ja-JP" sz="2800" dirty="0"/>
              <a:t>指令１）</a:t>
            </a:r>
          </a:p>
          <a:p>
            <a:r>
              <a:rPr lang="en-US" altLang="ja-JP" sz="2800" dirty="0"/>
              <a:t> </a:t>
            </a:r>
            <a:r>
              <a:rPr lang="ja-JP" altLang="ja-JP" sz="2800" dirty="0"/>
              <a:t>宝島の入口は，</a:t>
            </a:r>
            <a:r>
              <a:rPr lang="en-US" altLang="ja-JP" sz="2800" dirty="0"/>
              <a:t>2</a:t>
            </a:r>
            <a:r>
              <a:rPr lang="ja-JP" altLang="ja-JP" sz="2800" dirty="0" err="1"/>
              <a:t>つの</a:t>
            </a:r>
            <a:r>
              <a:rPr lang="ja-JP" altLang="ja-JP" sz="2800" dirty="0" smtClean="0"/>
              <a:t>港</a:t>
            </a:r>
            <a:r>
              <a:rPr lang="ja-JP" altLang="en-US" sz="2800" dirty="0" smtClean="0"/>
              <a:t>を結んだ線分のちょうど真ん中にある。</a:t>
            </a:r>
            <a:endParaRPr lang="en-US" altLang="ja-JP" sz="2800" dirty="0" smtClean="0"/>
          </a:p>
          <a:p>
            <a:r>
              <a:rPr lang="ja-JP" altLang="ja-JP" sz="2800" dirty="0" smtClean="0"/>
              <a:t>入口</a:t>
            </a:r>
            <a:r>
              <a:rPr lang="ja-JP" altLang="ja-JP" sz="2800" dirty="0"/>
              <a:t>をさがせ。</a:t>
            </a:r>
          </a:p>
          <a:p>
            <a:endParaRPr lang="en-US" altLang="ja-JP" sz="2800" dirty="0" smtClean="0"/>
          </a:p>
          <a:p>
            <a:r>
              <a:rPr lang="ja-JP" altLang="ja-JP" sz="2800" dirty="0" smtClean="0"/>
              <a:t>（</a:t>
            </a:r>
            <a:r>
              <a:rPr lang="ja-JP" altLang="ja-JP" sz="2800" dirty="0"/>
              <a:t>指令</a:t>
            </a:r>
            <a:r>
              <a:rPr lang="en-US" altLang="ja-JP" sz="2800" dirty="0"/>
              <a:t>2</a:t>
            </a:r>
            <a:r>
              <a:rPr lang="ja-JP" altLang="ja-JP" sz="2800" dirty="0"/>
              <a:t>）</a:t>
            </a:r>
          </a:p>
          <a:p>
            <a:r>
              <a:rPr lang="en-US" altLang="ja-JP" sz="2800" dirty="0"/>
              <a:t> </a:t>
            </a:r>
            <a:r>
              <a:rPr lang="ja-JP" altLang="ja-JP" sz="2800" dirty="0"/>
              <a:t>入口に着いたら，灯台に</a:t>
            </a:r>
            <a:r>
              <a:rPr lang="ja-JP" altLang="ja-JP" sz="2800" dirty="0" smtClean="0"/>
              <a:t>向かって</a:t>
            </a:r>
            <a:endParaRPr lang="en-US" altLang="ja-JP" sz="2800" dirty="0" smtClean="0"/>
          </a:p>
          <a:p>
            <a:r>
              <a:rPr lang="en-US" altLang="ja-JP" sz="2800" dirty="0" smtClean="0"/>
              <a:t>75</a:t>
            </a:r>
            <a:r>
              <a:rPr lang="ja-JP" altLang="ja-JP" sz="2800" dirty="0" smtClean="0"/>
              <a:t>°の</a:t>
            </a:r>
            <a:r>
              <a:rPr lang="ja-JP" altLang="ja-JP" sz="2800" dirty="0"/>
              <a:t>方向に直進せよ。</a:t>
            </a:r>
          </a:p>
          <a:p>
            <a:endParaRPr lang="en-US" altLang="ja-JP" sz="2800" dirty="0" smtClean="0"/>
          </a:p>
          <a:p>
            <a:r>
              <a:rPr lang="ja-JP" altLang="ja-JP" sz="2800" dirty="0" smtClean="0"/>
              <a:t>（</a:t>
            </a:r>
            <a:r>
              <a:rPr lang="ja-JP" altLang="ja-JP" sz="2800" dirty="0"/>
              <a:t>指令</a:t>
            </a:r>
            <a:r>
              <a:rPr lang="en-US" altLang="ja-JP" sz="2800" dirty="0"/>
              <a:t>3</a:t>
            </a:r>
            <a:r>
              <a:rPr lang="ja-JP" altLang="ja-JP" sz="2800" dirty="0"/>
              <a:t>）</a:t>
            </a:r>
          </a:p>
          <a:p>
            <a:r>
              <a:rPr lang="en-US" altLang="ja-JP" sz="2800" dirty="0"/>
              <a:t> </a:t>
            </a:r>
            <a:r>
              <a:rPr lang="ja-JP" altLang="ja-JP" sz="2800" dirty="0"/>
              <a:t>直進しながら，杉の木に</a:t>
            </a:r>
            <a:r>
              <a:rPr lang="ja-JP" altLang="ja-JP" sz="2800" dirty="0" smtClean="0"/>
              <a:t>最も</a:t>
            </a:r>
            <a:endParaRPr lang="en-US" altLang="ja-JP" sz="2800" dirty="0" smtClean="0"/>
          </a:p>
          <a:p>
            <a:r>
              <a:rPr lang="ja-JP" altLang="ja-JP" sz="2800" dirty="0" smtClean="0"/>
              <a:t>近づいた</a:t>
            </a:r>
            <a:r>
              <a:rPr lang="ja-JP" altLang="ja-JP" sz="2800" dirty="0"/>
              <a:t>ところに宝が埋まっている。</a:t>
            </a:r>
          </a:p>
        </p:txBody>
      </p:sp>
    </p:spTree>
    <p:extLst>
      <p:ext uri="{BB962C8B-B14F-4D97-AF65-F5344CB8AC3E}">
        <p14:creationId xmlns:p14="http://schemas.microsoft.com/office/powerpoint/2010/main" val="46032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2063" grpId="0" uiExpand="1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119</Words>
  <Application>Microsoft Office PowerPoint</Application>
  <PresentationFormat>画面に合わせる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作図の利用</vt:lpstr>
      <vt:lpstr>２　対称移動した図形の作図</vt:lpstr>
      <vt:lpstr>３　円Oの周上にあってAP=BPとなる点P　</vt:lpstr>
      <vt:lpstr>４　∠AOB=90°を3等分する2本の直線</vt:lpstr>
      <vt:lpstr>PowerPoint プレゼンテーション</vt:lpstr>
      <vt:lpstr>作図を利用して、宝物の位置を発見しよう。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15</cp:revision>
  <dcterms:created xsi:type="dcterms:W3CDTF">2015-01-07T04:10:26Z</dcterms:created>
  <dcterms:modified xsi:type="dcterms:W3CDTF">2015-01-16T00:50:15Z</dcterms:modified>
</cp:coreProperties>
</file>