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732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AC0EBA-813C-42E9-ADDA-31FE17CAE9A0}" type="datetimeFigureOut">
              <a:rPr kumimoji="1" lang="ja-JP" altLang="en-US" smtClean="0"/>
              <a:t>2015/12/9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93C00-37DC-48D3-A097-E0D1DD184B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0174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93C00-37DC-48D3-A097-E0D1DD184B1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434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F5A-64C3-4226-B2D1-71CFC5863957}" type="datetimeFigureOut">
              <a:rPr kumimoji="1" lang="ja-JP" altLang="en-US" smtClean="0"/>
              <a:t>2015/12/9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841F-C46F-4F1A-B4E2-2418E51B26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4155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F5A-64C3-4226-B2D1-71CFC5863957}" type="datetimeFigureOut">
              <a:rPr kumimoji="1" lang="ja-JP" altLang="en-US" smtClean="0"/>
              <a:t>2015/12/9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841F-C46F-4F1A-B4E2-2418E51B26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2130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F5A-64C3-4226-B2D1-71CFC5863957}" type="datetimeFigureOut">
              <a:rPr kumimoji="1" lang="ja-JP" altLang="en-US" smtClean="0"/>
              <a:t>2015/12/9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841F-C46F-4F1A-B4E2-2418E51B26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1652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F5A-64C3-4226-B2D1-71CFC5863957}" type="datetimeFigureOut">
              <a:rPr kumimoji="1" lang="ja-JP" altLang="en-US" smtClean="0"/>
              <a:t>2015/12/9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841F-C46F-4F1A-B4E2-2418E51B26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470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F5A-64C3-4226-B2D1-71CFC5863957}" type="datetimeFigureOut">
              <a:rPr kumimoji="1" lang="ja-JP" altLang="en-US" smtClean="0"/>
              <a:t>2015/12/9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841F-C46F-4F1A-B4E2-2418E51B26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5221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F5A-64C3-4226-B2D1-71CFC5863957}" type="datetimeFigureOut">
              <a:rPr kumimoji="1" lang="ja-JP" altLang="en-US" smtClean="0"/>
              <a:t>2015/12/9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841F-C46F-4F1A-B4E2-2418E51B26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9442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F5A-64C3-4226-B2D1-71CFC5863957}" type="datetimeFigureOut">
              <a:rPr kumimoji="1" lang="ja-JP" altLang="en-US" smtClean="0"/>
              <a:t>2015/12/9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841F-C46F-4F1A-B4E2-2418E51B26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7971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F5A-64C3-4226-B2D1-71CFC5863957}" type="datetimeFigureOut">
              <a:rPr kumimoji="1" lang="ja-JP" altLang="en-US" smtClean="0"/>
              <a:t>2015/12/9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841F-C46F-4F1A-B4E2-2418E51B26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831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F5A-64C3-4226-B2D1-71CFC5863957}" type="datetimeFigureOut">
              <a:rPr kumimoji="1" lang="ja-JP" altLang="en-US" smtClean="0"/>
              <a:t>2015/12/9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841F-C46F-4F1A-B4E2-2418E51B26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353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F5A-64C3-4226-B2D1-71CFC5863957}" type="datetimeFigureOut">
              <a:rPr kumimoji="1" lang="ja-JP" altLang="en-US" smtClean="0"/>
              <a:t>2015/12/9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841F-C46F-4F1A-B4E2-2418E51B26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9204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F5A-64C3-4226-B2D1-71CFC5863957}" type="datetimeFigureOut">
              <a:rPr kumimoji="1" lang="ja-JP" altLang="en-US" smtClean="0"/>
              <a:t>2015/12/9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841F-C46F-4F1A-B4E2-2418E51B26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9306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77F5A-64C3-4226-B2D1-71CFC5863957}" type="datetimeFigureOut">
              <a:rPr kumimoji="1" lang="ja-JP" altLang="en-US" smtClean="0"/>
              <a:t>2015/12/9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8841F-C46F-4F1A-B4E2-2418E51B26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5591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txBody>
          <a:bodyPr>
            <a:normAutofit fontScale="90000"/>
          </a:bodyPr>
          <a:lstStyle/>
          <a:p>
            <a:r>
              <a:rPr kumimoji="1" lang="ja-JP" altLang="en-US" sz="6700" dirty="0" smtClean="0"/>
              <a:t>基本の作図</a:t>
            </a:r>
            <a:r>
              <a:rPr kumimoji="1" lang="en-US" altLang="ja-JP" sz="6600" dirty="0" smtClean="0"/>
              <a:t/>
            </a:r>
            <a:br>
              <a:rPr kumimoji="1" lang="en-US" altLang="ja-JP" sz="6600" dirty="0" smtClean="0"/>
            </a:br>
            <a:r>
              <a:rPr lang="ja-JP" altLang="en-US" sz="8000" dirty="0"/>
              <a:t>垂直二等分線</a:t>
            </a:r>
            <a:endParaRPr kumimoji="1" lang="ja-JP" altLang="en-US" sz="8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27584" y="3212976"/>
            <a:ext cx="7344816" cy="3240360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kumimoji="1" lang="ja-JP" altLang="en-US" sz="4800" dirty="0" smtClean="0">
                <a:solidFill>
                  <a:schemeClr val="tx1"/>
                </a:solidFill>
              </a:rPr>
              <a:t>本時の目標</a:t>
            </a:r>
            <a:endParaRPr kumimoji="1" lang="en-US" altLang="ja-JP" sz="48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4800" dirty="0">
                <a:solidFill>
                  <a:schemeClr val="tx1"/>
                </a:solidFill>
              </a:rPr>
              <a:t>作図の意味を理解し</a:t>
            </a:r>
            <a:r>
              <a:rPr lang="ja-JP" altLang="en-US" sz="4800" dirty="0" smtClean="0">
                <a:solidFill>
                  <a:schemeClr val="tx1"/>
                </a:solidFill>
              </a:rPr>
              <a:t>、垂直二等分線の作図をすることができる。</a:t>
            </a:r>
            <a:endParaRPr kumimoji="1" lang="en-US" altLang="ja-JP" sz="4800" dirty="0" smtClean="0">
              <a:solidFill>
                <a:schemeClr val="tx1"/>
              </a:solidFill>
            </a:endParaRPr>
          </a:p>
          <a:p>
            <a:endParaRPr kumimoji="1" lang="ja-JP" altLang="en-US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75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4906888" cy="56207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井戸を掘る場所は？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64" t="20363" r="26435" b="18347"/>
          <a:stretch/>
        </p:blipFill>
        <p:spPr bwMode="auto">
          <a:xfrm>
            <a:off x="467544" y="988444"/>
            <a:ext cx="8244408" cy="5869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57" t="28839" r="50968" b="68408"/>
          <a:stretch/>
        </p:blipFill>
        <p:spPr bwMode="auto">
          <a:xfrm>
            <a:off x="3857574" y="2215661"/>
            <a:ext cx="716455" cy="466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323528" y="705703"/>
            <a:ext cx="60099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●　学校と診療所から等しい距離にある場所につくる。</a:t>
            </a:r>
            <a:endParaRPr kumimoji="1" lang="en-US" altLang="ja-JP" sz="2000" dirty="0" smtClean="0"/>
          </a:p>
          <a:p>
            <a:r>
              <a:rPr lang="ja-JP" altLang="en-US" sz="2000" dirty="0" smtClean="0"/>
              <a:t>●　村の長老の家から最も近い場所につくる。</a:t>
            </a:r>
            <a:endParaRPr kumimoji="1" lang="ja-JP" altLang="en-US" sz="2000" dirty="0"/>
          </a:p>
        </p:txBody>
      </p:sp>
      <p:cxnSp>
        <p:nvCxnSpPr>
          <p:cNvPr id="6" name="直線コネクタ 5"/>
          <p:cNvCxnSpPr/>
          <p:nvPr/>
        </p:nvCxnSpPr>
        <p:spPr>
          <a:xfrm flipV="1">
            <a:off x="2888407" y="3895867"/>
            <a:ext cx="3619476" cy="9145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 flipH="1" flipV="1">
            <a:off x="4086077" y="1730137"/>
            <a:ext cx="1224136" cy="482372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 flipH="1" flipV="1">
            <a:off x="5593117" y="3895867"/>
            <a:ext cx="108112" cy="379775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H="1" flipV="1">
            <a:off x="3779912" y="4353133"/>
            <a:ext cx="108112" cy="373287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 flipV="1">
            <a:off x="4265849" y="2122043"/>
            <a:ext cx="1241213" cy="29884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4" name="フリーフォーム 1033"/>
          <p:cNvSpPr/>
          <p:nvPr/>
        </p:nvSpPr>
        <p:spPr>
          <a:xfrm>
            <a:off x="4192172" y="2082018"/>
            <a:ext cx="351693" cy="267287"/>
          </a:xfrm>
          <a:custGeom>
            <a:avLst/>
            <a:gdLst>
              <a:gd name="connsiteX0" fmla="*/ 0 w 351693"/>
              <a:gd name="connsiteY0" fmla="*/ 70339 h 267287"/>
              <a:gd name="connsiteX1" fmla="*/ 281354 w 351693"/>
              <a:gd name="connsiteY1" fmla="*/ 0 h 267287"/>
              <a:gd name="connsiteX2" fmla="*/ 351693 w 351693"/>
              <a:gd name="connsiteY2" fmla="*/ 267287 h 267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1693" h="267287">
                <a:moveTo>
                  <a:pt x="0" y="70339"/>
                </a:moveTo>
                <a:lnTo>
                  <a:pt x="281354" y="0"/>
                </a:lnTo>
                <a:lnTo>
                  <a:pt x="351693" y="267287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フリーフォーム 46"/>
          <p:cNvSpPr/>
          <p:nvPr/>
        </p:nvSpPr>
        <p:spPr>
          <a:xfrm>
            <a:off x="4663811" y="4008355"/>
            <a:ext cx="351693" cy="267287"/>
          </a:xfrm>
          <a:custGeom>
            <a:avLst/>
            <a:gdLst>
              <a:gd name="connsiteX0" fmla="*/ 0 w 351693"/>
              <a:gd name="connsiteY0" fmla="*/ 70339 h 267287"/>
              <a:gd name="connsiteX1" fmla="*/ 281354 w 351693"/>
              <a:gd name="connsiteY1" fmla="*/ 0 h 267287"/>
              <a:gd name="connsiteX2" fmla="*/ 351693 w 351693"/>
              <a:gd name="connsiteY2" fmla="*/ 267287 h 267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1693" h="267287">
                <a:moveTo>
                  <a:pt x="0" y="70339"/>
                </a:moveTo>
                <a:lnTo>
                  <a:pt x="281354" y="0"/>
                </a:lnTo>
                <a:lnTo>
                  <a:pt x="351693" y="267287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6" name="テキスト ボックス 1035"/>
          <p:cNvSpPr txBox="1"/>
          <p:nvPr/>
        </p:nvSpPr>
        <p:spPr>
          <a:xfrm>
            <a:off x="3685337" y="1196752"/>
            <a:ext cx="4427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 smtClean="0">
                <a:solidFill>
                  <a:srgbClr val="FF0000"/>
                </a:solidFill>
              </a:rPr>
              <a:t>ℓ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50" name="左矢印吹き出し 49"/>
          <p:cNvSpPr/>
          <p:nvPr/>
        </p:nvSpPr>
        <p:spPr>
          <a:xfrm>
            <a:off x="5276851" y="5572614"/>
            <a:ext cx="3961026" cy="698376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4566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rgbClr val="FF0000"/>
                </a:solidFill>
              </a:rPr>
              <a:t>垂直二等分線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cxnSp>
        <p:nvCxnSpPr>
          <p:cNvPr id="59" name="直線コネクタ 58"/>
          <p:cNvCxnSpPr/>
          <p:nvPr/>
        </p:nvCxnSpPr>
        <p:spPr>
          <a:xfrm flipH="1">
            <a:off x="2888407" y="2682394"/>
            <a:ext cx="1479611" cy="2128005"/>
          </a:xfrm>
          <a:prstGeom prst="line">
            <a:avLst/>
          </a:prstGeom>
          <a:ln w="381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>
            <a:off x="2888407" y="4810399"/>
            <a:ext cx="2259657" cy="1170886"/>
          </a:xfrm>
          <a:prstGeom prst="line">
            <a:avLst/>
          </a:prstGeom>
          <a:ln w="381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 flipV="1">
            <a:off x="5148064" y="3895867"/>
            <a:ext cx="1359819" cy="2085419"/>
          </a:xfrm>
          <a:prstGeom prst="line">
            <a:avLst/>
          </a:prstGeom>
          <a:ln w="381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円/楕円 71"/>
          <p:cNvSpPr/>
          <p:nvPr/>
        </p:nvSpPr>
        <p:spPr>
          <a:xfrm>
            <a:off x="3546933" y="3518648"/>
            <a:ext cx="224122" cy="2277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円/楕円 72"/>
          <p:cNvSpPr/>
          <p:nvPr/>
        </p:nvSpPr>
        <p:spPr>
          <a:xfrm>
            <a:off x="5401535" y="3153963"/>
            <a:ext cx="224122" cy="2277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円/楕円 73"/>
          <p:cNvSpPr/>
          <p:nvPr/>
        </p:nvSpPr>
        <p:spPr>
          <a:xfrm>
            <a:off x="3888024" y="5281968"/>
            <a:ext cx="224122" cy="2277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円/楕円 74"/>
          <p:cNvSpPr/>
          <p:nvPr/>
        </p:nvSpPr>
        <p:spPr>
          <a:xfrm>
            <a:off x="5843500" y="4696525"/>
            <a:ext cx="224122" cy="2277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円/楕円 28"/>
          <p:cNvSpPr/>
          <p:nvPr/>
        </p:nvSpPr>
        <p:spPr>
          <a:xfrm rot="18259303">
            <a:off x="4722397" y="4331758"/>
            <a:ext cx="56652" cy="5188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30" name="グループ化 29"/>
          <p:cNvGrpSpPr/>
          <p:nvPr/>
        </p:nvGrpSpPr>
        <p:grpSpPr>
          <a:xfrm rot="20761528" flipH="1">
            <a:off x="1941259" y="1043771"/>
            <a:ext cx="2369308" cy="3634114"/>
            <a:chOff x="3909893" y="2533265"/>
            <a:chExt cx="1490464" cy="2282800"/>
          </a:xfrm>
        </p:grpSpPr>
        <p:sp>
          <p:nvSpPr>
            <p:cNvPr id="31" name="直角三角形 30"/>
            <p:cNvSpPr/>
            <p:nvPr/>
          </p:nvSpPr>
          <p:spPr>
            <a:xfrm>
              <a:off x="3909893" y="2533265"/>
              <a:ext cx="1490464" cy="2282800"/>
            </a:xfrm>
            <a:prstGeom prst="rtTriangle">
              <a:avLst/>
            </a:prstGeom>
            <a:solidFill>
              <a:schemeClr val="accent5">
                <a:lumMod val="20000"/>
                <a:lumOff val="8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円/楕円 31"/>
            <p:cNvSpPr/>
            <p:nvPr/>
          </p:nvSpPr>
          <p:spPr>
            <a:xfrm>
              <a:off x="4178460" y="3940858"/>
              <a:ext cx="293135" cy="29967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33" name="直線コネクタ 32"/>
          <p:cNvCxnSpPr/>
          <p:nvPr/>
        </p:nvCxnSpPr>
        <p:spPr>
          <a:xfrm>
            <a:off x="4368018" y="2682394"/>
            <a:ext cx="2163345" cy="1194710"/>
          </a:xfrm>
          <a:prstGeom prst="line">
            <a:avLst/>
          </a:prstGeom>
          <a:ln w="381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グループ化 36"/>
          <p:cNvGrpSpPr/>
          <p:nvPr/>
        </p:nvGrpSpPr>
        <p:grpSpPr>
          <a:xfrm rot="4575462" flipH="1">
            <a:off x="4593890" y="-998258"/>
            <a:ext cx="2369308" cy="3634114"/>
            <a:chOff x="3851920" y="2492648"/>
            <a:chExt cx="1490464" cy="2282800"/>
          </a:xfrm>
        </p:grpSpPr>
        <p:sp>
          <p:nvSpPr>
            <p:cNvPr id="39" name="直角三角形 38"/>
            <p:cNvSpPr/>
            <p:nvPr/>
          </p:nvSpPr>
          <p:spPr>
            <a:xfrm>
              <a:off x="3851920" y="2492648"/>
              <a:ext cx="1490464" cy="2282800"/>
            </a:xfrm>
            <a:prstGeom prst="rtTriangle">
              <a:avLst/>
            </a:prstGeom>
            <a:solidFill>
              <a:schemeClr val="accent5">
                <a:lumMod val="20000"/>
                <a:lumOff val="80000"/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円/楕円 39"/>
            <p:cNvSpPr/>
            <p:nvPr/>
          </p:nvSpPr>
          <p:spPr>
            <a:xfrm>
              <a:off x="4178460" y="3940858"/>
              <a:ext cx="293135" cy="29967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033589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" grpId="0" animBg="1"/>
      <p:bldP spid="47" grpId="0" animBg="1"/>
      <p:bldP spid="1036" grpId="0"/>
      <p:bldP spid="50" grpId="0" animBg="1"/>
      <p:bldP spid="72" grpId="0" animBg="1"/>
      <p:bldP spid="73" grpId="0" animBg="1"/>
      <p:bldP spid="74" grpId="0" animBg="1"/>
      <p:bldP spid="75" grpId="0" animBg="1"/>
      <p:bldP spid="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64" t="20363" r="26435" b="18347"/>
          <a:stretch/>
        </p:blipFill>
        <p:spPr bwMode="auto">
          <a:xfrm>
            <a:off x="467544" y="988444"/>
            <a:ext cx="8244408" cy="5869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4906888" cy="56207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井戸を掘る場所は？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23528" y="705703"/>
            <a:ext cx="60099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●　学校と診療所から等しい距離にある場所につくる。</a:t>
            </a:r>
            <a:endParaRPr kumimoji="1" lang="en-US" altLang="ja-JP" sz="2000" dirty="0" smtClean="0"/>
          </a:p>
          <a:p>
            <a:r>
              <a:rPr lang="ja-JP" altLang="en-US" sz="2000" dirty="0" smtClean="0"/>
              <a:t>●　村の長老の家から最も近い場所につくる。</a:t>
            </a:r>
            <a:endParaRPr kumimoji="1" lang="ja-JP" altLang="en-US" sz="2000" dirty="0"/>
          </a:p>
        </p:txBody>
      </p:sp>
      <p:cxnSp>
        <p:nvCxnSpPr>
          <p:cNvPr id="6" name="直線コネクタ 5"/>
          <p:cNvCxnSpPr/>
          <p:nvPr/>
        </p:nvCxnSpPr>
        <p:spPr>
          <a:xfrm flipV="1">
            <a:off x="2888407" y="3895867"/>
            <a:ext cx="3619476" cy="9145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 flipH="1" flipV="1">
            <a:off x="4086077" y="1730137"/>
            <a:ext cx="1224136" cy="482372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 flipH="1" flipV="1">
            <a:off x="5593117" y="3895867"/>
            <a:ext cx="108112" cy="379775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H="1" flipV="1">
            <a:off x="3779912" y="4353133"/>
            <a:ext cx="108112" cy="373287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フリーフォーム 46"/>
          <p:cNvSpPr/>
          <p:nvPr/>
        </p:nvSpPr>
        <p:spPr>
          <a:xfrm>
            <a:off x="4663811" y="4008355"/>
            <a:ext cx="351693" cy="267287"/>
          </a:xfrm>
          <a:custGeom>
            <a:avLst/>
            <a:gdLst>
              <a:gd name="connsiteX0" fmla="*/ 0 w 351693"/>
              <a:gd name="connsiteY0" fmla="*/ 70339 h 267287"/>
              <a:gd name="connsiteX1" fmla="*/ 281354 w 351693"/>
              <a:gd name="connsiteY1" fmla="*/ 0 h 267287"/>
              <a:gd name="connsiteX2" fmla="*/ 351693 w 351693"/>
              <a:gd name="connsiteY2" fmla="*/ 267287 h 267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1693" h="267287">
                <a:moveTo>
                  <a:pt x="0" y="70339"/>
                </a:moveTo>
                <a:lnTo>
                  <a:pt x="281354" y="0"/>
                </a:lnTo>
                <a:lnTo>
                  <a:pt x="351693" y="267287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6" name="テキスト ボックス 1035"/>
          <p:cNvSpPr txBox="1"/>
          <p:nvPr/>
        </p:nvSpPr>
        <p:spPr>
          <a:xfrm>
            <a:off x="3685337" y="1196752"/>
            <a:ext cx="4427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 smtClean="0">
                <a:solidFill>
                  <a:srgbClr val="FF0000"/>
                </a:solidFill>
              </a:rPr>
              <a:t>ℓ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50" name="左矢印吹き出し 49"/>
          <p:cNvSpPr/>
          <p:nvPr/>
        </p:nvSpPr>
        <p:spPr>
          <a:xfrm>
            <a:off x="5345261" y="5852712"/>
            <a:ext cx="3759645" cy="698376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4566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rgbClr val="FF0000"/>
                </a:solidFill>
              </a:rPr>
              <a:t>垂直二等分線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54" name="円弧 53"/>
          <p:cNvSpPr/>
          <p:nvPr/>
        </p:nvSpPr>
        <p:spPr>
          <a:xfrm rot="20927026">
            <a:off x="1262112" y="2441530"/>
            <a:ext cx="4072860" cy="3832340"/>
          </a:xfrm>
          <a:prstGeom prst="arc">
            <a:avLst>
              <a:gd name="adj1" fmla="val 18333229"/>
              <a:gd name="adj2" fmla="val 19570202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円弧 54"/>
          <p:cNvSpPr/>
          <p:nvPr/>
        </p:nvSpPr>
        <p:spPr>
          <a:xfrm rot="15534570">
            <a:off x="3919131" y="1918738"/>
            <a:ext cx="4072860" cy="3832340"/>
          </a:xfrm>
          <a:prstGeom prst="arc">
            <a:avLst>
              <a:gd name="adj1" fmla="val 18333229"/>
              <a:gd name="adj2" fmla="val 19570202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円弧 56"/>
          <p:cNvSpPr/>
          <p:nvPr/>
        </p:nvSpPr>
        <p:spPr>
          <a:xfrm rot="9629673">
            <a:off x="3830951" y="2235362"/>
            <a:ext cx="4072860" cy="3832340"/>
          </a:xfrm>
          <a:prstGeom prst="arc">
            <a:avLst>
              <a:gd name="adj1" fmla="val 18333229"/>
              <a:gd name="adj2" fmla="val 19570202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円弧 57"/>
          <p:cNvSpPr/>
          <p:nvPr/>
        </p:nvSpPr>
        <p:spPr>
          <a:xfrm rot="4973370">
            <a:off x="1622564" y="2810252"/>
            <a:ext cx="4072860" cy="3832340"/>
          </a:xfrm>
          <a:prstGeom prst="arc">
            <a:avLst>
              <a:gd name="adj1" fmla="val 18333229"/>
              <a:gd name="adj2" fmla="val 19570202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9" name="直線コネクタ 58"/>
          <p:cNvCxnSpPr/>
          <p:nvPr/>
        </p:nvCxnSpPr>
        <p:spPr>
          <a:xfrm flipH="1">
            <a:off x="2888407" y="2682394"/>
            <a:ext cx="1479611" cy="2128005"/>
          </a:xfrm>
          <a:prstGeom prst="line">
            <a:avLst/>
          </a:prstGeom>
          <a:ln w="381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>
          <a:xfrm>
            <a:off x="4368018" y="2682394"/>
            <a:ext cx="2139865" cy="1170886"/>
          </a:xfrm>
          <a:prstGeom prst="line">
            <a:avLst/>
          </a:prstGeom>
          <a:ln w="381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>
            <a:off x="2888407" y="4810399"/>
            <a:ext cx="2259657" cy="1170886"/>
          </a:xfrm>
          <a:prstGeom prst="line">
            <a:avLst/>
          </a:prstGeom>
          <a:ln w="381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 flipV="1">
            <a:off x="5148064" y="3895867"/>
            <a:ext cx="1359819" cy="2085419"/>
          </a:xfrm>
          <a:prstGeom prst="line">
            <a:avLst/>
          </a:prstGeom>
          <a:ln w="381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円/楕円 71"/>
          <p:cNvSpPr/>
          <p:nvPr/>
        </p:nvSpPr>
        <p:spPr>
          <a:xfrm>
            <a:off x="3546933" y="3518648"/>
            <a:ext cx="224122" cy="2277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円/楕円 72"/>
          <p:cNvSpPr/>
          <p:nvPr/>
        </p:nvSpPr>
        <p:spPr>
          <a:xfrm>
            <a:off x="5401535" y="3153963"/>
            <a:ext cx="224122" cy="2277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円/楕円 73"/>
          <p:cNvSpPr/>
          <p:nvPr/>
        </p:nvSpPr>
        <p:spPr>
          <a:xfrm>
            <a:off x="3888024" y="5281968"/>
            <a:ext cx="224122" cy="2277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円/楕円 74"/>
          <p:cNvSpPr/>
          <p:nvPr/>
        </p:nvSpPr>
        <p:spPr>
          <a:xfrm>
            <a:off x="5843500" y="4696525"/>
            <a:ext cx="224122" cy="2277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82109">
            <a:off x="5971810" y="1061469"/>
            <a:ext cx="2476840" cy="2991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17891" flipH="1">
            <a:off x="966218" y="2012760"/>
            <a:ext cx="2476840" cy="2991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0292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1036" grpId="0"/>
      <p:bldP spid="50" grpId="0" animBg="1"/>
      <p:bldP spid="54" grpId="0" animBg="1"/>
      <p:bldP spid="55" grpId="0" animBg="1"/>
      <p:bldP spid="57" grpId="0" animBg="1"/>
      <p:bldP spid="58" grpId="0" animBg="1"/>
      <p:bldP spid="72" grpId="0" animBg="1"/>
      <p:bldP spid="73" grpId="0" animBg="1"/>
      <p:bldP spid="74" grpId="0" animBg="1"/>
      <p:bldP spid="7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円弧 27"/>
          <p:cNvSpPr/>
          <p:nvPr/>
        </p:nvSpPr>
        <p:spPr>
          <a:xfrm rot="4560134">
            <a:off x="-1841579" y="1116623"/>
            <a:ext cx="5565224" cy="5488850"/>
          </a:xfrm>
          <a:prstGeom prst="arc">
            <a:avLst>
              <a:gd name="adj1" fmla="val 13943868"/>
              <a:gd name="adj2" fmla="val 19795106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>
            <a:off x="6589902" y="182587"/>
            <a:ext cx="1078442" cy="62928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円弧 26"/>
          <p:cNvSpPr/>
          <p:nvPr/>
        </p:nvSpPr>
        <p:spPr>
          <a:xfrm rot="15534570">
            <a:off x="2507742" y="1116623"/>
            <a:ext cx="5455047" cy="5488850"/>
          </a:xfrm>
          <a:prstGeom prst="arc">
            <a:avLst>
              <a:gd name="adj1" fmla="val 13800143"/>
              <a:gd name="adj2" fmla="val 19795106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2088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線分の垂直二等分線の作図</a:t>
            </a:r>
            <a:endParaRPr kumimoji="1" lang="ja-JP" altLang="en-US" sz="4000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927706" y="3861048"/>
            <a:ext cx="425706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687095" y="3717032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 smtClean="0"/>
              <a:t>A</a:t>
            </a:r>
            <a:endParaRPr kumimoji="1" lang="ja-JP" altLang="en-US" sz="40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952978" y="3717032"/>
            <a:ext cx="463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 smtClean="0"/>
              <a:t>B</a:t>
            </a:r>
            <a:endParaRPr kumimoji="1" lang="ja-JP" altLang="en-US" sz="4000" dirty="0"/>
          </a:p>
        </p:txBody>
      </p:sp>
      <p:pic>
        <p:nvPicPr>
          <p:cNvPr id="2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05696">
            <a:off x="4487056" y="1583195"/>
            <a:ext cx="1859019" cy="2245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61949" flipH="1">
            <a:off x="-1803" y="1612322"/>
            <a:ext cx="1859019" cy="2245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0" name="直線コネクタ 29"/>
          <p:cNvCxnSpPr/>
          <p:nvPr/>
        </p:nvCxnSpPr>
        <p:spPr>
          <a:xfrm flipV="1">
            <a:off x="3082064" y="1052736"/>
            <a:ext cx="0" cy="504056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5833311" y="2804422"/>
            <a:ext cx="3128961" cy="224676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①　線分の両端の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　</a:t>
            </a:r>
            <a:r>
              <a:rPr kumimoji="1" lang="en-US" altLang="ja-JP" sz="2800" dirty="0" smtClean="0"/>
              <a:t>A,B</a:t>
            </a:r>
            <a:r>
              <a:rPr kumimoji="1" lang="ja-JP" altLang="en-US" sz="2800" dirty="0" smtClean="0"/>
              <a:t>を中心に円を　</a:t>
            </a:r>
            <a:endParaRPr kumimoji="1" lang="en-US" altLang="ja-JP" sz="2800" dirty="0" smtClean="0"/>
          </a:p>
          <a:p>
            <a:r>
              <a:rPr lang="ja-JP" altLang="en-US" sz="2800" dirty="0"/>
              <a:t>　</a:t>
            </a:r>
            <a:r>
              <a:rPr kumimoji="1" lang="ja-JP" altLang="en-US" sz="2800" dirty="0" smtClean="0"/>
              <a:t>かく。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②　この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円の交点</a:t>
            </a:r>
            <a:endParaRPr lang="en-US" altLang="ja-JP" sz="2800" dirty="0" smtClean="0"/>
          </a:p>
          <a:p>
            <a:r>
              <a:rPr lang="ja-JP" altLang="en-US" sz="2800" dirty="0" smtClean="0"/>
              <a:t>　を通る直線を引く。</a:t>
            </a:r>
            <a:endParaRPr kumimoji="1" lang="ja-JP" altLang="en-US" sz="2800" dirty="0"/>
          </a:p>
        </p:txBody>
      </p:sp>
      <p:sp>
        <p:nvSpPr>
          <p:cNvPr id="36" name="フリーフォーム 35"/>
          <p:cNvSpPr/>
          <p:nvPr/>
        </p:nvSpPr>
        <p:spPr>
          <a:xfrm>
            <a:off x="3093495" y="3573016"/>
            <a:ext cx="254369" cy="275334"/>
          </a:xfrm>
          <a:custGeom>
            <a:avLst/>
            <a:gdLst>
              <a:gd name="connsiteX0" fmla="*/ 0 w 166255"/>
              <a:gd name="connsiteY0" fmla="*/ 0 h 201880"/>
              <a:gd name="connsiteX1" fmla="*/ 166255 w 166255"/>
              <a:gd name="connsiteY1" fmla="*/ 0 h 201880"/>
              <a:gd name="connsiteX2" fmla="*/ 166255 w 166255"/>
              <a:gd name="connsiteY2" fmla="*/ 201880 h 201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6255" h="201880">
                <a:moveTo>
                  <a:pt x="0" y="0"/>
                </a:moveTo>
                <a:lnTo>
                  <a:pt x="166255" y="0"/>
                </a:lnTo>
                <a:lnTo>
                  <a:pt x="166255" y="20188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7" name="直線コネクタ 36"/>
          <p:cNvCxnSpPr/>
          <p:nvPr/>
        </p:nvCxnSpPr>
        <p:spPr>
          <a:xfrm flipV="1">
            <a:off x="4067944" y="3661706"/>
            <a:ext cx="0" cy="373288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 flipV="1">
            <a:off x="2003398" y="3673638"/>
            <a:ext cx="0" cy="373288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円/楕円 40"/>
          <p:cNvSpPr/>
          <p:nvPr/>
        </p:nvSpPr>
        <p:spPr>
          <a:xfrm rot="18259303">
            <a:off x="899380" y="3835104"/>
            <a:ext cx="56652" cy="5188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2" name="円/楕円 41"/>
          <p:cNvSpPr/>
          <p:nvPr/>
        </p:nvSpPr>
        <p:spPr>
          <a:xfrm rot="18259303">
            <a:off x="5169840" y="3836074"/>
            <a:ext cx="56652" cy="5188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6468470" y="908720"/>
            <a:ext cx="24938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定規とコンパスだけを使ってかいたもの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448472" y="6086660"/>
            <a:ext cx="8227984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2800" dirty="0" smtClean="0"/>
              <a:t>垂直二</a:t>
            </a:r>
            <a:r>
              <a:rPr kumimoji="1" lang="ja-JP" altLang="en-US" sz="2800" dirty="0" smtClean="0"/>
              <a:t>等分線は、</a:t>
            </a:r>
            <a:r>
              <a:rPr kumimoji="1" lang="en-US" altLang="ja-JP" sz="2800" dirty="0" smtClean="0"/>
              <a:t>2</a:t>
            </a:r>
            <a:r>
              <a:rPr kumimoji="1" lang="ja-JP" altLang="en-US" sz="2800" dirty="0" smtClean="0"/>
              <a:t>点</a:t>
            </a:r>
            <a:r>
              <a:rPr kumimoji="1" lang="en-US" altLang="ja-JP" sz="2800" dirty="0" smtClean="0"/>
              <a:t>A,B</a:t>
            </a:r>
            <a:r>
              <a:rPr kumimoji="1" lang="ja-JP" altLang="en-US" sz="2800" dirty="0" smtClean="0"/>
              <a:t>から等距離にある点の集合</a:t>
            </a:r>
            <a:endParaRPr kumimoji="1" lang="ja-JP" altLang="en-US" sz="2800" dirty="0"/>
          </a:p>
        </p:txBody>
      </p:sp>
      <p:sp>
        <p:nvSpPr>
          <p:cNvPr id="48" name="円/楕円 47"/>
          <p:cNvSpPr/>
          <p:nvPr/>
        </p:nvSpPr>
        <p:spPr>
          <a:xfrm rot="18259303">
            <a:off x="3065309" y="4737222"/>
            <a:ext cx="56652" cy="5188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9" name="円/楕円 48"/>
          <p:cNvSpPr/>
          <p:nvPr/>
        </p:nvSpPr>
        <p:spPr>
          <a:xfrm rot="18259303">
            <a:off x="3065310" y="1373337"/>
            <a:ext cx="56652" cy="5188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50" name="直線コネクタ 49"/>
          <p:cNvCxnSpPr>
            <a:endCxn id="41" idx="4"/>
          </p:cNvCxnSpPr>
          <p:nvPr/>
        </p:nvCxnSpPr>
        <p:spPr>
          <a:xfrm flipH="1">
            <a:off x="949132" y="1399279"/>
            <a:ext cx="2107108" cy="2476395"/>
          </a:xfrm>
          <a:prstGeom prst="line">
            <a:avLst/>
          </a:prstGeom>
          <a:ln w="381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>
            <a:stCxn id="49" idx="4"/>
            <a:endCxn id="42" idx="6"/>
          </p:cNvCxnSpPr>
          <p:nvPr/>
        </p:nvCxnSpPr>
        <p:spPr>
          <a:xfrm>
            <a:off x="3115062" y="1413907"/>
            <a:ext cx="2099076" cy="2424716"/>
          </a:xfrm>
          <a:prstGeom prst="line">
            <a:avLst/>
          </a:prstGeom>
          <a:ln w="381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/>
          <p:cNvCxnSpPr>
            <a:stCxn id="48" idx="1"/>
            <a:endCxn id="41" idx="2"/>
          </p:cNvCxnSpPr>
          <p:nvPr/>
        </p:nvCxnSpPr>
        <p:spPr>
          <a:xfrm flipH="1" flipV="1">
            <a:off x="911735" y="3884441"/>
            <a:ext cx="2155456" cy="884923"/>
          </a:xfrm>
          <a:prstGeom prst="line">
            <a:avLst/>
          </a:prstGeom>
          <a:ln w="381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>
            <a:stCxn id="48" idx="3"/>
            <a:endCxn id="42" idx="0"/>
          </p:cNvCxnSpPr>
          <p:nvPr/>
        </p:nvCxnSpPr>
        <p:spPr>
          <a:xfrm flipV="1">
            <a:off x="3097492" y="3847389"/>
            <a:ext cx="2079248" cy="942661"/>
          </a:xfrm>
          <a:prstGeom prst="line">
            <a:avLst/>
          </a:prstGeom>
          <a:ln w="381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円/楕円 60"/>
          <p:cNvSpPr/>
          <p:nvPr/>
        </p:nvSpPr>
        <p:spPr>
          <a:xfrm>
            <a:off x="2062645" y="2296105"/>
            <a:ext cx="224122" cy="2277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円/楕円 61"/>
          <p:cNvSpPr/>
          <p:nvPr/>
        </p:nvSpPr>
        <p:spPr>
          <a:xfrm>
            <a:off x="3843822" y="2282285"/>
            <a:ext cx="224122" cy="2277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3" name="直線コネクタ 62"/>
          <p:cNvCxnSpPr/>
          <p:nvPr/>
        </p:nvCxnSpPr>
        <p:spPr>
          <a:xfrm>
            <a:off x="4046499" y="4221088"/>
            <a:ext cx="90617" cy="29596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 flipH="1">
            <a:off x="1907704" y="4225504"/>
            <a:ext cx="94982" cy="29155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0365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44" grpId="0" animBg="1"/>
      <p:bldP spid="27" grpId="0" animBg="1"/>
      <p:bldP spid="32" grpId="0" uiExpand="1" build="p" animBg="1"/>
      <p:bldP spid="36" grpId="0" animBg="1"/>
      <p:bldP spid="41" grpId="0" animBg="1"/>
      <p:bldP spid="42" grpId="0" animBg="1"/>
      <p:bldP spid="45" grpId="0"/>
      <p:bldP spid="47" grpId="0" animBg="1"/>
      <p:bldP spid="48" grpId="0" animBg="1"/>
      <p:bldP spid="49" grpId="0" animBg="1"/>
      <p:bldP spid="61" grpId="0" animBg="1"/>
      <p:bldP spid="6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445624" cy="634082"/>
          </a:xfrm>
        </p:spPr>
        <p:txBody>
          <a:bodyPr>
            <a:noAutofit/>
          </a:bodyPr>
          <a:lstStyle/>
          <a:p>
            <a:r>
              <a:rPr kumimoji="1" lang="ja-JP" altLang="en-US" sz="3600" dirty="0" smtClean="0"/>
              <a:t>問</a:t>
            </a:r>
            <a:r>
              <a:rPr kumimoji="1" lang="en-US" altLang="ja-JP" sz="3600" dirty="0" smtClean="0"/>
              <a:t>1</a:t>
            </a:r>
            <a:r>
              <a:rPr kumimoji="1" lang="ja-JP" altLang="en-US" sz="3600" dirty="0" smtClean="0"/>
              <a:t>　△</a:t>
            </a:r>
            <a:r>
              <a:rPr kumimoji="1" lang="en-US" altLang="ja-JP" sz="3600" dirty="0" smtClean="0"/>
              <a:t>ABC</a:t>
            </a:r>
            <a:r>
              <a:rPr kumimoji="1" lang="ja-JP" altLang="en-US" sz="3600" dirty="0" smtClean="0"/>
              <a:t>について、次の作図をしなさい。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99592" y="908720"/>
            <a:ext cx="6480720" cy="936104"/>
          </a:xfrm>
        </p:spPr>
        <p:txBody>
          <a:bodyPr>
            <a:noAutofit/>
          </a:bodyPr>
          <a:lstStyle/>
          <a:p>
            <a:pPr marL="514350" indent="-514350">
              <a:buAutoNum type="arabicParenBoth"/>
            </a:pPr>
            <a:r>
              <a:rPr kumimoji="1" lang="ja-JP" altLang="en-US" dirty="0" smtClean="0"/>
              <a:t>　辺</a:t>
            </a:r>
            <a:r>
              <a:rPr kumimoji="1" lang="en-US" altLang="ja-JP" dirty="0" smtClean="0"/>
              <a:t>BC</a:t>
            </a:r>
            <a:r>
              <a:rPr kumimoji="1" lang="ja-JP" altLang="en-US" dirty="0" smtClean="0"/>
              <a:t>の垂直二等分線</a:t>
            </a:r>
            <a:endParaRPr kumimoji="1" lang="en-US" altLang="ja-JP" dirty="0" smtClean="0"/>
          </a:p>
          <a:p>
            <a:pPr marL="514350" indent="-514350">
              <a:buAutoNum type="arabicParenBoth"/>
            </a:pPr>
            <a:r>
              <a:rPr lang="ja-JP" altLang="en-US" dirty="0"/>
              <a:t>　</a:t>
            </a:r>
            <a:r>
              <a:rPr lang="ja-JP" altLang="en-US" dirty="0" smtClean="0"/>
              <a:t>辺</a:t>
            </a:r>
            <a:r>
              <a:rPr lang="en-US" altLang="ja-JP" dirty="0" smtClean="0"/>
              <a:t>AB</a:t>
            </a:r>
            <a:r>
              <a:rPr lang="ja-JP" altLang="en-US" dirty="0" smtClean="0"/>
              <a:t>の中点</a:t>
            </a:r>
            <a:endParaRPr kumimoji="1" lang="ja-JP" altLang="en-US" dirty="0"/>
          </a:p>
        </p:txBody>
      </p:sp>
      <p:sp>
        <p:nvSpPr>
          <p:cNvPr id="4" name="二等辺三角形 3"/>
          <p:cNvSpPr/>
          <p:nvPr/>
        </p:nvSpPr>
        <p:spPr>
          <a:xfrm>
            <a:off x="1991931" y="2717936"/>
            <a:ext cx="5040560" cy="2592288"/>
          </a:xfrm>
          <a:prstGeom prst="triangle">
            <a:avLst>
              <a:gd name="adj" fmla="val 7065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091179" y="4956281"/>
            <a:ext cx="4225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 smtClean="0"/>
              <a:t>C</a:t>
            </a:r>
            <a:endParaRPr kumimoji="1" lang="ja-JP" altLang="en-US" sz="40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476952" y="4956281"/>
            <a:ext cx="4269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 smtClean="0"/>
              <a:t>B</a:t>
            </a:r>
            <a:endParaRPr kumimoji="1" lang="ja-JP" altLang="en-US" sz="4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376307" y="2011540"/>
            <a:ext cx="4432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 smtClean="0"/>
              <a:t>A</a:t>
            </a:r>
            <a:endParaRPr kumimoji="1" lang="ja-JP" altLang="en-US" sz="4000" dirty="0"/>
          </a:p>
        </p:txBody>
      </p:sp>
      <p:sp>
        <p:nvSpPr>
          <p:cNvPr id="8" name="円弧 7"/>
          <p:cNvSpPr/>
          <p:nvPr/>
        </p:nvSpPr>
        <p:spPr>
          <a:xfrm rot="5400000">
            <a:off x="-638010" y="2357895"/>
            <a:ext cx="5379462" cy="5904657"/>
          </a:xfrm>
          <a:prstGeom prst="arc">
            <a:avLst>
              <a:gd name="adj1" fmla="val 11758741"/>
              <a:gd name="adj2" fmla="val 17694356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弧 8"/>
          <p:cNvSpPr/>
          <p:nvPr/>
        </p:nvSpPr>
        <p:spPr>
          <a:xfrm rot="16200000">
            <a:off x="4612727" y="2501911"/>
            <a:ext cx="5379462" cy="5616626"/>
          </a:xfrm>
          <a:prstGeom prst="arc">
            <a:avLst>
              <a:gd name="adj1" fmla="val 14409193"/>
              <a:gd name="adj2" fmla="val 17694356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" name="直線コネクタ 9"/>
          <p:cNvCxnSpPr/>
          <p:nvPr/>
        </p:nvCxnSpPr>
        <p:spPr>
          <a:xfrm flipV="1">
            <a:off x="4723554" y="3667978"/>
            <a:ext cx="0" cy="314096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円弧 11"/>
          <p:cNvSpPr/>
          <p:nvPr/>
        </p:nvSpPr>
        <p:spPr>
          <a:xfrm rot="14313864">
            <a:off x="2954919" y="257180"/>
            <a:ext cx="5327667" cy="5301216"/>
          </a:xfrm>
          <a:prstGeom prst="arc">
            <a:avLst>
              <a:gd name="adj1" fmla="val 11758741"/>
              <a:gd name="adj2" fmla="val 18616928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直線コネクタ 12"/>
          <p:cNvCxnSpPr/>
          <p:nvPr/>
        </p:nvCxnSpPr>
        <p:spPr>
          <a:xfrm flipH="1" flipV="1">
            <a:off x="2843808" y="2492896"/>
            <a:ext cx="2754114" cy="381642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円/楕円 15"/>
          <p:cNvSpPr/>
          <p:nvPr/>
        </p:nvSpPr>
        <p:spPr>
          <a:xfrm rot="18259303">
            <a:off x="3836945" y="3927376"/>
            <a:ext cx="56652" cy="5188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898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  <p:bldP spid="16" grpId="0" animBg="1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1347</TotalTime>
  <Words>87</Words>
  <Application>Microsoft Office PowerPoint</Application>
  <PresentationFormat>画面に合わせる (4:3)</PresentationFormat>
  <Paragraphs>30</Paragraphs>
  <Slides>5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​​テーマ</vt:lpstr>
      <vt:lpstr>基本の作図 垂直二等分線</vt:lpstr>
      <vt:lpstr>井戸を掘る場所は？</vt:lpstr>
      <vt:lpstr>井戸を掘る場所は？</vt:lpstr>
      <vt:lpstr>線分の垂直二等分線の作図</vt:lpstr>
      <vt:lpstr>問1　△ABCについて、次の作図をしなさい。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基本の作図</dc:title>
  <dc:creator>teacher</dc:creator>
  <cp:lastModifiedBy>teacher</cp:lastModifiedBy>
  <cp:revision>63</cp:revision>
  <cp:lastPrinted>2014-12-11T07:11:27Z</cp:lastPrinted>
  <dcterms:created xsi:type="dcterms:W3CDTF">2014-12-05T00:51:22Z</dcterms:created>
  <dcterms:modified xsi:type="dcterms:W3CDTF">2015-12-09T05:13:30Z</dcterms:modified>
</cp:coreProperties>
</file>