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6" r:id="rId2"/>
    <p:sldId id="268" r:id="rId3"/>
    <p:sldId id="269" r:id="rId4"/>
    <p:sldId id="272" r:id="rId5"/>
    <p:sldId id="271" r:id="rId6"/>
    <p:sldId id="270" r:id="rId7"/>
    <p:sldId id="273" r:id="rId8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04" autoAdjust="0"/>
  </p:normalViewPr>
  <p:slideViewPr>
    <p:cSldViewPr>
      <p:cViewPr>
        <p:scale>
          <a:sx n="70" d="100"/>
          <a:sy n="70" d="100"/>
        </p:scale>
        <p:origin x="-1386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AC0EBA-813C-42E9-ADDA-31FE17CAE9A0}" type="datetimeFigureOut">
              <a:rPr kumimoji="1" lang="ja-JP" altLang="en-US" smtClean="0"/>
              <a:t>2016/1/22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893C00-37DC-48D3-A097-E0D1DD184B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0174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7F5A-64C3-4226-B2D1-71CFC5863957}" type="datetimeFigureOut">
              <a:rPr kumimoji="1" lang="ja-JP" altLang="en-US" smtClean="0"/>
              <a:t>2016/1/22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841F-C46F-4F1A-B4E2-2418E51B26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4155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7F5A-64C3-4226-B2D1-71CFC5863957}" type="datetimeFigureOut">
              <a:rPr kumimoji="1" lang="ja-JP" altLang="en-US" smtClean="0"/>
              <a:t>2016/1/22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841F-C46F-4F1A-B4E2-2418E51B26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2130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7F5A-64C3-4226-B2D1-71CFC5863957}" type="datetimeFigureOut">
              <a:rPr kumimoji="1" lang="ja-JP" altLang="en-US" smtClean="0"/>
              <a:t>2016/1/22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841F-C46F-4F1A-B4E2-2418E51B26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1652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7F5A-64C3-4226-B2D1-71CFC5863957}" type="datetimeFigureOut">
              <a:rPr kumimoji="1" lang="ja-JP" altLang="en-US" smtClean="0"/>
              <a:t>2016/1/22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841F-C46F-4F1A-B4E2-2418E51B26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2470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7F5A-64C3-4226-B2D1-71CFC5863957}" type="datetimeFigureOut">
              <a:rPr kumimoji="1" lang="ja-JP" altLang="en-US" smtClean="0"/>
              <a:t>2016/1/22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841F-C46F-4F1A-B4E2-2418E51B26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5221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7F5A-64C3-4226-B2D1-71CFC5863957}" type="datetimeFigureOut">
              <a:rPr kumimoji="1" lang="ja-JP" altLang="en-US" smtClean="0"/>
              <a:t>2016/1/22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841F-C46F-4F1A-B4E2-2418E51B26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9442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7F5A-64C3-4226-B2D1-71CFC5863957}" type="datetimeFigureOut">
              <a:rPr kumimoji="1" lang="ja-JP" altLang="en-US" smtClean="0"/>
              <a:t>2016/1/22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841F-C46F-4F1A-B4E2-2418E51B26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7971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7F5A-64C3-4226-B2D1-71CFC5863957}" type="datetimeFigureOut">
              <a:rPr kumimoji="1" lang="ja-JP" altLang="en-US" smtClean="0"/>
              <a:t>2016/1/22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841F-C46F-4F1A-B4E2-2418E51B26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831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7F5A-64C3-4226-B2D1-71CFC5863957}" type="datetimeFigureOut">
              <a:rPr kumimoji="1" lang="ja-JP" altLang="en-US" smtClean="0"/>
              <a:t>2016/1/22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841F-C46F-4F1A-B4E2-2418E51B26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353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7F5A-64C3-4226-B2D1-71CFC5863957}" type="datetimeFigureOut">
              <a:rPr kumimoji="1" lang="ja-JP" altLang="en-US" smtClean="0"/>
              <a:t>2016/1/22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841F-C46F-4F1A-B4E2-2418E51B26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9204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7F5A-64C3-4226-B2D1-71CFC5863957}" type="datetimeFigureOut">
              <a:rPr kumimoji="1" lang="ja-JP" altLang="en-US" smtClean="0"/>
              <a:t>2016/1/22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841F-C46F-4F1A-B4E2-2418E51B26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9306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77F5A-64C3-4226-B2D1-71CFC5863957}" type="datetimeFigureOut">
              <a:rPr kumimoji="1" lang="ja-JP" altLang="en-US" smtClean="0"/>
              <a:t>2016/1/22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8841F-C46F-4F1A-B4E2-2418E51B26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5591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772400" cy="1470025"/>
          </a:xfrm>
        </p:spPr>
        <p:txBody>
          <a:bodyPr>
            <a:normAutofit fontScale="90000"/>
          </a:bodyPr>
          <a:lstStyle/>
          <a:p>
            <a:r>
              <a:rPr kumimoji="1" lang="ja-JP" altLang="en-US" sz="6000" dirty="0" smtClean="0"/>
              <a:t>基本の作図</a:t>
            </a:r>
            <a:r>
              <a:rPr kumimoji="1" lang="en-US" altLang="ja-JP" sz="6600" dirty="0" smtClean="0"/>
              <a:t/>
            </a:r>
            <a:br>
              <a:rPr kumimoji="1" lang="en-US" altLang="ja-JP" sz="6600" dirty="0" smtClean="0"/>
            </a:br>
            <a:r>
              <a:rPr kumimoji="1" lang="ja-JP" altLang="en-US" sz="9800" dirty="0" smtClean="0"/>
              <a:t>垂　線</a:t>
            </a:r>
            <a:endParaRPr kumimoji="1" lang="ja-JP" altLang="en-US" sz="6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59632" y="2996952"/>
            <a:ext cx="6552728" cy="3528392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kumimoji="1" lang="ja-JP" altLang="en-US" sz="5400" dirty="0" smtClean="0">
                <a:solidFill>
                  <a:schemeClr val="tx1"/>
                </a:solidFill>
              </a:rPr>
              <a:t>本時の目標</a:t>
            </a:r>
            <a:endParaRPr kumimoji="1" lang="en-US" altLang="ja-JP" sz="5400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5400" dirty="0">
                <a:solidFill>
                  <a:schemeClr val="tx1"/>
                </a:solidFill>
              </a:rPr>
              <a:t>作図の意味を理解し</a:t>
            </a:r>
            <a:r>
              <a:rPr lang="ja-JP" altLang="en-US" sz="5400" dirty="0" smtClean="0">
                <a:solidFill>
                  <a:schemeClr val="tx1"/>
                </a:solidFill>
              </a:rPr>
              <a:t>、垂線の作図をすることができる。</a:t>
            </a:r>
            <a:endParaRPr kumimoji="1" lang="en-US" altLang="ja-JP" sz="5400" dirty="0" smtClean="0">
              <a:solidFill>
                <a:schemeClr val="tx1"/>
              </a:solidFill>
            </a:endParaRPr>
          </a:p>
          <a:p>
            <a:endParaRPr kumimoji="1" lang="ja-JP" altLang="en-US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11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直線コネクタ 16"/>
          <p:cNvCxnSpPr/>
          <p:nvPr/>
        </p:nvCxnSpPr>
        <p:spPr>
          <a:xfrm flipV="1">
            <a:off x="1942262" y="2334560"/>
            <a:ext cx="0" cy="253459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80728"/>
          </a:xfrm>
        </p:spPr>
        <p:txBody>
          <a:bodyPr/>
          <a:lstStyle/>
          <a:p>
            <a:r>
              <a:rPr kumimoji="1" lang="ja-JP" altLang="en-US" dirty="0" smtClean="0"/>
              <a:t>直線</a:t>
            </a:r>
            <a:r>
              <a:rPr kumimoji="1" lang="en-US" altLang="ja-JP" dirty="0" smtClean="0"/>
              <a:t>XY</a:t>
            </a:r>
            <a:r>
              <a:rPr kumimoji="1" lang="ja-JP" altLang="en-US" dirty="0" smtClean="0"/>
              <a:t>に垂線をひく作図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1124744"/>
            <a:ext cx="4032448" cy="10801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en-US" altLang="ja-JP" dirty="0" smtClean="0"/>
              <a:t>(1)</a:t>
            </a:r>
            <a:r>
              <a:rPr kumimoji="1" lang="ja-JP" altLang="en-US" dirty="0" smtClean="0"/>
              <a:t>　直線</a:t>
            </a:r>
            <a:r>
              <a:rPr kumimoji="1" lang="en-US" altLang="ja-JP" dirty="0" smtClean="0"/>
              <a:t>XY</a:t>
            </a:r>
            <a:r>
              <a:rPr kumimoji="1" lang="ja-JP" altLang="en-US" dirty="0" smtClean="0"/>
              <a:t>上の点</a:t>
            </a:r>
            <a:r>
              <a:rPr kumimoji="1" lang="en-US" altLang="ja-JP" dirty="0" smtClean="0"/>
              <a:t>P</a:t>
            </a:r>
            <a:r>
              <a:rPr kumimoji="1" lang="ja-JP" altLang="en-US" dirty="0" smtClean="0"/>
              <a:t>を　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kumimoji="1" lang="ja-JP" altLang="en-US" dirty="0" smtClean="0"/>
              <a:t>通る垂線</a:t>
            </a:r>
            <a:endParaRPr kumimoji="1" lang="ja-JP" altLang="en-US" dirty="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4932040" y="1124744"/>
            <a:ext cx="4032448" cy="108012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ja-JP" dirty="0" smtClean="0"/>
              <a:t>(2)</a:t>
            </a:r>
            <a:r>
              <a:rPr lang="ja-JP" altLang="en-US" dirty="0" smtClean="0"/>
              <a:t>　直線</a:t>
            </a:r>
            <a:r>
              <a:rPr lang="en-US" altLang="ja-JP" dirty="0" smtClean="0"/>
              <a:t>XY</a:t>
            </a:r>
            <a:r>
              <a:rPr lang="ja-JP" altLang="en-US" dirty="0" smtClean="0"/>
              <a:t>上にない</a:t>
            </a:r>
            <a:endParaRPr lang="en-US" altLang="ja-JP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点</a:t>
            </a:r>
            <a:r>
              <a:rPr lang="en-US" altLang="ja-JP" dirty="0" smtClean="0"/>
              <a:t>P</a:t>
            </a:r>
            <a:r>
              <a:rPr lang="ja-JP" altLang="en-US" dirty="0" smtClean="0"/>
              <a:t>からの垂線</a:t>
            </a:r>
            <a:endParaRPr lang="ja-JP" altLang="en-US" dirty="0"/>
          </a:p>
        </p:txBody>
      </p:sp>
      <p:cxnSp>
        <p:nvCxnSpPr>
          <p:cNvPr id="6" name="直線コネクタ 5"/>
          <p:cNvCxnSpPr/>
          <p:nvPr/>
        </p:nvCxnSpPr>
        <p:spPr>
          <a:xfrm>
            <a:off x="251520" y="4869160"/>
            <a:ext cx="38884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4716016" y="4869160"/>
            <a:ext cx="38884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正方形/長方形 8"/>
          <p:cNvSpPr/>
          <p:nvPr/>
        </p:nvSpPr>
        <p:spPr>
          <a:xfrm>
            <a:off x="3935409" y="4811471"/>
            <a:ext cx="4090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dirty="0" smtClean="0"/>
              <a:t>Y</a:t>
            </a:r>
            <a:endParaRPr lang="ja-JP" altLang="en-US" sz="3600" dirty="0"/>
          </a:p>
        </p:txBody>
      </p:sp>
      <p:sp>
        <p:nvSpPr>
          <p:cNvPr id="10" name="正方形/長方形 9"/>
          <p:cNvSpPr/>
          <p:nvPr/>
        </p:nvSpPr>
        <p:spPr>
          <a:xfrm>
            <a:off x="100648" y="4811471"/>
            <a:ext cx="4235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dirty="0">
                <a:solidFill>
                  <a:prstClr val="black"/>
                </a:solidFill>
              </a:rPr>
              <a:t>X</a:t>
            </a:r>
            <a:endParaRPr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8399905" y="4811471"/>
            <a:ext cx="4090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dirty="0" smtClean="0"/>
              <a:t>Y</a:t>
            </a:r>
            <a:endParaRPr lang="ja-JP" altLang="en-US" sz="3600" dirty="0"/>
          </a:p>
        </p:txBody>
      </p:sp>
      <p:sp>
        <p:nvSpPr>
          <p:cNvPr id="12" name="正方形/長方形 11"/>
          <p:cNvSpPr/>
          <p:nvPr/>
        </p:nvSpPr>
        <p:spPr>
          <a:xfrm>
            <a:off x="4543015" y="4811470"/>
            <a:ext cx="4235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dirty="0">
                <a:solidFill>
                  <a:prstClr val="black"/>
                </a:solidFill>
              </a:rPr>
              <a:t>X</a:t>
            </a:r>
            <a:endParaRPr lang="ja-JP" altLang="en-US" dirty="0"/>
          </a:p>
        </p:txBody>
      </p:sp>
      <p:sp>
        <p:nvSpPr>
          <p:cNvPr id="13" name="円/楕円 12"/>
          <p:cNvSpPr/>
          <p:nvPr/>
        </p:nvSpPr>
        <p:spPr>
          <a:xfrm rot="18259303">
            <a:off x="1916776" y="4843217"/>
            <a:ext cx="56652" cy="5188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4" name="円/楕円 13"/>
          <p:cNvSpPr/>
          <p:nvPr/>
        </p:nvSpPr>
        <p:spPr>
          <a:xfrm rot="18259303">
            <a:off x="6309263" y="3081039"/>
            <a:ext cx="56652" cy="5188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1730505" y="4844495"/>
            <a:ext cx="4235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dirty="0" smtClean="0"/>
              <a:t>P</a:t>
            </a:r>
            <a:endParaRPr lang="ja-JP" altLang="en-US" sz="3600" dirty="0"/>
          </a:p>
        </p:txBody>
      </p:sp>
      <p:sp>
        <p:nvSpPr>
          <p:cNvPr id="16" name="正方形/長方形 15"/>
          <p:cNvSpPr/>
          <p:nvPr/>
        </p:nvSpPr>
        <p:spPr>
          <a:xfrm>
            <a:off x="6337536" y="2783815"/>
            <a:ext cx="4235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dirty="0" smtClean="0"/>
              <a:t>P</a:t>
            </a:r>
            <a:endParaRPr lang="ja-JP" altLang="en-US" sz="3600" dirty="0"/>
          </a:p>
        </p:txBody>
      </p:sp>
      <p:cxnSp>
        <p:nvCxnSpPr>
          <p:cNvPr id="22" name="直線コネクタ 21"/>
          <p:cNvCxnSpPr/>
          <p:nvPr/>
        </p:nvCxnSpPr>
        <p:spPr>
          <a:xfrm flipV="1">
            <a:off x="6344144" y="3145003"/>
            <a:ext cx="0" cy="253459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フリーフォーム 22"/>
          <p:cNvSpPr/>
          <p:nvPr/>
        </p:nvSpPr>
        <p:spPr>
          <a:xfrm>
            <a:off x="1956422" y="4593826"/>
            <a:ext cx="254369" cy="275334"/>
          </a:xfrm>
          <a:custGeom>
            <a:avLst/>
            <a:gdLst>
              <a:gd name="connsiteX0" fmla="*/ 0 w 166255"/>
              <a:gd name="connsiteY0" fmla="*/ 0 h 201880"/>
              <a:gd name="connsiteX1" fmla="*/ 166255 w 166255"/>
              <a:gd name="connsiteY1" fmla="*/ 0 h 201880"/>
              <a:gd name="connsiteX2" fmla="*/ 166255 w 166255"/>
              <a:gd name="connsiteY2" fmla="*/ 201880 h 201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6255" h="201880">
                <a:moveTo>
                  <a:pt x="0" y="0"/>
                </a:moveTo>
                <a:lnTo>
                  <a:pt x="166255" y="0"/>
                </a:lnTo>
                <a:lnTo>
                  <a:pt x="166255" y="201880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/>
          <p:cNvSpPr/>
          <p:nvPr/>
        </p:nvSpPr>
        <p:spPr>
          <a:xfrm>
            <a:off x="6346272" y="4599209"/>
            <a:ext cx="254369" cy="275334"/>
          </a:xfrm>
          <a:custGeom>
            <a:avLst/>
            <a:gdLst>
              <a:gd name="connsiteX0" fmla="*/ 0 w 166255"/>
              <a:gd name="connsiteY0" fmla="*/ 0 h 201880"/>
              <a:gd name="connsiteX1" fmla="*/ 166255 w 166255"/>
              <a:gd name="connsiteY1" fmla="*/ 0 h 201880"/>
              <a:gd name="connsiteX2" fmla="*/ 166255 w 166255"/>
              <a:gd name="connsiteY2" fmla="*/ 201880 h 201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6255" h="201880">
                <a:moveTo>
                  <a:pt x="0" y="0"/>
                </a:moveTo>
                <a:lnTo>
                  <a:pt x="166255" y="0"/>
                </a:lnTo>
                <a:lnTo>
                  <a:pt x="166255" y="201880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2071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/>
      <p:bldP spid="16" grpId="0"/>
      <p:bldP spid="23" grpId="0" animBg="1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8309" y="5517232"/>
            <a:ext cx="8229600" cy="72008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sz="3600" dirty="0" smtClean="0"/>
              <a:t>180°</a:t>
            </a:r>
            <a:r>
              <a:rPr kumimoji="1" lang="ja-JP" altLang="en-US" sz="3600" dirty="0" smtClean="0"/>
              <a:t>の角の二等分線を作図すればよい。</a:t>
            </a:r>
            <a:endParaRPr kumimoji="1" lang="ja-JP" altLang="en-US" sz="3600" dirty="0"/>
          </a:p>
        </p:txBody>
      </p:sp>
      <p:sp>
        <p:nvSpPr>
          <p:cNvPr id="4" name="コンテンツ プレースホルダー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dirty="0" smtClean="0"/>
              <a:t>(1)</a:t>
            </a:r>
            <a:r>
              <a:rPr kumimoji="1" lang="ja-JP" altLang="en-US" dirty="0" smtClean="0"/>
              <a:t>　直線</a:t>
            </a:r>
            <a:r>
              <a:rPr kumimoji="1" lang="en-US" altLang="ja-JP" dirty="0" smtClean="0"/>
              <a:t>XY</a:t>
            </a:r>
            <a:r>
              <a:rPr kumimoji="1" lang="ja-JP" altLang="en-US" dirty="0" smtClean="0"/>
              <a:t>上の点</a:t>
            </a:r>
            <a:r>
              <a:rPr kumimoji="1" lang="en-US" altLang="ja-JP" dirty="0" smtClean="0"/>
              <a:t>P</a:t>
            </a:r>
            <a:r>
              <a:rPr kumimoji="1" lang="ja-JP" altLang="en-US" dirty="0" smtClean="0"/>
              <a:t>を通る垂線</a:t>
            </a:r>
            <a:endParaRPr kumimoji="1" lang="ja-JP" altLang="en-US" dirty="0"/>
          </a:p>
        </p:txBody>
      </p:sp>
      <p:cxnSp>
        <p:nvCxnSpPr>
          <p:cNvPr id="5" name="直線コネクタ 4"/>
          <p:cNvCxnSpPr/>
          <p:nvPr/>
        </p:nvCxnSpPr>
        <p:spPr>
          <a:xfrm flipV="1">
            <a:off x="4736893" y="1932661"/>
            <a:ext cx="0" cy="253459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>
            <a:off x="2216613" y="4467260"/>
            <a:ext cx="504056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6703585" y="4409570"/>
            <a:ext cx="4090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dirty="0" smtClean="0"/>
              <a:t>Y</a:t>
            </a:r>
            <a:endParaRPr lang="ja-JP" altLang="en-US" sz="3600" dirty="0"/>
          </a:p>
        </p:txBody>
      </p:sp>
      <p:sp>
        <p:nvSpPr>
          <p:cNvPr id="8" name="正方形/長方形 7"/>
          <p:cNvSpPr/>
          <p:nvPr/>
        </p:nvSpPr>
        <p:spPr>
          <a:xfrm>
            <a:off x="2078193" y="4409571"/>
            <a:ext cx="4235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dirty="0">
                <a:solidFill>
                  <a:prstClr val="black"/>
                </a:solidFill>
              </a:rPr>
              <a:t>X</a:t>
            </a:r>
            <a:endParaRPr lang="ja-JP" altLang="en-US" dirty="0"/>
          </a:p>
        </p:txBody>
      </p:sp>
      <p:sp>
        <p:nvSpPr>
          <p:cNvPr id="9" name="円/楕円 8"/>
          <p:cNvSpPr/>
          <p:nvPr/>
        </p:nvSpPr>
        <p:spPr>
          <a:xfrm rot="18259303">
            <a:off x="4708565" y="4441316"/>
            <a:ext cx="56652" cy="5188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513109" y="4429237"/>
            <a:ext cx="4235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dirty="0" smtClean="0"/>
              <a:t>P</a:t>
            </a:r>
            <a:endParaRPr lang="ja-JP" altLang="en-US" sz="3600" dirty="0"/>
          </a:p>
        </p:txBody>
      </p:sp>
      <p:sp>
        <p:nvSpPr>
          <p:cNvPr id="11" name="フリーフォーム 10"/>
          <p:cNvSpPr/>
          <p:nvPr/>
        </p:nvSpPr>
        <p:spPr>
          <a:xfrm>
            <a:off x="4736893" y="4203026"/>
            <a:ext cx="254369" cy="275334"/>
          </a:xfrm>
          <a:custGeom>
            <a:avLst/>
            <a:gdLst>
              <a:gd name="connsiteX0" fmla="*/ 0 w 166255"/>
              <a:gd name="connsiteY0" fmla="*/ 0 h 201880"/>
              <a:gd name="connsiteX1" fmla="*/ 166255 w 166255"/>
              <a:gd name="connsiteY1" fmla="*/ 0 h 201880"/>
              <a:gd name="connsiteX2" fmla="*/ 166255 w 166255"/>
              <a:gd name="connsiteY2" fmla="*/ 201880 h 201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6255" h="201880">
                <a:moveTo>
                  <a:pt x="0" y="0"/>
                </a:moveTo>
                <a:lnTo>
                  <a:pt x="166255" y="0"/>
                </a:lnTo>
                <a:lnTo>
                  <a:pt x="166255" y="201880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94304" flipH="1">
            <a:off x="3583599" y="2160668"/>
            <a:ext cx="1859019" cy="2245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円弧 16"/>
          <p:cNvSpPr/>
          <p:nvPr/>
        </p:nvSpPr>
        <p:spPr>
          <a:xfrm>
            <a:off x="3461204" y="3199960"/>
            <a:ext cx="2561009" cy="2533296"/>
          </a:xfrm>
          <a:prstGeom prst="arc">
            <a:avLst>
              <a:gd name="adj1" fmla="val 10230330"/>
              <a:gd name="adj2" fmla="val 86173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94304" flipH="1">
            <a:off x="2339008" y="2162134"/>
            <a:ext cx="1859019" cy="2245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円弧 18"/>
          <p:cNvSpPr/>
          <p:nvPr/>
        </p:nvSpPr>
        <p:spPr>
          <a:xfrm rot="1270949">
            <a:off x="3039916" y="2145490"/>
            <a:ext cx="2561009" cy="2533296"/>
          </a:xfrm>
          <a:prstGeom prst="arc">
            <a:avLst>
              <a:gd name="adj1" fmla="val 14560419"/>
              <a:gd name="adj2" fmla="val 1775449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円弧 19"/>
          <p:cNvSpPr/>
          <p:nvPr/>
        </p:nvSpPr>
        <p:spPr>
          <a:xfrm rot="20501778">
            <a:off x="3868697" y="2145489"/>
            <a:ext cx="2561009" cy="2533296"/>
          </a:xfrm>
          <a:prstGeom prst="arc">
            <a:avLst>
              <a:gd name="adj1" fmla="val 14560419"/>
              <a:gd name="adj2" fmla="val 1775449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05696">
            <a:off x="5293817" y="2241429"/>
            <a:ext cx="1859019" cy="2245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6986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11" grpId="0" animBg="1"/>
      <p:bldP spid="17" grpId="0" animBg="1"/>
      <p:bldP spid="19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8622" y="116632"/>
            <a:ext cx="8765866" cy="1143000"/>
          </a:xfrm>
        </p:spPr>
        <p:txBody>
          <a:bodyPr>
            <a:noAutofit/>
          </a:bodyPr>
          <a:lstStyle/>
          <a:p>
            <a:pPr algn="l"/>
            <a:r>
              <a:rPr kumimoji="1" lang="ja-JP" altLang="en-US" sz="3200" dirty="0" smtClean="0"/>
              <a:t>問</a:t>
            </a:r>
            <a:r>
              <a:rPr kumimoji="1" lang="en-US" altLang="ja-JP" sz="3200" dirty="0" smtClean="0"/>
              <a:t>3</a:t>
            </a:r>
            <a:r>
              <a:rPr kumimoji="1" lang="ja-JP" altLang="en-US" sz="3200" dirty="0" smtClean="0"/>
              <a:t>　点</a:t>
            </a:r>
            <a:r>
              <a:rPr kumimoji="1" lang="en-US" altLang="ja-JP" sz="3200" dirty="0" smtClean="0"/>
              <a:t>A,B</a:t>
            </a:r>
            <a:r>
              <a:rPr kumimoji="1" lang="ja-JP" altLang="en-US" sz="3200" dirty="0" smtClean="0"/>
              <a:t>を通る線分</a:t>
            </a:r>
            <a:r>
              <a:rPr kumimoji="1" lang="en-US" altLang="ja-JP" sz="3200" dirty="0" smtClean="0"/>
              <a:t>AB</a:t>
            </a:r>
            <a:r>
              <a:rPr lang="ja-JP" altLang="en-US" sz="3200" dirty="0" smtClean="0"/>
              <a:t>の垂線を作図しなさい。</a:t>
            </a:r>
            <a:r>
              <a:rPr lang="en-US" altLang="ja-JP" sz="3200" dirty="0" smtClean="0"/>
              <a:t/>
            </a:r>
            <a:br>
              <a:rPr lang="en-US" altLang="ja-JP" sz="3200" dirty="0" smtClean="0"/>
            </a:br>
            <a:r>
              <a:rPr lang="ja-JP" altLang="en-US" sz="3200" dirty="0" smtClean="0"/>
              <a:t>　　　また、</a:t>
            </a:r>
            <a:r>
              <a:rPr lang="en-US" altLang="ja-JP" sz="3200" dirty="0" smtClean="0"/>
              <a:t>AB</a:t>
            </a:r>
            <a:r>
              <a:rPr lang="ja-JP" altLang="en-US" sz="3200" dirty="0" smtClean="0"/>
              <a:t>を</a:t>
            </a:r>
            <a:r>
              <a:rPr lang="en-US" altLang="ja-JP" sz="3200" dirty="0" smtClean="0"/>
              <a:t>1</a:t>
            </a:r>
            <a:r>
              <a:rPr lang="ja-JP" altLang="en-US" sz="3200" dirty="0" smtClean="0"/>
              <a:t>辺とする正方形をつくりなさい。</a:t>
            </a:r>
            <a:endParaRPr kumimoji="1" lang="ja-JP" altLang="en-US" sz="3200" dirty="0"/>
          </a:p>
        </p:txBody>
      </p:sp>
      <p:cxnSp>
        <p:nvCxnSpPr>
          <p:cNvPr id="4" name="直線コネクタ 3"/>
          <p:cNvCxnSpPr/>
          <p:nvPr/>
        </p:nvCxnSpPr>
        <p:spPr>
          <a:xfrm flipH="1" flipV="1">
            <a:off x="2578935" y="1700808"/>
            <a:ext cx="4832" cy="40247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4"/>
          <p:cNvCxnSpPr/>
          <p:nvPr/>
        </p:nvCxnSpPr>
        <p:spPr>
          <a:xfrm>
            <a:off x="778322" y="5724447"/>
            <a:ext cx="7632848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正方形/長方形 5"/>
          <p:cNvSpPr/>
          <p:nvPr/>
        </p:nvSpPr>
        <p:spPr>
          <a:xfrm>
            <a:off x="6240485" y="5706118"/>
            <a:ext cx="4363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dirty="0" smtClean="0"/>
              <a:t>B</a:t>
            </a:r>
            <a:endParaRPr lang="ja-JP" altLang="en-US" sz="3600" dirty="0"/>
          </a:p>
        </p:txBody>
      </p:sp>
      <p:sp>
        <p:nvSpPr>
          <p:cNvPr id="7" name="正方形/長方形 6"/>
          <p:cNvSpPr/>
          <p:nvPr/>
        </p:nvSpPr>
        <p:spPr>
          <a:xfrm>
            <a:off x="2385875" y="5712418"/>
            <a:ext cx="4523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dirty="0" smtClean="0">
                <a:solidFill>
                  <a:prstClr val="black"/>
                </a:solidFill>
              </a:rPr>
              <a:t>A</a:t>
            </a:r>
            <a:endParaRPr lang="ja-JP" altLang="en-US" dirty="0"/>
          </a:p>
        </p:txBody>
      </p:sp>
      <p:sp>
        <p:nvSpPr>
          <p:cNvPr id="8" name="円/楕円 7"/>
          <p:cNvSpPr/>
          <p:nvPr/>
        </p:nvSpPr>
        <p:spPr>
          <a:xfrm rot="18259303">
            <a:off x="2555441" y="5699652"/>
            <a:ext cx="56652" cy="5188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13" name="直線コネクタ 12"/>
          <p:cNvCxnSpPr/>
          <p:nvPr/>
        </p:nvCxnSpPr>
        <p:spPr>
          <a:xfrm>
            <a:off x="2597632" y="5724447"/>
            <a:ext cx="38884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円/楕円 13"/>
          <p:cNvSpPr/>
          <p:nvPr/>
        </p:nvSpPr>
        <p:spPr>
          <a:xfrm rot="18259303">
            <a:off x="6457736" y="5686474"/>
            <a:ext cx="56652" cy="5188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5" name="円弧 14"/>
          <p:cNvSpPr/>
          <p:nvPr/>
        </p:nvSpPr>
        <p:spPr>
          <a:xfrm>
            <a:off x="1265865" y="4762635"/>
            <a:ext cx="2561009" cy="2533296"/>
          </a:xfrm>
          <a:prstGeom prst="arc">
            <a:avLst>
              <a:gd name="adj1" fmla="val 10230330"/>
              <a:gd name="adj2" fmla="val 86173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円弧 15"/>
          <p:cNvSpPr/>
          <p:nvPr/>
        </p:nvSpPr>
        <p:spPr>
          <a:xfrm rot="1270949">
            <a:off x="894693" y="3714037"/>
            <a:ext cx="2561009" cy="2533296"/>
          </a:xfrm>
          <a:prstGeom prst="arc">
            <a:avLst>
              <a:gd name="adj1" fmla="val 14560419"/>
              <a:gd name="adj2" fmla="val 1775449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円弧 16"/>
          <p:cNvSpPr/>
          <p:nvPr/>
        </p:nvSpPr>
        <p:spPr>
          <a:xfrm rot="20501778">
            <a:off x="1723474" y="3714036"/>
            <a:ext cx="2561009" cy="2533296"/>
          </a:xfrm>
          <a:prstGeom prst="arc">
            <a:avLst>
              <a:gd name="adj1" fmla="val 14560419"/>
              <a:gd name="adj2" fmla="val 1775449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0" name="直線コネクタ 19"/>
          <p:cNvCxnSpPr/>
          <p:nvPr/>
        </p:nvCxnSpPr>
        <p:spPr>
          <a:xfrm flipH="1" flipV="1">
            <a:off x="6486062" y="1700808"/>
            <a:ext cx="2" cy="401160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円弧 23"/>
          <p:cNvSpPr/>
          <p:nvPr/>
        </p:nvSpPr>
        <p:spPr>
          <a:xfrm>
            <a:off x="5168162" y="4749455"/>
            <a:ext cx="2561009" cy="2533296"/>
          </a:xfrm>
          <a:prstGeom prst="arc">
            <a:avLst>
              <a:gd name="adj1" fmla="val 10230330"/>
              <a:gd name="adj2" fmla="val 86173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円弧 24"/>
          <p:cNvSpPr/>
          <p:nvPr/>
        </p:nvSpPr>
        <p:spPr>
          <a:xfrm rot="1270949">
            <a:off x="4796990" y="3700857"/>
            <a:ext cx="2561009" cy="2533296"/>
          </a:xfrm>
          <a:prstGeom prst="arc">
            <a:avLst>
              <a:gd name="adj1" fmla="val 14560419"/>
              <a:gd name="adj2" fmla="val 1775449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円弧 25"/>
          <p:cNvSpPr/>
          <p:nvPr/>
        </p:nvSpPr>
        <p:spPr>
          <a:xfrm rot="20501778">
            <a:off x="5625771" y="3700856"/>
            <a:ext cx="2561009" cy="2533296"/>
          </a:xfrm>
          <a:prstGeom prst="arc">
            <a:avLst>
              <a:gd name="adj1" fmla="val 14560419"/>
              <a:gd name="adj2" fmla="val 1775449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円弧 26"/>
          <p:cNvSpPr/>
          <p:nvPr/>
        </p:nvSpPr>
        <p:spPr>
          <a:xfrm>
            <a:off x="1253688" y="2132857"/>
            <a:ext cx="2561009" cy="2533296"/>
          </a:xfrm>
          <a:prstGeom prst="arc">
            <a:avLst>
              <a:gd name="adj1" fmla="val 14560419"/>
              <a:gd name="adj2" fmla="val 1775449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円弧 27"/>
          <p:cNvSpPr/>
          <p:nvPr/>
        </p:nvSpPr>
        <p:spPr>
          <a:xfrm>
            <a:off x="5168160" y="2132856"/>
            <a:ext cx="2561009" cy="2533296"/>
          </a:xfrm>
          <a:prstGeom prst="arc">
            <a:avLst>
              <a:gd name="adj1" fmla="val 14560419"/>
              <a:gd name="adj2" fmla="val 1775449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9" name="直線コネクタ 28"/>
          <p:cNvCxnSpPr/>
          <p:nvPr/>
        </p:nvCxnSpPr>
        <p:spPr>
          <a:xfrm flipH="1">
            <a:off x="2578935" y="2132856"/>
            <a:ext cx="3925826" cy="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正方形/長方形 33"/>
          <p:cNvSpPr/>
          <p:nvPr/>
        </p:nvSpPr>
        <p:spPr>
          <a:xfrm>
            <a:off x="2085907" y="1809691"/>
            <a:ext cx="4683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dirty="0" smtClean="0">
                <a:solidFill>
                  <a:prstClr val="black"/>
                </a:solidFill>
              </a:rPr>
              <a:t>D</a:t>
            </a:r>
            <a:endParaRPr lang="ja-JP" altLang="en-US" dirty="0"/>
          </a:p>
        </p:txBody>
      </p:sp>
      <p:sp>
        <p:nvSpPr>
          <p:cNvPr id="35" name="正方形/長方形 34"/>
          <p:cNvSpPr/>
          <p:nvPr/>
        </p:nvSpPr>
        <p:spPr>
          <a:xfrm>
            <a:off x="6568460" y="1809690"/>
            <a:ext cx="4315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dirty="0" smtClean="0">
                <a:solidFill>
                  <a:prstClr val="black"/>
                </a:solidFill>
              </a:rPr>
              <a:t>C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29415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4" grpId="0"/>
      <p:bldP spid="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/>
          <p:cNvCxnSpPr>
            <a:endCxn id="22" idx="3"/>
          </p:cNvCxnSpPr>
          <p:nvPr/>
        </p:nvCxnSpPr>
        <p:spPr>
          <a:xfrm flipV="1">
            <a:off x="4548987" y="1734708"/>
            <a:ext cx="0" cy="428834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>
            <a:off x="2028707" y="3861048"/>
            <a:ext cx="504056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6515679" y="3803358"/>
            <a:ext cx="4090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dirty="0" smtClean="0"/>
              <a:t>Y</a:t>
            </a:r>
            <a:endParaRPr lang="ja-JP" altLang="en-US" sz="3600" dirty="0"/>
          </a:p>
        </p:txBody>
      </p:sp>
      <p:sp>
        <p:nvSpPr>
          <p:cNvPr id="8" name="正方形/長方形 7"/>
          <p:cNvSpPr/>
          <p:nvPr/>
        </p:nvSpPr>
        <p:spPr>
          <a:xfrm>
            <a:off x="1890287" y="3803359"/>
            <a:ext cx="4235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dirty="0">
                <a:solidFill>
                  <a:prstClr val="black"/>
                </a:solidFill>
              </a:rPr>
              <a:t>X</a:t>
            </a:r>
            <a:endParaRPr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4647374" y="1417427"/>
            <a:ext cx="4235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dirty="0" smtClean="0"/>
              <a:t>P</a:t>
            </a:r>
            <a:endParaRPr lang="ja-JP" altLang="en-US" sz="3600" dirty="0"/>
          </a:p>
        </p:txBody>
      </p:sp>
      <p:sp>
        <p:nvSpPr>
          <p:cNvPr id="11" name="フリーフォーム 10"/>
          <p:cNvSpPr/>
          <p:nvPr/>
        </p:nvSpPr>
        <p:spPr>
          <a:xfrm>
            <a:off x="4548987" y="3596814"/>
            <a:ext cx="254369" cy="275334"/>
          </a:xfrm>
          <a:custGeom>
            <a:avLst/>
            <a:gdLst>
              <a:gd name="connsiteX0" fmla="*/ 0 w 166255"/>
              <a:gd name="connsiteY0" fmla="*/ 0 h 201880"/>
              <a:gd name="connsiteX1" fmla="*/ 166255 w 166255"/>
              <a:gd name="connsiteY1" fmla="*/ 0 h 201880"/>
              <a:gd name="connsiteX2" fmla="*/ 166255 w 166255"/>
              <a:gd name="connsiteY2" fmla="*/ 201880 h 201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6255" h="201880">
                <a:moveTo>
                  <a:pt x="0" y="0"/>
                </a:moveTo>
                <a:lnTo>
                  <a:pt x="166255" y="0"/>
                </a:lnTo>
                <a:lnTo>
                  <a:pt x="166255" y="201880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コンテンツ プレースホルダー 2"/>
          <p:cNvSpPr txBox="1">
            <a:spLocks noGrp="1"/>
          </p:cNvSpPr>
          <p:nvPr>
            <p:ph type="title"/>
          </p:nvPr>
        </p:nvSpPr>
        <p:spPr>
          <a:xfrm>
            <a:off x="228632" y="0"/>
            <a:ext cx="8568952" cy="114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ja-JP" sz="4400" dirty="0" smtClean="0"/>
              <a:t>(2)</a:t>
            </a:r>
            <a:r>
              <a:rPr lang="ja-JP" altLang="en-US" sz="4400" dirty="0" smtClean="0"/>
              <a:t>　直線</a:t>
            </a:r>
            <a:r>
              <a:rPr lang="en-US" altLang="ja-JP" sz="4400" dirty="0" smtClean="0"/>
              <a:t>XY</a:t>
            </a:r>
            <a:r>
              <a:rPr lang="ja-JP" altLang="en-US" sz="4400" dirty="0" smtClean="0"/>
              <a:t>上にない点</a:t>
            </a:r>
            <a:r>
              <a:rPr lang="en-US" altLang="ja-JP" sz="4400" dirty="0" smtClean="0"/>
              <a:t>P</a:t>
            </a:r>
            <a:r>
              <a:rPr lang="ja-JP" altLang="en-US" sz="4400" dirty="0" smtClean="0"/>
              <a:t>からの垂線</a:t>
            </a:r>
            <a:endParaRPr lang="ja-JP" altLang="en-US" sz="4400" dirty="0"/>
          </a:p>
        </p:txBody>
      </p:sp>
      <p:sp>
        <p:nvSpPr>
          <p:cNvPr id="22" name="ひし形 21"/>
          <p:cNvSpPr/>
          <p:nvPr/>
        </p:nvSpPr>
        <p:spPr>
          <a:xfrm rot="16200000">
            <a:off x="2404815" y="2585451"/>
            <a:ext cx="4288344" cy="2586858"/>
          </a:xfrm>
          <a:prstGeom prst="diamond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4" name="直線コネクタ 23"/>
          <p:cNvCxnSpPr/>
          <p:nvPr/>
        </p:nvCxnSpPr>
        <p:spPr>
          <a:xfrm flipH="1">
            <a:off x="5070888" y="2782692"/>
            <a:ext cx="287928" cy="216024"/>
          </a:xfrm>
          <a:prstGeom prst="line">
            <a:avLst/>
          </a:prstGeom>
          <a:ln w="7620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 flipH="1">
            <a:off x="3602078" y="4654900"/>
            <a:ext cx="287928" cy="216024"/>
          </a:xfrm>
          <a:prstGeom prst="line">
            <a:avLst/>
          </a:prstGeom>
          <a:ln w="7620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>
            <a:off x="3647525" y="2835382"/>
            <a:ext cx="287928" cy="189476"/>
          </a:xfrm>
          <a:prstGeom prst="line">
            <a:avLst/>
          </a:prstGeom>
          <a:ln w="7620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>
            <a:off x="5214852" y="4586304"/>
            <a:ext cx="287928" cy="189476"/>
          </a:xfrm>
          <a:prstGeom prst="line">
            <a:avLst/>
          </a:prstGeom>
          <a:ln w="7620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円/楕円 8"/>
          <p:cNvSpPr/>
          <p:nvPr/>
        </p:nvSpPr>
        <p:spPr>
          <a:xfrm rot="18259303">
            <a:off x="4520661" y="1714651"/>
            <a:ext cx="56652" cy="5188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144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423078" y="1196752"/>
            <a:ext cx="3469403" cy="511256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kumimoji="1" lang="ja-JP" altLang="en-US" dirty="0" smtClean="0"/>
              <a:t>①　点</a:t>
            </a:r>
            <a:r>
              <a:rPr kumimoji="1" lang="en-US" altLang="ja-JP" dirty="0" smtClean="0"/>
              <a:t>P</a:t>
            </a:r>
            <a:r>
              <a:rPr kumimoji="1" lang="ja-JP" altLang="en-US" dirty="0" smtClean="0"/>
              <a:t>を中心とし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kumimoji="1" lang="ja-JP" altLang="en-US" dirty="0" smtClean="0"/>
              <a:t>て、</a:t>
            </a:r>
            <a:r>
              <a:rPr kumimoji="1" lang="en-US" altLang="ja-JP" dirty="0" smtClean="0"/>
              <a:t>XY</a:t>
            </a:r>
            <a:r>
              <a:rPr kumimoji="1" lang="ja-JP" altLang="en-US" dirty="0" smtClean="0"/>
              <a:t>に交わる円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kumimoji="1" lang="ja-JP" altLang="en-US" dirty="0" smtClean="0"/>
              <a:t>をかく</a:t>
            </a:r>
            <a:endParaRPr kumimoji="1"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②　それぞれの交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点を中心としてさら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に交点をとる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③　点</a:t>
            </a:r>
            <a:r>
              <a:rPr kumimoji="1" lang="en-US" altLang="ja-JP" dirty="0" smtClean="0"/>
              <a:t>P</a:t>
            </a:r>
            <a:r>
              <a:rPr kumimoji="1" lang="ja-JP" altLang="en-US" dirty="0" smtClean="0"/>
              <a:t>からその交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kumimoji="1" lang="ja-JP" altLang="en-US" dirty="0" smtClean="0"/>
              <a:t>点に線をひく</a:t>
            </a:r>
            <a:endParaRPr kumimoji="1" lang="ja-JP" altLang="en-US" dirty="0"/>
          </a:p>
        </p:txBody>
      </p:sp>
      <p:cxnSp>
        <p:nvCxnSpPr>
          <p:cNvPr id="5" name="直線コネクタ 4"/>
          <p:cNvCxnSpPr/>
          <p:nvPr/>
        </p:nvCxnSpPr>
        <p:spPr>
          <a:xfrm flipV="1">
            <a:off x="2854613" y="1900750"/>
            <a:ext cx="0" cy="46966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>
            <a:off x="334333" y="4435348"/>
            <a:ext cx="504056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4821305" y="4377658"/>
            <a:ext cx="4090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dirty="0" smtClean="0"/>
              <a:t>Y</a:t>
            </a:r>
            <a:endParaRPr lang="ja-JP" altLang="en-US" sz="3600" dirty="0"/>
          </a:p>
        </p:txBody>
      </p:sp>
      <p:sp>
        <p:nvSpPr>
          <p:cNvPr id="8" name="正方形/長方形 7"/>
          <p:cNvSpPr/>
          <p:nvPr/>
        </p:nvSpPr>
        <p:spPr>
          <a:xfrm>
            <a:off x="195913" y="4377659"/>
            <a:ext cx="4235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dirty="0">
                <a:solidFill>
                  <a:prstClr val="black"/>
                </a:solidFill>
              </a:rPr>
              <a:t>X</a:t>
            </a:r>
            <a:endParaRPr lang="ja-JP" altLang="en-US" dirty="0"/>
          </a:p>
        </p:txBody>
      </p:sp>
      <p:sp>
        <p:nvSpPr>
          <p:cNvPr id="9" name="円/楕円 8"/>
          <p:cNvSpPr/>
          <p:nvPr/>
        </p:nvSpPr>
        <p:spPr>
          <a:xfrm rot="18259303">
            <a:off x="2826287" y="2288951"/>
            <a:ext cx="56652" cy="5188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2953000" y="1991727"/>
            <a:ext cx="4235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dirty="0" smtClean="0"/>
              <a:t>P</a:t>
            </a:r>
            <a:endParaRPr lang="ja-JP" altLang="en-US" sz="3600" dirty="0"/>
          </a:p>
        </p:txBody>
      </p:sp>
      <p:sp>
        <p:nvSpPr>
          <p:cNvPr id="11" name="フリーフォーム 10"/>
          <p:cNvSpPr/>
          <p:nvPr/>
        </p:nvSpPr>
        <p:spPr>
          <a:xfrm>
            <a:off x="2854613" y="4171114"/>
            <a:ext cx="254369" cy="275334"/>
          </a:xfrm>
          <a:custGeom>
            <a:avLst/>
            <a:gdLst>
              <a:gd name="connsiteX0" fmla="*/ 0 w 166255"/>
              <a:gd name="connsiteY0" fmla="*/ 0 h 201880"/>
              <a:gd name="connsiteX1" fmla="*/ 166255 w 166255"/>
              <a:gd name="connsiteY1" fmla="*/ 0 h 201880"/>
              <a:gd name="connsiteX2" fmla="*/ 166255 w 166255"/>
              <a:gd name="connsiteY2" fmla="*/ 201880 h 201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6255" h="201880">
                <a:moveTo>
                  <a:pt x="0" y="0"/>
                </a:moveTo>
                <a:lnTo>
                  <a:pt x="166255" y="0"/>
                </a:lnTo>
                <a:lnTo>
                  <a:pt x="166255" y="201880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94304" flipH="1">
            <a:off x="1745904" y="106183"/>
            <a:ext cx="1859019" cy="2245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円弧 16"/>
          <p:cNvSpPr/>
          <p:nvPr/>
        </p:nvSpPr>
        <p:spPr>
          <a:xfrm rot="10800000">
            <a:off x="480649" y="56310"/>
            <a:ext cx="4822721" cy="4644514"/>
          </a:xfrm>
          <a:prstGeom prst="arc">
            <a:avLst>
              <a:gd name="adj1" fmla="val 13733849"/>
              <a:gd name="adj2" fmla="val 1893325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94304" flipH="1">
            <a:off x="691929" y="2175234"/>
            <a:ext cx="1859019" cy="2245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円弧 18"/>
          <p:cNvSpPr/>
          <p:nvPr/>
        </p:nvSpPr>
        <p:spPr>
          <a:xfrm rot="9093014">
            <a:off x="1118492" y="3789372"/>
            <a:ext cx="2561009" cy="2533296"/>
          </a:xfrm>
          <a:prstGeom prst="arc">
            <a:avLst>
              <a:gd name="adj1" fmla="val 14560419"/>
              <a:gd name="adj2" fmla="val 1775449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円弧 19"/>
          <p:cNvSpPr/>
          <p:nvPr/>
        </p:nvSpPr>
        <p:spPr>
          <a:xfrm rot="12139299">
            <a:off x="2008637" y="3789371"/>
            <a:ext cx="2561009" cy="2533296"/>
          </a:xfrm>
          <a:prstGeom prst="arc">
            <a:avLst>
              <a:gd name="adj1" fmla="val 14560419"/>
              <a:gd name="adj2" fmla="val 1775449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05696">
            <a:off x="3321957" y="2175235"/>
            <a:ext cx="1859019" cy="2245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コンテンツ プレースホルダー 2"/>
          <p:cNvSpPr txBox="1">
            <a:spLocks noGrp="1"/>
          </p:cNvSpPr>
          <p:nvPr>
            <p:ph type="title"/>
          </p:nvPr>
        </p:nvSpPr>
        <p:spPr>
          <a:xfrm>
            <a:off x="228632" y="0"/>
            <a:ext cx="8568952" cy="114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ja-JP" sz="4400" dirty="0" smtClean="0"/>
              <a:t>(2)</a:t>
            </a:r>
            <a:r>
              <a:rPr lang="ja-JP" altLang="en-US" sz="4400" dirty="0" smtClean="0"/>
              <a:t>　直線</a:t>
            </a:r>
            <a:r>
              <a:rPr lang="en-US" altLang="ja-JP" sz="4400" dirty="0" smtClean="0"/>
              <a:t>XY</a:t>
            </a:r>
            <a:r>
              <a:rPr lang="ja-JP" altLang="en-US" sz="4400" dirty="0" smtClean="0"/>
              <a:t>上にない点</a:t>
            </a:r>
            <a:r>
              <a:rPr lang="en-US" altLang="ja-JP" sz="4400" dirty="0" smtClean="0"/>
              <a:t>P</a:t>
            </a:r>
            <a:r>
              <a:rPr lang="ja-JP" altLang="en-US" sz="4400" dirty="0" smtClean="0"/>
              <a:t>からの垂線</a:t>
            </a:r>
            <a:endParaRPr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val="1905248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11" grpId="0" animBg="1"/>
      <p:bldP spid="17" grpId="0" animBg="1"/>
      <p:bldP spid="19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210146"/>
          </a:xfrm>
        </p:spPr>
        <p:txBody>
          <a:bodyPr>
            <a:noAutofit/>
          </a:bodyPr>
          <a:lstStyle/>
          <a:p>
            <a:pPr algn="l"/>
            <a:r>
              <a:rPr kumimoji="1" lang="ja-JP" altLang="en-US" sz="3200" dirty="0" smtClean="0"/>
              <a:t>問</a:t>
            </a:r>
            <a:r>
              <a:rPr kumimoji="1" lang="en-US" altLang="ja-JP" sz="3200" dirty="0" smtClean="0"/>
              <a:t>4</a:t>
            </a:r>
            <a:r>
              <a:rPr kumimoji="1" lang="ja-JP" altLang="en-US" sz="3200" dirty="0" smtClean="0"/>
              <a:t>　下の図の△</a:t>
            </a:r>
            <a:r>
              <a:rPr kumimoji="1" lang="en-US" altLang="ja-JP" sz="3200" dirty="0" smtClean="0"/>
              <a:t>ABC</a:t>
            </a:r>
            <a:r>
              <a:rPr kumimoji="1" lang="ja-JP" altLang="en-US" sz="3200" dirty="0" smtClean="0"/>
              <a:t>で、次の垂線を作図しなさい。</a:t>
            </a:r>
            <a:r>
              <a:rPr kumimoji="1" lang="en-US" altLang="ja-JP" sz="3200" dirty="0" smtClean="0"/>
              <a:t/>
            </a:r>
            <a:br>
              <a:rPr kumimoji="1" lang="en-US" altLang="ja-JP" sz="3200" dirty="0" smtClean="0"/>
            </a:br>
            <a:r>
              <a:rPr kumimoji="1" lang="ja-JP" altLang="en-US" sz="3200" dirty="0" smtClean="0"/>
              <a:t>　</a:t>
            </a:r>
            <a:r>
              <a:rPr lang="en-US" altLang="ja-JP" sz="3200" dirty="0" smtClean="0"/>
              <a:t>(</a:t>
            </a:r>
            <a:r>
              <a:rPr lang="en-US" altLang="ja-JP" sz="3200" dirty="0"/>
              <a:t>1</a:t>
            </a:r>
            <a:r>
              <a:rPr lang="en-US" altLang="ja-JP" sz="3200" dirty="0" smtClean="0"/>
              <a:t>)</a:t>
            </a:r>
            <a:r>
              <a:rPr lang="ja-JP" altLang="en-US" sz="3200" dirty="0" smtClean="0"/>
              <a:t>　頂点</a:t>
            </a:r>
            <a:r>
              <a:rPr lang="en-US" altLang="ja-JP" sz="3200" dirty="0" smtClean="0"/>
              <a:t>C</a:t>
            </a:r>
            <a:r>
              <a:rPr lang="ja-JP" altLang="en-US" sz="3200" dirty="0" smtClean="0"/>
              <a:t>を通る辺</a:t>
            </a:r>
            <a:r>
              <a:rPr lang="en-US" altLang="ja-JP" sz="3200" dirty="0" smtClean="0"/>
              <a:t>BC</a:t>
            </a:r>
            <a:r>
              <a:rPr lang="ja-JP" altLang="en-US" sz="3200" dirty="0" smtClean="0"/>
              <a:t>の垂線</a:t>
            </a:r>
            <a:r>
              <a:rPr lang="en-US" altLang="ja-JP" sz="3200" dirty="0" smtClean="0"/>
              <a:t/>
            </a:r>
            <a:br>
              <a:rPr lang="en-US" altLang="ja-JP" sz="3200" dirty="0" smtClean="0"/>
            </a:br>
            <a:r>
              <a:rPr lang="ja-JP" altLang="en-US" sz="3200" dirty="0" smtClean="0"/>
              <a:t>　</a:t>
            </a:r>
            <a:r>
              <a:rPr lang="en-US" altLang="ja-JP" sz="3200" dirty="0" smtClean="0"/>
              <a:t>(</a:t>
            </a:r>
            <a:r>
              <a:rPr lang="en-US" altLang="ja-JP" sz="3200" dirty="0"/>
              <a:t>2</a:t>
            </a:r>
            <a:r>
              <a:rPr lang="en-US" altLang="ja-JP" sz="3200" dirty="0" smtClean="0"/>
              <a:t>)</a:t>
            </a:r>
            <a:r>
              <a:rPr lang="ja-JP" altLang="en-US" sz="3200" dirty="0" smtClean="0"/>
              <a:t>　頂点</a:t>
            </a:r>
            <a:r>
              <a:rPr lang="en-US" altLang="ja-JP" sz="3200" dirty="0" smtClean="0"/>
              <a:t>A</a:t>
            </a:r>
            <a:r>
              <a:rPr lang="ja-JP" altLang="en-US" sz="3200" dirty="0" smtClean="0"/>
              <a:t>から直線</a:t>
            </a:r>
            <a:r>
              <a:rPr lang="en-US" altLang="ja-JP" sz="3200" dirty="0" smtClean="0"/>
              <a:t>BC</a:t>
            </a:r>
            <a:r>
              <a:rPr lang="ja-JP" altLang="en-US" sz="3200" dirty="0" err="1" smtClean="0"/>
              <a:t>にひ</a:t>
            </a:r>
            <a:r>
              <a:rPr lang="ja-JP" altLang="en-US" sz="3200" dirty="0" smtClean="0"/>
              <a:t>いた垂線</a:t>
            </a:r>
            <a:endParaRPr kumimoji="1" lang="ja-JP" altLang="en-US" sz="3200" dirty="0"/>
          </a:p>
        </p:txBody>
      </p:sp>
      <p:cxnSp>
        <p:nvCxnSpPr>
          <p:cNvPr id="4" name="直線コネクタ 3"/>
          <p:cNvCxnSpPr/>
          <p:nvPr/>
        </p:nvCxnSpPr>
        <p:spPr>
          <a:xfrm>
            <a:off x="830630" y="4535444"/>
            <a:ext cx="7632848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正方形/長方形 4"/>
          <p:cNvSpPr/>
          <p:nvPr/>
        </p:nvSpPr>
        <p:spPr>
          <a:xfrm>
            <a:off x="612461" y="4535444"/>
            <a:ext cx="4363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dirty="0" smtClean="0"/>
              <a:t>B</a:t>
            </a:r>
            <a:endParaRPr lang="ja-JP" altLang="en-US" sz="3600" dirty="0"/>
          </a:p>
        </p:txBody>
      </p:sp>
      <p:sp>
        <p:nvSpPr>
          <p:cNvPr id="6" name="正方形/長方形 5"/>
          <p:cNvSpPr/>
          <p:nvPr/>
        </p:nvSpPr>
        <p:spPr>
          <a:xfrm>
            <a:off x="5711572" y="1840791"/>
            <a:ext cx="4523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dirty="0" smtClean="0">
                <a:solidFill>
                  <a:prstClr val="black"/>
                </a:solidFill>
              </a:rPr>
              <a:t>A</a:t>
            </a:r>
            <a:endParaRPr lang="ja-JP" altLang="en-US" dirty="0"/>
          </a:p>
        </p:txBody>
      </p:sp>
      <p:cxnSp>
        <p:nvCxnSpPr>
          <p:cNvPr id="8" name="直線コネクタ 7"/>
          <p:cNvCxnSpPr/>
          <p:nvPr/>
        </p:nvCxnSpPr>
        <p:spPr>
          <a:xfrm>
            <a:off x="830630" y="4535444"/>
            <a:ext cx="278316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正方形/長方形 10"/>
          <p:cNvSpPr/>
          <p:nvPr/>
        </p:nvSpPr>
        <p:spPr>
          <a:xfrm>
            <a:off x="3432863" y="4535444"/>
            <a:ext cx="4315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dirty="0" smtClean="0"/>
              <a:t>C</a:t>
            </a:r>
            <a:endParaRPr lang="ja-JP" altLang="en-US" sz="3600" dirty="0"/>
          </a:p>
        </p:txBody>
      </p:sp>
      <p:cxnSp>
        <p:nvCxnSpPr>
          <p:cNvPr id="12" name="直線コネクタ 11"/>
          <p:cNvCxnSpPr/>
          <p:nvPr/>
        </p:nvCxnSpPr>
        <p:spPr>
          <a:xfrm flipH="1">
            <a:off x="3613791" y="2492896"/>
            <a:ext cx="2316820" cy="204254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>
            <a:stCxn id="5" idx="0"/>
          </p:cNvCxnSpPr>
          <p:nvPr/>
        </p:nvCxnSpPr>
        <p:spPr>
          <a:xfrm flipV="1">
            <a:off x="830630" y="2492896"/>
            <a:ext cx="5099981" cy="204254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351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1548</TotalTime>
  <Words>83</Words>
  <Application>Microsoft Office PowerPoint</Application>
  <PresentationFormat>画面に合わせる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Office ​​テーマ</vt:lpstr>
      <vt:lpstr>基本の作図 垂　線</vt:lpstr>
      <vt:lpstr>直線XYに垂線をひく作図</vt:lpstr>
      <vt:lpstr>(1)　直線XY上の点Pを通る垂線</vt:lpstr>
      <vt:lpstr>問3　点A,Bを通る線分ABの垂線を作図しなさい。 　　　また、ABを1辺とする正方形をつくりなさい。</vt:lpstr>
      <vt:lpstr>(2)　直線XY上にない点Pからの垂線</vt:lpstr>
      <vt:lpstr>(2)　直線XY上にない点Pからの垂線</vt:lpstr>
      <vt:lpstr>問4　下の図の△ABCで、次の垂線を作図しなさい。 　(1)　頂点Cを通る辺BCの垂線 　(2)　頂点Aから直線BCにひいた垂線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基本の作図</dc:title>
  <dc:creator>teacher</dc:creator>
  <cp:lastModifiedBy>iwachu-20</cp:lastModifiedBy>
  <cp:revision>75</cp:revision>
  <cp:lastPrinted>2014-12-11T07:11:27Z</cp:lastPrinted>
  <dcterms:created xsi:type="dcterms:W3CDTF">2014-12-05T00:51:22Z</dcterms:created>
  <dcterms:modified xsi:type="dcterms:W3CDTF">2016-01-22T01:59:30Z</dcterms:modified>
</cp:coreProperties>
</file>