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8" r:id="rId3"/>
    <p:sldId id="269" r:id="rId4"/>
    <p:sldId id="272" r:id="rId5"/>
    <p:sldId id="271" r:id="rId6"/>
    <p:sldId id="270" r:id="rId7"/>
    <p:sldId id="273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C0EBA-813C-42E9-ADDA-31FE17CAE9A0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93C00-37DC-48D3-A097-E0D1DD184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17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15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13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65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7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22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44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97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83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53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204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30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77F5A-64C3-4226-B2D1-71CFC5863957}" type="datetimeFigureOut">
              <a:rPr kumimoji="1" lang="ja-JP" altLang="en-US" smtClean="0"/>
              <a:t>2016/1/22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841F-C46F-4F1A-B4E2-2418E51B26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59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6000" dirty="0" smtClean="0"/>
              <a:t>基本の作図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9800" dirty="0" smtClean="0"/>
              <a:t>垂　線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59632" y="2996952"/>
            <a:ext cx="6552728" cy="352839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5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5400" dirty="0">
                <a:solidFill>
                  <a:schemeClr val="tx1"/>
                </a:solidFill>
              </a:rPr>
              <a:t>作図の意味を理解し</a:t>
            </a:r>
            <a:r>
              <a:rPr lang="ja-JP" altLang="en-US" sz="5400" dirty="0" smtClean="0">
                <a:solidFill>
                  <a:schemeClr val="tx1"/>
                </a:solidFill>
              </a:rPr>
              <a:t>、垂線の作図をすることができる。</a:t>
            </a:r>
            <a:endParaRPr kumimoji="1" lang="en-US" altLang="ja-JP" sz="5400" dirty="0" smtClean="0">
              <a:solidFill>
                <a:schemeClr val="tx1"/>
              </a:solidFill>
            </a:endParaRPr>
          </a:p>
          <a:p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11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線コネクタ 16"/>
          <p:cNvCxnSpPr/>
          <p:nvPr/>
        </p:nvCxnSpPr>
        <p:spPr>
          <a:xfrm flipV="1">
            <a:off x="1942262" y="2334560"/>
            <a:ext cx="0" cy="25345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kumimoji="1" lang="ja-JP" altLang="en-US" dirty="0" smtClean="0"/>
              <a:t>直線</a:t>
            </a:r>
            <a:r>
              <a:rPr kumimoji="1" lang="en-US" altLang="ja-JP" dirty="0" smtClean="0"/>
              <a:t>XY</a:t>
            </a:r>
            <a:r>
              <a:rPr kumimoji="1" lang="ja-JP" altLang="en-US" dirty="0" smtClean="0"/>
              <a:t>に垂線をひく作図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24744"/>
            <a:ext cx="4032448" cy="1080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　直線</a:t>
            </a:r>
            <a:r>
              <a:rPr kumimoji="1" lang="en-US" altLang="ja-JP" dirty="0" smtClean="0"/>
              <a:t>XY</a:t>
            </a:r>
            <a:r>
              <a:rPr kumimoji="1" lang="ja-JP" altLang="en-US" dirty="0" smtClean="0"/>
              <a:t>上の点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を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通る垂線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932040" y="1124744"/>
            <a:ext cx="403244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smtClean="0"/>
              <a:t>(2)</a:t>
            </a:r>
            <a:r>
              <a:rPr lang="ja-JP" altLang="en-US" dirty="0" smtClean="0"/>
              <a:t>　直線</a:t>
            </a:r>
            <a:r>
              <a:rPr lang="en-US" altLang="ja-JP" dirty="0" smtClean="0"/>
              <a:t>XY</a:t>
            </a:r>
            <a:r>
              <a:rPr lang="ja-JP" altLang="en-US" dirty="0" smtClean="0"/>
              <a:t>上にない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点</a:t>
            </a:r>
            <a:r>
              <a:rPr lang="en-US" altLang="ja-JP" dirty="0" smtClean="0"/>
              <a:t>P</a:t>
            </a:r>
            <a:r>
              <a:rPr lang="ja-JP" altLang="en-US" dirty="0" smtClean="0"/>
              <a:t>からの垂線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51520" y="4869160"/>
            <a:ext cx="3888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4716016" y="4869160"/>
            <a:ext cx="3888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35409" y="4811471"/>
            <a:ext cx="409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Y</a:t>
            </a:r>
            <a:endParaRPr lang="ja-JP" altLang="en-US" sz="3600" dirty="0"/>
          </a:p>
        </p:txBody>
      </p:sp>
      <p:sp>
        <p:nvSpPr>
          <p:cNvPr id="10" name="正方形/長方形 9"/>
          <p:cNvSpPr/>
          <p:nvPr/>
        </p:nvSpPr>
        <p:spPr>
          <a:xfrm>
            <a:off x="100648" y="4811471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X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8399905" y="4811471"/>
            <a:ext cx="409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Y</a:t>
            </a:r>
            <a:endParaRPr lang="ja-JP" altLang="en-US" sz="3600" dirty="0"/>
          </a:p>
        </p:txBody>
      </p:sp>
      <p:sp>
        <p:nvSpPr>
          <p:cNvPr id="12" name="正方形/長方形 11"/>
          <p:cNvSpPr/>
          <p:nvPr/>
        </p:nvSpPr>
        <p:spPr>
          <a:xfrm>
            <a:off x="4543015" y="4811470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X</a:t>
            </a:r>
            <a:endParaRPr lang="ja-JP" altLang="en-US" dirty="0"/>
          </a:p>
        </p:txBody>
      </p:sp>
      <p:sp>
        <p:nvSpPr>
          <p:cNvPr id="13" name="円/楕円 12"/>
          <p:cNvSpPr/>
          <p:nvPr/>
        </p:nvSpPr>
        <p:spPr>
          <a:xfrm rot="18259303">
            <a:off x="1916776" y="4843217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 rot="18259303">
            <a:off x="6309263" y="3081039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30505" y="4844495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P</a:t>
            </a:r>
            <a:endParaRPr lang="ja-JP" altLang="en-US" sz="3600" dirty="0"/>
          </a:p>
        </p:txBody>
      </p:sp>
      <p:sp>
        <p:nvSpPr>
          <p:cNvPr id="16" name="正方形/長方形 15"/>
          <p:cNvSpPr/>
          <p:nvPr/>
        </p:nvSpPr>
        <p:spPr>
          <a:xfrm>
            <a:off x="6337536" y="2783815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P</a:t>
            </a:r>
            <a:endParaRPr lang="ja-JP" altLang="en-US" sz="3600" dirty="0"/>
          </a:p>
        </p:txBody>
      </p:sp>
      <p:cxnSp>
        <p:nvCxnSpPr>
          <p:cNvPr id="22" name="直線コネクタ 21"/>
          <p:cNvCxnSpPr/>
          <p:nvPr/>
        </p:nvCxnSpPr>
        <p:spPr>
          <a:xfrm flipV="1">
            <a:off x="6344144" y="3145003"/>
            <a:ext cx="0" cy="25345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フリーフォーム 22"/>
          <p:cNvSpPr/>
          <p:nvPr/>
        </p:nvSpPr>
        <p:spPr>
          <a:xfrm>
            <a:off x="1956422" y="4593826"/>
            <a:ext cx="254369" cy="275334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6346272" y="4599209"/>
            <a:ext cx="254369" cy="275334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8309" y="5517232"/>
            <a:ext cx="8229600" cy="72008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600" dirty="0" smtClean="0"/>
              <a:t>180°</a:t>
            </a:r>
            <a:r>
              <a:rPr kumimoji="1" lang="ja-JP" altLang="en-US" sz="3600" dirty="0" smtClean="0"/>
              <a:t>の角の二等分線を作図すればよい。</a:t>
            </a:r>
            <a:endParaRPr kumimoji="1" lang="ja-JP" altLang="en-US" sz="3600" dirty="0"/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(1)</a:t>
            </a:r>
            <a:r>
              <a:rPr kumimoji="1" lang="ja-JP" altLang="en-US" dirty="0" smtClean="0"/>
              <a:t>　直線</a:t>
            </a:r>
            <a:r>
              <a:rPr kumimoji="1" lang="en-US" altLang="ja-JP" dirty="0" smtClean="0"/>
              <a:t>XY</a:t>
            </a:r>
            <a:r>
              <a:rPr kumimoji="1" lang="ja-JP" altLang="en-US" dirty="0" smtClean="0"/>
              <a:t>上の点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を通る垂線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4736893" y="1932661"/>
            <a:ext cx="0" cy="253459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216613" y="4467260"/>
            <a:ext cx="50405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703585" y="4409570"/>
            <a:ext cx="409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Y</a:t>
            </a:r>
            <a:endParaRPr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2078193" y="4409571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X</a:t>
            </a:r>
            <a:endParaRPr lang="ja-JP" altLang="en-US" dirty="0"/>
          </a:p>
        </p:txBody>
      </p:sp>
      <p:sp>
        <p:nvSpPr>
          <p:cNvPr id="9" name="円/楕円 8"/>
          <p:cNvSpPr/>
          <p:nvPr/>
        </p:nvSpPr>
        <p:spPr>
          <a:xfrm rot="18259303">
            <a:off x="4708565" y="4441316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513109" y="4429237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P</a:t>
            </a:r>
            <a:endParaRPr lang="ja-JP" altLang="en-US" sz="3600" dirty="0"/>
          </a:p>
        </p:txBody>
      </p:sp>
      <p:sp>
        <p:nvSpPr>
          <p:cNvPr id="11" name="フリーフォーム 10"/>
          <p:cNvSpPr/>
          <p:nvPr/>
        </p:nvSpPr>
        <p:spPr>
          <a:xfrm>
            <a:off x="4736893" y="4203026"/>
            <a:ext cx="254369" cy="275334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3583599" y="2160668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円弧 16"/>
          <p:cNvSpPr/>
          <p:nvPr/>
        </p:nvSpPr>
        <p:spPr>
          <a:xfrm>
            <a:off x="3461204" y="3199960"/>
            <a:ext cx="2561009" cy="2533296"/>
          </a:xfrm>
          <a:prstGeom prst="arc">
            <a:avLst>
              <a:gd name="adj1" fmla="val 10230330"/>
              <a:gd name="adj2" fmla="val 8617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2339008" y="2162134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円弧 18"/>
          <p:cNvSpPr/>
          <p:nvPr/>
        </p:nvSpPr>
        <p:spPr>
          <a:xfrm rot="1270949">
            <a:off x="3039916" y="2145490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20501778">
            <a:off x="3868697" y="2145489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5696">
            <a:off x="5293817" y="2241429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98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1" grpId="0" animBg="1"/>
      <p:bldP spid="17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622" y="116632"/>
            <a:ext cx="8765866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</a:t>
            </a:r>
            <a:r>
              <a:rPr kumimoji="1" lang="en-US" altLang="ja-JP" sz="3200" dirty="0" smtClean="0"/>
              <a:t>3</a:t>
            </a:r>
            <a:r>
              <a:rPr kumimoji="1" lang="ja-JP" altLang="en-US" sz="3200" dirty="0" smtClean="0"/>
              <a:t>　点</a:t>
            </a:r>
            <a:r>
              <a:rPr kumimoji="1" lang="en-US" altLang="ja-JP" sz="3200" dirty="0" smtClean="0"/>
              <a:t>A,B</a:t>
            </a:r>
            <a:r>
              <a:rPr kumimoji="1" lang="ja-JP" altLang="en-US" sz="3200" dirty="0" smtClean="0"/>
              <a:t>を通る線分</a:t>
            </a:r>
            <a:r>
              <a:rPr kumimoji="1" lang="en-US" altLang="ja-JP" sz="3200" dirty="0" smtClean="0"/>
              <a:t>AB</a:t>
            </a:r>
            <a:r>
              <a:rPr lang="ja-JP" altLang="en-US" sz="3200" dirty="0" smtClean="0"/>
              <a:t>の垂線を作図しなさい。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　　　また、</a:t>
            </a:r>
            <a:r>
              <a:rPr lang="en-US" altLang="ja-JP" sz="3200" dirty="0" smtClean="0"/>
              <a:t>AB</a:t>
            </a:r>
            <a:r>
              <a:rPr lang="ja-JP" altLang="en-US" sz="3200" dirty="0" smtClean="0"/>
              <a:t>を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辺とする正方形をつくりなさい。</a:t>
            </a:r>
            <a:endParaRPr kumimoji="1" lang="ja-JP" altLang="en-US" sz="3200" dirty="0"/>
          </a:p>
        </p:txBody>
      </p:sp>
      <p:cxnSp>
        <p:nvCxnSpPr>
          <p:cNvPr id="4" name="直線コネクタ 3"/>
          <p:cNvCxnSpPr/>
          <p:nvPr/>
        </p:nvCxnSpPr>
        <p:spPr>
          <a:xfrm flipH="1" flipV="1">
            <a:off x="2578935" y="1700808"/>
            <a:ext cx="4832" cy="40247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>
            <a:off x="778322" y="5724447"/>
            <a:ext cx="7632848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6240485" y="5706118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B</a:t>
            </a:r>
            <a:endParaRPr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2385875" y="5712418"/>
            <a:ext cx="452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A</a:t>
            </a:r>
            <a:endParaRPr lang="ja-JP" altLang="en-US" dirty="0"/>
          </a:p>
        </p:txBody>
      </p:sp>
      <p:sp>
        <p:nvSpPr>
          <p:cNvPr id="8" name="円/楕円 7"/>
          <p:cNvSpPr/>
          <p:nvPr/>
        </p:nvSpPr>
        <p:spPr>
          <a:xfrm rot="18259303">
            <a:off x="2555441" y="5699652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2597632" y="5724447"/>
            <a:ext cx="3888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 rot="18259303">
            <a:off x="6457736" y="5686474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円弧 14"/>
          <p:cNvSpPr/>
          <p:nvPr/>
        </p:nvSpPr>
        <p:spPr>
          <a:xfrm>
            <a:off x="1265865" y="4762635"/>
            <a:ext cx="2561009" cy="2533296"/>
          </a:xfrm>
          <a:prstGeom prst="arc">
            <a:avLst>
              <a:gd name="adj1" fmla="val 10230330"/>
              <a:gd name="adj2" fmla="val 8617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弧 15"/>
          <p:cNvSpPr/>
          <p:nvPr/>
        </p:nvSpPr>
        <p:spPr>
          <a:xfrm rot="1270949">
            <a:off x="894693" y="3714037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弧 16"/>
          <p:cNvSpPr/>
          <p:nvPr/>
        </p:nvSpPr>
        <p:spPr>
          <a:xfrm rot="20501778">
            <a:off x="1723474" y="3714036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/>
          <p:cNvCxnSpPr/>
          <p:nvPr/>
        </p:nvCxnSpPr>
        <p:spPr>
          <a:xfrm flipH="1" flipV="1">
            <a:off x="6486062" y="1700808"/>
            <a:ext cx="2" cy="40116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弧 23"/>
          <p:cNvSpPr/>
          <p:nvPr/>
        </p:nvSpPr>
        <p:spPr>
          <a:xfrm>
            <a:off x="5168162" y="4749455"/>
            <a:ext cx="2561009" cy="2533296"/>
          </a:xfrm>
          <a:prstGeom prst="arc">
            <a:avLst>
              <a:gd name="adj1" fmla="val 10230330"/>
              <a:gd name="adj2" fmla="val 8617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弧 24"/>
          <p:cNvSpPr/>
          <p:nvPr/>
        </p:nvSpPr>
        <p:spPr>
          <a:xfrm rot="1270949">
            <a:off x="4796990" y="3700857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弧 25"/>
          <p:cNvSpPr/>
          <p:nvPr/>
        </p:nvSpPr>
        <p:spPr>
          <a:xfrm rot="20501778">
            <a:off x="5625771" y="3700856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弧 26"/>
          <p:cNvSpPr/>
          <p:nvPr/>
        </p:nvSpPr>
        <p:spPr>
          <a:xfrm>
            <a:off x="1253688" y="2132857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>
            <a:off x="5168160" y="2132856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2578935" y="2132856"/>
            <a:ext cx="3925826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2085907" y="1809691"/>
            <a:ext cx="4683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D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6568460" y="1809690"/>
            <a:ext cx="431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C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941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>
            <a:endCxn id="22" idx="3"/>
          </p:cNvCxnSpPr>
          <p:nvPr/>
        </p:nvCxnSpPr>
        <p:spPr>
          <a:xfrm flipV="1">
            <a:off x="4548987" y="1734708"/>
            <a:ext cx="0" cy="42883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2028707" y="3861048"/>
            <a:ext cx="50405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515679" y="3803358"/>
            <a:ext cx="409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Y</a:t>
            </a:r>
            <a:endParaRPr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1890287" y="3803359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X</a:t>
            </a:r>
            <a:endParaRPr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647374" y="1417427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P</a:t>
            </a:r>
            <a:endParaRPr lang="ja-JP" altLang="en-US" sz="3600" dirty="0"/>
          </a:p>
        </p:txBody>
      </p:sp>
      <p:sp>
        <p:nvSpPr>
          <p:cNvPr id="11" name="フリーフォーム 10"/>
          <p:cNvSpPr/>
          <p:nvPr/>
        </p:nvSpPr>
        <p:spPr>
          <a:xfrm>
            <a:off x="4548987" y="3596814"/>
            <a:ext cx="254369" cy="275334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コンテンツ プレースホルダー 2"/>
          <p:cNvSpPr txBox="1">
            <a:spLocks noGrp="1"/>
          </p:cNvSpPr>
          <p:nvPr>
            <p:ph type="title"/>
          </p:nvPr>
        </p:nvSpPr>
        <p:spPr>
          <a:xfrm>
            <a:off x="228632" y="0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/>
              <a:t>(2)</a:t>
            </a:r>
            <a:r>
              <a:rPr lang="ja-JP" altLang="en-US" sz="4400" dirty="0" smtClean="0"/>
              <a:t>　直線</a:t>
            </a:r>
            <a:r>
              <a:rPr lang="en-US" altLang="ja-JP" sz="4400" dirty="0" smtClean="0"/>
              <a:t>XY</a:t>
            </a:r>
            <a:r>
              <a:rPr lang="ja-JP" altLang="en-US" sz="4400" dirty="0" smtClean="0"/>
              <a:t>上にない点</a:t>
            </a:r>
            <a:r>
              <a:rPr lang="en-US" altLang="ja-JP" sz="4400" dirty="0" smtClean="0"/>
              <a:t>P</a:t>
            </a:r>
            <a:r>
              <a:rPr lang="ja-JP" altLang="en-US" sz="4400" dirty="0" smtClean="0"/>
              <a:t>からの垂線</a:t>
            </a:r>
            <a:endParaRPr lang="ja-JP" altLang="en-US" sz="4400" dirty="0"/>
          </a:p>
        </p:txBody>
      </p:sp>
      <p:sp>
        <p:nvSpPr>
          <p:cNvPr id="22" name="ひし形 21"/>
          <p:cNvSpPr/>
          <p:nvPr/>
        </p:nvSpPr>
        <p:spPr>
          <a:xfrm rot="16200000">
            <a:off x="2404815" y="2585451"/>
            <a:ext cx="4288344" cy="2586858"/>
          </a:xfrm>
          <a:prstGeom prst="diamon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5070888" y="2782692"/>
            <a:ext cx="287928" cy="21602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3602078" y="4654900"/>
            <a:ext cx="287928" cy="21602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647525" y="2835382"/>
            <a:ext cx="287928" cy="18947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214852" y="4586304"/>
            <a:ext cx="287928" cy="189476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 rot="18259303">
            <a:off x="4520661" y="1714651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4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23078" y="1196752"/>
            <a:ext cx="3469403" cy="51125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①　点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を中心とし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て、</a:t>
            </a:r>
            <a:r>
              <a:rPr kumimoji="1" lang="en-US" altLang="ja-JP" dirty="0" smtClean="0"/>
              <a:t>XY</a:t>
            </a:r>
            <a:r>
              <a:rPr kumimoji="1" lang="ja-JP" altLang="en-US" dirty="0" smtClean="0"/>
              <a:t>に交わる円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をかく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②　それぞれの交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点を中心としてさら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に交点をとる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③　点</a:t>
            </a:r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からその交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点に線をひく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2854613" y="1900750"/>
            <a:ext cx="0" cy="46966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334333" y="4435348"/>
            <a:ext cx="50405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821305" y="4377658"/>
            <a:ext cx="4090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Y</a:t>
            </a:r>
            <a:endParaRPr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195913" y="4377659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X</a:t>
            </a:r>
            <a:endParaRPr lang="ja-JP" altLang="en-US" dirty="0"/>
          </a:p>
        </p:txBody>
      </p:sp>
      <p:sp>
        <p:nvSpPr>
          <p:cNvPr id="9" name="円/楕円 8"/>
          <p:cNvSpPr/>
          <p:nvPr/>
        </p:nvSpPr>
        <p:spPr>
          <a:xfrm rot="18259303">
            <a:off x="2826287" y="2288951"/>
            <a:ext cx="56652" cy="5188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953000" y="1991727"/>
            <a:ext cx="423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P</a:t>
            </a:r>
            <a:endParaRPr lang="ja-JP" altLang="en-US" sz="3600" dirty="0"/>
          </a:p>
        </p:txBody>
      </p:sp>
      <p:sp>
        <p:nvSpPr>
          <p:cNvPr id="11" name="フリーフォーム 10"/>
          <p:cNvSpPr/>
          <p:nvPr/>
        </p:nvSpPr>
        <p:spPr>
          <a:xfrm>
            <a:off x="2854613" y="4171114"/>
            <a:ext cx="254369" cy="275334"/>
          </a:xfrm>
          <a:custGeom>
            <a:avLst/>
            <a:gdLst>
              <a:gd name="connsiteX0" fmla="*/ 0 w 166255"/>
              <a:gd name="connsiteY0" fmla="*/ 0 h 201880"/>
              <a:gd name="connsiteX1" fmla="*/ 166255 w 166255"/>
              <a:gd name="connsiteY1" fmla="*/ 0 h 201880"/>
              <a:gd name="connsiteX2" fmla="*/ 166255 w 166255"/>
              <a:gd name="connsiteY2" fmla="*/ 201880 h 201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255" h="201880">
                <a:moveTo>
                  <a:pt x="0" y="0"/>
                </a:moveTo>
                <a:lnTo>
                  <a:pt x="166255" y="0"/>
                </a:lnTo>
                <a:lnTo>
                  <a:pt x="166255" y="20188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1745904" y="106183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円弧 16"/>
          <p:cNvSpPr/>
          <p:nvPr/>
        </p:nvSpPr>
        <p:spPr>
          <a:xfrm rot="10800000">
            <a:off x="480649" y="56310"/>
            <a:ext cx="4822721" cy="4644514"/>
          </a:xfrm>
          <a:prstGeom prst="arc">
            <a:avLst>
              <a:gd name="adj1" fmla="val 13733849"/>
              <a:gd name="adj2" fmla="val 189332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4304" flipH="1">
            <a:off x="691929" y="2175234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円弧 18"/>
          <p:cNvSpPr/>
          <p:nvPr/>
        </p:nvSpPr>
        <p:spPr>
          <a:xfrm rot="9093014">
            <a:off x="1118492" y="3789372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2139299">
            <a:off x="2008637" y="3789371"/>
            <a:ext cx="2561009" cy="2533296"/>
          </a:xfrm>
          <a:prstGeom prst="arc">
            <a:avLst>
              <a:gd name="adj1" fmla="val 14560419"/>
              <a:gd name="adj2" fmla="val 1775449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5696">
            <a:off x="3321957" y="2175235"/>
            <a:ext cx="1859019" cy="224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コンテンツ プレースホルダー 2"/>
          <p:cNvSpPr txBox="1">
            <a:spLocks noGrp="1"/>
          </p:cNvSpPr>
          <p:nvPr>
            <p:ph type="title"/>
          </p:nvPr>
        </p:nvSpPr>
        <p:spPr>
          <a:xfrm>
            <a:off x="228632" y="0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400" dirty="0" smtClean="0"/>
              <a:t>(2)</a:t>
            </a:r>
            <a:r>
              <a:rPr lang="ja-JP" altLang="en-US" sz="4400" dirty="0" smtClean="0"/>
              <a:t>　直線</a:t>
            </a:r>
            <a:r>
              <a:rPr lang="en-US" altLang="ja-JP" sz="4400" dirty="0" smtClean="0"/>
              <a:t>XY</a:t>
            </a:r>
            <a:r>
              <a:rPr lang="ja-JP" altLang="en-US" sz="4400" dirty="0" smtClean="0"/>
              <a:t>上にない点</a:t>
            </a:r>
            <a:r>
              <a:rPr lang="en-US" altLang="ja-JP" sz="4400" dirty="0" smtClean="0"/>
              <a:t>P</a:t>
            </a:r>
            <a:r>
              <a:rPr lang="ja-JP" altLang="en-US" sz="4400" dirty="0" smtClean="0"/>
              <a:t>からの垂線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0524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1" grpId="0" animBg="1"/>
      <p:bldP spid="17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210146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</a:t>
            </a:r>
            <a:r>
              <a:rPr kumimoji="1" lang="en-US" altLang="ja-JP" sz="3200" dirty="0" smtClean="0"/>
              <a:t>4</a:t>
            </a:r>
            <a:r>
              <a:rPr kumimoji="1" lang="ja-JP" altLang="en-US" sz="3200" dirty="0" smtClean="0"/>
              <a:t>　下の図の△</a:t>
            </a:r>
            <a:r>
              <a:rPr kumimoji="1" lang="en-US" altLang="ja-JP" sz="3200" dirty="0" smtClean="0"/>
              <a:t>ABC</a:t>
            </a:r>
            <a:r>
              <a:rPr kumimoji="1" lang="ja-JP" altLang="en-US" sz="3200" dirty="0" smtClean="0"/>
              <a:t>で、次の垂線を作図しなさい。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　</a:t>
            </a:r>
            <a:r>
              <a:rPr lang="en-US" altLang="ja-JP" sz="3200" dirty="0" smtClean="0"/>
              <a:t>(</a:t>
            </a:r>
            <a:r>
              <a:rPr lang="en-US" altLang="ja-JP" sz="3200" dirty="0"/>
              <a:t>1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　頂点</a:t>
            </a:r>
            <a:r>
              <a:rPr lang="en-US" altLang="ja-JP" sz="3200" dirty="0" smtClean="0"/>
              <a:t>C</a:t>
            </a:r>
            <a:r>
              <a:rPr lang="ja-JP" altLang="en-US" sz="3200" dirty="0" smtClean="0"/>
              <a:t>を通る辺</a:t>
            </a:r>
            <a:r>
              <a:rPr lang="en-US" altLang="ja-JP" sz="3200" dirty="0" smtClean="0"/>
              <a:t>BC</a:t>
            </a:r>
            <a:r>
              <a:rPr lang="ja-JP" altLang="en-US" sz="3200" dirty="0" smtClean="0"/>
              <a:t>の垂線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　</a:t>
            </a:r>
            <a:r>
              <a:rPr lang="en-US" altLang="ja-JP" sz="3200" dirty="0" smtClean="0"/>
              <a:t>(</a:t>
            </a:r>
            <a:r>
              <a:rPr lang="en-US" altLang="ja-JP" sz="3200" dirty="0"/>
              <a:t>2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　頂点</a:t>
            </a:r>
            <a:r>
              <a:rPr lang="en-US" altLang="ja-JP" sz="3200" dirty="0" smtClean="0"/>
              <a:t>A</a:t>
            </a:r>
            <a:r>
              <a:rPr lang="ja-JP" altLang="en-US" sz="3200" dirty="0" smtClean="0"/>
              <a:t>から直線</a:t>
            </a:r>
            <a:r>
              <a:rPr lang="en-US" altLang="ja-JP" sz="3200" dirty="0" smtClean="0"/>
              <a:t>BC</a:t>
            </a:r>
            <a:r>
              <a:rPr lang="ja-JP" altLang="en-US" sz="3200" dirty="0" err="1" smtClean="0"/>
              <a:t>にひ</a:t>
            </a:r>
            <a:r>
              <a:rPr lang="ja-JP" altLang="en-US" sz="3200" dirty="0" smtClean="0"/>
              <a:t>いた垂線</a:t>
            </a:r>
            <a:endParaRPr kumimoji="1" lang="ja-JP" altLang="en-US" sz="32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830630" y="4535444"/>
            <a:ext cx="7632848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612461" y="4535444"/>
            <a:ext cx="436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B</a:t>
            </a:r>
            <a:endParaRPr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5711572" y="1840791"/>
            <a:ext cx="452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A</a:t>
            </a:r>
            <a:endParaRPr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830630" y="4535444"/>
            <a:ext cx="2783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432863" y="4535444"/>
            <a:ext cx="431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C</a:t>
            </a:r>
            <a:endParaRPr lang="ja-JP" altLang="en-US" sz="3600" dirty="0"/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3613791" y="2492896"/>
            <a:ext cx="2316820" cy="20425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5" idx="0"/>
          </p:cNvCxnSpPr>
          <p:nvPr/>
        </p:nvCxnSpPr>
        <p:spPr>
          <a:xfrm flipV="1">
            <a:off x="830630" y="2492896"/>
            <a:ext cx="5099981" cy="20425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51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83</Words>
  <Application>Microsoft Office PowerPoint</Application>
  <PresentationFormat>画面に合わせる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基本の作図 垂　線</vt:lpstr>
      <vt:lpstr>直線XYに垂線をひく作図</vt:lpstr>
      <vt:lpstr>(1)　直線XY上の点Pを通る垂線</vt:lpstr>
      <vt:lpstr>問3　点A,Bを通る線分ABの垂線を作図しなさい。 　　　また、ABを1辺とする正方形をつくりなさい。</vt:lpstr>
      <vt:lpstr>(2)　直線XY上にない点Pからの垂線</vt:lpstr>
      <vt:lpstr>(2)　直線XY上にない点Pからの垂線</vt:lpstr>
      <vt:lpstr>問4　下の図の△ABCで、次の垂線を作図しなさい。 　(1)　頂点Cを通る辺BCの垂線 　(2)　頂点Aから直線BCにひいた垂線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基本の作図</dc:title>
  <dc:creator>teacher</dc:creator>
  <cp:lastModifiedBy>iwachu-20</cp:lastModifiedBy>
  <cp:revision>75</cp:revision>
  <cp:lastPrinted>2014-12-11T07:11:27Z</cp:lastPrinted>
  <dcterms:created xsi:type="dcterms:W3CDTF">2014-12-05T00:51:22Z</dcterms:created>
  <dcterms:modified xsi:type="dcterms:W3CDTF">2016-01-22T01:59:30Z</dcterms:modified>
</cp:coreProperties>
</file>