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9" r:id="rId4"/>
    <p:sldId id="257" r:id="rId5"/>
    <p:sldId id="268" r:id="rId6"/>
    <p:sldId id="272" r:id="rId7"/>
    <p:sldId id="273" r:id="rId8"/>
    <p:sldId id="274" r:id="rId9"/>
    <p:sldId id="276" r:id="rId10"/>
    <p:sldId id="275" r:id="rId11"/>
    <p:sldId id="267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8921" autoAdjust="0"/>
  </p:normalViewPr>
  <p:slideViewPr>
    <p:cSldViewPr>
      <p:cViewPr>
        <p:scale>
          <a:sx n="70" d="100"/>
          <a:sy n="70" d="100"/>
        </p:scale>
        <p:origin x="-139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19665-554C-4692-9A05-4A837419FBDC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57A-DB53-4688-AFBA-E8A280C46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79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A57A-DB53-4688-AFBA-E8A280C465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8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24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03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83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5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9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1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7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55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4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9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B085-E0A6-4DAA-B1A6-7192C13BEE43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7ECB-8DEC-4D56-A956-6E1AB972E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17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jp/url?sa=i&amp;rct=j&amp;q=&amp;esrc=s&amp;frm=1&amp;source=images&amp;cd=&amp;cad=rja&amp;uact=8&amp;docid=PG4Mm8V3PajJKM&amp;tbnid=O9Ba5Z_eOibFzM:&amp;ved=0CAUQjRw&amp;url=http://www.hozan.co.jp/catalog/Drivers_Wrenches/D630_655.html&amp;ei=yiVPU6zoDpL18QWX6ILQAQ&amp;bvm=bv.64764171,d.dGc&amp;psig=AFQjCNGMWG4SE_53NBc2HPNTpB812a5CpA&amp;ust=13977823108327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jp/url?sa=i&amp;rct=j&amp;q=&amp;esrc=s&amp;frm=1&amp;source=images&amp;cd=&amp;cad=rja&amp;uact=8&amp;docid=VDm9XIIk7y2FbM&amp;tbnid=uF_g0f8WLQOLmM:&amp;ved=0CAUQjRw&amp;url=http://san-web.co-sansyo.co.jp/SanOutWeb/detail/n_detail_98-1024.html&amp;ei=HSZPU56hAYKD8gWKuoLAAw&amp;bvm=bv.64764171,d.dGc&amp;psig=AFQjCNFOhc_e8N776j3NEBbyGiFS6JvM5A&amp;ust=139778240734884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00200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正の数・負の数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en-US" altLang="ja-JP" sz="6000" dirty="0"/>
              <a:t>0</a:t>
            </a:r>
            <a:r>
              <a:rPr lang="ja-JP" altLang="en-US" sz="6000" dirty="0"/>
              <a:t>より小さい数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200800" cy="30243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000" dirty="0">
                <a:solidFill>
                  <a:schemeClr val="tx1"/>
                </a:solidFill>
              </a:rPr>
              <a:t>０より小さい</a:t>
            </a:r>
            <a:r>
              <a:rPr lang="ja-JP" altLang="en-US" sz="4000" dirty="0" smtClean="0">
                <a:solidFill>
                  <a:schemeClr val="tx1"/>
                </a:solidFill>
              </a:rPr>
              <a:t>数や用語の意味</a:t>
            </a:r>
            <a:r>
              <a:rPr lang="ja-JP" altLang="en-US" sz="4000" dirty="0">
                <a:solidFill>
                  <a:schemeClr val="tx1"/>
                </a:solidFill>
              </a:rPr>
              <a:t>を理解し</a:t>
            </a:r>
            <a:r>
              <a:rPr lang="ja-JP" altLang="en-US" sz="4000" dirty="0" smtClean="0">
                <a:solidFill>
                  <a:schemeClr val="tx1"/>
                </a:solidFill>
              </a:rPr>
              <a:t>、負の数や正の数を数直線上に表すことができる。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23656" r="45246" b="8902"/>
          <a:stretch/>
        </p:blipFill>
        <p:spPr bwMode="auto">
          <a:xfrm>
            <a:off x="1619672" y="1"/>
            <a:ext cx="5716204" cy="68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904" y="0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数直線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0" y="1166665"/>
            <a:ext cx="4320480" cy="3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72000" y="976599"/>
            <a:ext cx="0" cy="387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012160" y="972835"/>
            <a:ext cx="0" cy="387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743672" y="972835"/>
            <a:ext cx="0" cy="387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404481" y="972835"/>
            <a:ext cx="0" cy="387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100392" y="976599"/>
            <a:ext cx="0" cy="387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851920" y="972835"/>
            <a:ext cx="0" cy="387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059832" y="972835"/>
            <a:ext cx="0" cy="387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289467" y="976599"/>
            <a:ext cx="0" cy="387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475656" y="976599"/>
            <a:ext cx="0" cy="387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302155" y="972835"/>
            <a:ext cx="0" cy="387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55576" y="976599"/>
            <a:ext cx="0" cy="387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369677" y="1399164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０　   １ 　  ２ 　  ３     ４      ５</a:t>
            </a:r>
            <a:endParaRPr kumimoji="1" lang="ja-JP" alt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520" y="1426924"/>
            <a:ext cx="41537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―</a:t>
            </a:r>
            <a:r>
              <a:rPr lang="ja-JP" altLang="en-US" sz="2800" dirty="0" smtClean="0">
                <a:solidFill>
                  <a:srgbClr val="FF0000"/>
                </a:solidFill>
              </a:rPr>
              <a:t>５   －４  －３   －２   －１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51520" y="1170429"/>
            <a:ext cx="4320480" cy="3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リーフォーム 34"/>
          <p:cNvSpPr/>
          <p:nvPr/>
        </p:nvSpPr>
        <p:spPr>
          <a:xfrm>
            <a:off x="163773" y="812041"/>
            <a:ext cx="4380931" cy="1037230"/>
          </a:xfrm>
          <a:custGeom>
            <a:avLst/>
            <a:gdLst>
              <a:gd name="connsiteX0" fmla="*/ 0 w 4380931"/>
              <a:gd name="connsiteY0" fmla="*/ 0 h 1037230"/>
              <a:gd name="connsiteX1" fmla="*/ 13648 w 4380931"/>
              <a:gd name="connsiteY1" fmla="*/ 1037230 h 1037230"/>
              <a:gd name="connsiteX2" fmla="*/ 4135272 w 4380931"/>
              <a:gd name="connsiteY2" fmla="*/ 1037230 h 1037230"/>
              <a:gd name="connsiteX3" fmla="*/ 4135272 w 4380931"/>
              <a:gd name="connsiteY3" fmla="*/ 586854 h 1037230"/>
              <a:gd name="connsiteX4" fmla="*/ 4380931 w 4380931"/>
              <a:gd name="connsiteY4" fmla="*/ 573206 h 1037230"/>
              <a:gd name="connsiteX5" fmla="*/ 4380931 w 4380931"/>
              <a:gd name="connsiteY5" fmla="*/ 68239 h 1037230"/>
              <a:gd name="connsiteX6" fmla="*/ 0 w 4380931"/>
              <a:gd name="connsiteY6" fmla="*/ 54591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0931" h="1037230">
                <a:moveTo>
                  <a:pt x="0" y="0"/>
                </a:moveTo>
                <a:lnTo>
                  <a:pt x="13648" y="1037230"/>
                </a:lnTo>
                <a:lnTo>
                  <a:pt x="4135272" y="1037230"/>
                </a:lnTo>
                <a:lnTo>
                  <a:pt x="4135272" y="586854"/>
                </a:lnTo>
                <a:lnTo>
                  <a:pt x="4380931" y="573206"/>
                </a:lnTo>
                <a:lnTo>
                  <a:pt x="4380931" y="68239"/>
                </a:lnTo>
                <a:lnTo>
                  <a:pt x="0" y="5459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2218" y="215195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大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331914" y="3597610"/>
            <a:ext cx="8454448" cy="855757"/>
            <a:chOff x="251520" y="1539218"/>
            <a:chExt cx="8640960" cy="1168563"/>
          </a:xfrm>
        </p:grpSpPr>
        <p:cxnSp>
          <p:nvCxnSpPr>
            <p:cNvPr id="39" name="直線コネクタ 38"/>
            <p:cNvCxnSpPr/>
            <p:nvPr/>
          </p:nvCxnSpPr>
          <p:spPr>
            <a:xfrm>
              <a:off x="4572000" y="1733048"/>
              <a:ext cx="4320480" cy="37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4572000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6012160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6743672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7404481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8100392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3851920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3059832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289467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475656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5302155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755576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4369677" y="1965548"/>
              <a:ext cx="4056923" cy="714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０　   １ 　 　　　　　　　      ５</a:t>
              </a:r>
              <a:endParaRPr kumimoji="1" lang="ja-JP" altLang="en-US" sz="28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51520" y="1993308"/>
              <a:ext cx="3927493" cy="7144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―</a:t>
              </a:r>
              <a:r>
                <a:rPr lang="ja-JP" altLang="en-US" sz="2800" dirty="0" smtClean="0"/>
                <a:t>５   　　　　　　　　    －１</a:t>
              </a:r>
              <a:endParaRPr kumimoji="1" lang="ja-JP" altLang="en-US" sz="2800" dirty="0"/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251520" y="1729285"/>
              <a:ext cx="4320480" cy="37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280119" y="6050420"/>
            <a:ext cx="8454448" cy="855757"/>
            <a:chOff x="251520" y="1539218"/>
            <a:chExt cx="8640960" cy="1168563"/>
          </a:xfrm>
        </p:grpSpPr>
        <p:cxnSp>
          <p:nvCxnSpPr>
            <p:cNvPr id="87" name="直線コネクタ 86"/>
            <p:cNvCxnSpPr/>
            <p:nvPr/>
          </p:nvCxnSpPr>
          <p:spPr>
            <a:xfrm>
              <a:off x="4572000" y="1733048"/>
              <a:ext cx="4320480" cy="37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4572000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6012160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6743672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7404481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8100392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851920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3059832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2289467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475656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5302155" y="1539218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755576" y="1542982"/>
              <a:ext cx="0" cy="387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98"/>
            <p:cNvSpPr txBox="1"/>
            <p:nvPr/>
          </p:nvSpPr>
          <p:spPr>
            <a:xfrm>
              <a:off x="4369677" y="1965548"/>
              <a:ext cx="4056923" cy="714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０　   １ 　 　　　　　　　      ５</a:t>
              </a:r>
              <a:endParaRPr kumimoji="1" lang="ja-JP" altLang="en-US" sz="2800" dirty="0"/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251520" y="1993308"/>
              <a:ext cx="3927493" cy="7144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―</a:t>
              </a:r>
              <a:r>
                <a:rPr lang="ja-JP" altLang="en-US" sz="2800" dirty="0" smtClean="0"/>
                <a:t>５   　　　　　　　　    －１</a:t>
              </a:r>
              <a:endParaRPr kumimoji="1" lang="ja-JP" altLang="en-US" sz="2800" dirty="0"/>
            </a:p>
          </p:txBody>
        </p:sp>
        <p:cxnSp>
          <p:nvCxnSpPr>
            <p:cNvPr id="101" name="直線コネクタ 100"/>
            <p:cNvCxnSpPr/>
            <p:nvPr/>
          </p:nvCxnSpPr>
          <p:spPr>
            <a:xfrm>
              <a:off x="251520" y="1729285"/>
              <a:ext cx="4320480" cy="37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テキスト ボックス 101"/>
          <p:cNvSpPr txBox="1"/>
          <p:nvPr/>
        </p:nvSpPr>
        <p:spPr>
          <a:xfrm>
            <a:off x="145589" y="2443077"/>
            <a:ext cx="5483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A,B,C</a:t>
            </a:r>
            <a:r>
              <a:rPr kumimoji="1" lang="ja-JP" altLang="en-US" sz="3200" dirty="0" smtClean="0"/>
              <a:t>に当たる数を答えなさい。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/>
              <p:cNvSpPr txBox="1"/>
              <p:nvPr/>
            </p:nvSpPr>
            <p:spPr>
              <a:xfrm>
                <a:off x="149483" y="4718159"/>
                <a:ext cx="8284640" cy="87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/>
                  <a:t>－３、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ja-JP" altLang="en-US" sz="3200" b="0" i="1" smtClean="0">
                            <a:latin typeface="Cambria Math"/>
                          </a:rPr>
                          <m:t>７</m:t>
                        </m:r>
                      </m:num>
                      <m:den>
                        <m:r>
                          <a:rPr kumimoji="1" lang="ja-JP" altLang="en-US" sz="3200" b="0" i="1" smtClean="0">
                            <a:latin typeface="Cambria Math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200" dirty="0" err="1" smtClean="0"/>
                  <a:t>、</a:t>
                </a:r>
                <a:r>
                  <a:rPr kumimoji="1" lang="ja-JP" altLang="en-US" sz="3200" dirty="0" smtClean="0"/>
                  <a:t>＋</a:t>
                </a:r>
                <a:r>
                  <a:rPr kumimoji="1" lang="en-US" altLang="ja-JP" sz="3200" dirty="0" smtClean="0"/>
                  <a:t>4.5</a:t>
                </a:r>
                <a:r>
                  <a:rPr kumimoji="1" lang="ja-JP" altLang="en-US" sz="3200" dirty="0" err="1" smtClean="0"/>
                  <a:t>、</a:t>
                </a:r>
                <a:r>
                  <a:rPr kumimoji="1" lang="ja-JP" altLang="en-US" sz="3200" dirty="0" smtClean="0"/>
                  <a:t>－</a:t>
                </a:r>
                <a:r>
                  <a:rPr kumimoji="1" lang="en-US" altLang="ja-JP" sz="3200" dirty="0" smtClean="0"/>
                  <a:t>2.5</a:t>
                </a:r>
                <a:r>
                  <a:rPr kumimoji="1" lang="ja-JP" altLang="en-US" sz="3200" dirty="0" smtClean="0"/>
                  <a:t>を数直線上に表しなさい。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3" name="テキスト ボックス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3" y="4718159"/>
                <a:ext cx="8284640" cy="879856"/>
              </a:xfrm>
              <a:prstGeom prst="rect">
                <a:avLst/>
              </a:prstGeom>
              <a:blipFill rotWithShape="1">
                <a:blip r:embed="rId2"/>
                <a:stretch>
                  <a:fillRect l="-1913" r="-1104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テキスト ボックス 103"/>
          <p:cNvSpPr txBox="1"/>
          <p:nvPr/>
        </p:nvSpPr>
        <p:spPr>
          <a:xfrm>
            <a:off x="1318672" y="3117351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</a:t>
            </a:r>
            <a:endParaRPr kumimoji="1" lang="ja-JP" altLang="en-US" sz="3200" dirty="0"/>
          </a:p>
        </p:txBody>
      </p:sp>
      <p:sp>
        <p:nvSpPr>
          <p:cNvPr id="105" name="円/楕円 104"/>
          <p:cNvSpPr/>
          <p:nvPr/>
        </p:nvSpPr>
        <p:spPr>
          <a:xfrm>
            <a:off x="1509152" y="3735530"/>
            <a:ext cx="6769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3434306" y="370594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4887279" y="372738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296109" y="3142609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B</a:t>
            </a:r>
            <a:endParaRPr kumimoji="1" lang="ja-JP" altLang="en-US" sz="3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707999" y="3142481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  <p:sp>
        <p:nvSpPr>
          <p:cNvPr id="110" name="円/楕円 109"/>
          <p:cNvSpPr/>
          <p:nvPr/>
        </p:nvSpPr>
        <p:spPr>
          <a:xfrm>
            <a:off x="2251218" y="61896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2654073" y="61909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601087" y="61746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6948264" y="616812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837126" y="5563916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3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096067" y="6236706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2.5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6716470" y="5370500"/>
                <a:ext cx="463588" cy="786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７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70" y="5370500"/>
                <a:ext cx="463588" cy="7866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テキスト ボックス 118"/>
          <p:cNvSpPr txBox="1"/>
          <p:nvPr/>
        </p:nvSpPr>
        <p:spPr>
          <a:xfrm>
            <a:off x="6993983" y="6195390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＋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4.5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7" grpId="0"/>
      <p:bldP spid="102" grpId="0"/>
      <p:bldP spid="103" grpId="0"/>
      <p:bldP spid="104" grpId="0"/>
      <p:bldP spid="105" grpId="0" animBg="1"/>
      <p:bldP spid="106" grpId="0" animBg="1"/>
      <p:bldP spid="107" grpId="0" animBg="1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6" grpId="0"/>
      <p:bldP spid="117" grpId="0"/>
      <p:bldP spid="118" grpId="0"/>
      <p:bldP spid="1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t="11195" r="37446" b="13907"/>
          <a:stretch/>
        </p:blipFill>
        <p:spPr bwMode="auto">
          <a:xfrm>
            <a:off x="80333" y="136192"/>
            <a:ext cx="4099258" cy="54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9888" r="37501" b="18183"/>
          <a:stretch/>
        </p:blipFill>
        <p:spPr bwMode="auto">
          <a:xfrm>
            <a:off x="3131840" y="136192"/>
            <a:ext cx="2985733" cy="63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8" t="13946" r="32073" b="16278"/>
          <a:stretch/>
        </p:blipFill>
        <p:spPr bwMode="auto">
          <a:xfrm>
            <a:off x="4788023" y="404664"/>
            <a:ext cx="4067551" cy="62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33758" y="746093"/>
            <a:ext cx="2304256" cy="5910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1028813" y="168133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028813" y="1522313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028686" y="13760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49782" y="18259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28813" y="197510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028813" y="1220145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028813" y="2145479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28813" y="36684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028686" y="3524401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2124" y="0"/>
            <a:ext cx="6187159" cy="7920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０より小さい数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87824" y="798773"/>
            <a:ext cx="5904656" cy="5857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東京の気温は　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　　</a:t>
            </a:r>
            <a:r>
              <a:rPr kumimoji="1" lang="ja-JP" altLang="en-US" sz="3600" dirty="0" smtClean="0"/>
              <a:t>７℃です。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札幌の</a:t>
            </a:r>
            <a:r>
              <a:rPr lang="ja-JP" altLang="en-US" sz="3600" dirty="0"/>
              <a:t>気温</a:t>
            </a:r>
            <a:r>
              <a:rPr lang="ja-JP" altLang="en-US" sz="3600" dirty="0" smtClean="0"/>
              <a:t>は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　　　　　　　　　－５℃です。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これ</a:t>
            </a:r>
            <a:r>
              <a:rPr lang="ja-JP" altLang="en-US" sz="3600" dirty="0" smtClean="0"/>
              <a:t>を</a:t>
            </a:r>
            <a:r>
              <a:rPr lang="ja-JP" altLang="en-US" sz="3600" dirty="0" smtClean="0">
                <a:solidFill>
                  <a:srgbClr val="FF0000"/>
                </a:solidFill>
              </a:rPr>
              <a:t>マイナス</a:t>
            </a:r>
            <a:r>
              <a:rPr lang="ja-JP" altLang="en-US" sz="3600" dirty="0" smtClean="0"/>
              <a:t>５℃とよみ、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０</a:t>
            </a:r>
            <a:r>
              <a:rPr lang="ja-JP" altLang="en-US" sz="3600" dirty="0" smtClean="0">
                <a:solidFill>
                  <a:srgbClr val="FF0000"/>
                </a:solidFill>
              </a:rPr>
              <a:t>℃より５℃低い</a:t>
            </a:r>
            <a:r>
              <a:rPr lang="ja-JP" altLang="en-US" sz="3600" dirty="0" smtClean="0"/>
              <a:t>こと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モスクワの気温は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　－１１℃です。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002060"/>
                </a:solidFill>
              </a:rPr>
              <a:t>教科書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P,12</a:t>
            </a:r>
            <a:r>
              <a:rPr kumimoji="1" lang="ja-JP" altLang="en-US" sz="3600" dirty="0" smtClean="0">
                <a:solidFill>
                  <a:srgbClr val="002060"/>
                </a:solidFill>
              </a:rPr>
              <a:t>　問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1</a:t>
            </a:r>
            <a:r>
              <a:rPr kumimoji="1" lang="ja-JP" altLang="en-US" sz="3600" dirty="0" err="1" smtClean="0">
                <a:solidFill>
                  <a:srgbClr val="002060"/>
                </a:solidFill>
              </a:rPr>
              <a:t>、</a:t>
            </a:r>
            <a:r>
              <a:rPr kumimoji="1" lang="ja-JP" altLang="en-US" sz="3600" dirty="0" smtClean="0">
                <a:solidFill>
                  <a:srgbClr val="002060"/>
                </a:solidFill>
              </a:rPr>
              <a:t>問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2</a:t>
            </a:r>
            <a:r>
              <a:rPr kumimoji="1" lang="ja-JP" altLang="en-US" sz="3600" dirty="0" smtClean="0">
                <a:solidFill>
                  <a:srgbClr val="002060"/>
                </a:solidFill>
              </a:rPr>
              <a:t>をやろう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549782" y="3366249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28686" y="3827434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028813" y="276145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65806" y="2602433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028813" y="24584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28813" y="29060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028813" y="305213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028813" y="230556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028813" y="320407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028686" y="3972008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65933" y="410529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028813" y="427005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49782" y="4881977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028813" y="472296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028686" y="4578944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28686" y="5026551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028686" y="5159839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028686" y="4420792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028813" y="5324601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729802" y="1075943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342124" y="980728"/>
            <a:ext cx="287778" cy="51230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137350" y="5752948"/>
            <a:ext cx="697325" cy="70158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95876" y="4105296"/>
            <a:ext cx="180020" cy="1811781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193071" y="5852029"/>
            <a:ext cx="585883" cy="547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153454" y="28831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0</a:t>
            </a:r>
            <a:endParaRPr kumimoji="1" lang="ja-JP" altLang="en-US" sz="3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72877" y="28870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0</a:t>
            </a:r>
            <a:endParaRPr kumimoji="1" lang="ja-JP" altLang="en-US" sz="32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075476" y="135296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53254" y="135296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049258" y="44072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27036" y="44072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4" name="正方形/長方形 113"/>
          <p:cNvSpPr/>
          <p:nvPr/>
        </p:nvSpPr>
        <p:spPr>
          <a:xfrm>
            <a:off x="1395876" y="2305560"/>
            <a:ext cx="180020" cy="1811781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395876" y="2305559"/>
            <a:ext cx="180020" cy="181178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96003" y="4105296"/>
            <a:ext cx="180020" cy="92125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3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5" grpId="0" uiExpand="1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33758" y="746093"/>
            <a:ext cx="2304256" cy="5910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1028813" y="168133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028813" y="1522313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028686" y="13760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49782" y="18259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28813" y="197510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028813" y="1220145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028813" y="2145479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028813" y="36684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028686" y="3524401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2124" y="0"/>
            <a:ext cx="6187159" cy="7920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０より小さい数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059832" y="798773"/>
                <a:ext cx="5904656" cy="58574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ja-JP" altLang="en-US" sz="3600" dirty="0" smtClean="0"/>
                  <a:t>札幌の</a:t>
                </a:r>
                <a:r>
                  <a:rPr lang="ja-JP" altLang="en-US" sz="3600" dirty="0"/>
                  <a:t>気温</a:t>
                </a:r>
                <a:r>
                  <a:rPr lang="ja-JP" altLang="en-US" sz="3600" dirty="0" smtClean="0"/>
                  <a:t>は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kumimoji="1" lang="ja-JP" altLang="en-US" sz="3600" dirty="0"/>
                  <a:t>　</a:t>
                </a:r>
                <a:r>
                  <a:rPr kumimoji="1" lang="ja-JP" altLang="en-US" sz="3600" dirty="0" smtClean="0"/>
                  <a:t>　　　　　　　　　－５℃です。</a:t>
                </a:r>
                <a:endParaRPr kumimoji="1" lang="en-US" altLang="ja-JP" sz="3600" dirty="0" smtClean="0"/>
              </a:p>
              <a:p>
                <a:pPr marL="0" indent="0">
                  <a:buNone/>
                </a:pPr>
                <a:r>
                  <a:rPr lang="ja-JP" altLang="en-US" sz="3600" dirty="0"/>
                  <a:t>これ</a:t>
                </a:r>
                <a:r>
                  <a:rPr lang="ja-JP" altLang="en-US" sz="3600" dirty="0" smtClean="0"/>
                  <a:t>を</a:t>
                </a:r>
                <a:r>
                  <a:rPr lang="ja-JP" altLang="en-US" sz="3600" dirty="0" smtClean="0">
                    <a:solidFill>
                      <a:srgbClr val="FF0000"/>
                    </a:solidFill>
                  </a:rPr>
                  <a:t>マイナス</a:t>
                </a:r>
                <a:r>
                  <a:rPr lang="ja-JP" altLang="en-US" sz="3600" dirty="0" smtClean="0"/>
                  <a:t>５℃とよみ、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ja-JP" altLang="en-US" sz="3600" u="sng" dirty="0">
                    <a:solidFill>
                      <a:srgbClr val="FF0000"/>
                    </a:solidFill>
                  </a:rPr>
                  <a:t>０</a:t>
                </a:r>
                <a:r>
                  <a:rPr lang="ja-JP" altLang="en-US" sz="3600" u="sng" dirty="0" smtClean="0">
                    <a:solidFill>
                      <a:srgbClr val="FF0000"/>
                    </a:solidFill>
                  </a:rPr>
                  <a:t>℃より５℃低い</a:t>
                </a:r>
                <a:r>
                  <a:rPr lang="ja-JP" altLang="en-US" sz="3600" dirty="0" smtClean="0"/>
                  <a:t>こと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0</a:t>
                </a:r>
                <a:r>
                  <a:rPr lang="ja-JP" altLang="en-US" sz="3600" dirty="0" smtClean="0">
                    <a:solidFill>
                      <a:srgbClr val="FF0000"/>
                    </a:solidFill>
                  </a:rPr>
                  <a:t>より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sz="3600" dirty="0" smtClean="0">
                    <a:solidFill>
                      <a:srgbClr val="FF0000"/>
                    </a:solidFill>
                  </a:rPr>
                  <a:t>小さい数　</a:t>
                </a:r>
                <a:r>
                  <a:rPr lang="ja-JP" altLang="en-US" sz="3600" dirty="0" smtClean="0"/>
                  <a:t>－５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en-US" altLang="ja-JP" sz="3600" dirty="0" smtClean="0"/>
                  <a:t>0</a:t>
                </a:r>
                <a:r>
                  <a:rPr lang="ja-JP" altLang="en-US" sz="3600" dirty="0" smtClean="0"/>
                  <a:t>より</a:t>
                </a:r>
                <a:r>
                  <a:rPr lang="en-US" altLang="ja-JP" sz="3600" dirty="0" smtClean="0"/>
                  <a:t>11</a:t>
                </a:r>
                <a:r>
                  <a:rPr lang="ja-JP" altLang="en-US" sz="3600" dirty="0" smtClean="0"/>
                  <a:t>小さい数　－１１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kumimoji="1" lang="en-US" altLang="ja-JP" sz="3600" dirty="0" smtClean="0">
                    <a:solidFill>
                      <a:srgbClr val="002060"/>
                    </a:solidFill>
                  </a:rPr>
                  <a:t>0</a:t>
                </a:r>
                <a:r>
                  <a:rPr kumimoji="1" lang="ja-JP" altLang="en-US" sz="3600" dirty="0" smtClean="0">
                    <a:solidFill>
                      <a:srgbClr val="002060"/>
                    </a:solidFill>
                  </a:rPr>
                  <a:t>より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ja-JP" alt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 smtClean="0">
                    <a:solidFill>
                      <a:srgbClr val="002060"/>
                    </a:solidFill>
                  </a:rPr>
                  <a:t>小さい数　－</a:t>
                </a:r>
                <a:r>
                  <a:rPr lang="en-US" altLang="ja-JP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9832" y="798773"/>
                <a:ext cx="5904656" cy="5857420"/>
              </a:xfrm>
              <a:blipFill rotWithShape="1">
                <a:blip r:embed="rId2"/>
                <a:stretch>
                  <a:fillRect l="-3199" t="-2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>
            <a:off x="549782" y="3366249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28686" y="3827434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028813" y="276145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65806" y="2602433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028813" y="24584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28813" y="29060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028813" y="305213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028813" y="230556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028813" y="320407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028686" y="3972008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65933" y="410529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028813" y="427005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49782" y="4881977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028813" y="472296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028686" y="4578944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28686" y="5026551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028813" y="5176442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028686" y="4420792"/>
            <a:ext cx="914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028813" y="5324601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729802" y="1075943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1342124" y="980728"/>
            <a:ext cx="287778" cy="51230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137350" y="5752948"/>
            <a:ext cx="697325" cy="70158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95876" y="4105296"/>
            <a:ext cx="180020" cy="1811781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193071" y="5852029"/>
            <a:ext cx="585883" cy="5472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153454" y="28831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0</a:t>
            </a:r>
            <a:endParaRPr kumimoji="1" lang="ja-JP" altLang="en-US" sz="3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72877" y="28870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0</a:t>
            </a:r>
            <a:endParaRPr kumimoji="1" lang="ja-JP" altLang="en-US" sz="32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075476" y="135296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53254" y="135296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049258" y="44072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27036" y="44072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14" name="正方形/長方形 113"/>
          <p:cNvSpPr/>
          <p:nvPr/>
        </p:nvSpPr>
        <p:spPr>
          <a:xfrm>
            <a:off x="1395876" y="2305560"/>
            <a:ext cx="180020" cy="1811781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1395876" y="2305559"/>
            <a:ext cx="180020" cy="181178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396003" y="4105296"/>
            <a:ext cx="180020" cy="92125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401692" y="3465087"/>
            <a:ext cx="484632" cy="563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1396066" y="3455614"/>
            <a:ext cx="180020" cy="1811781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0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animBg="1"/>
      <p:bldP spid="8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95623" y="188640"/>
                <a:ext cx="8712968" cy="52494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ja-JP" altLang="en-US" sz="3600" dirty="0" smtClean="0"/>
                  <a:t>－５、－１１、</a:t>
                </a:r>
                <a:r>
                  <a:rPr lang="ja-JP" altLang="en-US" sz="3600" dirty="0" smtClean="0">
                    <a:solidFill>
                      <a:schemeClr val="tx1"/>
                    </a:solidFill>
                  </a:rPr>
                  <a:t>－</a:t>
                </a:r>
                <a:r>
                  <a:rPr lang="en-US" altLang="ja-JP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3600" dirty="0" smtClean="0"/>
                  <a:t>　　</a:t>
                </a:r>
                <a:r>
                  <a:rPr kumimoji="1" lang="en-US" altLang="ja-JP" sz="3600" dirty="0" smtClean="0"/>
                  <a:t>0</a:t>
                </a:r>
                <a:r>
                  <a:rPr kumimoji="1" lang="ja-JP" altLang="en-US" sz="3600" dirty="0" smtClean="0"/>
                  <a:t>より小さい数　</a:t>
                </a:r>
                <a:r>
                  <a:rPr kumimoji="1" lang="ja-JP" altLang="en-US" sz="3600" dirty="0" smtClean="0">
                    <a:solidFill>
                      <a:srgbClr val="FF0000"/>
                    </a:solidFill>
                  </a:rPr>
                  <a:t>負の数</a:t>
                </a:r>
                <a:endParaRPr kumimoji="1" lang="en-US" altLang="ja-JP" sz="3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3600" dirty="0" smtClean="0"/>
                  <a:t>１、</a:t>
                </a:r>
                <a:r>
                  <a:rPr lang="en-US" altLang="ja-JP" sz="3600" dirty="0" smtClean="0"/>
                  <a:t>3.5</a:t>
                </a:r>
                <a:r>
                  <a:rPr lang="ja-JP" altLang="en-US" sz="3600" dirty="0" err="1" smtClean="0"/>
                  <a:t>、</a:t>
                </a:r>
                <a:r>
                  <a:rPr lang="ja-JP" altLang="en-US" sz="3600" dirty="0"/>
                  <a:t> </a:t>
                </a:r>
                <a:r>
                  <a:rPr lang="en-US" altLang="ja-JP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3600" b="0" i="1" smtClean="0">
                            <a:latin typeface="Cambria Math"/>
                          </a:rPr>
                          <m:t>３</m:t>
                        </m:r>
                      </m:num>
                      <m:den>
                        <m:r>
                          <a:rPr lang="ja-JP" altLang="en-US" sz="3600" b="0" i="1" smtClean="0">
                            <a:latin typeface="Cambria Math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3600" dirty="0" smtClean="0">
                    <a:solidFill>
                      <a:srgbClr val="FF0000"/>
                    </a:solidFill>
                  </a:rPr>
                  <a:t>　　　　　　</a:t>
                </a:r>
                <a:r>
                  <a:rPr kumimoji="1" lang="en-US" altLang="ja-JP" sz="3600" dirty="0" smtClean="0"/>
                  <a:t>0</a:t>
                </a:r>
                <a:r>
                  <a:rPr kumimoji="1" lang="ja-JP" altLang="en-US" sz="3600" dirty="0" smtClean="0"/>
                  <a:t>より大きい数　</a:t>
                </a:r>
                <a:r>
                  <a:rPr kumimoji="1" lang="ja-JP" altLang="en-US" sz="3600" dirty="0" smtClean="0">
                    <a:solidFill>
                      <a:srgbClr val="FF0000"/>
                    </a:solidFill>
                  </a:rPr>
                  <a:t>正の数</a:t>
                </a:r>
                <a:endParaRPr kumimoji="1" lang="en-US" altLang="ja-JP" sz="3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sz="36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kumimoji="1" lang="ja-JP" altLang="en-US" sz="3600" dirty="0" smtClean="0"/>
                  <a:t>＋・・・</a:t>
                </a:r>
                <a:r>
                  <a:rPr kumimoji="1" lang="ja-JP" altLang="en-US" sz="3600" dirty="0" smtClean="0">
                    <a:solidFill>
                      <a:srgbClr val="FF0000"/>
                    </a:solidFill>
                  </a:rPr>
                  <a:t>正の符号　　　</a:t>
                </a:r>
                <a:r>
                  <a:rPr kumimoji="1" lang="ja-JP" altLang="en-US" sz="3600" dirty="0" smtClean="0"/>
                  <a:t>－・・・</a:t>
                </a:r>
                <a:r>
                  <a:rPr kumimoji="1" lang="ja-JP" altLang="en-US" sz="3600" dirty="0" smtClean="0">
                    <a:solidFill>
                      <a:srgbClr val="FF0000"/>
                    </a:solidFill>
                  </a:rPr>
                  <a:t>負の符号</a:t>
                </a:r>
                <a:endParaRPr kumimoji="1" lang="en-US" altLang="ja-JP" sz="36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altLang="ja-JP" sz="3600" dirty="0" smtClean="0"/>
              </a:p>
              <a:p>
                <a:pPr marL="0" indent="0" algn="ctr">
                  <a:buNone/>
                </a:pPr>
                <a:r>
                  <a:rPr lang="ja-JP" altLang="en-US" sz="3600" dirty="0" smtClean="0"/>
                  <a:t>整　数</a:t>
                </a:r>
                <a:endParaRPr lang="en-US" altLang="ja-JP" sz="3600" dirty="0"/>
              </a:p>
              <a:p>
                <a:pPr marL="0" indent="0" algn="r">
                  <a:buNone/>
                </a:pPr>
                <a:r>
                  <a:rPr kumimoji="1" lang="ja-JP" altLang="en-US" sz="3600" dirty="0" smtClean="0"/>
                  <a:t>０，１，２，３，４，・・・・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623" y="188640"/>
                <a:ext cx="8712968" cy="5249420"/>
              </a:xfrm>
              <a:blipFill rotWithShape="1">
                <a:blip r:embed="rId3"/>
                <a:stretch>
                  <a:fillRect l="-2099" r="-2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760915" y="1299056"/>
            <a:ext cx="101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＋</a:t>
            </a:r>
            <a:r>
              <a:rPr kumimoji="1" lang="ja-JP" altLang="en-US" sz="3600" dirty="0" smtClean="0"/>
              <a:t>２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05443" y="1910589"/>
            <a:ext cx="179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プラス</a:t>
            </a:r>
            <a:r>
              <a:rPr kumimoji="1" lang="ja-JP" altLang="en-US" sz="3600" dirty="0" smtClean="0"/>
              <a:t>２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41751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・・－４，－３，－２，－１，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5325754"/>
            <a:ext cx="201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負の整数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535148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正の整数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79331" y="6010944"/>
            <a:ext cx="164983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自然数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左中かっこ 9"/>
          <p:cNvSpPr/>
          <p:nvPr/>
        </p:nvSpPr>
        <p:spPr>
          <a:xfrm rot="16200000">
            <a:off x="2204267" y="3025199"/>
            <a:ext cx="252594" cy="4302104"/>
          </a:xfrm>
          <a:prstGeom prst="leftBrace">
            <a:avLst>
              <a:gd name="adj1" fmla="val 24542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 rot="16200000">
            <a:off x="6966710" y="3448786"/>
            <a:ext cx="271022" cy="3436502"/>
          </a:xfrm>
          <a:prstGeom prst="leftBrace">
            <a:avLst>
              <a:gd name="adj1" fmla="val 24542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36" y="6099042"/>
            <a:ext cx="54649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教科書問３、問４をやろう！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936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身の回りの正の数・負の数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t="13494" r="19144" b="24086"/>
          <a:stretch/>
        </p:blipFill>
        <p:spPr bwMode="auto">
          <a:xfrm>
            <a:off x="100691" y="1196752"/>
            <a:ext cx="887054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7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5" t="25932" r="26518" b="32823"/>
          <a:stretch/>
        </p:blipFill>
        <p:spPr bwMode="auto">
          <a:xfrm>
            <a:off x="251519" y="1196752"/>
            <a:ext cx="877323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8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AutoShape 2" descr="data:image/jpeg;base64,/9j/4AAQSkZJRgABAQAAAQABAAD/2wCEAAkGBhQQEBQUExQVFRUWFRcSFxQYGBUXFhUUFRYXFBQVFRUZHScfFxojGRQYHy8gIycpLCwtFSAxNzAqNSYrLCkBCQoKDgwMFA8PFikcFRgpKSkpKSkpKSkpKSkpKSkpKSkpKSkpKSkpKSkpKSkpKSkpKSkpKSkpKSkpKSkpKSkpKf/AABEIAJ8BPAMBIgACEQEDEQH/xAAcAAEAAQUBAQAAAAAAAAAAAAAABgEEBQcIAwL/xABLEAABAwICAwsIBggFBAMAAAABAAIDBBESIQUGMQcTIkFRYXGRk6HRFhcyU1SBktIVUrHB0/AIFCNCQ0RisjNygqLCg9Th4hgkw//EABYBAQEBAAAAAAAAAAAAAAAAAAABAv/EABgRAQEBAQEAAAAAAAAAAAAAAAABERJR/9oADAMBAAIRAxEAPwDeKIiAiIgIiICIiAiIgIiICIiAiK2krLEi2znUtwXKKydWm2Q+0rFVmt8cIO+S0reKzpww9ViVOovNSJFCfOnTesg90sp//FU86tN6yDtJfwFdhlTdFBzuq0314e0l/AVPOvTfXg7Sb8BOoZU5RQfzrU314O0m/AVDurU314O0m/ATqGVOUUF87FP9eHtJvwE861P9eD45vwFOoZU6RQXzrQfWg+Of8BBuqwfWg+Of8BOoZU6RQY7qUPLD8VR+Avl+6rCOOLrqf+3V6hle2kt1uhglfGTK4scWEsZduJps4Aki9iLXWY0brzRVDQWVMQv+65wY4cxa6xuuaa6QGR5dtLnOP+ok/eqVMTWki6qOpX6fp2i5nhA5TIwfesRX7o9DDe84eRxMBf8A7gMPeubN+aP3v7lcb+GRBwObiW4vqgbR0lBu1+7XTXeGQzOsODk3hP2NabE2B5c9ixEu7BVk8CjsL5gsncbAYiLtAscIJ2HlWsNDafFNvha97S5oaCywNwbguuDcX5jfk4xl5tfY7DAHg4rm+EAts4YThbf6uYI2X5cRElrt2mrEjrMjjbfJjopHOaNliSWX6bBe1Du6ytwiWJkmfCLQ6MkE7ALuAI991AazT0E8z5JBI+5bhu92IMaxzcJdY34RaQTf0bZ3KtXuifId6Dmsywh5DnbBe7g1oOdzsG1B0/oDT0VdTtnhJLHXGYsWuBs5rhygrIrlynqHxuLWTSMGHHZr3tFybbAbXXQ2peknVFBTyPN3FlieMlriy55zhv70VnUREBERAREQEREBERAREQEREBfJYDtAX0iC3loI3elGw9LWn7QvuGkYz0WNb0NA+xeqIKBqWVUQUsllVEFLJZVRBSyWVUQUsllVECyoQqog5p1g3Nq8VMwbTTPbvj8L2NDmuZiJYQb/AFbLLaP3DK6ZodLJFDfPC4uc8dIaLDrXQCING/8Ax8nGyqiJ/wArx35rH1G45pCEOaGMnYdoZIL3Gxwx4Tf3LoJEHKlXqDXRl+KlmsxpeXYHWDG7Ti2G3N0rAmld+fFdjSytYLuIaBtJIAHvKtptHwvIc6OJxuC1xawm+0WJG1ByCKZ1+LouL5c21XFPTyXADXEk5AC5J5AONdV1WrNFO4ukpqeRzrkudHG4uIyJJIzVzQ6Np4GtbDHFG0E4WsaxoDnelYAZE8aDVWrG4lvsDZauSWGZ1/2bd7OFl7tDrtNncZF8rrbWjqBlPEyKMWZG0MaOYC2Z4yrlEBERAREQEREBERAREQEREBERAREQEREBERAREQEREBERAREQEREBERAREQY/TmjjURYGlgIfHIMbS5p3uRslnNBF74bLCz6lOIpwJv8ABJIaWDe23cx5MbBaw4BaA4usHm1rBSpEERoNSHxytk31jLEu/ZxgGO4mGCHHiDWHfySCD6A6RcnU4CZkrTG1wnfM4hlrtc5mFrQCG33uIMJcDm9zhY7ZKiAiIgIiICIiAiK2rdIMhALyRc2GROe3iQXKLEnWiDld8DvBfB1sg5X9m/wU6nq5WZRYYa2QnZvh6I3n7lQ61xfVm7KTwTYZWaRYQ62R+rn7Jy+TrdH6qo7IpsMrOosCdb2epqOyPiqeWDPU1HZ/+ybDKz6LAHW9nqKnsx8yp5Ys9RU9m35k2GVIEUfOuTPUVPwN+dU8s2eoqPgZ86bDKkKKPeWbPUVHwM+dU8s2eoqfgZ86bDKkSKPeWbPUVHwx/iJ5Zs9RUfDH86bDKkKKPeWbPUVHwM+dfQ1xZ6mo+BvzpsMrK6S0g2CJ8jiOC1zgCQMWEF1hfjyWpqHd7fj/AGtK3Bx4HnEOgOFj1hR7df0z+sV7SA9rWRR2a8WIJe4k2uduWfNzKFwQB19osFUb7pt2vRzxwnSx8zoybfBiV/HusaMP8yB0xzD7WLnEw86oWdKDpHzqaM9qb8EvyLyqd1zRrG4t/Ls7YWxyk9RaLDPaVzrEwWJ5Le8kgW2/myqLG5JNgD3A2HXl70G8qnd0pADgineQMrhjATyXxEjLjssId35xcLUYw3zvKS63NwLArUrnX5e6yPlGYbe17DMXI5Sg2LPu8VpJwxU7RfK7ZHG3Fc4xcrzpt3CvxEubTuFjlvbhY2yN8fKtcuIHEev7rLI0dM6pfvcLQ20bn2c8NuI2F73OecrmxtcgZDZtQTBu7hpAH+XPTE77nhXUW71WD0oad3+mQf8ANRyTc7qWvDDvd+FsMxAwBxNyI+Rp2cdhkSAfCu1HnhjfI7BhY3E6z3XABjBsCwXzlaLjLnzbdianVL+kA/8AiUjDztlc3uLD9qzei93alkcGywzRXNsQwyNHObEO6mlaPbEOfr/8K4pKQFwuSBmSegXRXS2hNeqKteWQTtc/OzCHMc63G0OAxDoWeXJ9HTnJ7SQQcQIuCLHIgjYctq6U1L0s6qoIJX5vLMLjyuYSwu9+G/vQZxERAREQFZaT0WJwA4kWN8rcluNXqIMF5JM+u/8A2+CodUWfXd1N8FnkWeYvVR5+psZ/iP6o/lVlNucRuN/1ipHM1zAOrApcicw6qGHcxi9pq/jZ8ip5rofaav42fIpoiuQ2oZ5rYPX1XaM+RU81dP6+q7RnyKaImQ2oYNyun9dVdq35FTzU03rqrtW/IpoiZDahXmopvW1Xaj5UO5RS+tqu1HyqaomQ2oT5p6X1tT2o+VV809L62p7UfKpqiZDahXmnpfW1Paj5VTzTUvrantR8qmyJkNqE+ael9bVdqPlXydyOlP8AFqu1HyqcImQ2ucN1bVVtBVxMiMhY9jHYpDiJdje1wDrDYA3Ln51E6fSDWl1wTcWy5bjnXWOk9HtnhkjdsexzL2vbE0tuOfNadoP0e5Mf7aqYGce9scXnoxGw70Rql2kB9U9y+TX/ANPf/wCFvuDcD0e22J1Q/btkaL32eiwbFfx7iuiwP8B55zNN9zlRzw6uGEWb057Tn933qhqgRex6xtXRbdxnRY/l3drN86s59wvRxN2idnM2W/8Ae1yDn4zNIvY923rX0yZrgcyCLWAHFnn3DrW5az9HqK94auRnNJG2T3EtLPsUf0h+j3Vg3ingf/m3yM+7guB6wg1s2ZjeUnlI+7Pw5lcaP0lEyQOkbvjbEFuYvcctipkNxrSjcnQwyt5N+aD/AKXmxae7mWOqdxjSbTwaa4N7WlgJAvlfh7ehBYU2sdM1rQ6nLiAQXb88XJcXXth5CBt/dCpS6w07W2fTtebWDi919rszwczYtHFsvtDbZBm4tpU/ywHTNB9zyrqLcL0mdrIW9Mrf+IKDDUGnqVgGOmEnBYD+0kbctBxO4IuC64uL2y6rOoq2kAtuGEknbYG5swnbYC2fNy7JvS/o+1p9OamZ0OkcerAB3rP6I/R9DHAz1eJv7zI48OIcYxucbfCg1bT6Rwizdi6U1D0c6n0dTseMLsGNzTtBe4vsRygOA9yxmrm5LQ0Mgkax0rwcTXSuDsHJhaAG3HKQSpmgIiICIiAiIgIiICIiAiIgIiICIiAiIgIiICIiAiIgIiICIiAiIgIiICIiC20hXtgZjfitia2zWuc4ue4MaA1oJNy4K38oIbQnGf2xtGML8RIIBu2122JAOICxNjZe+kdHtnZgcXN4TXhzTZwcxwe0g9LQsdLqdTO3vgG7DtuS5+bXEPcbl13MaSdtxtzNwuKbWOCSRrGSYnOLgLNfYlhkBGK1v4Mls8wwkXC+ZdZ6dpsZALPfGThfZroywPxOtZoBkYLk2u4DaraDUqlYRhYcOZMZc4sJOMAlp5BK8AbOFzC3vW6rQTOJeHG7nOc3EQH4t7u1w5LwxnK3o8hIIX9DXsnZjYSRcjNrmOBBsQ5rgHNPSFcK10do5sDMLS51yXFzjic5x2lx7vcFdICIiAiIgIiICIiAiIgIiICIiAiIgIiICIiAi86iYMY5x2NBcegC5+xaHdu51webNpy3Fk3A/wBG+y+Pk40G/EWrdGbvVO4AT08sbuMsLZG95ae4qRUm6zo2T+YwHkeyRveW270EwRYGPX3R7tlbTe+Vg7iV9HXmgH87TdrH4oM4ii9bumaOiaCaqNwde2DFIcttwwG3vssHPu40AJDWzOABIdgDWkgZDM4hc5Xw5XQbERaNr93updfeoIY/8xfIe4tHcsNLuxaSLHjfWDHkHCNgcy2ZwG3Hs4V/cg6LRcsS69V7jc1lT7pXtHU0gLwGtVYSP/tVJN8v20u34kHVyLlar10rZHlzqqcuta4ke0WGQyaQOLkXyzXOtGysqR/1pfmQdV3RcvQboekGbKyf3ux/3grJU+7BpJn8wH8zo4j3hoPeg6PRaFpd3msb6cVO/wD0vYesPI7lJ6Hd7pzFimgkbJitgYWuaRxuDnFtui3vQbTRR3VbX2k0jcQvIeBcxPGF9uUDMOHO0m3HZSJARFrirqpC9wL3nM7XO4iefmUtxZNbHRaue8kZk+8lUjfbNpIPMS3vBCnS8tpItaO00+P0ppG9Mzh/eSvI67RjbWTDodG8ddk6OW0EWsBrzF7bN1R+CHXmL22bqj8E6OWz0Wrzr3F7bN1M8E8u4vbJupngnRy2gi1f5dxe2zdTPBVGvMXtsvVH4J0ctnotZDXqP22X4Y/BPLqP22T4Y/BOjls1FrMa9R+2yfDH4J5cs9tk+GPwTo5bMRax8uWe2yfDH4IdeW+2yfBH4J0ctnItXO17b7c/4I/BeT90ED+ek7OPwTo5YrdQ1+qG1r6WN5jjjfG0hpILw4Mc7GdpHCItsttutWPgOL322jlss1rZXb/VSy4zJjeyzyAC7JjQSBkNlvcsZQMxVDR/XfquQFpl4zUzmk3a4G2y33r4wnkPJs4lka8cM9KtSiPC5519MYTnsA2np2DpVTflK+pJeCG8dy88uzC0faUV8PuTkDyDJCy2Vrnj93EqMlwEO4wbgcp4l8YbDP8APKiPtkORJ2C3JxmwAXy8X5OsL5bJfIcocT0bB1r5LQEV9BnOOte74t7AzF3C9+QG9gOfIq0329rfnx9y2nqZqKP1eGqM7xJMxzbBsbmtjka+Mizwbuwg82ew8ZK1kIT+b+CbweUd/gty1xkjh33fLuwB1i3g3mYx7xbFssxotste98Ru0jSPl/Vg+Zxu4S+izJ8eMizrYrHfDe5OwHI5m4mtNbzzjrTejyjrC25oKhe8gb7a7Wym0cfpTNjlfsAvm47c+Uk5rx0RoEvEsBkGAGWK+9R4g1rpmi1rAHLky2bL3YutUmmKpNCQ1nO491vFbN1k0QKGjgkDYZ98wR4ZIBwf2Bs4OD/SswDZxkqA1cocY2DMRA3PK9xuRfjtYD3FMHroCpkp5o5GOLXNcC1w4j+TYjkK6k0ZWieGOUbHsa+3JcXI92xc1uaDTMdaxDrfeugNR330fTn+j/kQorPKwk0FA43MTbnMm1jnnxK/RBi3as05/h/7n+K8xqlTXzjxcznPI+Em3cswiYaxjdWKQbKaDso/tsvb6Fg9TF2bPBXqILL6Fg9TF2bPBPoWD1MXZs8FeogsvoWD1MXZs8E+hYPUxdmzwV6iCy+hIPUxdmzwT6Eg9RF2bPBXqILB2gac7YIT/wBOPwVPJ6m9ng7KPwWQRBj/ACdpvZ4Oyj8FTycpfZoOyj+VZFEGN8m6X2aDso/lTyapfZoOyj+VZJEGMOq9IdtLT9lH8q+TqnR+y0/ZR+CyqIOa902iEWlJY2MDGb7Dha1oa0AtjPBAFrXv3qKsrmxzg3NmyZ9GLPuXUOterEFZEXSRCSSNrnROzDmvAJbYtIJGKxwnLmXJbm8LPl70GYr9Lsc8luIjnACtPpIfVWT0ZqFX1VjDSzOaQXBxbgYQOR8mFp28ufuUiotwnSUnpCCPIHhy328VmNdmEEJZpAYhduVxlfiVJa0hxu3bne9735+MLZDP0eazjqKYdG+n/gF7H9Hqqw2/WYLi9uDJbiyvb7kGs5akZODMshe4Odhfi27dqoJw4G4PPx5fn3KdzbhGkY74f1eQHI4ZCLji9Ng6VH9K7mekqU3dSykDPHHaUc+cdyPeAgwbapgHIqzSMvtJHQfyPzmvCohI9IFrhe4IseW9js2G68mykCxzHIfuPF7kF2KpnL3H7eNZml15qYo2RsqXtYzJrRazRns4N+M9aj0cLH5XwHnzb17QvB8RaSDtCCZM1+eYt7kLpBbDiMj2mwa9rLACwtiby/4Q5SvR26E8uBu6zb4Bvj7tBLiBitss4DYL4G894PZVsmmJ1Buhb2QWtc3Noymf6DcFmZstbC3CDbYeOys3a8zB5dFK+LFmQHYruI4bruH7zi51v6iolZVDE0xKq/W+aogwSyvkDCC1pDbNGEtJu0A7DboJWGZVhosLKygkLSC02Kz8GpFbUxieKllc0nCcLDm7la3aRzgW500fFPXF+Ft8h3BdO6p0hioadhyIiaSOQuGIjvWqNzrcdm31s1cze2Ns4QkgvkO0B9iQ1vKNp2WC3cgIiICIiAiIgIiICIiAiIgIiICIiAiIgIiICs/oaDFi3mLFfFfAy99t7223V4iAiIgIiICIiDynpGSCz2NcORwDh3qNVu5boyYkuo4gT9TFH3RkBSpEGvqncL0Y/wBFkrP8srz/AH4l4ybgujnAZ1Atx74256bs5lsdEGsh+j9o+/8AiVPRjj/DXvFuDaNG3f3dMvytC2MiCAzbkmh6dmOSGzQQMT5prXccLR6e0kgdSvaXUfQ8QjcKelIkI3svIkDydmDGTivzKS6VoN/jwh5YQ9kgcADZ0b2vGRyI4NvesTLqXGd6IklDoyTixXxYnNkeQ30WFzmC+EAWLhbNBdaLFE0tFOKYFwJaIxEC4NuCRh2gWPUrx+loQQ0yxglxYAXtuXtALm2vtFxcc45Vh6LUlkbmHfZOCC2zbR8Gzg1rXMsWMGMuwg2xZi2YP3pDUyOYuu9zWvc9z2gN4QeYXFoNuDwoGG+3N3LkGbpKxkrA+N7XsOxzSHNNjY2I5wvZWWitHbwwgvL3Oc57nkAXc7+kZAWAHuV6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417638"/>
            <a:ext cx="58483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3"/>
          <a:stretch/>
        </p:blipFill>
        <p:spPr bwMode="auto">
          <a:xfrm>
            <a:off x="845409" y="1196752"/>
            <a:ext cx="1022304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encrypted-tbn0.gstatic.com/images?q=tbn:ANd9GcSy1-lshhesOYLe21kTWoSdyL2r1Kfl-fnTF0ehSv47kytrBNT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9" y="3645024"/>
            <a:ext cx="98959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4830"/>
            <a:ext cx="5976663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7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182</Words>
  <Application>Microsoft Office PowerPoint</Application>
  <PresentationFormat>画面に合わせる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正の数・負の数 0より小さい数</vt:lpstr>
      <vt:lpstr>PowerPoint プレゼンテーション</vt:lpstr>
      <vt:lpstr>０より小さい数</vt:lpstr>
      <vt:lpstr>０より小さい数</vt:lpstr>
      <vt:lpstr>PowerPoint プレゼンテーション</vt:lpstr>
      <vt:lpstr>身の回りの正の数・負の数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数直線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正の数・負の数</dc:title>
  <dc:creator>teacher</dc:creator>
  <cp:lastModifiedBy>teacher</cp:lastModifiedBy>
  <cp:revision>44</cp:revision>
  <dcterms:created xsi:type="dcterms:W3CDTF">2014-02-26T04:50:14Z</dcterms:created>
  <dcterms:modified xsi:type="dcterms:W3CDTF">2014-04-17T02:47:37Z</dcterms:modified>
</cp:coreProperties>
</file>