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4" r:id="rId2"/>
    <p:sldId id="300" r:id="rId3"/>
    <p:sldId id="301" r:id="rId4"/>
    <p:sldId id="299" r:id="rId5"/>
    <p:sldId id="302" r:id="rId6"/>
    <p:sldId id="305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584176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正の数・負の数の計算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減法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2564904"/>
            <a:ext cx="8640960" cy="370100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正の数・負の数の減法の計算のしかたについて理解し、その計算ができるようにする。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3137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5816" y="86288"/>
            <a:ext cx="8229600" cy="902878"/>
          </a:xfrm>
        </p:spPr>
        <p:txBody>
          <a:bodyPr/>
          <a:lstStyle/>
          <a:p>
            <a:r>
              <a:rPr kumimoji="1" lang="ja-JP" altLang="en-US" dirty="0" smtClean="0"/>
              <a:t>式で表そう</a:t>
            </a:r>
            <a:endParaRPr kumimoji="1" lang="ja-JP" altLang="en-US" dirty="0"/>
          </a:p>
        </p:txBody>
      </p:sp>
      <p:pic>
        <p:nvPicPr>
          <p:cNvPr id="1026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66" y="1137167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2205276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1137166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23" y="3347745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75" y="2205277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3347746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47744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99" y="4490213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05277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4490212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51035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355976" y="1526933"/>
            <a:ext cx="38266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１１－６＝５</a:t>
            </a:r>
            <a:endParaRPr kumimoji="1" lang="ja-JP" altLang="en-US" sz="6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31539" y="2734903"/>
            <a:ext cx="4324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１１より６小さい数を求める計算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37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310569" y="1341"/>
            <a:ext cx="58224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（－４）</a:t>
            </a:r>
            <a:r>
              <a:rPr kumimoji="1" lang="ja-JP" altLang="en-US" sz="6000" dirty="0" err="1" smtClean="0"/>
              <a:t>ー</a:t>
            </a:r>
            <a:r>
              <a:rPr kumimoji="1" lang="ja-JP" altLang="en-US" sz="6000" dirty="0" smtClean="0"/>
              <a:t>（＋６）＝</a:t>
            </a:r>
            <a:endParaRPr kumimoji="1" lang="ja-JP" altLang="en-US" sz="6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504" y="878905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－４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より</a:t>
            </a:r>
            <a:r>
              <a:rPr kumimoji="1" lang="ja-JP" altLang="en-US" sz="4800" u="sng" dirty="0" smtClean="0">
                <a:solidFill>
                  <a:srgbClr val="FF0000"/>
                </a:solidFill>
              </a:rPr>
              <a:t>＋６小さい数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を求める計算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48063" y="1556942"/>
            <a:ext cx="3912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u="sng" dirty="0" smtClean="0">
                <a:solidFill>
                  <a:srgbClr val="0070C0"/>
                </a:solidFill>
              </a:rPr>
              <a:t>－６大きい数</a:t>
            </a:r>
            <a:endParaRPr kumimoji="1" lang="ja-JP" altLang="en-US" sz="4800" dirty="0">
              <a:solidFill>
                <a:srgbClr val="0070C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60890" y="2205869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－１０</a:t>
            </a:r>
            <a:endParaRPr kumimoji="1" lang="ja-JP" altLang="en-US" sz="6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0113" y="2204864"/>
            <a:ext cx="58528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（－４）＋（－６）＝</a:t>
            </a:r>
            <a:endParaRPr kumimoji="1" lang="ja-JP" altLang="en-US" sz="6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5643" y="3356992"/>
            <a:ext cx="58224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（＋５）</a:t>
            </a:r>
            <a:r>
              <a:rPr kumimoji="1" lang="ja-JP" altLang="en-US" sz="6000" dirty="0" err="1" smtClean="0">
                <a:solidFill>
                  <a:srgbClr val="FF0000"/>
                </a:solidFill>
              </a:rPr>
              <a:t>ー</a:t>
            </a:r>
            <a:r>
              <a:rPr kumimoji="1" lang="ja-JP" altLang="en-US" sz="6000" dirty="0" smtClean="0"/>
              <a:t>（</a:t>
            </a:r>
            <a:r>
              <a:rPr kumimoji="1" lang="ja-JP" altLang="en-US" sz="6000" dirty="0" smtClean="0">
                <a:solidFill>
                  <a:srgbClr val="FF0000"/>
                </a:solidFill>
              </a:rPr>
              <a:t>＋８</a:t>
            </a:r>
            <a:r>
              <a:rPr kumimoji="1" lang="ja-JP" altLang="en-US" sz="6000" dirty="0" smtClean="0"/>
              <a:t>）＝</a:t>
            </a:r>
            <a:endParaRPr kumimoji="1" lang="ja-JP" altLang="en-US" sz="6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7504" y="4207986"/>
            <a:ext cx="9036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＋５より</a:t>
            </a:r>
            <a:r>
              <a:rPr lang="ja-JP" altLang="en-US" sz="4800" u="sng" dirty="0" smtClean="0">
                <a:solidFill>
                  <a:srgbClr val="FF0000"/>
                </a:solidFill>
              </a:rPr>
              <a:t>＋８小さい</a:t>
            </a:r>
            <a:r>
              <a:rPr kumimoji="1" lang="ja-JP" altLang="en-US" sz="4800" u="sng" dirty="0" smtClean="0">
                <a:solidFill>
                  <a:srgbClr val="FF0000"/>
                </a:solidFill>
              </a:rPr>
              <a:t>数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を求める計算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05064" y="5711303"/>
            <a:ext cx="1489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smtClean="0"/>
              <a:t>－３</a:t>
            </a:r>
            <a:endParaRPr kumimoji="1" lang="ja-JP" altLang="en-US" sz="6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48062" y="4869160"/>
            <a:ext cx="3613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u="sng" dirty="0" smtClean="0">
                <a:solidFill>
                  <a:srgbClr val="0070C0"/>
                </a:solidFill>
              </a:rPr>
              <a:t>－８大きい</a:t>
            </a:r>
            <a:r>
              <a:rPr kumimoji="1" lang="ja-JP" altLang="en-US" sz="4800" u="sng" dirty="0" smtClean="0">
                <a:solidFill>
                  <a:srgbClr val="0070C0"/>
                </a:solidFill>
              </a:rPr>
              <a:t>数</a:t>
            </a:r>
            <a:endParaRPr kumimoji="1" lang="ja-JP" altLang="en-US" sz="4800" dirty="0">
              <a:solidFill>
                <a:srgbClr val="0070C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5643" y="5700157"/>
            <a:ext cx="58528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（＋５）</a:t>
            </a:r>
            <a:r>
              <a:rPr lang="ja-JP" altLang="en-US" sz="6000" dirty="0">
                <a:solidFill>
                  <a:srgbClr val="0070C0"/>
                </a:solidFill>
              </a:rPr>
              <a:t>＋</a:t>
            </a:r>
            <a:r>
              <a:rPr kumimoji="1" lang="ja-JP" altLang="en-US" sz="6000" dirty="0" smtClean="0"/>
              <a:t>（</a:t>
            </a:r>
            <a:r>
              <a:rPr kumimoji="1" lang="ja-JP" altLang="en-US" sz="6000" dirty="0" smtClean="0">
                <a:solidFill>
                  <a:srgbClr val="0070C0"/>
                </a:solidFill>
              </a:rPr>
              <a:t>－８</a:t>
            </a:r>
            <a:r>
              <a:rPr kumimoji="1" lang="ja-JP" altLang="en-US" sz="6000" dirty="0" smtClean="0"/>
              <a:t>）＝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83709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1" grpId="0"/>
      <p:bldP spid="24" grpId="0"/>
      <p:bldP spid="12" grpId="0"/>
      <p:bldP spid="14" grpId="0"/>
      <p:bldP spid="15" grpId="0"/>
      <p:bldP spid="23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1036" y="2269050"/>
            <a:ext cx="5328592" cy="2034358"/>
            <a:chOff x="-1036" y="2269050"/>
            <a:chExt cx="5328592" cy="2034358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95" t="50000" r="13437"/>
            <a:stretch/>
          </p:blipFill>
          <p:spPr bwMode="auto">
            <a:xfrm>
              <a:off x="-1036" y="2269050"/>
              <a:ext cx="5328592" cy="2034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3572247" y="3600975"/>
              <a:ext cx="962123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－３</a:t>
              </a:r>
              <a:endParaRPr kumimoji="1" lang="ja-JP" altLang="en-US" sz="3600" dirty="0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5586987" y="350458"/>
            <a:ext cx="3322123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正の数をひく</a:t>
            </a:r>
            <a:r>
              <a:rPr lang="ja-JP" altLang="en-US" sz="4400" dirty="0" smtClean="0"/>
              <a:t>計算は</a:t>
            </a:r>
            <a:r>
              <a:rPr lang="ja-JP" altLang="en-US" sz="4400" dirty="0" smtClean="0">
                <a:solidFill>
                  <a:srgbClr val="0070C0"/>
                </a:solidFill>
              </a:rPr>
              <a:t>負の数をたす</a:t>
            </a:r>
            <a:r>
              <a:rPr lang="ja-JP" altLang="en-US" sz="4400" dirty="0" smtClean="0"/>
              <a:t>計算に変えることができる。</a:t>
            </a:r>
            <a:r>
              <a:rPr kumimoji="1" lang="ja-JP" altLang="en-US" sz="4400" dirty="0" smtClean="0"/>
              <a:t>　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5" y="5949280"/>
            <a:ext cx="84305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ひき算のことを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減法</a:t>
            </a:r>
            <a:r>
              <a:rPr kumimoji="1" lang="ja-JP" altLang="en-US" sz="4800" dirty="0" smtClean="0"/>
              <a:t>といいます。</a:t>
            </a:r>
            <a:endParaRPr kumimoji="1" lang="ja-JP" alt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5" r="13437" b="53441"/>
          <a:stretch/>
        </p:blipFill>
        <p:spPr bwMode="auto">
          <a:xfrm>
            <a:off x="-1036" y="191558"/>
            <a:ext cx="5328592" cy="1894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207719" y="4303408"/>
            <a:ext cx="8734154" cy="1446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400" dirty="0" smtClean="0"/>
              <a:t>正の数・負の数をひくには、</a:t>
            </a:r>
            <a:r>
              <a:rPr lang="ja-JP" altLang="en-US" sz="4400" dirty="0" smtClean="0">
                <a:solidFill>
                  <a:srgbClr val="FF0000"/>
                </a:solidFill>
              </a:rPr>
              <a:t>符号を変えた数</a:t>
            </a:r>
            <a:r>
              <a:rPr lang="ja-JP" altLang="en-US" sz="4400" dirty="0" smtClean="0"/>
              <a:t>をたせばよい。</a:t>
            </a:r>
            <a:r>
              <a:rPr kumimoji="1" lang="ja-JP" altLang="en-US" sz="4400" dirty="0" smtClean="0"/>
              <a:t>　</a:t>
            </a:r>
            <a:endParaRPr kumimoji="1" lang="ja-JP" altLang="en-US" sz="4400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124197" y="733643"/>
            <a:ext cx="5160264" cy="810188"/>
            <a:chOff x="167292" y="733643"/>
            <a:chExt cx="5160264" cy="810188"/>
          </a:xfrm>
        </p:grpSpPr>
        <p:sp>
          <p:nvSpPr>
            <p:cNvPr id="18" name="正方形/長方形 17"/>
            <p:cNvSpPr/>
            <p:nvPr/>
          </p:nvSpPr>
          <p:spPr>
            <a:xfrm>
              <a:off x="167292" y="733643"/>
              <a:ext cx="5160264" cy="81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下矢印 20"/>
            <p:cNvSpPr/>
            <p:nvPr/>
          </p:nvSpPr>
          <p:spPr>
            <a:xfrm>
              <a:off x="1423072" y="814701"/>
              <a:ext cx="484632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下矢印 22"/>
            <p:cNvSpPr/>
            <p:nvPr/>
          </p:nvSpPr>
          <p:spPr>
            <a:xfrm>
              <a:off x="2224484" y="814701"/>
              <a:ext cx="438776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83128" y="2808043"/>
            <a:ext cx="5160264" cy="810188"/>
            <a:chOff x="167292" y="733643"/>
            <a:chExt cx="5160264" cy="810188"/>
          </a:xfrm>
        </p:grpSpPr>
        <p:sp>
          <p:nvSpPr>
            <p:cNvPr id="26" name="正方形/長方形 25"/>
            <p:cNvSpPr/>
            <p:nvPr/>
          </p:nvSpPr>
          <p:spPr>
            <a:xfrm>
              <a:off x="167292" y="733643"/>
              <a:ext cx="5160264" cy="81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下矢印 26"/>
            <p:cNvSpPr/>
            <p:nvPr/>
          </p:nvSpPr>
          <p:spPr>
            <a:xfrm>
              <a:off x="1423072" y="814701"/>
              <a:ext cx="484632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下矢印 27"/>
            <p:cNvSpPr/>
            <p:nvPr/>
          </p:nvSpPr>
          <p:spPr>
            <a:xfrm>
              <a:off x="2224484" y="814701"/>
              <a:ext cx="438776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6056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488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減法の計算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03720" y="836712"/>
            <a:ext cx="4151364" cy="27569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（－６）</a:t>
            </a:r>
            <a:r>
              <a:rPr lang="ja-JP" altLang="en-US" sz="3600" dirty="0" err="1" smtClean="0"/>
              <a:t>ー</a:t>
            </a:r>
            <a:r>
              <a:rPr lang="ja-JP" altLang="en-US" sz="3600" dirty="0" smtClean="0"/>
              <a:t>（＋１０）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＝（－６）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１０）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＝－（６＋１０）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＝－１６</a:t>
            </a:r>
            <a:endParaRPr lang="en-US" altLang="ja-JP" sz="3600" dirty="0" smtClean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681057" y="836712"/>
            <a:ext cx="4151364" cy="27569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（＋８）</a:t>
            </a:r>
            <a:r>
              <a:rPr lang="ja-JP" altLang="en-US" sz="3600" dirty="0" err="1" smtClean="0"/>
              <a:t>ー</a:t>
            </a:r>
            <a:r>
              <a:rPr lang="ja-JP" altLang="en-US" sz="3600" dirty="0" smtClean="0"/>
              <a:t>（－３）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＝（＋８）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３）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＝＋（８＋３）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＝１１</a:t>
            </a:r>
            <a:endParaRPr lang="en-US" altLang="ja-JP" sz="36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69261" y="4653136"/>
            <a:ext cx="6478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B050"/>
                </a:solidFill>
              </a:rPr>
              <a:t>教科書</a:t>
            </a:r>
            <a:r>
              <a:rPr kumimoji="1" lang="en-US" altLang="ja-JP" sz="3600" dirty="0" smtClean="0">
                <a:solidFill>
                  <a:srgbClr val="00B050"/>
                </a:solidFill>
              </a:rPr>
              <a:t>P27</a:t>
            </a:r>
            <a:r>
              <a:rPr kumimoji="1" lang="ja-JP" altLang="en-US" sz="3600" dirty="0" smtClean="0">
                <a:solidFill>
                  <a:srgbClr val="00B050"/>
                </a:solidFill>
              </a:rPr>
              <a:t>　問６、問７をやろう！</a:t>
            </a:r>
            <a:endParaRPr kumimoji="1" lang="ja-JP" alt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40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200" y="116632"/>
            <a:ext cx="5040560" cy="49006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問６</a:t>
            </a:r>
            <a:r>
              <a:rPr kumimoji="1" lang="ja-JP" altLang="en-US" sz="2800" dirty="0" smtClean="0"/>
              <a:t>　次の計算をしなさい。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024" y="764704"/>
            <a:ext cx="9208325" cy="3240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１</a:t>
            </a:r>
            <a:r>
              <a:rPr kumimoji="1" lang="en-US" altLang="ja-JP" sz="2400" dirty="0" smtClean="0"/>
              <a:t>)</a:t>
            </a:r>
            <a:r>
              <a:rPr lang="ja-JP" altLang="en-US" sz="2400" dirty="0"/>
              <a:t>　</a:t>
            </a:r>
            <a:r>
              <a:rPr kumimoji="1" lang="ja-JP" altLang="en-US" sz="2400" dirty="0" smtClean="0"/>
              <a:t>（＋６）－（</a:t>
            </a:r>
            <a:r>
              <a:rPr kumimoji="1" lang="ja-JP" altLang="en-US" sz="2400" dirty="0" smtClean="0"/>
              <a:t>－</a:t>
            </a:r>
            <a:r>
              <a:rPr kumimoji="1" lang="ja-JP" altLang="en-US" sz="2400" dirty="0" smtClean="0"/>
              <a:t>２）</a:t>
            </a:r>
            <a:r>
              <a:rPr kumimoji="1" lang="ja-JP" altLang="en-US" sz="2400" dirty="0" smtClean="0"/>
              <a:t>　</a:t>
            </a:r>
            <a:r>
              <a:rPr kumimoji="1" lang="ja-JP" altLang="en-US" sz="2400" dirty="0" smtClean="0"/>
              <a:t>　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２</a:t>
            </a:r>
            <a:r>
              <a:rPr kumimoji="1" lang="en-US" altLang="ja-JP" sz="2400" dirty="0" smtClean="0"/>
              <a:t>)</a:t>
            </a:r>
            <a:r>
              <a:rPr lang="ja-JP" altLang="en-US" sz="2400" dirty="0" smtClean="0"/>
              <a:t> </a:t>
            </a:r>
            <a:r>
              <a:rPr lang="ja-JP" altLang="en-US" sz="2400" dirty="0" smtClean="0"/>
              <a:t>（</a:t>
            </a:r>
            <a:r>
              <a:rPr lang="ja-JP" altLang="en-US" sz="2400" dirty="0" smtClean="0"/>
              <a:t>－９）－（＋４）　　　</a:t>
            </a:r>
            <a:r>
              <a:rPr lang="en-US" altLang="ja-JP" sz="2400" dirty="0" smtClean="0"/>
              <a:t>(</a:t>
            </a:r>
            <a:r>
              <a:rPr lang="ja-JP" altLang="en-US" sz="2400" dirty="0"/>
              <a:t>３</a:t>
            </a:r>
            <a:r>
              <a:rPr lang="en-US" altLang="ja-JP" sz="2400" dirty="0"/>
              <a:t>)</a:t>
            </a:r>
            <a:r>
              <a:rPr lang="ja-JP" altLang="en-US" sz="2400" dirty="0"/>
              <a:t>　０－（－７）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2000" dirty="0" smtClean="0"/>
              <a:t>　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en-US" altLang="ja-JP" sz="2400" dirty="0" smtClean="0"/>
              <a:t>(</a:t>
            </a:r>
            <a:r>
              <a:rPr lang="ja-JP" altLang="en-US" sz="2400" dirty="0" smtClean="0"/>
              <a:t>４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　（－５）－（－５）　</a:t>
            </a:r>
            <a:r>
              <a:rPr lang="en-US" altLang="ja-JP" sz="2400" dirty="0" smtClean="0"/>
              <a:t>(</a:t>
            </a:r>
            <a:r>
              <a:rPr lang="ja-JP" altLang="en-US" sz="2400" dirty="0"/>
              <a:t>５</a:t>
            </a:r>
            <a:r>
              <a:rPr lang="en-US" altLang="ja-JP" sz="2400" dirty="0"/>
              <a:t>)</a:t>
            </a:r>
            <a:r>
              <a:rPr lang="ja-JP" altLang="en-US" sz="2400" dirty="0"/>
              <a:t>　（－２７）－（－１２）　</a:t>
            </a:r>
            <a:r>
              <a:rPr lang="en-US" altLang="ja-JP" sz="2400" dirty="0"/>
              <a:t>(</a:t>
            </a:r>
            <a:r>
              <a:rPr lang="ja-JP" altLang="en-US" sz="2400" dirty="0"/>
              <a:t>６</a:t>
            </a:r>
            <a:r>
              <a:rPr lang="en-US" altLang="ja-JP" sz="2400" dirty="0"/>
              <a:t>)</a:t>
            </a:r>
            <a:r>
              <a:rPr lang="ja-JP" altLang="en-US" sz="2400" dirty="0"/>
              <a:t>　 （－１７）－（＋５４）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ja-JP" altLang="en-US" sz="2400" dirty="0" smtClean="0"/>
              <a:t>　</a:t>
            </a:r>
            <a:r>
              <a:rPr lang="ja-JP" altLang="en-US" sz="2400" dirty="0"/>
              <a:t>　　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69544" y="3947294"/>
                <a:ext cx="8856984" cy="28803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sz="2400" dirty="0" smtClean="0"/>
                  <a:t>(</a:t>
                </a:r>
                <a:r>
                  <a:rPr lang="ja-JP" altLang="en-US" sz="2400" dirty="0" smtClean="0"/>
                  <a:t>１</a:t>
                </a:r>
                <a:r>
                  <a:rPr lang="en-US" altLang="ja-JP" sz="2400" dirty="0" smtClean="0"/>
                  <a:t>)</a:t>
                </a:r>
                <a:r>
                  <a:rPr lang="ja-JP" altLang="en-US" sz="2400" dirty="0" smtClean="0"/>
                  <a:t>　</a:t>
                </a:r>
                <a:r>
                  <a:rPr lang="ja-JP" altLang="en-US" sz="2400" dirty="0" smtClean="0"/>
                  <a:t>（－</a:t>
                </a:r>
                <a:r>
                  <a:rPr lang="en-US" altLang="ja-JP" sz="2400" dirty="0" smtClean="0"/>
                  <a:t>1.6</a:t>
                </a:r>
                <a:r>
                  <a:rPr lang="ja-JP" altLang="en-US" sz="2400" dirty="0" smtClean="0"/>
                  <a:t>）－（＋</a:t>
                </a:r>
                <a:r>
                  <a:rPr lang="en-US" altLang="ja-JP" sz="2400" dirty="0" smtClean="0"/>
                  <a:t>0.6</a:t>
                </a:r>
                <a:r>
                  <a:rPr lang="ja-JP" altLang="en-US" sz="2400" dirty="0" smtClean="0"/>
                  <a:t>）</a:t>
                </a:r>
                <a:r>
                  <a:rPr lang="ja-JP" altLang="en-US" sz="2400" dirty="0" smtClean="0"/>
                  <a:t>　　</a:t>
                </a:r>
                <a:r>
                  <a:rPr lang="ja-JP" altLang="en-US" sz="2400" dirty="0" smtClean="0"/>
                  <a:t>　　</a:t>
                </a:r>
                <a:r>
                  <a:rPr lang="ja-JP" altLang="en-US" sz="2400" smtClean="0"/>
                  <a:t>　 </a:t>
                </a:r>
                <a:r>
                  <a:rPr lang="ja-JP" altLang="en-US" sz="2400" dirty="0" smtClean="0"/>
                  <a:t>　</a:t>
                </a:r>
                <a:r>
                  <a:rPr lang="ja-JP" altLang="en-US" sz="2400" dirty="0" smtClean="0"/>
                  <a:t>　</a:t>
                </a:r>
                <a:r>
                  <a:rPr lang="en-US" altLang="ja-JP" sz="2400" dirty="0" smtClean="0"/>
                  <a:t>(</a:t>
                </a:r>
                <a:r>
                  <a:rPr lang="ja-JP" altLang="en-US" sz="2400" dirty="0" smtClean="0"/>
                  <a:t>２</a:t>
                </a:r>
                <a:r>
                  <a:rPr lang="en-US" altLang="ja-JP" sz="2400" dirty="0" smtClean="0"/>
                  <a:t>)</a:t>
                </a:r>
                <a:r>
                  <a:rPr lang="ja-JP" altLang="en-US" sz="2400" dirty="0" smtClean="0"/>
                  <a:t>　 </a:t>
                </a:r>
                <a:r>
                  <a:rPr lang="ja-JP" altLang="en-US" sz="2400" dirty="0" smtClean="0"/>
                  <a:t>（＋</a:t>
                </a:r>
                <a:r>
                  <a:rPr lang="en-US" altLang="ja-JP" sz="2400" dirty="0" smtClean="0"/>
                  <a:t>3.5</a:t>
                </a:r>
                <a:r>
                  <a:rPr lang="ja-JP" altLang="en-US" sz="2400" dirty="0" smtClean="0"/>
                  <a:t>）－（－</a:t>
                </a:r>
                <a:r>
                  <a:rPr lang="en-US" altLang="ja-JP" sz="2400" dirty="0" smtClean="0"/>
                  <a:t>2.3</a:t>
                </a:r>
                <a:r>
                  <a:rPr lang="ja-JP" altLang="en-US" sz="2400" dirty="0" smtClean="0"/>
                  <a:t>）</a:t>
                </a:r>
                <a:endParaRPr lang="en-US" altLang="ja-JP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1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1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sz="2400" dirty="0" smtClean="0"/>
                  <a:t>(</a:t>
                </a:r>
                <a:r>
                  <a:rPr lang="ja-JP" altLang="en-US" sz="2400" dirty="0" smtClean="0"/>
                  <a:t>３</a:t>
                </a:r>
                <a:r>
                  <a:rPr lang="en-US" altLang="ja-JP" sz="2400" dirty="0" smtClean="0"/>
                  <a:t>)</a:t>
                </a:r>
                <a:r>
                  <a:rPr lang="ja-JP" altLang="en-US" sz="2400" dirty="0"/>
                  <a:t>　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400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sz="2400" dirty="0" smtClean="0"/>
                  <a:t>）－（</a:t>
                </a:r>
                <a14:m>
                  <m:oMath xmlns:m="http://schemas.openxmlformats.org/officeDocument/2006/math">
                    <m:r>
                      <a:rPr lang="ja-JP" altLang="en-US" sz="2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2400" b="0" i="1" smtClean="0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400" dirty="0" smtClean="0"/>
                  <a:t>）</a:t>
                </a:r>
                <a:r>
                  <a:rPr lang="ja-JP" altLang="en-US" sz="2400" dirty="0"/>
                  <a:t>　　　　</a:t>
                </a:r>
                <a:r>
                  <a:rPr lang="ja-JP" altLang="en-US" sz="2400" dirty="0" smtClean="0"/>
                  <a:t>　　　　　</a:t>
                </a:r>
                <a:r>
                  <a:rPr lang="en-US" altLang="ja-JP" sz="2400" dirty="0" smtClean="0"/>
                  <a:t>(</a:t>
                </a:r>
                <a:r>
                  <a:rPr lang="ja-JP" altLang="en-US" sz="2400" dirty="0" smtClean="0"/>
                  <a:t>４</a:t>
                </a:r>
                <a:r>
                  <a:rPr lang="en-US" altLang="ja-JP" sz="2400" dirty="0" smtClean="0"/>
                  <a:t>)</a:t>
                </a:r>
                <a:r>
                  <a:rPr lang="ja-JP" altLang="en-US" sz="2400" dirty="0"/>
                  <a:t>　 （</a:t>
                </a:r>
                <a:r>
                  <a:rPr lang="ja-JP" altLang="en-US" sz="2400" dirty="0" smtClean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4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400" dirty="0" smtClean="0"/>
                  <a:t>）－（</a:t>
                </a:r>
                <a:r>
                  <a:rPr lang="ja-JP" altLang="en-US" sz="2400" dirty="0" smtClean="0"/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400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400" dirty="0"/>
                  <a:t>）</a:t>
                </a: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ja-JP" altLang="en-US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ja-JP" altLang="en-US" sz="2400" dirty="0"/>
              </a:p>
            </p:txBody>
          </p:sp>
        </mc:Choice>
        <mc:Fallback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4" y="3947294"/>
                <a:ext cx="8856984" cy="2880320"/>
              </a:xfrm>
              <a:prstGeom prst="rect">
                <a:avLst/>
              </a:prstGeom>
              <a:blipFill rotWithShape="1">
                <a:blip r:embed="rId2"/>
                <a:stretch>
                  <a:fillRect l="-1032" t="-25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90627" y="3424074"/>
            <a:ext cx="4225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問</a:t>
            </a:r>
            <a:r>
              <a:rPr lang="ja-JP" altLang="en-US" sz="2800" dirty="0" smtClean="0"/>
              <a:t>７　次の計算をしなさい。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78267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240</Words>
  <Application>Microsoft Office PowerPoint</Application>
  <PresentationFormat>画面に合わせる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正の数・負の数の計算 減法</vt:lpstr>
      <vt:lpstr>式で表そう</vt:lpstr>
      <vt:lpstr>PowerPoint プレゼンテーション</vt:lpstr>
      <vt:lpstr>PowerPoint プレゼンテーション</vt:lpstr>
      <vt:lpstr>減法の計算</vt:lpstr>
      <vt:lpstr>問６　次の計算をしなさい。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kajukun</cp:lastModifiedBy>
  <cp:revision>167</cp:revision>
  <dcterms:created xsi:type="dcterms:W3CDTF">2014-02-26T04:50:14Z</dcterms:created>
  <dcterms:modified xsi:type="dcterms:W3CDTF">2015-04-29T05:57:27Z</dcterms:modified>
</cp:coreProperties>
</file>