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1" r:id="rId2"/>
    <p:sldId id="341" r:id="rId3"/>
    <p:sldId id="342" r:id="rId4"/>
    <p:sldId id="343" r:id="rId5"/>
    <p:sldId id="344" r:id="rId6"/>
    <p:sldId id="351" r:id="rId7"/>
    <p:sldId id="322" r:id="rId8"/>
    <p:sldId id="324" r:id="rId9"/>
    <p:sldId id="325" r:id="rId10"/>
    <p:sldId id="326" r:id="rId11"/>
    <p:sldId id="327" r:id="rId12"/>
    <p:sldId id="328" r:id="rId13"/>
    <p:sldId id="332" r:id="rId14"/>
    <p:sldId id="330" r:id="rId15"/>
    <p:sldId id="331" r:id="rId16"/>
    <p:sldId id="333" r:id="rId17"/>
    <p:sldId id="335" r:id="rId18"/>
    <p:sldId id="336" r:id="rId19"/>
    <p:sldId id="337" r:id="rId20"/>
    <p:sldId id="338" r:id="rId21"/>
    <p:sldId id="339" r:id="rId22"/>
    <p:sldId id="340" r:id="rId23"/>
    <p:sldId id="350" r:id="rId24"/>
    <p:sldId id="353" r:id="rId25"/>
    <p:sldId id="346" r:id="rId26"/>
    <p:sldId id="345" r:id="rId27"/>
    <p:sldId id="347" r:id="rId28"/>
    <p:sldId id="349" r:id="rId29"/>
    <p:sldId id="355" r:id="rId30"/>
    <p:sldId id="354" r:id="rId31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B9677F-D99E-45AE-867E-FD4289C1A2C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D1647D-5780-4E49-B468-A1A8ECD2F2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5674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19665-554C-4692-9A05-4A837419FBDC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57A-DB53-4688-AFBA-E8A280C465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960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086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246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038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83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85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39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12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878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558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48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9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AB085-E0A6-4DAA-B1A6-7192C13BEE43}" type="datetimeFigureOut">
              <a:rPr kumimoji="1" lang="ja-JP" altLang="en-US" smtClean="0"/>
              <a:t>2014/5/9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C7ECB-8DEC-4D56-A956-6E1AB972E5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76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jp/url?sa=i&amp;rct=j&amp;q=&amp;esrc=s&amp;frm=1&amp;source=images&amp;cd=&amp;cad=rja&amp;uact=8&amp;docid=uDkghbNqs-aZMM&amp;tbnid=U-sPhggwrd34gM:&amp;ved=0CAUQjRw&amp;url=http://illpop.com/mini_a05.htm&amp;ei=FxhsU5X8PMXt8AWVloHoCA&amp;bvm=bv.66330100,d.dGI&amp;psig=AFQjCNHwIkvWKjmN8wRkveNL9_zzNZ2OCw&amp;ust=1399679319070703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jp/url?sa=i&amp;rct=j&amp;q=&amp;esrc=s&amp;frm=1&amp;source=images&amp;cd=&amp;cad=rja&amp;uact=8&amp;docid=uDkghbNqs-aZMM&amp;tbnid=U-sPhggwrd34gM:&amp;ved=0CAUQjRw&amp;url=http://illpop.com/mini_a05.htm&amp;ei=FxhsU5X8PMXt8AWVloHoCA&amp;bvm=bv.66330100,d.dGI&amp;psig=AFQjCNHwIkvWKjmN8wRkveNL9_zzNZ2OCw&amp;ust=1399679319070703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jp/url?sa=i&amp;rct=j&amp;q=&amp;esrc=s&amp;frm=1&amp;source=images&amp;cd=&amp;cad=rja&amp;uact=8&amp;docid=uDkghbNqs-aZMM&amp;tbnid=U-sPhggwrd34gM:&amp;ved=0CAUQjRw&amp;url=http://illpop.com/mini_a05.htm&amp;ei=FxhsU5X8PMXt8AWVloHoCA&amp;bvm=bv.66330100,d.dGI&amp;psig=AFQjCNHwIkvWKjmN8wRkveNL9_zzNZ2OCw&amp;ust=139967931907070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jp/url?sa=i&amp;rct=j&amp;q=&amp;esrc=s&amp;source=images&amp;cd=&amp;cad=rja&amp;uact=8&amp;docid=dv0p3Xz18WjTvM&amp;tbnid=F8Gmdy8l5Oh7eM:&amp;ved=0CAUQjRw&amp;url=http://jp.fotolia.com/id/37562282&amp;ei=wXRrU7HRHdi48gXDkoJ4&amp;psig=AFQjCNE3YGRr6SW22ROlmw5rBWRXJM-tGQ&amp;ust=1399636339395652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jpeg"/><Relationship Id="rId4" Type="http://schemas.openxmlformats.org/officeDocument/2006/relationships/hyperlink" Target="http://www.google.co.jp/url?sa=i&amp;rct=j&amp;q=&amp;esrc=s&amp;source=images&amp;cd=&amp;cad=rja&amp;uact=8&amp;docid=IhraoLYoxMSLVM&amp;tbnid=dSeO5MELq5OQWM:&amp;ved=0CAUQjRw&amp;url=http://blogs.yahoo.co.jp/mathweather4067/11120563.html&amp;ei=-mprU8K2Ao_-8QXx24KQBw&amp;bvm=bv.66330100,d.dGc&amp;psig=AFQjCNE4jtYU5ZpY-T0yBuFjXuD58oJh7Q&amp;ust=139963499574707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Autofit/>
          </a:bodyPr>
          <a:lstStyle/>
          <a:p>
            <a:r>
              <a:rPr kumimoji="1" lang="ja-JP" altLang="en-US" sz="5400" dirty="0" smtClean="0"/>
              <a:t>正の数・負の数の乗法・除法</a:t>
            </a:r>
            <a:endParaRPr kumimoji="1" lang="ja-JP" altLang="en-US" sz="54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9309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kumimoji="1" lang="ja-JP" altLang="en-US" sz="5400" dirty="0" smtClean="0"/>
              <a:t>本時の目標</a:t>
            </a:r>
            <a:endParaRPr kumimoji="1" lang="en-US" altLang="ja-JP" sz="5400" dirty="0" smtClean="0"/>
          </a:p>
          <a:p>
            <a:pPr marL="0" indent="0">
              <a:buNone/>
            </a:pPr>
            <a:r>
              <a:rPr kumimoji="1" lang="ja-JP" altLang="en-US" sz="5400" dirty="0" smtClean="0"/>
              <a:t>正の数・負の数の</a:t>
            </a:r>
            <a:r>
              <a:rPr kumimoji="1" lang="ja-JP" altLang="en-US" sz="5400" dirty="0" smtClean="0"/>
              <a:t>乗法と除法の</a:t>
            </a:r>
            <a:r>
              <a:rPr kumimoji="1" lang="ja-JP" altLang="en-US" sz="5400" dirty="0" smtClean="0"/>
              <a:t>計算のしかたを理解し、</a:t>
            </a:r>
            <a:r>
              <a:rPr kumimoji="1" lang="ja-JP" altLang="en-US" sz="5400" dirty="0" smtClean="0"/>
              <a:t>乗法と除法の</a:t>
            </a:r>
            <a:r>
              <a:rPr kumimoji="1" lang="ja-JP" altLang="en-US" sz="5400" dirty="0" smtClean="0"/>
              <a:t>計算ができるようにする。</a:t>
            </a:r>
            <a:endParaRPr kumimoji="1" lang="ja-JP" altLang="en-US" sz="5400" dirty="0"/>
          </a:p>
        </p:txBody>
      </p:sp>
    </p:spTree>
    <p:extLst>
      <p:ext uri="{BB962C8B-B14F-4D97-AF65-F5344CB8AC3E}">
        <p14:creationId xmlns:p14="http://schemas.microsoft.com/office/powerpoint/2010/main" val="286695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solidFill>
                  <a:srgbClr val="FF0000"/>
                </a:solidFill>
              </a:rPr>
              <a:t>西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に時速</a:t>
            </a:r>
            <a:r>
              <a:rPr lang="ja-JP" altLang="en-US" sz="3200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km</a:t>
            </a:r>
            <a:r>
              <a:rPr kumimoji="1" lang="ja-JP" altLang="en-US" sz="3200" dirty="0" smtClean="0"/>
              <a:t>の速さで歩く人の２時間後の位置は？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8424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</a:t>
            </a:r>
            <a:r>
              <a:rPr kumimoji="1" lang="ja-JP" altLang="en-US" sz="5400" dirty="0" smtClean="0">
                <a:solidFill>
                  <a:srgbClr val="FF0000"/>
                </a:solidFill>
              </a:rPr>
              <a:t>－３</a:t>
            </a:r>
            <a:r>
              <a:rPr kumimoji="1" lang="ja-JP" altLang="en-US" sz="5400" dirty="0" smtClean="0"/>
              <a:t>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（＋２）　＝　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６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888874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219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西</a:t>
            </a:r>
            <a:r>
              <a:rPr kumimoji="1" lang="ja-JP" altLang="en-US" sz="3200" dirty="0" smtClean="0"/>
              <a:t>に時速４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の速さで歩く人の３時間後の位置は？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8553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（－４）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（＋３）　＝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１２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93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5634E-6 L -0.45955 0.00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86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85591" y="5935409"/>
            <a:ext cx="94275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（－４）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（＋３）＝－（４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３）＝</a:t>
            </a:r>
            <a:r>
              <a:rPr lang="en-US" altLang="ja-JP" sz="4800" dirty="0" smtClean="0"/>
              <a:t>―</a:t>
            </a:r>
            <a:r>
              <a:rPr lang="ja-JP" altLang="en-US" sz="4800" dirty="0" smtClean="0"/>
              <a:t>１２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85591" y="5011435"/>
            <a:ext cx="9005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（－３）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（＋２）＝－（３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２）＝</a:t>
            </a:r>
            <a:r>
              <a:rPr lang="en-US" altLang="ja-JP" sz="4800" dirty="0" smtClean="0"/>
              <a:t>―</a:t>
            </a:r>
            <a:r>
              <a:rPr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088" y="764704"/>
            <a:ext cx="849463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/>
              <a:t>負の数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正の数＝負の符号（絶対値の積）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933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問１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99992" y="1483941"/>
            <a:ext cx="365356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(2)</a:t>
            </a:r>
            <a:r>
              <a:rPr kumimoji="1" lang="ja-JP" altLang="en-US" sz="4400" dirty="0" smtClean="0"/>
              <a:t>　（－６）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８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＝－（６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８）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 smtClean="0"/>
              <a:t>４８</a:t>
            </a:r>
            <a:endParaRPr kumimoji="1"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483941"/>
            <a:ext cx="37753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arenBoth"/>
            </a:pPr>
            <a:r>
              <a:rPr kumimoji="1" lang="ja-JP" altLang="en-US" sz="4400" dirty="0" smtClean="0"/>
              <a:t>　（－３）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７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＝－（３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７）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 smtClean="0"/>
              <a:t>２１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349" y="4077072"/>
            <a:ext cx="403988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(3)</a:t>
            </a:r>
            <a:r>
              <a:rPr kumimoji="1" lang="ja-JP" altLang="en-US" sz="4400" dirty="0" smtClean="0"/>
              <a:t>　（－１２）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６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＝－（１２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６）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/>
              <a:t>７２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11942" y="4062090"/>
            <a:ext cx="4039888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(4)</a:t>
            </a:r>
            <a:r>
              <a:rPr kumimoji="1" lang="ja-JP" altLang="en-US" sz="4400" dirty="0" smtClean="0"/>
              <a:t>　（－２４）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５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＝－（２４</a:t>
            </a:r>
            <a:r>
              <a:rPr lang="en-US" altLang="ja-JP" sz="4400" dirty="0" smtClean="0"/>
              <a:t>×</a:t>
            </a:r>
            <a:r>
              <a:rPr lang="ja-JP" altLang="en-US" sz="4400" dirty="0"/>
              <a:t>５</a:t>
            </a:r>
            <a:r>
              <a:rPr lang="ja-JP" altLang="en-US" sz="4400" dirty="0" smtClean="0"/>
              <a:t>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/>
              <a:t>１２０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782377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uiExpand="1" build="p"/>
      <p:bldP spid="6" grpId="0" uiExpand="1" build="p"/>
      <p:bldP spid="7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東に時速４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の速さで歩く人の２時間前の位置は？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382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（＋４）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（－２）　＝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８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6660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5634E-6 L -0.30191 0.00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104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東に時速４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２時間前</a:t>
            </a:r>
            <a:r>
              <a:rPr kumimoji="1" lang="ja-JP" altLang="en-US" sz="3200" dirty="0" smtClean="0"/>
              <a:t>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382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（＋４）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</a:t>
            </a:r>
            <a:r>
              <a:rPr lang="ja-JP" altLang="en-US" sz="5400" dirty="0" smtClean="0">
                <a:solidFill>
                  <a:srgbClr val="FF0000"/>
                </a:solidFill>
              </a:rPr>
              <a:t>－２</a:t>
            </a:r>
            <a:r>
              <a:rPr lang="ja-JP" altLang="en-US" sz="5400" dirty="0" smtClean="0"/>
              <a:t>）　＝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８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87624" y="184261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861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東に時速３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の速さで歩く人の３時間前の位置は？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382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（＋３）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（－３）　＝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９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364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5634E-6 L -0.34132 0.00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66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5726607"/>
            <a:ext cx="9005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（＋３）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（－３）＝</a:t>
            </a:r>
            <a:r>
              <a:rPr lang="en-US" altLang="ja-JP" sz="4800" dirty="0" smtClean="0"/>
              <a:t>―</a:t>
            </a:r>
            <a:r>
              <a:rPr lang="ja-JP" altLang="en-US" sz="4800" dirty="0" smtClean="0"/>
              <a:t>（</a:t>
            </a:r>
            <a:r>
              <a:rPr lang="ja-JP" altLang="en-US" sz="4800" dirty="0"/>
              <a:t>３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３）＝－９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4574" y="4895610"/>
            <a:ext cx="90059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（＋４）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（－２）＝－（４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２）＝</a:t>
            </a:r>
            <a:r>
              <a:rPr lang="en-US" altLang="ja-JP" sz="4800" dirty="0" smtClean="0"/>
              <a:t>―</a:t>
            </a:r>
            <a:r>
              <a:rPr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088" y="764704"/>
            <a:ext cx="849463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/>
              <a:t>正</a:t>
            </a:r>
            <a:r>
              <a:rPr lang="ja-JP" altLang="en-US" sz="3600" dirty="0" smtClean="0"/>
              <a:t>の</a:t>
            </a:r>
            <a:r>
              <a:rPr lang="ja-JP" altLang="en-US" sz="3600" dirty="0"/>
              <a:t>数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負の数＝負の符号（絶対値の積）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022400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544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問２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99992" y="1483941"/>
            <a:ext cx="365356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(2)</a:t>
            </a:r>
            <a:r>
              <a:rPr kumimoji="1" lang="ja-JP" altLang="en-US" sz="4400" dirty="0" smtClean="0"/>
              <a:t>　９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（－８）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＝－（９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８）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/>
              <a:t>７２</a:t>
            </a:r>
            <a:endParaRPr kumimoji="1"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1483941"/>
            <a:ext cx="377539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arenBoth"/>
            </a:pPr>
            <a:r>
              <a:rPr kumimoji="1" lang="ja-JP" altLang="en-US" sz="4400" dirty="0" smtClean="0"/>
              <a:t>　５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（－７）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＝－（５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７）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/>
              <a:t>３５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73349" y="4077072"/>
            <a:ext cx="4426212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(3)</a:t>
            </a:r>
            <a:r>
              <a:rPr kumimoji="1" lang="ja-JP" altLang="en-US" sz="4400" dirty="0" smtClean="0"/>
              <a:t>　１０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（－１０）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＝－（１０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１０）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/>
              <a:t>１００</a:t>
            </a:r>
            <a:endParaRPr kumimoji="1" lang="ja-JP" altLang="en-US" sz="4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511942" y="4062090"/>
            <a:ext cx="4403770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(4)</a:t>
            </a:r>
            <a:r>
              <a:rPr kumimoji="1" lang="ja-JP" altLang="en-US" sz="4400" dirty="0" smtClean="0"/>
              <a:t>　２４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</a:t>
            </a:r>
            <a:r>
              <a:rPr kumimoji="1" lang="ja-JP" altLang="en-US" sz="4400" dirty="0" err="1" smtClean="0"/>
              <a:t>ー</a:t>
            </a:r>
            <a:r>
              <a:rPr kumimoji="1" lang="ja-JP" altLang="en-US" sz="4400" dirty="0" smtClean="0"/>
              <a:t>５０）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＝－（２４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５０）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en-US" altLang="ja-JP" sz="4400" dirty="0" smtClean="0"/>
              <a:t>―</a:t>
            </a:r>
            <a:r>
              <a:rPr lang="ja-JP" altLang="en-US" sz="4400" dirty="0" smtClean="0"/>
              <a:t>１２００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462616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西に時速３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の速さで歩く人の３時間前の位置は？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908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（－３）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（－３）　＝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＋９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9815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58557E-7 L 0.34375 0.0027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88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小学校の復習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7744" y="1593170"/>
            <a:ext cx="36640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速さ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時間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速さ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時間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7504" y="1593171"/>
            <a:ext cx="23762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道のり＝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時　間＝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速　さ＝</a:t>
            </a:r>
            <a:endParaRPr lang="ja-JP" altLang="en-US" sz="44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6084168" y="1700808"/>
            <a:ext cx="2426568" cy="2354560"/>
            <a:chOff x="5796136" y="1700808"/>
            <a:chExt cx="2426568" cy="2354560"/>
          </a:xfrm>
        </p:grpSpPr>
        <p:sp>
          <p:nvSpPr>
            <p:cNvPr id="5" name="円/楕円 4"/>
            <p:cNvSpPr/>
            <p:nvPr/>
          </p:nvSpPr>
          <p:spPr>
            <a:xfrm>
              <a:off x="5796136" y="1700808"/>
              <a:ext cx="2426568" cy="23545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5" idx="2"/>
              <a:endCxn id="5" idx="6"/>
            </p:cNvCxnSpPr>
            <p:nvPr/>
          </p:nvCxnSpPr>
          <p:spPr>
            <a:xfrm>
              <a:off x="5796136" y="2878088"/>
              <a:ext cx="242656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6609310" y="1832036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み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084168" y="3025155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は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63344" y="3014669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じ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9934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西に時速２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の速さで歩く人の６時間前の位置は？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9210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（－２）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（－６）　＝＋１２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505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5634E-6 L 0.4618 0.00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90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-80916" y="5726607"/>
            <a:ext cx="94852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（－２）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（－６）＝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＋</a:t>
            </a:r>
            <a:r>
              <a:rPr lang="ja-JP" altLang="en-US" sz="4800" dirty="0" smtClean="0"/>
              <a:t>（２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６）＝＋１２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80916" y="4895610"/>
            <a:ext cx="90637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（－３）</a:t>
            </a:r>
            <a:r>
              <a:rPr kumimoji="1" lang="en-US" altLang="ja-JP" sz="4800" dirty="0" smtClean="0"/>
              <a:t>×</a:t>
            </a:r>
            <a:r>
              <a:rPr lang="ja-JP" altLang="en-US" sz="4800" dirty="0" smtClean="0"/>
              <a:t>（－３）＝</a:t>
            </a:r>
            <a:r>
              <a:rPr lang="ja-JP" altLang="en-US" sz="4800" dirty="0" smtClean="0">
                <a:solidFill>
                  <a:srgbClr val="FF0000"/>
                </a:solidFill>
              </a:rPr>
              <a:t>＋</a:t>
            </a:r>
            <a:r>
              <a:rPr lang="ja-JP" altLang="en-US" sz="4800" dirty="0" smtClean="0"/>
              <a:t>（３</a:t>
            </a:r>
            <a:r>
              <a:rPr lang="en-US" altLang="ja-JP" sz="4800" dirty="0" smtClean="0"/>
              <a:t>×</a:t>
            </a:r>
            <a:r>
              <a:rPr lang="ja-JP" altLang="en-US" sz="4800" dirty="0" smtClean="0"/>
              <a:t>３）＝＋９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70088" y="764704"/>
            <a:ext cx="8494633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 smtClean="0"/>
              <a:t>負の</a:t>
            </a:r>
            <a:r>
              <a:rPr lang="ja-JP" altLang="en-US" sz="3600" dirty="0"/>
              <a:t>数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負の数＝</a:t>
            </a:r>
            <a:r>
              <a:rPr lang="ja-JP" altLang="en-US" sz="3600" dirty="0" smtClean="0">
                <a:solidFill>
                  <a:srgbClr val="FF0000"/>
                </a:solidFill>
              </a:rPr>
              <a:t>正の符号</a:t>
            </a:r>
            <a:r>
              <a:rPr lang="ja-JP" altLang="en-US" sz="3600" dirty="0" smtClean="0"/>
              <a:t>（絶対値の積）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8552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問３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44008" y="1466628"/>
            <a:ext cx="4406976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(2)</a:t>
            </a:r>
            <a:r>
              <a:rPr lang="ja-JP" altLang="en-US" sz="4400" dirty="0"/>
              <a:t>（－８</a:t>
            </a:r>
            <a:r>
              <a:rPr lang="ja-JP" altLang="en-US" sz="4400" dirty="0" smtClean="0"/>
              <a:t>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（－７）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＝＋（８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７）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＝５６</a:t>
            </a:r>
            <a:endParaRPr kumimoji="1" lang="ja-JP" altLang="en-US" sz="4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28812" y="1483941"/>
            <a:ext cx="452880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AutoNum type="arabicParenBoth"/>
            </a:pPr>
            <a:r>
              <a:rPr kumimoji="1" lang="ja-JP" altLang="en-US" sz="4400" dirty="0" smtClean="0"/>
              <a:t>（－４）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（－９）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＝＋（４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９）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</a:t>
            </a:r>
            <a:r>
              <a:rPr lang="ja-JP" altLang="en-US" sz="4400" dirty="0"/>
              <a:t>３６</a:t>
            </a:r>
            <a:endParaRPr kumimoji="1" lang="ja-JP" altLang="en-US" sz="4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-56750" y="4077072"/>
            <a:ext cx="517962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/>
              <a:t>(3)</a:t>
            </a:r>
            <a:r>
              <a:rPr kumimoji="1" lang="ja-JP" altLang="en-US" sz="4400" dirty="0" smtClean="0"/>
              <a:t>（－１０）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（－１０）</a:t>
            </a:r>
            <a:endParaRPr kumimoji="1"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＝＋（１０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１０）</a:t>
            </a:r>
            <a:endParaRPr lang="en-US" altLang="ja-JP" sz="4400" dirty="0" smtClean="0"/>
          </a:p>
          <a:p>
            <a:r>
              <a:rPr lang="ja-JP" altLang="en-US" sz="4400" dirty="0"/>
              <a:t>　</a:t>
            </a:r>
            <a:r>
              <a:rPr lang="ja-JP" altLang="en-US" sz="4400" dirty="0" smtClean="0"/>
              <a:t>＝１００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48231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0" y="6088559"/>
            <a:ext cx="87094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（－２）</a:t>
            </a:r>
            <a:r>
              <a:rPr kumimoji="1" lang="en-US" altLang="ja-JP" sz="4400" dirty="0" smtClean="0"/>
              <a:t>×</a:t>
            </a:r>
            <a:r>
              <a:rPr lang="ja-JP" altLang="en-US" sz="4400" dirty="0" smtClean="0"/>
              <a:t>（－６）＝</a:t>
            </a:r>
            <a:r>
              <a:rPr lang="ja-JP" altLang="en-US" sz="4400" dirty="0" smtClean="0">
                <a:solidFill>
                  <a:srgbClr val="FF0000"/>
                </a:solidFill>
              </a:rPr>
              <a:t>＋</a:t>
            </a:r>
            <a:r>
              <a:rPr lang="ja-JP" altLang="en-US" sz="4400" dirty="0" smtClean="0"/>
              <a:t>（２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６）＝＋１２</a:t>
            </a:r>
            <a:endParaRPr kumimoji="1" lang="ja-JP" altLang="en-US" sz="4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66711" y="116632"/>
            <a:ext cx="8494633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/>
              <a:t>負の数</a:t>
            </a:r>
            <a:r>
              <a:rPr lang="en-US" altLang="ja-JP" sz="3600" dirty="0"/>
              <a:t>×</a:t>
            </a:r>
            <a:r>
              <a:rPr lang="ja-JP" altLang="en-US" sz="3600" dirty="0"/>
              <a:t>正の数＝負の符号（絶対値の積）</a:t>
            </a:r>
            <a:endParaRPr lang="en-US" altLang="ja-JP" sz="3600" dirty="0" smtClean="0"/>
          </a:p>
          <a:p>
            <a:r>
              <a:rPr lang="ja-JP" altLang="en-US" sz="3600" dirty="0" smtClean="0"/>
              <a:t>正</a:t>
            </a:r>
            <a:r>
              <a:rPr lang="ja-JP" altLang="en-US" sz="3600" dirty="0"/>
              <a:t>の数</a:t>
            </a:r>
            <a:r>
              <a:rPr lang="en-US" altLang="ja-JP" sz="3600" dirty="0"/>
              <a:t>×</a:t>
            </a:r>
            <a:r>
              <a:rPr lang="ja-JP" altLang="en-US" sz="3600" dirty="0"/>
              <a:t>負の数＝負の符号（絶対値の積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  <a:p>
            <a:r>
              <a:rPr lang="ja-JP" altLang="en-US" sz="3600" dirty="0" smtClean="0"/>
              <a:t>負の</a:t>
            </a:r>
            <a:r>
              <a:rPr lang="ja-JP" altLang="en-US" sz="3600" dirty="0"/>
              <a:t>数</a:t>
            </a:r>
            <a:r>
              <a:rPr lang="en-US" altLang="ja-JP" sz="3600" dirty="0" smtClean="0"/>
              <a:t>×</a:t>
            </a:r>
            <a:r>
              <a:rPr lang="ja-JP" altLang="en-US" sz="3600" dirty="0" smtClean="0"/>
              <a:t>負の数＝</a:t>
            </a:r>
            <a:r>
              <a:rPr lang="ja-JP" altLang="en-US" sz="3600" dirty="0" smtClean="0">
                <a:solidFill>
                  <a:srgbClr val="FF0000"/>
                </a:solidFill>
              </a:rPr>
              <a:t>正の符号</a:t>
            </a:r>
            <a:r>
              <a:rPr lang="ja-JP" altLang="en-US" sz="3600" dirty="0" smtClean="0"/>
              <a:t>（絶対値の積）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0" y="5445224"/>
            <a:ext cx="83231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（＋３）</a:t>
            </a:r>
            <a:r>
              <a:rPr kumimoji="1" lang="en-US" altLang="ja-JP" sz="4400" dirty="0" smtClean="0"/>
              <a:t>×</a:t>
            </a:r>
            <a:r>
              <a:rPr lang="ja-JP" altLang="en-US" sz="4400" dirty="0" smtClean="0"/>
              <a:t>（－３）＝</a:t>
            </a:r>
            <a:r>
              <a:rPr lang="ja-JP" altLang="en-US" sz="4400" dirty="0"/>
              <a:t>－</a:t>
            </a:r>
            <a:r>
              <a:rPr lang="ja-JP" altLang="en-US" sz="4400" dirty="0" smtClean="0"/>
              <a:t>（３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３）＝－９</a:t>
            </a:r>
            <a:endParaRPr kumimoji="1" lang="ja-JP" altLang="en-US" sz="4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0" y="4797151"/>
            <a:ext cx="83231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 smtClean="0"/>
              <a:t>（－３）</a:t>
            </a:r>
            <a:r>
              <a:rPr kumimoji="1" lang="en-US" altLang="ja-JP" sz="4400" dirty="0" smtClean="0"/>
              <a:t>×</a:t>
            </a:r>
            <a:r>
              <a:rPr lang="ja-JP" altLang="en-US" sz="4400" dirty="0" smtClean="0"/>
              <a:t>（＋２）＝</a:t>
            </a:r>
            <a:r>
              <a:rPr lang="ja-JP" altLang="en-US" sz="4400" dirty="0"/>
              <a:t>－</a:t>
            </a:r>
            <a:r>
              <a:rPr lang="ja-JP" altLang="en-US" sz="4400" dirty="0" smtClean="0"/>
              <a:t>（３</a:t>
            </a:r>
            <a:r>
              <a:rPr lang="en-US" altLang="ja-JP" sz="4400" dirty="0" smtClean="0"/>
              <a:t>×</a:t>
            </a:r>
            <a:r>
              <a:rPr lang="ja-JP" altLang="en-US" sz="4400" dirty="0" smtClean="0"/>
              <a:t>２）＝－６</a:t>
            </a:r>
            <a:endParaRPr kumimoji="1"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val="307354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わり算のことを</a:t>
            </a:r>
            <a:r>
              <a:rPr kumimoji="1" lang="ja-JP" altLang="en-US" dirty="0" smtClean="0">
                <a:solidFill>
                  <a:srgbClr val="FF0000"/>
                </a:solidFill>
              </a:rPr>
              <a:t>除法</a:t>
            </a:r>
            <a:r>
              <a:rPr kumimoji="1" lang="ja-JP" altLang="en-US" dirty="0" smtClean="0"/>
              <a:t>といいます。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 smtClean="0"/>
              <a:t>ここからは正の数・負の数のわり算（</a:t>
            </a:r>
            <a:r>
              <a:rPr lang="ja-JP" altLang="en-US" sz="4400" dirty="0">
                <a:solidFill>
                  <a:srgbClr val="FF0000"/>
                </a:solidFill>
              </a:rPr>
              <a:t>除</a:t>
            </a:r>
            <a:r>
              <a:rPr lang="ja-JP" altLang="en-US" sz="4400" dirty="0" smtClean="0">
                <a:solidFill>
                  <a:srgbClr val="FF0000"/>
                </a:solidFill>
              </a:rPr>
              <a:t>法</a:t>
            </a:r>
            <a:r>
              <a:rPr lang="ja-JP" altLang="en-US" sz="4400" dirty="0" smtClean="0"/>
              <a:t>）について考えましょう。</a:t>
            </a:r>
            <a:endParaRPr kumimoji="1"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316984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94" y="5015876"/>
            <a:ext cx="9137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東に時速３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の速さで歩く人が</a:t>
            </a:r>
            <a:r>
              <a:rPr lang="en-US" altLang="ja-JP" sz="3200" dirty="0" smtClean="0"/>
              <a:t>―</a:t>
            </a:r>
            <a:r>
              <a:rPr lang="ja-JP" altLang="en-US" sz="3200" dirty="0" smtClean="0"/>
              <a:t>９</a:t>
            </a:r>
            <a:r>
              <a:rPr kumimoji="1" lang="en-US" altLang="ja-JP" sz="3200" dirty="0" smtClean="0"/>
              <a:t>㎞</a:t>
            </a:r>
            <a:r>
              <a:rPr kumimoji="1" lang="ja-JP" altLang="en-US" sz="3200" dirty="0" smtClean="0"/>
              <a:t>の位置にいるのはいつ？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934670"/>
            <a:ext cx="7988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（－９）　 </a:t>
            </a:r>
            <a:r>
              <a:rPr kumimoji="1" lang="en-US" altLang="ja-JP" sz="5400" dirty="0" smtClean="0"/>
              <a:t>÷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（＋３）　＝－３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6355" y="1894554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927505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70236" y="1882764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915917" y="1882764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7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94" y="5015876"/>
            <a:ext cx="9137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西に時速２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の速さで歩く人が</a:t>
            </a:r>
            <a:r>
              <a:rPr lang="ja-JP" altLang="en-US" sz="3200" dirty="0"/>
              <a:t>４</a:t>
            </a:r>
            <a:r>
              <a:rPr kumimoji="1" lang="en-US" altLang="ja-JP" sz="3200" dirty="0" smtClean="0"/>
              <a:t>㎞</a:t>
            </a:r>
            <a:r>
              <a:rPr kumimoji="1" lang="ja-JP" altLang="en-US" sz="3200" dirty="0" smtClean="0"/>
              <a:t>の位置にいるのはいつ？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934670"/>
            <a:ext cx="8908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（＋４）　 </a:t>
            </a:r>
            <a:r>
              <a:rPr kumimoji="1" lang="en-US" altLang="ja-JP" sz="5400" dirty="0" smtClean="0"/>
              <a:t>÷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（－２）　＝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－２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952683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0144" y="1938145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938145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011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894" y="5015876"/>
            <a:ext cx="91371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西に時速４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の速さで歩く人が</a:t>
            </a:r>
            <a:r>
              <a:rPr kumimoji="1" lang="en-US" altLang="ja-JP" sz="3200" dirty="0" smtClean="0"/>
              <a:t>―12㎞</a:t>
            </a:r>
            <a:r>
              <a:rPr kumimoji="1" lang="ja-JP" altLang="en-US" sz="3200" dirty="0" smtClean="0"/>
              <a:t>の位置にいるのはいつ？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934670"/>
            <a:ext cx="84609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（－１２） </a:t>
            </a:r>
            <a:r>
              <a:rPr kumimoji="1" lang="en-US" altLang="ja-JP" sz="5400" dirty="0" smtClean="0"/>
              <a:t>÷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（－４）　＝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＋３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952683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925627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9850" y="186369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497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-80916" y="4895610"/>
            <a:ext cx="7582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（－９）</a:t>
            </a:r>
            <a:r>
              <a:rPr kumimoji="1" lang="en-US" altLang="ja-JP" sz="4000" dirty="0" smtClean="0"/>
              <a:t>÷</a:t>
            </a:r>
            <a:r>
              <a:rPr lang="ja-JP" altLang="en-US" sz="4000" dirty="0" smtClean="0"/>
              <a:t>（＋３）＝－（９</a:t>
            </a:r>
            <a:r>
              <a:rPr lang="en-US" altLang="ja-JP" sz="4000" dirty="0" smtClean="0"/>
              <a:t>÷</a:t>
            </a:r>
            <a:r>
              <a:rPr lang="ja-JP" altLang="en-US" sz="4000" dirty="0" smtClean="0"/>
              <a:t>３）＝－３</a:t>
            </a:r>
            <a:endParaRPr kumimoji="1" lang="ja-JP" altLang="en-US" sz="4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41757" y="116632"/>
            <a:ext cx="8494633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ja-JP" altLang="en-US" sz="3600" dirty="0"/>
              <a:t>負の数</a:t>
            </a:r>
            <a:r>
              <a:rPr lang="en-US" altLang="ja-JP" sz="3600" dirty="0" smtClean="0"/>
              <a:t>÷</a:t>
            </a:r>
            <a:r>
              <a:rPr lang="ja-JP" altLang="en-US" sz="3600" dirty="0" smtClean="0"/>
              <a:t>正の</a:t>
            </a:r>
            <a:r>
              <a:rPr lang="ja-JP" altLang="en-US" sz="3600" dirty="0"/>
              <a:t>数</a:t>
            </a:r>
            <a:r>
              <a:rPr lang="ja-JP" altLang="en-US" sz="3600" dirty="0" smtClean="0"/>
              <a:t>＝負の符号（</a:t>
            </a:r>
            <a:r>
              <a:rPr lang="ja-JP" altLang="en-US" sz="3600" dirty="0"/>
              <a:t>絶対値の商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  <a:p>
            <a:r>
              <a:rPr lang="ja-JP" altLang="en-US" sz="3600" dirty="0"/>
              <a:t>正</a:t>
            </a:r>
            <a:r>
              <a:rPr lang="ja-JP" altLang="en-US" sz="3600" dirty="0" smtClean="0"/>
              <a:t>の</a:t>
            </a:r>
            <a:r>
              <a:rPr lang="ja-JP" altLang="en-US" sz="3600" dirty="0"/>
              <a:t>数</a:t>
            </a:r>
            <a:r>
              <a:rPr lang="en-US" altLang="ja-JP" sz="3600" dirty="0" smtClean="0"/>
              <a:t>÷</a:t>
            </a:r>
            <a:r>
              <a:rPr lang="ja-JP" altLang="en-US" sz="3600" dirty="0" smtClean="0"/>
              <a:t>負の</a:t>
            </a:r>
            <a:r>
              <a:rPr lang="ja-JP" altLang="en-US" sz="3600" dirty="0"/>
              <a:t>数＝負の符号（絶対値の商</a:t>
            </a:r>
            <a:r>
              <a:rPr lang="ja-JP" altLang="en-US" sz="3600" dirty="0" smtClean="0"/>
              <a:t>）</a:t>
            </a:r>
            <a:endParaRPr lang="en-US" altLang="ja-JP" sz="3600" dirty="0" smtClean="0"/>
          </a:p>
          <a:p>
            <a:r>
              <a:rPr lang="ja-JP" altLang="en-US" sz="3600" dirty="0" smtClean="0"/>
              <a:t>負の数</a:t>
            </a:r>
            <a:r>
              <a:rPr lang="en-US" altLang="ja-JP" sz="3600" dirty="0" smtClean="0"/>
              <a:t>÷</a:t>
            </a:r>
            <a:r>
              <a:rPr lang="ja-JP" altLang="en-US" sz="3600" dirty="0" smtClean="0"/>
              <a:t>負の数＝</a:t>
            </a:r>
            <a:r>
              <a:rPr lang="ja-JP" altLang="en-US" sz="3600" dirty="0" smtClean="0">
                <a:solidFill>
                  <a:srgbClr val="FF0000"/>
                </a:solidFill>
              </a:rPr>
              <a:t>正の符号</a:t>
            </a:r>
            <a:r>
              <a:rPr lang="ja-JP" altLang="en-US" sz="3600" dirty="0" smtClean="0"/>
              <a:t>（絶対値の商）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-80917" y="5442228"/>
            <a:ext cx="75825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（＋４）</a:t>
            </a:r>
            <a:r>
              <a:rPr kumimoji="1" lang="en-US" altLang="ja-JP" sz="4000" dirty="0" smtClean="0"/>
              <a:t>÷</a:t>
            </a:r>
            <a:r>
              <a:rPr lang="ja-JP" altLang="en-US" sz="4000" dirty="0" smtClean="0"/>
              <a:t>（－２）＝－（４</a:t>
            </a:r>
            <a:r>
              <a:rPr lang="en-US" altLang="ja-JP" sz="4000" dirty="0" smtClean="0"/>
              <a:t>÷</a:t>
            </a:r>
            <a:r>
              <a:rPr lang="ja-JP" altLang="en-US" sz="4000" dirty="0" smtClean="0"/>
              <a:t>２）＝－２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-63625" y="6021288"/>
            <a:ext cx="77716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（－１２）</a:t>
            </a:r>
            <a:r>
              <a:rPr kumimoji="1" lang="en-US" altLang="ja-JP" sz="4000" dirty="0" smtClean="0"/>
              <a:t>÷</a:t>
            </a:r>
            <a:r>
              <a:rPr lang="ja-JP" altLang="en-US" sz="4000" dirty="0" smtClean="0"/>
              <a:t>（－４）＝</a:t>
            </a:r>
            <a:r>
              <a:rPr lang="ja-JP" altLang="en-US" sz="4000" dirty="0" smtClean="0">
                <a:solidFill>
                  <a:srgbClr val="FF0000"/>
                </a:solidFill>
              </a:rPr>
              <a:t>＋</a:t>
            </a:r>
            <a:r>
              <a:rPr lang="ja-JP" altLang="en-US" sz="4000" dirty="0" smtClean="0"/>
              <a:t>（１２</a:t>
            </a:r>
            <a:r>
              <a:rPr lang="en-US" altLang="ja-JP" sz="4000" dirty="0" smtClean="0"/>
              <a:t>÷</a:t>
            </a:r>
            <a:r>
              <a:rPr lang="ja-JP" altLang="en-US" sz="4000" dirty="0"/>
              <a:t>４</a:t>
            </a:r>
            <a:r>
              <a:rPr lang="ja-JP" altLang="en-US" sz="4000" dirty="0" smtClean="0"/>
              <a:t>）＝３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36927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315033" y="6364022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092239" y="1739522"/>
            <a:ext cx="11233248" cy="4209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5889962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78165" y="6364023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67544" y="6364023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76148" y="116632"/>
            <a:ext cx="8494633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ja-JP" altLang="en-US" sz="3600" dirty="0" smtClean="0">
                <a:solidFill>
                  <a:srgbClr val="0070C0"/>
                </a:solidFill>
              </a:rPr>
              <a:t>異符号</a:t>
            </a:r>
            <a:r>
              <a:rPr lang="ja-JP" altLang="en-US" sz="3600" dirty="0" smtClean="0"/>
              <a:t>の２数の積、商</a:t>
            </a:r>
            <a:endParaRPr lang="en-US" altLang="ja-JP" sz="3600" dirty="0" smtClean="0"/>
          </a:p>
          <a:p>
            <a:r>
              <a:rPr lang="ja-JP" altLang="en-US" sz="3600" dirty="0" smtClean="0"/>
              <a:t>負</a:t>
            </a:r>
            <a:r>
              <a:rPr lang="ja-JP" altLang="en-US" sz="3600" dirty="0"/>
              <a:t>の数</a:t>
            </a:r>
            <a:r>
              <a:rPr lang="en-US" altLang="ja-JP" sz="3600" dirty="0"/>
              <a:t>×</a:t>
            </a:r>
            <a:r>
              <a:rPr lang="ja-JP" altLang="en-US" sz="3600" dirty="0"/>
              <a:t>正の数＝</a:t>
            </a:r>
            <a:r>
              <a:rPr lang="ja-JP" altLang="en-US" sz="3600" dirty="0">
                <a:solidFill>
                  <a:srgbClr val="0070C0"/>
                </a:solidFill>
              </a:rPr>
              <a:t>負の符号</a:t>
            </a:r>
            <a:r>
              <a:rPr lang="ja-JP" altLang="en-US" sz="3600" dirty="0"/>
              <a:t>（絶対値の積）</a:t>
            </a:r>
            <a:endParaRPr lang="en-US" altLang="ja-JP" sz="3600" dirty="0"/>
          </a:p>
          <a:p>
            <a:r>
              <a:rPr lang="ja-JP" altLang="en-US" sz="3600" dirty="0"/>
              <a:t>正の数</a:t>
            </a:r>
            <a:r>
              <a:rPr lang="en-US" altLang="ja-JP" sz="3600" dirty="0"/>
              <a:t>×</a:t>
            </a:r>
            <a:r>
              <a:rPr lang="ja-JP" altLang="en-US" sz="3600" dirty="0"/>
              <a:t>負の数＝</a:t>
            </a:r>
            <a:r>
              <a:rPr lang="ja-JP" altLang="en-US" sz="3600" dirty="0">
                <a:solidFill>
                  <a:srgbClr val="0070C0"/>
                </a:solidFill>
              </a:rPr>
              <a:t>負の符号</a:t>
            </a:r>
            <a:r>
              <a:rPr lang="ja-JP" altLang="en-US" sz="3600" dirty="0"/>
              <a:t>（絶対値の積）</a:t>
            </a:r>
            <a:endParaRPr lang="en-US" altLang="ja-JP" sz="3600" dirty="0"/>
          </a:p>
          <a:p>
            <a:r>
              <a:rPr lang="ja-JP" altLang="en-US" sz="3600" dirty="0"/>
              <a:t>負の数</a:t>
            </a:r>
            <a:r>
              <a:rPr lang="en-US" altLang="ja-JP" sz="3600" dirty="0"/>
              <a:t>÷</a:t>
            </a:r>
            <a:r>
              <a:rPr lang="ja-JP" altLang="en-US" sz="3600" dirty="0"/>
              <a:t>正の数＝</a:t>
            </a:r>
            <a:r>
              <a:rPr lang="ja-JP" altLang="en-US" sz="3600" dirty="0">
                <a:solidFill>
                  <a:srgbClr val="0070C0"/>
                </a:solidFill>
              </a:rPr>
              <a:t>負の符号</a:t>
            </a:r>
            <a:r>
              <a:rPr lang="ja-JP" altLang="en-US" sz="3600" dirty="0"/>
              <a:t>（絶対値の商）</a:t>
            </a:r>
            <a:endParaRPr lang="en-US" altLang="ja-JP" sz="3600" dirty="0"/>
          </a:p>
          <a:p>
            <a:r>
              <a:rPr lang="ja-JP" altLang="en-US" sz="3600" dirty="0"/>
              <a:t>正の数</a:t>
            </a:r>
            <a:r>
              <a:rPr lang="en-US" altLang="ja-JP" sz="3600" dirty="0"/>
              <a:t>÷</a:t>
            </a:r>
            <a:r>
              <a:rPr lang="ja-JP" altLang="en-US" sz="3600" dirty="0"/>
              <a:t>負の数＝</a:t>
            </a:r>
            <a:r>
              <a:rPr lang="ja-JP" altLang="en-US" sz="3600" dirty="0">
                <a:solidFill>
                  <a:srgbClr val="0070C0"/>
                </a:solidFill>
              </a:rPr>
              <a:t>負の符号</a:t>
            </a:r>
            <a:r>
              <a:rPr lang="ja-JP" altLang="en-US" sz="3600" dirty="0"/>
              <a:t>（絶対値の商）</a:t>
            </a:r>
            <a:endParaRPr lang="en-US" altLang="ja-JP" sz="3600" dirty="0"/>
          </a:p>
          <a:p>
            <a:pPr algn="ctr"/>
            <a:r>
              <a:rPr lang="ja-JP" altLang="en-US" sz="3600" dirty="0" smtClean="0">
                <a:solidFill>
                  <a:srgbClr val="FF0000"/>
                </a:solidFill>
              </a:rPr>
              <a:t>同符号</a:t>
            </a:r>
            <a:r>
              <a:rPr lang="ja-JP" altLang="en-US" sz="3600" dirty="0" smtClean="0"/>
              <a:t>の２数の積、商</a:t>
            </a:r>
            <a:endParaRPr lang="en-US" altLang="ja-JP" sz="3600" dirty="0" smtClean="0"/>
          </a:p>
          <a:p>
            <a:r>
              <a:rPr lang="ja-JP" altLang="en-US" sz="3600" dirty="0" smtClean="0"/>
              <a:t>負</a:t>
            </a:r>
            <a:r>
              <a:rPr lang="ja-JP" altLang="en-US" sz="3600" dirty="0"/>
              <a:t>の数</a:t>
            </a:r>
            <a:r>
              <a:rPr lang="en-US" altLang="ja-JP" sz="3600" dirty="0"/>
              <a:t>×</a:t>
            </a:r>
            <a:r>
              <a:rPr lang="ja-JP" altLang="en-US" sz="3600" dirty="0"/>
              <a:t>負の数＝</a:t>
            </a:r>
            <a:r>
              <a:rPr lang="ja-JP" altLang="en-US" sz="3600" dirty="0">
                <a:solidFill>
                  <a:srgbClr val="FF0000"/>
                </a:solidFill>
              </a:rPr>
              <a:t>正の符号</a:t>
            </a:r>
            <a:r>
              <a:rPr lang="ja-JP" altLang="en-US" sz="3600" dirty="0"/>
              <a:t>（絶対値の積）</a:t>
            </a:r>
          </a:p>
          <a:p>
            <a:r>
              <a:rPr lang="ja-JP" altLang="en-US" sz="3600" dirty="0" smtClean="0"/>
              <a:t>負の数</a:t>
            </a:r>
            <a:r>
              <a:rPr lang="en-US" altLang="ja-JP" sz="3600" dirty="0" smtClean="0"/>
              <a:t>÷</a:t>
            </a:r>
            <a:r>
              <a:rPr lang="ja-JP" altLang="en-US" sz="3600" dirty="0" smtClean="0"/>
              <a:t>負の数＝</a:t>
            </a:r>
            <a:r>
              <a:rPr lang="ja-JP" altLang="en-US" sz="3600" dirty="0" smtClean="0">
                <a:solidFill>
                  <a:srgbClr val="FF0000"/>
                </a:solidFill>
              </a:rPr>
              <a:t>正の符号</a:t>
            </a:r>
            <a:r>
              <a:rPr lang="ja-JP" altLang="en-US" sz="3600" dirty="0" smtClean="0"/>
              <a:t>（絶対値の商）</a:t>
            </a:r>
            <a:endParaRPr kumimoji="1" lang="ja-JP" altLang="en-US" sz="3600" dirty="0"/>
          </a:p>
        </p:txBody>
      </p:sp>
      <p:pic>
        <p:nvPicPr>
          <p:cNvPr id="15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5504" y="4417053"/>
            <a:ext cx="715919" cy="152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28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小学校の復習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7744" y="1593170"/>
            <a:ext cx="36640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速さ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時間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速さ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時間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7504" y="1593171"/>
            <a:ext cx="23762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>
                <a:solidFill>
                  <a:srgbClr val="FF0000"/>
                </a:solidFill>
              </a:rPr>
              <a:t>道のり＝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時　間＝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速　さ＝</a:t>
            </a:r>
            <a:endParaRPr lang="ja-JP" altLang="en-US" sz="44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6084168" y="1700808"/>
            <a:ext cx="2426568" cy="2354560"/>
            <a:chOff x="5796136" y="1700808"/>
            <a:chExt cx="2426568" cy="2354560"/>
          </a:xfrm>
        </p:grpSpPr>
        <p:sp>
          <p:nvSpPr>
            <p:cNvPr id="5" name="円/楕円 4"/>
            <p:cNvSpPr/>
            <p:nvPr/>
          </p:nvSpPr>
          <p:spPr>
            <a:xfrm>
              <a:off x="5796136" y="1700808"/>
              <a:ext cx="2426568" cy="23545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5" idx="2"/>
              <a:endCxn id="5" idx="6"/>
            </p:cNvCxnSpPr>
            <p:nvPr/>
          </p:nvCxnSpPr>
          <p:spPr>
            <a:xfrm>
              <a:off x="5796136" y="2878088"/>
              <a:ext cx="242656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6609310" y="1832036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み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084168" y="3025155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は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63344" y="3014669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じ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</p:grpSp>
      <p:sp>
        <p:nvSpPr>
          <p:cNvPr id="14" name="AutoShape 2" descr="data:image/jpeg;base64,/9j/4AAQSkZJRgABAQAAAQABAAD/2wCEAAkGBxIHBhUIBxITFhMXGSAZGRYYGRoaHRUhGh0aGyYcHB8dISgjISYlGx8aLT0hJSotLi4uGiozODcsOig5LiwBCgoKDg0OGhAQGzckHyUsLCwsLSwsNzQ3NCwrLTcsLCwsLCwuLCwsLCwsNSwsLCwsLCwsKywsLCwsLCssLCwsLP/AABEIAMcA/QMBIgACEQEDEQH/xAAcAAEBAAMBAQEBAAAAAAAAAAAABwQGCAUDAQL/xABHEAABAwEDBAsPAwMDBQAAAAAAAQIDBAUGESExVNEHEhdBUVNhc5GS0hQVFhgiNDY4cXKBk7GysxNSoSMyQiSCwQglM9Px/8QAGgEBAAIDAQAAAAAAAAAAAAAAAAMEAgUGAf/EACcRAQACAQMDBAIDAQAAAAAAAAABAgMRE1EEM/ASITFBFDJSYZEV/9oADAMBAAIRAxEAPwC4gAAAAAAAAAAAAAAAxbUtGKyaB9faUjY4mJi57lwRN7pVcERN9VwI5X7IlqX1rnUNwYVihRcFqHomPtVXYtZ7qYu3z4X4tCTZJvy26tlvclHAqrM9uZyp/c7gXBfJbyqq5in2VZsVkUDaGzmNZG1MEaifyvCq76rnI8mT0+0JMeP1e8pouxTVWsn6l5bUle5cqtTbPRMc6Ir3J9D8TYhls7+pd+05o3b2RW/yx3/BVwQbtk+1VK7Pv3alxLSZQ38b+tTPXBKhuVW8qORE22GfauTbfQtVNO2qp21FM5HMciOa5MqORcqKnwNG2RaFloXJqmVKIu1idI3kdG1XIqdH8n87BlY+r2OoUnVV2jnsRV4Ecqp0Y4fAsY7+qFfJT0y38AGbAAAAAAAAAAAAAAAAAAAAAAAAAAAAAACfbMV8lu1YPcNnr/qqjFjETOxq5Ffhw7ycq8hu1q2hHZNmyWhXO2scbVc5eRP+eQilxqSS/t8pL6203+jG7awMXMitytRORiLjjvuXHePLW0jV7Wus6Nt2MrpJdW76NnRO6JcHSrwcDP8Aai9KqbeAUpnWdV2I0jQAP4nmbTwumnVGtaiucq5kRExVV+AGibMtvJZd1Vs6JcZqn+m1qZ9rk2y9GCe1xuexzYa3duXTWbMmD0ZtnpwOeqvVPgq4fAmFxqN2yNsiyXnrm/6SmXCJq5lVq4sTBeDFXryqnCXQt46+mFTJb1SAAzYAAAAAAAAAAAAAAAAAAAAAAAAAAAAGobJ98G3Ou06pjVO6JPIhav7t9ypwNTL7cE3wNE2WLYkvfeiK4lhu8lHI6ocmbFMuC8jG5V4XKiZ0KJY9mx2PZkdnUKYRxtRqcuG+vKq5fiabsR3VdYtkLa1pIq1VT5TldirmtVcURccuLs6/DgN+KuW+s6LWKmkagAI0gTPZhtySVsV0LGxdPUqiORM6NVcEbybZc/I1cc5v1uWrHYdkyWlXLgyNuK8u8jU5VXBPiaFsL2LJb1szX8ttMXvcrYeT/Fzk5GoiMT2KS4q6zqiy20jRSbmXdZdW7kVk0+Cq1MXuzbd6/wBzvivQiIm8e4AWVYAAAAAAAAAAAAAAAAAAGF33ptIh+Y3WO/FNpEPzG6zki7djR2nA99QrsUVETBeQ9jwTg4ZOlNRDbPWs6SqZOsxUtNZ+YdP996bSIfmN1jvxTaRD8xus5g8E4OGTpTUPBODhk6U1Hn5NGH/Qw/3/AI6f7702kQ/MbrHfim0iH5jdZzB4JwcMnSmoeCcHDJ0pqH5ND/oYf7/x1Ay1aeR6MjniVVyIiPaqr7MpmHIzrPfY95aVbDTbzbdro2uwVFejk2qb2/hvlZ7+Xt0Gn6G/+0lraLRrC3jyRkrFo+FcqZ20tO6oqHI1jEVznLkRqImKqvIiEJstHbKeyC62qxq9wUq7WNi44PwVVaiou+7+53Jg3gPNvfem3bXqUuba8UUUk+18mNMFcirvuRzsG5MV5G8BXLq2DHdqw47LpMzU8p373LncvtXoTBN4xyX0jRYxU1nV6wAKqyAGuX+vK26t2312T9VfIibwvVFwXDgbnX2coiNfYmdPdpGyJVSX0vhDceyHeQ122ncmZFTKuPIxvS5UTOWqzKCOyrPjoKFqNjjajWpwIhNNhKxY7Ksd1vWrLH3TVeXi5ybZrF8pMcudy+Uvw4Cmd8YeNj67dZcrX0xop2trOrJBjd8YeNj67dY74w8bH126zJiyQY3fGHjY+u3WO+MPGx9dusDJBjd8YeNj67dY74w8bH126wMkGN3xh42Prt1jvjDxsfXbrAyQY3fGHjY+u3WO+MPGx9dusDJBjd8YeNj67dY74w8bH126wMkGMloQquCSx9dusyEXbJi0D9AAHJlx/NJPeT6GzGs3H80k95PobMa3P3Jc91net59AAIlYAAHmx+n9nc8z8jTp85gj9P7O55n5GnT5ssHbh0PR9ivn2i16/WBpOaT7JinkwvX6wNJzSfZMU8jzfLZYf1AARJQ0i+VwFvfa7ai0qp7YGNwZExqYoq53K5VVFVfZmRDdwexMx8PJiJ+Ux3EqHj6rpj7A3EqHj6rpj7BTge7luXm3XhMdxKh4+q6Y+wNxKh4+q6Y+wU4DctybdeEx3EqHj6rpj7A3EqHj6rpj7BTgNy3Jt14THcSoePqumPsDcSoePqumPsFOA3Lcm3XhMdxKh4+q6Y+wNxKh4+q6Y+wU4DctybdeEx3EqHj6rpj7A3EqHj6rpj7BTgNy3Jt14THcSoePqumPsDcSoePqumPsFOA3Lcm3XhMF2EqHDJUVXTH2Dz6u69q7Hv8A3O6dU+eBiYugdiuROGPHauTlbg5N4r4PYyWh5OOssDY9vrDfWx+6qdNpKzBJYscVYq5lThauC4LyKm8bSQ6hh8DNm5kVF5NPWJlYmRE26Lk+ErUVOR2BcS1E6xqqzGk6OTLj+aSe8n0NmNZuP5pJ7yfQ2Y12fuS53rO9bz6AARKwAAPNj9P7O55n5GnT5zBH6f2dzzPyNOnzZYO3Doej7FfPtFr1+sDSc0n2TFPJhev1gaTmk+yYp5Hm+Wyw/qAAiSgAAAAAAAAAAAH8yythiWWZUa1qYqqrgiImVVVQP6B5vhBR6VB8xmseEFHpUHzGaxpJrD0geb4QUelQfMZrHhBR6VB8xmsaSaw9IHm+EFHpUHzGax4QUelQfMZrGkmsPSB5i3io2pitVT/MZrNOvbsq01BEtJd1Uqal3kt2qKrGquZcf8/dbn4T2KzLybRDAvDKltbN1DZ1Pl7nwc9U3lTGVUX4bXpLaTXYiuTNYqSXgvHitbUZ0dgqxtVcVxXhcuCqm8iIhSi5WNI0U7TrOrky4/mknvJ9DZjWbj+aSe8n0NmNdn7kud6zvW8+gAESsAADzY/T+zueZ+Rp0+cwR+n9nc8z8jTp82WDtw6Ho+xXz7Ra9frA0nNJ9kxTyYXr9YGk5pPsmKeR5vlssP6gAIkoAAAAAAAAAABiWvQpalky2fIqtSWN0aqmdEe1W4p0mWAJTuH02lz9Vg3D6bS5+qwqwM9y3LDbrwlO4fTaXP1WDcPptLn6rCrAbluTbrwlO4fTaXP1WDcPptLn6rCrAbluTbrwlO4fTaXP1WH4uwlFF/Uoq2ZsiZWu2qZF+CopVwNy3Jt14SSG8lr7GVeyG8bnVdC5cEkyuVvscuVHYf4vyLhkXOparKtGK1rOZaFnvR8cjUc1yb6L9F5N5TxLXsyK2bMfZ1e1HRyJgqcHAqcCouCovChM9iW8yXTbWXdth+SGbyMcd/bNdgmXBMWouHC5SfHf1fKDJT0/CfXH80k95PobMazcfzST3k+hsxRz9yXNdZ3refQACJWAAB5sfp/Z3PM/I06fOYI/T+zueZ+Rp0+bLB24dD0fYr59otev1gaTmk+yYp5ML1+sDSc0n2TFPI83y2WH9QAESUAAAAAAAAAAAA/HORjVc9UREzqu8B+gx+74uNj67dY7vi42Prt1gZAMfu+LjY+u3WO74uNj67dYGQDH7vi42Prt1ju+LjY+u3WBkAx+74uNj67dZ8qi16eliWWpnha1M6ue1ETpUDNzZyC2NYL773ntCvs3/wAaTYo7OjkcsmGC+xE6TY767ILrbd4NXHR80svkOlYi4Ii5FRi+zO9cEROlKPsb3Rbc27TaDFFlcu3mcmVFeqImCciIiInsx3yxirMe8q+W0T7Q52uP5pJ7yfQ2Y1m4/mknvJ9DZinn7kuY6zvW8+gAESsAADzY/T+zueZ+Rp0+cwR+n9nc8z8jTp82WDtw6Ho+xXz7Ra9frA0nNJ9kxTyYXr9YGk5pPsmKeR5vlssP6gAIkoAAAAAAAAAABh2zQJalkTWc521SWN0e2wx2u3arccN/DEzABI9w2HTZPlN7Q3DYdNk+U3tFcBnuW5YbdeEj3DYdNk+U3tDcNh02T5Te0VwDctybdeEj3DYdNk+U3tDcNh02T5Te0VwDctybdeEartg3CHbWfW4u/a+PBF+KOXDoU1Kx7uU9iXpSyNkOOWNj/wC2Vj0RqZcEcq4Li1eFMFTf5OkjVtkm7rLx3VliVE/VjaskTt9HNTHD2OTFP/hlTLOvuxvijT2bTdq6tFdmn/TsOBkeOd2Vznb+VzsVX2Y4HtGhbCduutu4kaVLttJC5YVVc6o3BW4/7FanwN9LKs5MuP5pJ7yfQ2Y1m4/mknvJ9DZjW5+5Lnus71vPoABErAAA82P0/s7nmfkadPnMEfp/Z3PM/I06fNlg7cOh6PsV8+0WvX6wNJzSfZMU8mF6/WBpOaT7Jinkeb5bLD+oACJKAAAAAAAAAAAAFXBMVAA+f67P3N6UH67P3N6UA+gPn+uz9zelB+uz9zelAPoD5/rs/c3pQfrs/c3pQD6GDb1Y2z7EmrKhcGsjc5fgii0LZprMh/WtCeKNvC57Ux9mXL7EJVeW8E+ybabbr3Ra7ufFFlmcioioi514GpnwXK5cMxlSk2lje8VhtX/TrSOguVJPJmkncrfYjWN+qKVM8671jx2BYsVlUKYMibtU5d9XLyq5VVeVT0S4puTLj+aSe8n0NmNZuP5pJ7yfQ2Y1ufuS57rO9bz6AARKwAAPNj9P7O55n5GnT5zBH6f2dzzPyNOnzZYO3Doej7FfPtFr1+sDSc0n2TFPJhev1gaTmk+yYp5Hm+Wyw/qAAiSgAAAAAAAAAAGFbVB30saaztttf1Y3x7bDHa7dqtxw38MTNAEf3DGaa75adobhjNNd8tO0WAGe5blht14R/cMZprvlp2huGM013y07RYANy3Jt14Rir2DXJFjRVrVdvI+NURfijlw6FNJddZt3rwts+/KTRRPzTQq1U95MUXbImKYomCpjm3jp08a99347zWDJZtSiYqmLHb7Hpmcnx/hVMq5Z192NsUaezW7N2DLMRzamSeplYuCom3YjXIuXO1uKoqcCoUexLDprAo+5LHhZEzfRqYK5c2LlzuXlXKT7YAtp9ddiSyazHb0r9qmOdGuxVE+DkcnswKiWVYAAHJlx/NJPeT6GzGs3H80k95PobMa3P3Jc91net59AAIlYAAHmx+n9nc8z8jTp85gj9PrO55n5GnT+JssHbh0PR9ivn2i16/WBpOaT7Jinknv3XxWbs7U1ZXvRkbYm7Zy5kxbKiY/FUylRpKyOti/Vo5GPbwtcjk/gjzfLZYfh9wARJQAAAAAAAAAAAAAAAAAAD8e9I2LJIuCImKqu8ib586ioZSxLLUvaxqZ3OVERPipKr+X6W8LvBS5KOmkm8l8jM2G+1irvKmOL1wRE9uKZVrNpY2tFYej/ANP6LWV9pWsxMGSSptfir34fBHJ0ljNeuFdht0btR2VGqOcnlSPT/N7s6+zMiciIbCXFMAAHI1kUlbZUbmQwNXbLjlc3/hx6HdVoaNH1k7YBHOKkzrMILdNitOtq+53VaGjR9ZO2O6rQ0aPrJ2wDzZpwx/Ew/wATuq0NGj6ydsd1Who0fWTtgDZpwfiYf4vjFYlVeS3aemtCJI2Oe1iuY5qqiOciKuCuXMU7cBpNLqOqzUASRERGkJ61isaV+GRQbA9DT1aS1U88rExxYu1ajsUVM7cqYLl+B86zYDopJNtR1NQxOB20fhyJkT+cQD1kx/F/p9Nm6jdY8X+n02bqN1gAPF/p9Nm6jdY8X+n02bqN1gAPF/p9Nm6jdY8X+n02bqN1gAPF/p9Nm6jdY8X+n02bqN1gAPF/p9Nm6jdY8X+n02bqN1gAPF/p9Nm6jdY8X+n02bqN1gAPF/p9Nm6jdY8X+n02bqN1gAPF/p9Nm6jdY8X+n02bqN1gAfWm2AqRkuNVV1Dm8DUY3+VRSiXXujR3VgWKxYUYq/3PXynv9rly4cmY/AB7oAAAAD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1409700"/>
            <a:ext cx="37338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807541" y="1932394"/>
            <a:ext cx="841483" cy="66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366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1916" y="32405"/>
            <a:ext cx="8229600" cy="1020331"/>
          </a:xfrm>
        </p:spPr>
        <p:txBody>
          <a:bodyPr/>
          <a:lstStyle/>
          <a:p>
            <a:r>
              <a:rPr kumimoji="1" lang="ja-JP" altLang="en-US" dirty="0" smtClean="0"/>
              <a:t>０と積、商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340768"/>
            <a:ext cx="4032448" cy="41044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000" dirty="0" smtClean="0"/>
              <a:t>０</a:t>
            </a:r>
            <a:r>
              <a:rPr kumimoji="1" lang="en-US" altLang="ja-JP" sz="4000" dirty="0" smtClean="0"/>
              <a:t>×</a:t>
            </a:r>
            <a:r>
              <a:rPr kumimoji="1" lang="ja-JP" altLang="en-US" sz="4000" dirty="0" smtClean="0"/>
              <a:t>正の数＝０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０</a:t>
            </a:r>
            <a:r>
              <a:rPr lang="en-US" altLang="ja-JP" sz="4000" dirty="0" smtClean="0"/>
              <a:t>×</a:t>
            </a:r>
            <a:r>
              <a:rPr lang="ja-JP" altLang="en-US" sz="4000" dirty="0" smtClean="0"/>
              <a:t>負の数＝０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０</a:t>
            </a:r>
            <a:r>
              <a:rPr kumimoji="1" lang="en-US" altLang="ja-JP" sz="4000" dirty="0" smtClean="0"/>
              <a:t>÷</a:t>
            </a:r>
            <a:r>
              <a:rPr kumimoji="1" lang="ja-JP" altLang="en-US" sz="4000" dirty="0" smtClean="0"/>
              <a:t>正の数＝０</a:t>
            </a:r>
            <a:endParaRPr kumimoji="1" lang="en-US" altLang="ja-JP" sz="4000" dirty="0" smtClean="0"/>
          </a:p>
          <a:p>
            <a:pPr marL="0" indent="0">
              <a:buNone/>
            </a:pPr>
            <a:r>
              <a:rPr lang="ja-JP" altLang="en-US" sz="4000" dirty="0" smtClean="0"/>
              <a:t>０</a:t>
            </a:r>
            <a:r>
              <a:rPr lang="en-US" altLang="ja-JP" sz="4000" dirty="0" smtClean="0"/>
              <a:t>÷</a:t>
            </a:r>
            <a:r>
              <a:rPr lang="ja-JP" altLang="en-US" sz="4000" dirty="0" smtClean="0"/>
              <a:t>負の数＝０</a:t>
            </a:r>
            <a:endParaRPr lang="en-US" altLang="ja-JP" sz="4000" dirty="0" smtClean="0"/>
          </a:p>
          <a:p>
            <a:pPr marL="0" indent="0">
              <a:buNone/>
            </a:pPr>
            <a:r>
              <a:rPr kumimoji="1" lang="ja-JP" altLang="en-US" sz="4000" dirty="0" smtClean="0"/>
              <a:t>数</a:t>
            </a:r>
            <a:r>
              <a:rPr kumimoji="1" lang="en-US" altLang="ja-JP" sz="4000" dirty="0" smtClean="0"/>
              <a:t>÷</a:t>
            </a:r>
            <a:r>
              <a:rPr kumimoji="1" lang="ja-JP" altLang="en-US" sz="4000" dirty="0" smtClean="0"/>
              <a:t>０＝できない</a:t>
            </a:r>
            <a:endParaRPr kumimoji="1" lang="ja-JP" altLang="en-US" sz="4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707904" y="1196752"/>
            <a:ext cx="5328592" cy="54726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dirty="0"/>
              <a:t>数</a:t>
            </a:r>
            <a:r>
              <a:rPr lang="en-US" altLang="ja-JP" dirty="0"/>
              <a:t>÷</a:t>
            </a:r>
            <a:r>
              <a:rPr lang="ja-JP" altLang="en-US" dirty="0"/>
              <a:t>０＝</a:t>
            </a:r>
            <a:r>
              <a:rPr lang="ja-JP" altLang="en-US" dirty="0" smtClean="0"/>
              <a:t>できない　の理由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ある数ａを０でわった数を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とすると、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ａ</a:t>
            </a:r>
            <a:r>
              <a:rPr lang="en-US" altLang="ja-JP" dirty="0" smtClean="0"/>
              <a:t>÷</a:t>
            </a:r>
            <a:r>
              <a:rPr lang="ja-JP" altLang="en-US" dirty="0" smtClean="0"/>
              <a:t>０＝</a:t>
            </a:r>
            <a:r>
              <a:rPr lang="ja-JP" altLang="en-US" dirty="0" err="1" smtClean="0"/>
              <a:t>ｘ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これを乗法に</a:t>
            </a:r>
            <a:r>
              <a:rPr lang="ja-JP" altLang="en-US" dirty="0"/>
              <a:t>直す</a:t>
            </a:r>
            <a:r>
              <a:rPr lang="ja-JP" altLang="en-US" dirty="0" smtClean="0"/>
              <a:t>と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err="1" smtClean="0"/>
              <a:t>ｘ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０＝ａ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/>
              <a:t>この式を</a:t>
            </a:r>
            <a:r>
              <a:rPr lang="ja-JP" altLang="en-US" dirty="0" smtClean="0"/>
              <a:t>満たす</a:t>
            </a:r>
            <a:r>
              <a:rPr lang="ja-JP" altLang="en-US" dirty="0" err="1" smtClean="0"/>
              <a:t>ｘ</a:t>
            </a:r>
            <a:r>
              <a:rPr lang="ja-JP" altLang="en-US" dirty="0" smtClean="0"/>
              <a:t>の値はない。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smtClean="0"/>
              <a:t>ａ＝０の場合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err="1" smtClean="0"/>
              <a:t>ｘ</a:t>
            </a:r>
            <a:r>
              <a:rPr lang="en-US" altLang="ja-JP" dirty="0" smtClean="0"/>
              <a:t>×</a:t>
            </a:r>
            <a:r>
              <a:rPr lang="ja-JP" altLang="en-US" dirty="0" smtClean="0"/>
              <a:t>０＝０となり、</a:t>
            </a:r>
            <a:endParaRPr lang="en-US" altLang="ja-JP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dirty="0" err="1" smtClean="0"/>
              <a:t>ｘ</a:t>
            </a:r>
            <a:r>
              <a:rPr lang="ja-JP" altLang="en-US" dirty="0" smtClean="0"/>
              <a:t>の値は一つには決まらない。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222864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小学校の復習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7744" y="1593170"/>
            <a:ext cx="36640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速さ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時間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速さ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時間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7504" y="1593171"/>
            <a:ext cx="23762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道のり＝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>
                <a:solidFill>
                  <a:srgbClr val="FF0000"/>
                </a:solidFill>
              </a:rPr>
              <a:t>時　間＝</a:t>
            </a:r>
            <a:endParaRPr lang="en-US" altLang="ja-JP" sz="4400" dirty="0" smtClean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速　さ＝</a:t>
            </a:r>
            <a:endParaRPr lang="ja-JP" altLang="en-US" sz="44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6084168" y="1700808"/>
            <a:ext cx="2426568" cy="2354560"/>
            <a:chOff x="5796136" y="1700808"/>
            <a:chExt cx="2426568" cy="2354560"/>
          </a:xfrm>
        </p:grpSpPr>
        <p:sp>
          <p:nvSpPr>
            <p:cNvPr id="5" name="円/楕円 4"/>
            <p:cNvSpPr/>
            <p:nvPr/>
          </p:nvSpPr>
          <p:spPr>
            <a:xfrm>
              <a:off x="5796136" y="1700808"/>
              <a:ext cx="2426568" cy="23545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5" idx="2"/>
              <a:endCxn id="5" idx="6"/>
            </p:cNvCxnSpPr>
            <p:nvPr/>
          </p:nvCxnSpPr>
          <p:spPr>
            <a:xfrm>
              <a:off x="5796136" y="2878088"/>
              <a:ext cx="242656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6609310" y="1832036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み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084168" y="3025155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は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63344" y="3014669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じ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</p:grpSp>
      <p:sp>
        <p:nvSpPr>
          <p:cNvPr id="14" name="AutoShape 2" descr="data:image/jpeg;base64,/9j/4AAQSkZJRgABAQAAAQABAAD/2wCEAAkGBxIHBhUIBxITFhMXGSAZGRYYGRoaHRUhGh0aGyYcHB8dISgjISYlGx8aLT0hJSotLi4uGiozODcsOig5LiwBCgoKDg0OGhAQGzckHyUsLCwsLSwsNzQ3NCwrLTcsLCwsLCwuLCwsLCwsNSwsLCwsLCwsKywsLCwsLCssLCwsLP/AABEIAMcA/QMBIgACEQEDEQH/xAAcAAEBAAMBAQEBAAAAAAAAAAAABwQGCAUDAQL/xABHEAABAwEDBAsPAwMDBQAAAAAAAQIDBAUGESExVNEHEhdBUVNhc5GS0hQVFhgiNDY4cXKBk7GysxNSoSMyQiSCwQglM9Px/8QAGgEBAAIDAQAAAAAAAAAAAAAAAAMEAgUGAf/EACcRAQACAQMDBAIDAQAAAAAAAAABAgMRE1EEM/ASITFBFDJSYZEV/9oADAMBAAIRAxEAPwC4gAAAAAAAAAAAAAAAxbUtGKyaB9faUjY4mJi57lwRN7pVcERN9VwI5X7IlqX1rnUNwYVihRcFqHomPtVXYtZ7qYu3z4X4tCTZJvy26tlvclHAqrM9uZyp/c7gXBfJbyqq5in2VZsVkUDaGzmNZG1MEaifyvCq76rnI8mT0+0JMeP1e8pouxTVWsn6l5bUle5cqtTbPRMc6Ir3J9D8TYhls7+pd+05o3b2RW/yx3/BVwQbtk+1VK7Pv3alxLSZQ38b+tTPXBKhuVW8qORE22GfauTbfQtVNO2qp21FM5HMciOa5MqORcqKnwNG2RaFloXJqmVKIu1idI3kdG1XIqdH8n87BlY+r2OoUnVV2jnsRV4Ecqp0Y4fAsY7+qFfJT0y38AGbAAAAAAAAAAAAAAAAAAAAAAAAAAAAAACfbMV8lu1YPcNnr/qqjFjETOxq5Ffhw7ycq8hu1q2hHZNmyWhXO2scbVc5eRP+eQilxqSS/t8pL6203+jG7awMXMitytRORiLjjvuXHePLW0jV7Wus6Nt2MrpJdW76NnRO6JcHSrwcDP8Aai9KqbeAUpnWdV2I0jQAP4nmbTwumnVGtaiucq5kRExVV+AGibMtvJZd1Vs6JcZqn+m1qZ9rk2y9GCe1xuexzYa3duXTWbMmD0ZtnpwOeqvVPgq4fAmFxqN2yNsiyXnrm/6SmXCJq5lVq4sTBeDFXryqnCXQt46+mFTJb1SAAzYAAAAAAAAAAAAAAAAAAAAAAAAAAAAGobJ98G3Ou06pjVO6JPIhav7t9ypwNTL7cE3wNE2WLYkvfeiK4lhu8lHI6ocmbFMuC8jG5V4XKiZ0KJY9mx2PZkdnUKYRxtRqcuG+vKq5fiabsR3VdYtkLa1pIq1VT5TldirmtVcURccuLs6/DgN+KuW+s6LWKmkagAI0gTPZhtySVsV0LGxdPUqiORM6NVcEbybZc/I1cc5v1uWrHYdkyWlXLgyNuK8u8jU5VXBPiaFsL2LJb1szX8ttMXvcrYeT/Fzk5GoiMT2KS4q6zqiy20jRSbmXdZdW7kVk0+Cq1MXuzbd6/wBzvivQiIm8e4AWVYAAAAAAAAAAAAAAAAAAGF33ptIh+Y3WO/FNpEPzG6zki7djR2nA99QrsUVETBeQ9jwTg4ZOlNRDbPWs6SqZOsxUtNZ+YdP996bSIfmN1jvxTaRD8xus5g8E4OGTpTUPBODhk6U1Hn5NGH/Qw/3/AI6f7702kQ/MbrHfim0iH5jdZzB4JwcMnSmoeCcHDJ0pqH5ND/oYf7/x1Ay1aeR6MjniVVyIiPaqr7MpmHIzrPfY95aVbDTbzbdro2uwVFejk2qb2/hvlZ7+Xt0Gn6G/+0lraLRrC3jyRkrFo+FcqZ20tO6oqHI1jEVznLkRqImKqvIiEJstHbKeyC62qxq9wUq7WNi44PwVVaiou+7+53Jg3gPNvfem3bXqUuba8UUUk+18mNMFcirvuRzsG5MV5G8BXLq2DHdqw47LpMzU8p373LncvtXoTBN4xyX0jRYxU1nV6wAKqyAGuX+vK26t2312T9VfIibwvVFwXDgbnX2coiNfYmdPdpGyJVSX0vhDceyHeQ122ncmZFTKuPIxvS5UTOWqzKCOyrPjoKFqNjjajWpwIhNNhKxY7Ksd1vWrLH3TVeXi5ybZrF8pMcudy+Uvw4Cmd8YeNj67dZcrX0xop2trOrJBjd8YeNj67dY74w8bH126zJiyQY3fGHjY+u3WO+MPGx9dusDJBjd8YeNj67dY74w8bH126wMkGN3xh42Prt1jvjDxsfXbrAyQY3fGHjY+u3WO+MPGx9dusDJBjd8YeNj67dY74w8bH126wMkGMloQquCSx9dusyEXbJi0D9AAHJlx/NJPeT6GzGs3H80k95PobMa3P3Jc91net59AAIlYAAHmx+n9nc8z8jTp85gj9P7O55n5GnT5ssHbh0PR9ivn2i16/WBpOaT7JinkwvX6wNJzSfZMU8jzfLZYf1AARJQ0i+VwFvfa7ai0qp7YGNwZExqYoq53K5VVFVfZmRDdwexMx8PJiJ+Ux3EqHj6rpj7A3EqHj6rpj7BTge7luXm3XhMdxKh4+q6Y+wNxKh4+q6Y+wU4DctybdeEx3EqHj6rpj7A3EqHj6rpj7BTgNy3Jt14THcSoePqumPsDcSoePqumPsFOA3Lcm3XhMdxKh4+q6Y+wNxKh4+q6Y+wU4DctybdeEx3EqHj6rpj7A3EqHj6rpj7BTgNy3Jt14THcSoePqumPsDcSoePqumPsFOA3Lcm3XhMF2EqHDJUVXTH2Dz6u69q7Hv8A3O6dU+eBiYugdiuROGPHauTlbg5N4r4PYyWh5OOssDY9vrDfWx+6qdNpKzBJYscVYq5lThauC4LyKm8bSQ6hh8DNm5kVF5NPWJlYmRE26Lk+ErUVOR2BcS1E6xqqzGk6OTLj+aSe8n0NmNZuP5pJ7yfQ2Y12fuS53rO9bz6AARKwAAPNj9P7O55n5GnT5zBH6f2dzzPyNOnzZYO3Doej7FfPtFr1+sDSc0n2TFPJhev1gaTmk+yYp5Hm+Wyw/qAAiSgAAAAAAAAAAAH8yythiWWZUa1qYqqrgiImVVVQP6B5vhBR6VB8xmseEFHpUHzGaxpJrD0geb4QUelQfMZrHhBR6VB8xmsaSaw9IHm+EFHpUHzGax4QUelQfMZrGkmsPSB5i3io2pitVT/MZrNOvbsq01BEtJd1Uqal3kt2qKrGquZcf8/dbn4T2KzLybRDAvDKltbN1DZ1Pl7nwc9U3lTGVUX4bXpLaTXYiuTNYqSXgvHitbUZ0dgqxtVcVxXhcuCqm8iIhSi5WNI0U7TrOrky4/mknvJ9DZjWbj+aSe8n0NmNdn7kud6zvW8+gAESsAADzY/T+zueZ+Rp0+cwR+n9nc8z8jTp82WDtw6Ho+xXz7Ra9frA0nNJ9kxTyYXr9YGk5pPsmKeR5vlssP6gAIkoAAAAAAAAAABiWvQpalky2fIqtSWN0aqmdEe1W4p0mWAJTuH02lz9Vg3D6bS5+qwqwM9y3LDbrwlO4fTaXP1WDcPptLn6rCrAbluTbrwlO4fTaXP1WDcPptLn6rCrAbluTbrwlO4fTaXP1WH4uwlFF/Uoq2ZsiZWu2qZF+CopVwNy3Jt14SSG8lr7GVeyG8bnVdC5cEkyuVvscuVHYf4vyLhkXOparKtGK1rOZaFnvR8cjUc1yb6L9F5N5TxLXsyK2bMfZ1e1HRyJgqcHAqcCouCovChM9iW8yXTbWXdth+SGbyMcd/bNdgmXBMWouHC5SfHf1fKDJT0/CfXH80k95PobMazcfzST3k+hsxRz9yXNdZ3refQACJWAAB5sfp/Z3PM/I06fOYI/T+zueZ+Rp0+bLB24dD0fYr59otev1gaTmk+yYp5ML1+sDSc0n2TFPI83y2WH9QAESUAAAAAAAAAAAA/HORjVc9UREzqu8B+gx+74uNj67dY7vi42Prt1gZAMfu+LjY+u3WO74uNj67dYGQDH7vi42Prt1ju+LjY+u3WBkAx+74uNj67dZ8qi16eliWWpnha1M6ue1ETpUDNzZyC2NYL773ntCvs3/wAaTYo7OjkcsmGC+xE6TY767ILrbd4NXHR80svkOlYi4Ii5FRi+zO9cEROlKPsb3Rbc27TaDFFlcu3mcmVFeqImCciIiInsx3yxirMe8q+W0T7Q52uP5pJ7yfQ2Y1m4/mknvJ9DZinn7kuY6zvW8+gAESsAADzY/T+zueZ+Rp0+cwR+n9nc8z8jTp82WDtw6Ho+xXz7Ra9frA0nNJ9kxTyYXr9YGk5pPsmKeR5vlssP6gAIkoAAAAAAAAAABh2zQJalkTWc521SWN0e2wx2u3arccN/DEzABI9w2HTZPlN7Q3DYdNk+U3tFcBnuW5YbdeEj3DYdNk+U3tDcNh02T5Te0VwDctybdeEj3DYdNk+U3tDcNh02T5Te0VwDctybdeEartg3CHbWfW4u/a+PBF+KOXDoU1Kx7uU9iXpSyNkOOWNj/wC2Vj0RqZcEcq4Li1eFMFTf5OkjVtkm7rLx3VliVE/VjaskTt9HNTHD2OTFP/hlTLOvuxvijT2bTdq6tFdmn/TsOBkeOd2Vznb+VzsVX2Y4HtGhbCduutu4kaVLttJC5YVVc6o3BW4/7FanwN9LKs5MuP5pJ7yfQ2Y1m4/mknvJ9DZjW5+5Lnus71vPoABErAAA82P0/s7nmfkadPnMEfp/Z3PM/I06fNlg7cOh6PsV8+0WvX6wNJzSfZMU8mF6/WBpOaT7Jinkeb5bLD+oACJKAAAAAAAAAAAAFXBMVAA+f67P3N6UH67P3N6UA+gPn+uz9zelB+uz9zelAPoD5/rs/c3pQfrs/c3pQD6GDb1Y2z7EmrKhcGsjc5fgii0LZprMh/WtCeKNvC57Ux9mXL7EJVeW8E+ybabbr3Ra7ufFFlmcioioi514GpnwXK5cMxlSk2lje8VhtX/TrSOguVJPJmkncrfYjWN+qKVM8671jx2BYsVlUKYMibtU5d9XLyq5VVeVT0S4puTLj+aSe8n0NmNZuP5pJ7yfQ2Y1ufuS57rO9bz6AARKwAAPNj9P7O55n5GnT5zBH6f2dzzPyNOnzZYO3Doej7FfPtFr1+sDSc0n2TFPJhev1gaTmk+yYp5Hm+Wyw/qAAiSgAAAAAAAAAAGFbVB30saaztttf1Y3x7bDHa7dqtxw38MTNAEf3DGaa75adobhjNNd8tO0WAGe5blht14R/cMZprvlp2huGM013y07RYANy3Jt14Rir2DXJFjRVrVdvI+NURfijlw6FNJddZt3rwts+/KTRRPzTQq1U95MUXbImKYomCpjm3jp08a99347zWDJZtSiYqmLHb7Hpmcnx/hVMq5Z192NsUaezW7N2DLMRzamSeplYuCom3YjXIuXO1uKoqcCoUexLDprAo+5LHhZEzfRqYK5c2LlzuXlXKT7YAtp9ddiSyazHb0r9qmOdGuxVE+DkcnswKiWVYAAHJlx/NJPeT6GzGs3H80k95PobMa3P3Jc91net59AAIlYAAHmx+n9nc8z8jTp85gj9PrO55n5GnT+JssHbh0PR9ivn2i16/WBpOaT7Jinknv3XxWbs7U1ZXvRkbYm7Zy5kxbKiY/FUylRpKyOti/Vo5GPbwtcjk/gjzfLZYfh9wARJQAAAAAAAAAAAAAAAAAAD8e9I2LJIuCImKqu8ib586ioZSxLLUvaxqZ3OVERPipKr+X6W8LvBS5KOmkm8l8jM2G+1irvKmOL1wRE9uKZVrNpY2tFYej/ANP6LWV9pWsxMGSSptfir34fBHJ0ljNeuFdht0btR2VGqOcnlSPT/N7s6+zMiciIbCXFMAAHI1kUlbZUbmQwNXbLjlc3/hx6HdVoaNH1k7YBHOKkzrMILdNitOtq+53VaGjR9ZO2O6rQ0aPrJ2wDzZpwx/Ew/wATuq0NGj6ydsd1Who0fWTtgDZpwfiYf4vjFYlVeS3aemtCJI2Oe1iuY5qqiOciKuCuXMU7cBpNLqOqzUASRERGkJ61isaV+GRQbA9DT1aS1U88rExxYu1ajsUVM7cqYLl+B86zYDopJNtR1NQxOB20fhyJkT+cQD1kx/F/p9Nm6jdY8X+n02bqN1gAPF/p9Nm6jdY8X+n02bqN1gAPF/p9Nm6jdY8X+n02bqN1gAPF/p9Nm6jdY8X+n02bqN1gAPF/p9Nm6jdY8X+n02bqN1gAPF/p9Nm6jdY8X+n02bqN1gAPF/p9Nm6jdY8X+n02bqN1gAPF/p9Nm6jdY8X+n02bqN1gAfWm2AqRkuNVV1Dm8DUY3+VRSiXXujR3VgWKxYUYq/3PXynv9rly4cmY/AB7oAAAAD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1409700"/>
            <a:ext cx="37338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7361574" y="2986772"/>
            <a:ext cx="841483" cy="66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817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小学校の復習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267744" y="1593170"/>
            <a:ext cx="3664024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 smtClean="0"/>
              <a:t>速さ</a:t>
            </a:r>
            <a:r>
              <a:rPr kumimoji="1" lang="en-US" altLang="ja-JP" sz="4400" dirty="0" smtClean="0"/>
              <a:t>×</a:t>
            </a:r>
            <a:r>
              <a:rPr kumimoji="1" lang="ja-JP" altLang="en-US" sz="4400" dirty="0" smtClean="0"/>
              <a:t>時間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速さ</a:t>
            </a:r>
            <a:endParaRPr kumimoji="1" lang="en-US" altLang="ja-JP" sz="4400" dirty="0" smtClean="0"/>
          </a:p>
          <a:p>
            <a:pPr marL="0" indent="0">
              <a:buNone/>
            </a:pPr>
            <a:endParaRPr lang="en-US" altLang="ja-JP" sz="4400" dirty="0"/>
          </a:p>
          <a:p>
            <a:pPr marL="0" indent="0">
              <a:buNone/>
            </a:pPr>
            <a:r>
              <a:rPr kumimoji="1" lang="ja-JP" altLang="en-US" sz="4400" dirty="0" smtClean="0"/>
              <a:t>道のり</a:t>
            </a:r>
            <a:r>
              <a:rPr kumimoji="1" lang="en-US" altLang="ja-JP" sz="4400" dirty="0" smtClean="0"/>
              <a:t>÷</a:t>
            </a:r>
            <a:r>
              <a:rPr kumimoji="1" lang="ja-JP" altLang="en-US" sz="4400" dirty="0" smtClean="0"/>
              <a:t>時間</a:t>
            </a:r>
            <a:endParaRPr kumimoji="1" lang="ja-JP" altLang="en-US" sz="44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107504" y="1593171"/>
            <a:ext cx="237626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道のり＝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/>
              <a:t>時　間＝</a:t>
            </a: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US" altLang="ja-JP" sz="44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ja-JP" altLang="en-US" sz="4400" dirty="0" smtClean="0">
                <a:solidFill>
                  <a:srgbClr val="FF0000"/>
                </a:solidFill>
              </a:rPr>
              <a:t>速　さ＝</a:t>
            </a:r>
            <a:endParaRPr lang="ja-JP" altLang="en-US" sz="4400" dirty="0">
              <a:solidFill>
                <a:srgbClr val="FF0000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6084168" y="1700808"/>
            <a:ext cx="2426568" cy="2354560"/>
            <a:chOff x="5796136" y="1700808"/>
            <a:chExt cx="2426568" cy="2354560"/>
          </a:xfrm>
        </p:grpSpPr>
        <p:sp>
          <p:nvSpPr>
            <p:cNvPr id="5" name="円/楕円 4"/>
            <p:cNvSpPr/>
            <p:nvPr/>
          </p:nvSpPr>
          <p:spPr>
            <a:xfrm>
              <a:off x="5796136" y="1700808"/>
              <a:ext cx="2426568" cy="235456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" name="直線コネクタ 6"/>
            <p:cNvCxnSpPr>
              <a:stCxn id="5" idx="2"/>
              <a:endCxn id="5" idx="6"/>
            </p:cNvCxnSpPr>
            <p:nvPr/>
          </p:nvCxnSpPr>
          <p:spPr>
            <a:xfrm>
              <a:off x="5796136" y="2878088"/>
              <a:ext cx="2426568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6609310" y="1832036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み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084168" y="3025155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は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7163344" y="3014669"/>
              <a:ext cx="80021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 smtClean="0">
                  <a:ea typeface="ＤＦ平成明朝体W7" panose="02010609000101010101" pitchFamily="1" charset="-128"/>
                </a:rPr>
                <a:t>じ</a:t>
              </a:r>
              <a:endParaRPr kumimoji="1" lang="ja-JP" altLang="en-US" sz="4800" dirty="0">
                <a:ea typeface="ＤＦ平成明朝体W7" panose="02010609000101010101" pitchFamily="1" charset="-128"/>
              </a:endParaRPr>
            </a:p>
          </p:txBody>
        </p:sp>
      </p:grpSp>
      <p:sp>
        <p:nvSpPr>
          <p:cNvPr id="14" name="AutoShape 2" descr="data:image/jpeg;base64,/9j/4AAQSkZJRgABAQAAAQABAAD/2wCEAAkGBxIHBhUIBxITFhMXGSAZGRYYGRoaHRUhGh0aGyYcHB8dISgjISYlGx8aLT0hJSotLi4uGiozODcsOig5LiwBCgoKDg0OGhAQGzckHyUsLCwsLSwsNzQ3NCwrLTcsLCwsLCwuLCwsLCwsNSwsLCwsLCwsKywsLCwsLCssLCwsLP/AABEIAMcA/QMBIgACEQEDEQH/xAAcAAEBAAMBAQEBAAAAAAAAAAAABwQGCAUDAQL/xABHEAABAwEDBAsPAwMDBQAAAAAAAQIDBAUGESExVNEHEhdBUVNhc5GS0hQVFhgiNDY4cXKBk7GysxNSoSMyQiSCwQglM9Px/8QAGgEBAAIDAQAAAAAAAAAAAAAAAAMEAgUGAf/EACcRAQACAQMDBAIDAQAAAAAAAAABAgMRE1EEM/ASITFBFDJSYZEV/9oADAMBAAIRAxEAPwC4gAAAAAAAAAAAAAAAxbUtGKyaB9faUjY4mJi57lwRN7pVcERN9VwI5X7IlqX1rnUNwYVihRcFqHomPtVXYtZ7qYu3z4X4tCTZJvy26tlvclHAqrM9uZyp/c7gXBfJbyqq5in2VZsVkUDaGzmNZG1MEaifyvCq76rnI8mT0+0JMeP1e8pouxTVWsn6l5bUle5cqtTbPRMc6Ir3J9D8TYhls7+pd+05o3b2RW/yx3/BVwQbtk+1VK7Pv3alxLSZQ38b+tTPXBKhuVW8qORE22GfauTbfQtVNO2qp21FM5HMciOa5MqORcqKnwNG2RaFloXJqmVKIu1idI3kdG1XIqdH8n87BlY+r2OoUnVV2jnsRV4Ecqp0Y4fAsY7+qFfJT0y38AGbAAAAAAAAAAAAAAAAAAAAAAAAAAAAAACfbMV8lu1YPcNnr/qqjFjETOxq5Ffhw7ycq8hu1q2hHZNmyWhXO2scbVc5eRP+eQilxqSS/t8pL6203+jG7awMXMitytRORiLjjvuXHePLW0jV7Wus6Nt2MrpJdW76NnRO6JcHSrwcDP8Aai9KqbeAUpnWdV2I0jQAP4nmbTwumnVGtaiucq5kRExVV+AGibMtvJZd1Vs6JcZqn+m1qZ9rk2y9GCe1xuexzYa3duXTWbMmD0ZtnpwOeqvVPgq4fAmFxqN2yNsiyXnrm/6SmXCJq5lVq4sTBeDFXryqnCXQt46+mFTJb1SAAzYAAAAAAAAAAAAAAAAAAAAAAAAAAAAGobJ98G3Ou06pjVO6JPIhav7t9ypwNTL7cE3wNE2WLYkvfeiK4lhu8lHI6ocmbFMuC8jG5V4XKiZ0KJY9mx2PZkdnUKYRxtRqcuG+vKq5fiabsR3VdYtkLa1pIq1VT5TldirmtVcURccuLs6/DgN+KuW+s6LWKmkagAI0gTPZhtySVsV0LGxdPUqiORM6NVcEbybZc/I1cc5v1uWrHYdkyWlXLgyNuK8u8jU5VXBPiaFsL2LJb1szX8ttMXvcrYeT/Fzk5GoiMT2KS4q6zqiy20jRSbmXdZdW7kVk0+Cq1MXuzbd6/wBzvivQiIm8e4AWVYAAAAAAAAAAAAAAAAAAGF33ptIh+Y3WO/FNpEPzG6zki7djR2nA99QrsUVETBeQ9jwTg4ZOlNRDbPWs6SqZOsxUtNZ+YdP996bSIfmN1jvxTaRD8xus5g8E4OGTpTUPBODhk6U1Hn5NGH/Qw/3/AI6f7702kQ/MbrHfim0iH5jdZzB4JwcMnSmoeCcHDJ0pqH5ND/oYf7/x1Ay1aeR6MjniVVyIiPaqr7MpmHIzrPfY95aVbDTbzbdro2uwVFejk2qb2/hvlZ7+Xt0Gn6G/+0lraLRrC3jyRkrFo+FcqZ20tO6oqHI1jEVznLkRqImKqvIiEJstHbKeyC62qxq9wUq7WNi44PwVVaiou+7+53Jg3gPNvfem3bXqUuba8UUUk+18mNMFcirvuRzsG5MV5G8BXLq2DHdqw47LpMzU8p373LncvtXoTBN4xyX0jRYxU1nV6wAKqyAGuX+vK26t2312T9VfIibwvVFwXDgbnX2coiNfYmdPdpGyJVSX0vhDceyHeQ122ncmZFTKuPIxvS5UTOWqzKCOyrPjoKFqNjjajWpwIhNNhKxY7Ksd1vWrLH3TVeXi5ybZrF8pMcudy+Uvw4Cmd8YeNj67dZcrX0xop2trOrJBjd8YeNj67dY74w8bH126zJiyQY3fGHjY+u3WO+MPGx9dusDJBjd8YeNj67dY74w8bH126wMkGN3xh42Prt1jvjDxsfXbrAyQY3fGHjY+u3WO+MPGx9dusDJBjd8YeNj67dY74w8bH126wMkGMloQquCSx9dusyEXbJi0D9AAHJlx/NJPeT6GzGs3H80k95PobMa3P3Jc91net59AAIlYAAHmx+n9nc8z8jTp85gj9P7O55n5GnT5ssHbh0PR9ivn2i16/WBpOaT7JinkwvX6wNJzSfZMU8jzfLZYf1AARJQ0i+VwFvfa7ai0qp7YGNwZExqYoq53K5VVFVfZmRDdwexMx8PJiJ+Ux3EqHj6rpj7A3EqHj6rpj7BTge7luXm3XhMdxKh4+q6Y+wNxKh4+q6Y+wU4DctybdeEx3EqHj6rpj7A3EqHj6rpj7BTgNy3Jt14THcSoePqumPsDcSoePqumPsFOA3Lcm3XhMdxKh4+q6Y+wNxKh4+q6Y+wU4DctybdeEx3EqHj6rpj7A3EqHj6rpj7BTgNy3Jt14THcSoePqumPsDcSoePqumPsFOA3Lcm3XhMF2EqHDJUVXTH2Dz6u69q7Hv8A3O6dU+eBiYugdiuROGPHauTlbg5N4r4PYyWh5OOssDY9vrDfWx+6qdNpKzBJYscVYq5lThauC4LyKm8bSQ6hh8DNm5kVF5NPWJlYmRE26Lk+ErUVOR2BcS1E6xqqzGk6OTLj+aSe8n0NmNZuP5pJ7yfQ2Y12fuS53rO9bz6AARKwAAPNj9P7O55n5GnT5zBH6f2dzzPyNOnzZYO3Doej7FfPtFr1+sDSc0n2TFPJhev1gaTmk+yYp5Hm+Wyw/qAAiSgAAAAAAAAAAAH8yythiWWZUa1qYqqrgiImVVVQP6B5vhBR6VB8xmseEFHpUHzGaxpJrD0geb4QUelQfMZrHhBR6VB8xmsaSaw9IHm+EFHpUHzGax4QUelQfMZrGkmsPSB5i3io2pitVT/MZrNOvbsq01BEtJd1Uqal3kt2qKrGquZcf8/dbn4T2KzLybRDAvDKltbN1DZ1Pl7nwc9U3lTGVUX4bXpLaTXYiuTNYqSXgvHitbUZ0dgqxtVcVxXhcuCqm8iIhSi5WNI0U7TrOrky4/mknvJ9DZjWbj+aSe8n0NmNdn7kud6zvW8+gAESsAADzY/T+zueZ+Rp0+cwR+n9nc8z8jTp82WDtw6Ho+xXz7Ra9frA0nNJ9kxTyYXr9YGk5pPsmKeR5vlssP6gAIkoAAAAAAAAAABiWvQpalky2fIqtSWN0aqmdEe1W4p0mWAJTuH02lz9Vg3D6bS5+qwqwM9y3LDbrwlO4fTaXP1WDcPptLn6rCrAbluTbrwlO4fTaXP1WDcPptLn6rCrAbluTbrwlO4fTaXP1WH4uwlFF/Uoq2ZsiZWu2qZF+CopVwNy3Jt14SSG8lr7GVeyG8bnVdC5cEkyuVvscuVHYf4vyLhkXOparKtGK1rOZaFnvR8cjUc1yb6L9F5N5TxLXsyK2bMfZ1e1HRyJgqcHAqcCouCovChM9iW8yXTbWXdth+SGbyMcd/bNdgmXBMWouHC5SfHf1fKDJT0/CfXH80k95PobMazcfzST3k+hsxRz9yXNdZ3refQACJWAAB5sfp/Z3PM/I06fOYI/T+zueZ+Rp0+bLB24dD0fYr59otev1gaTmk+yYp5ML1+sDSc0n2TFPI83y2WH9QAESUAAAAAAAAAAAA/HORjVc9UREzqu8B+gx+74uNj67dY7vi42Prt1gZAMfu+LjY+u3WO74uNj67dYGQDH7vi42Prt1ju+LjY+u3WBkAx+74uNj67dZ8qi16eliWWpnha1M6ue1ETpUDNzZyC2NYL773ntCvs3/wAaTYo7OjkcsmGC+xE6TY767ILrbd4NXHR80svkOlYi4Ii5FRi+zO9cEROlKPsb3Rbc27TaDFFlcu3mcmVFeqImCciIiInsx3yxirMe8q+W0T7Q52uP5pJ7yfQ2Y1m4/mknvJ9DZinn7kuY6zvW8+gAESsAADzY/T+zueZ+Rp0+cwR+n9nc8z8jTp82WDtw6Ho+xXz7Ra9frA0nNJ9kxTyYXr9YGk5pPsmKeR5vlssP6gAIkoAAAAAAAAAABh2zQJalkTWc521SWN0e2wx2u3arccN/DEzABI9w2HTZPlN7Q3DYdNk+U3tFcBnuW5YbdeEj3DYdNk+U3tDcNh02T5Te0VwDctybdeEj3DYdNk+U3tDcNh02T5Te0VwDctybdeEartg3CHbWfW4u/a+PBF+KOXDoU1Kx7uU9iXpSyNkOOWNj/wC2Vj0RqZcEcq4Li1eFMFTf5OkjVtkm7rLx3VliVE/VjaskTt9HNTHD2OTFP/hlTLOvuxvijT2bTdq6tFdmn/TsOBkeOd2Vznb+VzsVX2Y4HtGhbCduutu4kaVLttJC5YVVc6o3BW4/7FanwN9LKs5MuP5pJ7yfQ2Y1m4/mknvJ9DZjW5+5Lnus71vPoABErAAA82P0/s7nmfkadPnMEfp/Z3PM/I06fNlg7cOh6PsV8+0WvX6wNJzSfZMU8mF6/WBpOaT7Jinkeb5bLD+oACJKAAAAAAAAAAAAFXBMVAA+f67P3N6UH67P3N6UA+gPn+uz9zelB+uz9zelAPoD5/rs/c3pQfrs/c3pQD6GDb1Y2z7EmrKhcGsjc5fgii0LZprMh/WtCeKNvC57Ux9mXL7EJVeW8E+ybabbr3Ra7ufFFlmcioioi514GpnwXK5cMxlSk2lje8VhtX/TrSOguVJPJmkncrfYjWN+qKVM8671jx2BYsVlUKYMibtU5d9XLyq5VVeVT0S4puTLj+aSe8n0NmNZuP5pJ7yfQ2Y1ufuS57rO9bz6AARKwAAPNj9P7O55n5GnT5zBH6f2dzzPyNOnzZYO3Doej7FfPtFr1+sDSc0n2TFPJhev1gaTmk+yYp5Hm+Wyw/qAAiSgAAAAAAAAAAGFbVB30saaztttf1Y3x7bDHa7dqtxw38MTNAEf3DGaa75adobhjNNd8tO0WAGe5blht14R/cMZprvlp2huGM013y07RYANy3Jt14Rir2DXJFjRVrVdvI+NURfijlw6FNJddZt3rwts+/KTRRPzTQq1U95MUXbImKYomCpjm3jp08a99347zWDJZtSiYqmLHb7Hpmcnx/hVMq5Z192NsUaezW7N2DLMRzamSeplYuCom3YjXIuXO1uKoqcCoUexLDprAo+5LHhZEzfRqYK5c2LlzuXlXKT7YAtp9ddiSyazHb0r9qmOdGuxVE+DkcnswKiWVYAAHJlx/NJPeT6GzGs3H80k95PobMa3P3Jc91net59AAIlYAAHmx+n9nc8z8jTp85gj9PrO55n5GnT+JssHbh0PR9ivn2i16/WBpOaT7Jinknv3XxWbs7U1ZXvRkbYm7Zy5kxbKiY/FUylRpKyOti/Vo5GPbwtcjk/gjzfLZYfh9wARJQAAAAAAAAAAAAAAAAAAD8e9I2LJIuCImKqu8ib586ioZSxLLUvaxqZ3OVERPipKr+X6W8LvBS5KOmkm8l8jM2G+1irvKmOL1wRE9uKZVrNpY2tFYej/ANP6LWV9pWsxMGSSptfir34fBHJ0ljNeuFdht0btR2VGqOcnlSPT/N7s6+zMiciIbCXFMAAHI1kUlbZUbmQwNXbLjlc3/hx6HdVoaNH1k7YBHOKkzrMILdNitOtq+53VaGjR9ZO2O6rQ0aPrJ2wDzZpwx/Ew/wATuq0NGj6ydsd1Who0fWTtgDZpwfiYf4vjFYlVeS3aemtCJI2Oe1iuY5qqiOciKuCuXMU7cBpNLqOqzUASRERGkJ61isaV+GRQbA9DT1aS1U88rExxYu1ajsUVM7cqYLl+B86zYDopJNtR1NQxOB20fhyJkT+cQD1kx/F/p9Nm6jdY8X+n02bqN1gAPF/p9Nm6jdY8X+n02bqN1gAPF/p9Nm6jdY8X+n02bqN1gAPF/p9Nm6jdY8X+n02bqN1gAPF/p9Nm6jdY8X+n02bqN1gAPF/p9Nm6jdY8X+n02bqN1gAPF/p9Nm6jdY8X+n02bqN1gAPF/p9Nm6jdY8X+n02bqN1gAfWm2AqRkuNVV1Dm8DUY3+VRSiXXujR3VgWKxYUYq/3PXynv9rly4cmY/AB7oAAAAD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17475" y="-1409700"/>
            <a:ext cx="3733800" cy="2943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420740" y="2982610"/>
            <a:ext cx="841483" cy="661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253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かけ算のことを</a:t>
            </a:r>
            <a:r>
              <a:rPr kumimoji="1" lang="ja-JP" altLang="en-US" dirty="0" smtClean="0">
                <a:solidFill>
                  <a:srgbClr val="FF0000"/>
                </a:solidFill>
              </a:rPr>
              <a:t>乗法</a:t>
            </a:r>
            <a:r>
              <a:rPr kumimoji="1" lang="ja-JP" altLang="en-US" dirty="0" smtClean="0"/>
              <a:t>といいます。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4400" dirty="0" smtClean="0"/>
              <a:t>ここからは正の数・負の数のかけ算（</a:t>
            </a:r>
            <a:r>
              <a:rPr lang="ja-JP" altLang="en-US" sz="4400" dirty="0" smtClean="0">
                <a:solidFill>
                  <a:srgbClr val="FF0000"/>
                </a:solidFill>
              </a:rPr>
              <a:t>乗法</a:t>
            </a:r>
            <a:r>
              <a:rPr lang="ja-JP" altLang="en-US" sz="4400" dirty="0" smtClean="0"/>
              <a:t>）について考えましょう。</a:t>
            </a:r>
            <a:endParaRPr kumimoji="1"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2308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東に時速</a:t>
            </a:r>
            <a:r>
              <a:rPr lang="ja-JP" altLang="en-US" sz="3200" dirty="0" smtClean="0"/>
              <a:t>３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の速さで歩く人の２時間後の位置は？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908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（＋３）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（＋２）　＝　＋６</a:t>
            </a:r>
            <a:endParaRPr kumimoji="1" lang="ja-JP" altLang="en-US" sz="5400" dirty="0"/>
          </a:p>
        </p:txBody>
      </p:sp>
      <p:pic>
        <p:nvPicPr>
          <p:cNvPr id="1027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976355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88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7.58557E-7 L 0.23351 0.00277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667" y="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8" grpId="0"/>
      <p:bldP spid="39" grpId="0"/>
      <p:bldP spid="27" grpId="0"/>
      <p:bldP spid="44" grpId="0"/>
      <p:bldP spid="45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solidFill>
                  <a:srgbClr val="FF0000"/>
                </a:solidFill>
              </a:rPr>
              <a:t>東に時速</a:t>
            </a:r>
            <a:r>
              <a:rPr lang="ja-JP" altLang="en-US" sz="3200" dirty="0" smtClean="0">
                <a:solidFill>
                  <a:srgbClr val="FF0000"/>
                </a:solidFill>
              </a:rPr>
              <a:t>３</a:t>
            </a:r>
            <a:r>
              <a:rPr kumimoji="1" lang="en-US" altLang="ja-JP" sz="3200" dirty="0" smtClean="0">
                <a:solidFill>
                  <a:srgbClr val="FF0000"/>
                </a:solidFill>
              </a:rPr>
              <a:t>km</a:t>
            </a:r>
            <a:r>
              <a:rPr kumimoji="1" lang="ja-JP" altLang="en-US" sz="3200" dirty="0" smtClean="0"/>
              <a:t>の速さで歩く人の</a:t>
            </a:r>
            <a:r>
              <a:rPr kumimoji="1" lang="ja-JP" altLang="en-US" sz="3200" dirty="0" smtClean="0">
                <a:solidFill>
                  <a:srgbClr val="FF0000"/>
                </a:solidFill>
              </a:rPr>
              <a:t>２時間後</a:t>
            </a:r>
            <a:r>
              <a:rPr kumimoji="1" lang="ja-JP" altLang="en-US" sz="3200" dirty="0" smtClean="0"/>
              <a:t>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908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</a:t>
            </a:r>
            <a:r>
              <a:rPr kumimoji="1" lang="ja-JP" altLang="en-US" sz="5400" dirty="0" smtClean="0">
                <a:solidFill>
                  <a:srgbClr val="FF0000"/>
                </a:solidFill>
              </a:rPr>
              <a:t>＋３</a:t>
            </a:r>
            <a:r>
              <a:rPr kumimoji="1" lang="ja-JP" altLang="en-US" sz="5400" dirty="0" smtClean="0"/>
              <a:t>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</a:t>
            </a:r>
            <a:r>
              <a:rPr lang="ja-JP" altLang="en-US" sz="5400" dirty="0" smtClean="0">
                <a:solidFill>
                  <a:srgbClr val="FF0000"/>
                </a:solidFill>
              </a:rPr>
              <a:t>＋２</a:t>
            </a:r>
            <a:r>
              <a:rPr lang="ja-JP" altLang="en-US" sz="5400" dirty="0" smtClean="0"/>
              <a:t>）　＝　＋６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84168" y="1890660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04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243025" y="4365103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pic>
        <p:nvPicPr>
          <p:cNvPr id="1039" name="Picture 15" descr="http://t1.ftcdn.net/jpg/00/37/56/22/400_F_37562282_ETuKxXv7CKq3x1zPeA4xoovvHyJKSYDW.jpg">
            <a:hlinkClick r:id="rId2"/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682"/>
          <a:stretch/>
        </p:blipFill>
        <p:spPr bwMode="auto">
          <a:xfrm>
            <a:off x="-1164247" y="0"/>
            <a:ext cx="11233248" cy="3955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blogs.c.yimg.jp/res/blog-a7-b3/mathweather4067/folder/664687/63/11120563/img_0">
            <a:hlinkClick r:id="rId4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2616" y="3891043"/>
            <a:ext cx="12025336" cy="62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テキスト ボックス 37"/>
          <p:cNvSpPr txBox="1"/>
          <p:nvPr/>
        </p:nvSpPr>
        <p:spPr>
          <a:xfrm>
            <a:off x="7706157" y="4365104"/>
            <a:ext cx="6527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10</a:t>
            </a:r>
            <a:endParaRPr kumimoji="1" lang="ja-JP" altLang="en-US" sz="36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95536" y="436510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―1</a:t>
            </a:r>
            <a:r>
              <a:rPr kumimoji="1" lang="en-US" altLang="ja-JP" sz="3600" dirty="0" smtClean="0"/>
              <a:t>0</a:t>
            </a:r>
            <a:endParaRPr kumimoji="1" lang="ja-JP" altLang="en-US" sz="36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373315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東</a:t>
            </a:r>
            <a:endParaRPr kumimoji="1" lang="ja-JP" altLang="en-US" sz="48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-4574" y="29058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西</a:t>
            </a:r>
            <a:endParaRPr kumimoji="1" lang="ja-JP" altLang="en-US" sz="48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516" y="5095056"/>
            <a:ext cx="9139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西</a:t>
            </a:r>
            <a:r>
              <a:rPr kumimoji="1" lang="ja-JP" altLang="en-US" sz="3200" dirty="0" smtClean="0"/>
              <a:t>に時速</a:t>
            </a:r>
            <a:r>
              <a:rPr lang="ja-JP" altLang="en-US" sz="3200" dirty="0" smtClean="0"/>
              <a:t>３</a:t>
            </a:r>
            <a:r>
              <a:rPr kumimoji="1" lang="en-US" altLang="ja-JP" sz="3200" dirty="0" smtClean="0"/>
              <a:t>km</a:t>
            </a:r>
            <a:r>
              <a:rPr kumimoji="1" lang="ja-JP" altLang="en-US" sz="3200" dirty="0" smtClean="0"/>
              <a:t>の速さで歩く人の２時間後の位置は？</a:t>
            </a:r>
            <a:endParaRPr kumimoji="1" lang="ja-JP" altLang="en-US" sz="3200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86172" y="5737010"/>
            <a:ext cx="88424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5400" dirty="0" smtClean="0"/>
              <a:t>（－３）　 </a:t>
            </a:r>
            <a:r>
              <a:rPr kumimoji="1" lang="en-US" altLang="ja-JP" sz="5400" dirty="0" smtClean="0"/>
              <a:t>×</a:t>
            </a:r>
            <a:r>
              <a:rPr lang="ja-JP" altLang="en-US" sz="5400" dirty="0"/>
              <a:t>　</a:t>
            </a:r>
            <a:r>
              <a:rPr lang="ja-JP" altLang="en-US" sz="5400" dirty="0" smtClean="0"/>
              <a:t>　（＋２）　＝　</a:t>
            </a:r>
            <a:r>
              <a:rPr lang="en-US" altLang="ja-JP" sz="5400" dirty="0" smtClean="0"/>
              <a:t>―</a:t>
            </a:r>
            <a:r>
              <a:rPr lang="ja-JP" altLang="en-US" sz="5400" dirty="0" smtClean="0"/>
              <a:t>６</a:t>
            </a:r>
            <a:endParaRPr kumimoji="1" lang="ja-JP" altLang="en-US" sz="5400" dirty="0"/>
          </a:p>
        </p:txBody>
      </p:sp>
      <p:pic>
        <p:nvPicPr>
          <p:cNvPr id="13" name="Picture 3" descr="C:\Users\teacher\AppData\Local\Microsoft\Windows\Temporary Internet Files\Content.IE5\RO29ZX8Q\MC90044573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6355" y="1739522"/>
            <a:ext cx="952044" cy="203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283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1.15634E-6 L -0.23108 0.00393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63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8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7360</TotalTime>
  <Words>1134</Words>
  <Application>Microsoft Office PowerPoint</Application>
  <PresentationFormat>画面に合わせる (4:3)</PresentationFormat>
  <Paragraphs>264</Paragraphs>
  <Slides>30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30</vt:i4>
      </vt:variant>
    </vt:vector>
  </HeadingPairs>
  <TitlesOfParts>
    <vt:vector size="31" baseType="lpstr">
      <vt:lpstr>Office ​​テーマ</vt:lpstr>
      <vt:lpstr>正の数・負の数の乗法・除法</vt:lpstr>
      <vt:lpstr>小学校の復習</vt:lpstr>
      <vt:lpstr>小学校の復習</vt:lpstr>
      <vt:lpstr>小学校の復習</vt:lpstr>
      <vt:lpstr>小学校の復習</vt:lpstr>
      <vt:lpstr>かけ算のことを乗法といいます。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問１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問２</vt:lpstr>
      <vt:lpstr>PowerPoint プレゼンテーション</vt:lpstr>
      <vt:lpstr>PowerPoint プレゼンテーション</vt:lpstr>
      <vt:lpstr>PowerPoint プレゼンテーション</vt:lpstr>
      <vt:lpstr>問３</vt:lpstr>
      <vt:lpstr>PowerPoint プレゼンテーション</vt:lpstr>
      <vt:lpstr>わり算のことを除法といいます。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０と積、商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正の数・負の数</dc:title>
  <dc:creator>teacher</dc:creator>
  <cp:lastModifiedBy>teacher</cp:lastModifiedBy>
  <cp:revision>230</cp:revision>
  <cp:lastPrinted>2014-04-28T07:28:18Z</cp:lastPrinted>
  <dcterms:created xsi:type="dcterms:W3CDTF">2014-02-26T04:50:14Z</dcterms:created>
  <dcterms:modified xsi:type="dcterms:W3CDTF">2014-05-09T03:49:21Z</dcterms:modified>
</cp:coreProperties>
</file>