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1" autoAdjust="0"/>
    <p:restoredTop sz="94622" autoAdjust="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02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88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67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93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47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567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47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413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94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9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12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224136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/>
              <a:t>分配法則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99592" y="2204864"/>
            <a:ext cx="7344816" cy="36004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5400" dirty="0">
                <a:solidFill>
                  <a:schemeClr val="tx1"/>
                </a:solidFill>
              </a:rPr>
              <a:t>かっこのついた式</a:t>
            </a:r>
            <a:r>
              <a:rPr lang="ja-JP" altLang="en-US" sz="5400" dirty="0" smtClean="0">
                <a:solidFill>
                  <a:schemeClr val="tx1"/>
                </a:solidFill>
              </a:rPr>
              <a:t>を分配法則を使って効率よく解くことができる。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19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円/楕円 10"/>
          <p:cNvSpPr/>
          <p:nvPr/>
        </p:nvSpPr>
        <p:spPr>
          <a:xfrm>
            <a:off x="4015531" y="1920227"/>
            <a:ext cx="844502" cy="213844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7068036" y="1631439"/>
            <a:ext cx="1618932" cy="5574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116632"/>
            <a:ext cx="80922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ea typeface="ＤＦ平成明朝体W7" pitchFamily="1" charset="-128"/>
              </a:rPr>
              <a:t>縦の長さａ</a:t>
            </a:r>
            <a:r>
              <a:rPr kumimoji="1" lang="en-US" altLang="ja-JP" sz="2800" dirty="0" smtClean="0">
                <a:ea typeface="ＤＦ平成明朝体W7" pitchFamily="1" charset="-128"/>
              </a:rPr>
              <a:t>m</a:t>
            </a:r>
            <a:r>
              <a:rPr kumimoji="1" lang="ja-JP" altLang="en-US" sz="2800" dirty="0" err="1" smtClean="0">
                <a:ea typeface="ＤＦ平成明朝体W7" pitchFamily="1" charset="-128"/>
              </a:rPr>
              <a:t>、</a:t>
            </a:r>
            <a:r>
              <a:rPr kumimoji="1" lang="ja-JP" altLang="en-US" sz="2800" dirty="0" smtClean="0">
                <a:ea typeface="ＤＦ平成明朝体W7" pitchFamily="1" charset="-128"/>
              </a:rPr>
              <a:t>横の長さ</a:t>
            </a:r>
            <a:r>
              <a:rPr kumimoji="1" lang="ja-JP" altLang="en-US" sz="2800" dirty="0" err="1" smtClean="0">
                <a:ea typeface="ＤＦ平成明朝体W7" pitchFamily="1" charset="-128"/>
              </a:rPr>
              <a:t>ｂ</a:t>
            </a:r>
            <a:r>
              <a:rPr kumimoji="1" lang="en-US" altLang="ja-JP" sz="2800" dirty="0" smtClean="0">
                <a:ea typeface="ＤＦ平成明朝体W7" pitchFamily="1" charset="-128"/>
              </a:rPr>
              <a:t>cm</a:t>
            </a:r>
            <a:r>
              <a:rPr kumimoji="1" lang="ja-JP" altLang="en-US" sz="2800" dirty="0" smtClean="0">
                <a:ea typeface="ＤＦ平成明朝体W7" pitchFamily="1" charset="-128"/>
              </a:rPr>
              <a:t>の花壇があります。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639852"/>
            <a:ext cx="8435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ea typeface="ＤＦ平成明朝体W7" pitchFamily="1" charset="-128"/>
              </a:rPr>
              <a:t>横を</a:t>
            </a:r>
            <a:r>
              <a:rPr lang="ja-JP" altLang="en-US" sz="2800" dirty="0" err="1">
                <a:ea typeface="ＤＦ平成明朝体W7" pitchFamily="1" charset="-128"/>
              </a:rPr>
              <a:t>ｃ</a:t>
            </a:r>
            <a:r>
              <a:rPr kumimoji="1" lang="en-US" altLang="ja-JP" sz="2800" dirty="0" smtClean="0">
                <a:ea typeface="ＤＦ平成明朝体W7" pitchFamily="1" charset="-128"/>
              </a:rPr>
              <a:t>m</a:t>
            </a:r>
            <a:r>
              <a:rPr kumimoji="1" lang="ja-JP" altLang="en-US" sz="2800" dirty="0" err="1" smtClean="0">
                <a:ea typeface="ＤＦ平成明朝体W7" pitchFamily="1" charset="-128"/>
              </a:rPr>
              <a:t>だけ</a:t>
            </a:r>
            <a:r>
              <a:rPr kumimoji="1" lang="ja-JP" altLang="en-US" sz="2800" dirty="0" smtClean="0">
                <a:ea typeface="ＤＦ平成明朝体W7" pitchFamily="1" charset="-128"/>
              </a:rPr>
              <a:t>のばした時の花壇の面積を式に表わしてみよう。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4397657" y="1578771"/>
            <a:ext cx="2677304" cy="68291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pic>
        <p:nvPicPr>
          <p:cNvPr id="6" name="Picture 3" descr="C:\Users\iwachu-20\AppData\Local\Microsoft\Windows\Temporary Internet Files\Content.IE5\KHYJJ5KH\MP90014531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036" y="1920228"/>
            <a:ext cx="1618932" cy="214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iwachu-20\AppData\Local\Microsoft\Windows\Temporary Internet Files\Content.IE5\FI06KP9C\MP90040235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732" y="1916832"/>
            <a:ext cx="2677304" cy="214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3639131" y="2692038"/>
            <a:ext cx="748923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3200" dirty="0"/>
              <a:t>ａ</a:t>
            </a:r>
            <a:r>
              <a:rPr lang="en-US" altLang="ja-JP" sz="3200" dirty="0" smtClean="0"/>
              <a:t>m</a:t>
            </a:r>
            <a:endParaRPr lang="ja-JP" altLang="en-US" sz="3200" dirty="0"/>
          </a:p>
        </p:txBody>
      </p:sp>
      <p:sp>
        <p:nvSpPr>
          <p:cNvPr id="13" name="正方形/長方形 12"/>
          <p:cNvSpPr/>
          <p:nvPr/>
        </p:nvSpPr>
        <p:spPr>
          <a:xfrm>
            <a:off x="5381083" y="1301571"/>
            <a:ext cx="760144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3200" dirty="0" err="1" smtClean="0"/>
              <a:t>ｂ</a:t>
            </a:r>
            <a:r>
              <a:rPr lang="en-US" altLang="ja-JP" sz="3200" dirty="0" smtClean="0"/>
              <a:t>m</a:t>
            </a:r>
            <a:endParaRPr lang="ja-JP" altLang="en-US" sz="3200" dirty="0"/>
          </a:p>
        </p:txBody>
      </p:sp>
      <p:sp>
        <p:nvSpPr>
          <p:cNvPr id="14" name="正方形/長方形 13"/>
          <p:cNvSpPr/>
          <p:nvPr/>
        </p:nvSpPr>
        <p:spPr>
          <a:xfrm>
            <a:off x="7522275" y="1286383"/>
            <a:ext cx="744114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3200" dirty="0" err="1" smtClean="0"/>
              <a:t>ｃ</a:t>
            </a:r>
            <a:r>
              <a:rPr lang="en-US" altLang="ja-JP" sz="3200" dirty="0" smtClean="0"/>
              <a:t>m</a:t>
            </a:r>
            <a:endParaRPr lang="ja-JP" altLang="en-US" sz="3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1520" y="1737931"/>
            <a:ext cx="34163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ea typeface="ＤＦ平成明朝体W7" pitchFamily="1" charset="-128"/>
              </a:rPr>
              <a:t>こ</a:t>
            </a:r>
            <a:r>
              <a:rPr kumimoji="1" lang="ja-JP" altLang="en-US" sz="2800" dirty="0" smtClean="0">
                <a:ea typeface="ＤＦ平成明朝体W7" pitchFamily="1" charset="-128"/>
              </a:rPr>
              <a:t>の面積を縦</a:t>
            </a:r>
            <a:r>
              <a:rPr kumimoji="1" lang="en-US" altLang="ja-JP" sz="2800" dirty="0" smtClean="0">
                <a:ea typeface="ＤＦ平成明朝体W7" pitchFamily="1" charset="-128"/>
              </a:rPr>
              <a:t>×</a:t>
            </a:r>
            <a:r>
              <a:rPr kumimoji="1" lang="ja-JP" altLang="en-US" sz="2800" dirty="0" smtClean="0">
                <a:ea typeface="ＤＦ平成明朝体W7" pitchFamily="1" charset="-128"/>
              </a:rPr>
              <a:t>横で</a:t>
            </a:r>
            <a:endParaRPr kumimoji="1" lang="en-US" altLang="ja-JP" sz="2800" dirty="0" smtClean="0">
              <a:ea typeface="ＤＦ平成明朝体W7" pitchFamily="1" charset="-128"/>
            </a:endParaRPr>
          </a:p>
          <a:p>
            <a:r>
              <a:rPr kumimoji="1" lang="ja-JP" altLang="en-US" sz="2800" dirty="0" smtClean="0">
                <a:ea typeface="ＤＦ平成明朝体W7" pitchFamily="1" charset="-128"/>
              </a:rPr>
              <a:t>表すと、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21676" y="2706013"/>
            <a:ext cx="36215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</a:rPr>
              <a:t>ａ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×(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ｂ＋</a:t>
            </a:r>
            <a:r>
              <a:rPr lang="ja-JP" altLang="en-US" sz="4400" dirty="0" err="1">
                <a:solidFill>
                  <a:srgbClr val="FF0000"/>
                </a:solidFill>
              </a:rPr>
              <a:t>ｃ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)(m</a:t>
            </a:r>
            <a:r>
              <a:rPr lang="en-US" altLang="ja-JP" sz="44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)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1676" y="4401982"/>
            <a:ext cx="45416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ａ</a:t>
            </a:r>
            <a:r>
              <a:rPr lang="en-US" altLang="ja-JP" sz="4400" dirty="0" smtClean="0">
                <a:solidFill>
                  <a:srgbClr val="FF0000"/>
                </a:solidFill>
              </a:rPr>
              <a:t>×</a:t>
            </a:r>
            <a:r>
              <a:rPr lang="ja-JP" altLang="en-US" sz="4400" dirty="0" smtClean="0">
                <a:solidFill>
                  <a:srgbClr val="FF0000"/>
                </a:solidFill>
              </a:rPr>
              <a:t>ｂ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＋ａ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×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ｃ　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(m</a:t>
            </a:r>
            <a:r>
              <a:rPr lang="en-US" altLang="ja-JP" sz="44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)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51520" y="3476946"/>
            <a:ext cx="34163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ea typeface="ＤＦ平成明朝体W7" pitchFamily="1" charset="-128"/>
              </a:rPr>
              <a:t>２</a:t>
            </a:r>
            <a:r>
              <a:rPr kumimoji="1" lang="ja-JP" altLang="en-US" sz="2800" dirty="0" smtClean="0">
                <a:ea typeface="ＤＦ平成明朝体W7" pitchFamily="1" charset="-128"/>
              </a:rPr>
              <a:t>つの長方形の和で</a:t>
            </a:r>
            <a:endParaRPr kumimoji="1" lang="en-US" altLang="ja-JP" sz="2800" dirty="0" smtClean="0">
              <a:ea typeface="ＤＦ平成明朝体W7" pitchFamily="1" charset="-128"/>
            </a:endParaRPr>
          </a:p>
          <a:p>
            <a:r>
              <a:rPr kumimoji="1" lang="ja-JP" altLang="en-US" sz="2800" dirty="0" smtClean="0">
                <a:ea typeface="ＤＦ平成明朝体W7" pitchFamily="1" charset="-128"/>
              </a:rPr>
              <a:t>表すと、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1676" y="5373588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ea typeface="ＤＦ平成明朝体W7" pitchFamily="1" charset="-128"/>
              </a:rPr>
              <a:t>よって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392372" y="5151868"/>
            <a:ext cx="32015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</a:rPr>
              <a:t>ａ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×(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ｂ＋</a:t>
            </a:r>
            <a:r>
              <a:rPr lang="ja-JP" altLang="en-US" sz="4400" dirty="0" err="1">
                <a:solidFill>
                  <a:srgbClr val="FF0000"/>
                </a:solidFill>
              </a:rPr>
              <a:t>ｃ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＝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481395" y="5127367"/>
            <a:ext cx="31822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ａ</a:t>
            </a:r>
            <a:r>
              <a:rPr lang="en-US" altLang="ja-JP" sz="4400" dirty="0" smtClean="0">
                <a:solidFill>
                  <a:srgbClr val="FF0000"/>
                </a:solidFill>
              </a:rPr>
              <a:t>×</a:t>
            </a:r>
            <a:r>
              <a:rPr lang="ja-JP" altLang="en-US" sz="4400" dirty="0" smtClean="0">
                <a:solidFill>
                  <a:srgbClr val="FF0000"/>
                </a:solidFill>
              </a:rPr>
              <a:t>ｂ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＋ａ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×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ｃ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230427" y="5908769"/>
            <a:ext cx="4134465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tx1"/>
                </a:solidFill>
                <a:ea typeface="ＤＦ平成明朝体W7" panose="02010609000101010101" pitchFamily="1" charset="-128"/>
              </a:rPr>
              <a:t>分　配　法　則</a:t>
            </a:r>
            <a:endParaRPr kumimoji="1" lang="ja-JP" altLang="en-US" sz="4400" dirty="0">
              <a:solidFill>
                <a:schemeClr val="tx1"/>
              </a:solidFill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03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4" grpId="0"/>
      <p:bldP spid="5" grpId="0"/>
      <p:bldP spid="2" grpId="0" animBg="1"/>
      <p:bldP spid="3" grpId="0" animBg="1"/>
      <p:bldP spid="13" grpId="0" animBg="1"/>
      <p:bldP spid="14" grpId="0" animBg="1"/>
      <p:bldP spid="20" grpId="0"/>
      <p:bldP spid="21" grpId="0"/>
      <p:bldP spid="22" grpId="0"/>
      <p:bldP spid="23" grpId="0"/>
      <p:bldP spid="24" grpId="0"/>
      <p:bldP spid="27" grpId="0"/>
      <p:bldP spid="28" grpId="0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184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問</a:t>
            </a:r>
            <a:r>
              <a:rPr lang="ja-JP" altLang="en-US" dirty="0"/>
              <a:t>６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764704"/>
                <a:ext cx="4032448" cy="5976664"/>
              </a:xfrm>
            </p:spPr>
            <p:txBody>
              <a:bodyPr/>
              <a:lstStyle/>
              <a:p>
                <a:pPr marL="514350" indent="-514350">
                  <a:buAutoNum type="arabicParenBoth"/>
                </a:pPr>
                <a:r>
                  <a:rPr kumimoji="1" lang="ja-JP" altLang="en-US" dirty="0" smtClean="0"/>
                  <a:t>　（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kumimoji="1"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kumimoji="1" lang="ja-JP" altLang="en-US" dirty="0" smtClean="0"/>
                  <a:t>＋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kumimoji="1" lang="ja-JP" altLang="en-US" dirty="0" smtClean="0"/>
                  <a:t>）</a:t>
                </a:r>
                <a:r>
                  <a:rPr kumimoji="1" lang="en-US" altLang="ja-JP" dirty="0" smtClean="0"/>
                  <a:t>×</a:t>
                </a:r>
                <a:r>
                  <a:rPr kumimoji="1" lang="ja-JP" altLang="en-US" dirty="0" smtClean="0"/>
                  <a:t>（－６）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　</a:t>
                </a:r>
                <a:endParaRPr lang="en-US" altLang="ja-JP" dirty="0"/>
              </a:p>
              <a:p>
                <a:pPr marL="514350" indent="-514350">
                  <a:buAutoNum type="arabicParenBoth"/>
                </a:pPr>
                <a:endParaRPr kumimoji="1" lang="en-US" altLang="ja-JP" dirty="0" smtClean="0"/>
              </a:p>
              <a:p>
                <a:pPr marL="514350" indent="-514350">
                  <a:buAutoNum type="arabicParenBoth"/>
                </a:pPr>
                <a:endParaRPr lang="en-US" altLang="ja-JP" dirty="0"/>
              </a:p>
              <a:p>
                <a:pPr marL="0" indent="0">
                  <a:buNone/>
                </a:pPr>
                <a:r>
                  <a:rPr kumimoji="1" lang="en-US" altLang="ja-JP" dirty="0" smtClean="0"/>
                  <a:t>(2)</a:t>
                </a:r>
                <a:r>
                  <a:rPr kumimoji="1" lang="ja-JP" altLang="en-US" dirty="0" smtClean="0"/>
                  <a:t>　１２</a:t>
                </a:r>
                <a:r>
                  <a:rPr kumimoji="1" lang="en-US" altLang="ja-JP" dirty="0" smtClean="0"/>
                  <a:t>×</a:t>
                </a:r>
                <a:r>
                  <a:rPr lang="ja-JP" altLang="en-US" dirty="0" smtClean="0"/>
                  <a:t> </a:t>
                </a:r>
                <a:r>
                  <a:rPr lang="ja-JP" altLang="en-US" dirty="0"/>
                  <a:t>（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/>
                      </a:rPr>
                      <m:t>―</m:t>
                    </m:r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/>
                  <a:t>＋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）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764704"/>
                <a:ext cx="4032448" cy="5976664"/>
              </a:xfrm>
              <a:blipFill rotWithShape="1">
                <a:blip r:embed="rId2"/>
                <a:stretch>
                  <a:fillRect l="-3927" r="-377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環状矢印 3"/>
          <p:cNvSpPr/>
          <p:nvPr/>
        </p:nvSpPr>
        <p:spPr>
          <a:xfrm>
            <a:off x="1240077" y="3140968"/>
            <a:ext cx="1368152" cy="978408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環状矢印 5"/>
          <p:cNvSpPr/>
          <p:nvPr/>
        </p:nvSpPr>
        <p:spPr>
          <a:xfrm>
            <a:off x="1240077" y="3140968"/>
            <a:ext cx="2304256" cy="978408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環状矢印 6"/>
          <p:cNvSpPr/>
          <p:nvPr/>
        </p:nvSpPr>
        <p:spPr>
          <a:xfrm flipH="1">
            <a:off x="1256526" y="395185"/>
            <a:ext cx="2304256" cy="978408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環状矢印 7"/>
          <p:cNvSpPr/>
          <p:nvPr/>
        </p:nvSpPr>
        <p:spPr>
          <a:xfrm flipH="1">
            <a:off x="2176181" y="427904"/>
            <a:ext cx="1368152" cy="978408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2"/>
              <p:cNvSpPr txBox="1">
                <a:spLocks/>
              </p:cNvSpPr>
              <p:nvPr/>
            </p:nvSpPr>
            <p:spPr>
              <a:xfrm>
                <a:off x="4139952" y="764704"/>
                <a:ext cx="5004048" cy="597666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en-US" altLang="ja-JP" dirty="0" smtClean="0"/>
                  <a:t> ×</a:t>
                </a:r>
                <a:r>
                  <a:rPr lang="ja-JP" altLang="en-US" dirty="0"/>
                  <a:t>（－６） ＋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dirty="0" smtClean="0"/>
                  <a:t>×</a:t>
                </a:r>
                <a:r>
                  <a:rPr lang="ja-JP" altLang="en-US" dirty="0"/>
                  <a:t>（－６</a:t>
                </a:r>
                <a:r>
                  <a:rPr lang="ja-JP" altLang="en-US" dirty="0" smtClean="0"/>
                  <a:t>）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＝－２＋（－３）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＝</a:t>
                </a:r>
                <a:r>
                  <a:rPr lang="ja-JP" altLang="en-US" dirty="0" smtClean="0"/>
                  <a:t>－２－３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＝－</a:t>
                </a:r>
                <a:r>
                  <a:rPr lang="ja-JP" altLang="en-US" dirty="0" smtClean="0"/>
                  <a:t>５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lang="ja-JP" altLang="en-US" dirty="0" smtClean="0"/>
                  <a:t>＝１２</a:t>
                </a:r>
                <a:r>
                  <a:rPr lang="en-US" altLang="ja-JP" dirty="0" smtClean="0"/>
                  <a:t>×</a:t>
                </a:r>
                <a:r>
                  <a:rPr lang="ja-JP" altLang="en-US" dirty="0" smtClean="0"/>
                  <a:t>（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</a:rPr>
                      <m:t>―</m:t>
                    </m:r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 smtClean="0"/>
                  <a:t>）＋ １２</a:t>
                </a:r>
                <a:r>
                  <a:rPr lang="en-US" altLang="ja-JP" dirty="0" smtClean="0"/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＝－４＋１８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＝１４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9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764704"/>
                <a:ext cx="5004048" cy="5976664"/>
              </a:xfrm>
              <a:prstGeom prst="rect">
                <a:avLst/>
              </a:prstGeom>
              <a:blipFill rotWithShape="1">
                <a:blip r:embed="rId3"/>
                <a:stretch>
                  <a:fillRect l="-3045" r="-15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955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次の計算をしよう。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96752"/>
            <a:ext cx="7416824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 smtClean="0">
                <a:solidFill>
                  <a:srgbClr val="FF0000"/>
                </a:solidFill>
              </a:rPr>
              <a:t>　</a:t>
            </a:r>
            <a:r>
              <a:rPr kumimoji="1" lang="ja-JP" altLang="en-US" sz="4800" dirty="0" smtClean="0"/>
              <a:t>２３</a:t>
            </a:r>
            <a:r>
              <a:rPr kumimoji="1" lang="en-US" altLang="ja-JP" sz="4800" dirty="0" smtClean="0"/>
              <a:t>×</a:t>
            </a:r>
            <a:r>
              <a:rPr kumimoji="1" lang="ja-JP" altLang="en-US" sz="4800" dirty="0" smtClean="0"/>
              <a:t>（－１２）＋２３</a:t>
            </a:r>
            <a:r>
              <a:rPr kumimoji="1" lang="en-US" altLang="ja-JP" sz="4800" dirty="0" smtClean="0"/>
              <a:t>×</a:t>
            </a:r>
            <a:r>
              <a:rPr kumimoji="1" lang="ja-JP" altLang="en-US" sz="4800" dirty="0" smtClean="0"/>
              <a:t>１１２</a:t>
            </a:r>
            <a:endParaRPr kumimoji="1" lang="en-US" altLang="ja-JP" sz="4800" dirty="0" smtClean="0"/>
          </a:p>
        </p:txBody>
      </p:sp>
    </p:spTree>
    <p:extLst>
      <p:ext uri="{BB962C8B-B14F-4D97-AF65-F5344CB8AC3E}">
        <p14:creationId xmlns:p14="http://schemas.microsoft.com/office/powerpoint/2010/main" val="26343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次の計算をしよう。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96752"/>
            <a:ext cx="7416824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 smtClean="0">
                <a:solidFill>
                  <a:srgbClr val="FF0000"/>
                </a:solidFill>
              </a:rPr>
              <a:t>　２３</a:t>
            </a:r>
            <a:r>
              <a:rPr kumimoji="1" lang="en-US" altLang="ja-JP" sz="4800" dirty="0" smtClean="0"/>
              <a:t>×</a:t>
            </a:r>
            <a:r>
              <a:rPr kumimoji="1" lang="ja-JP" altLang="en-US" sz="4800" dirty="0" smtClean="0"/>
              <a:t>（－１２）＋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２３</a:t>
            </a:r>
            <a:r>
              <a:rPr kumimoji="1" lang="en-US" altLang="ja-JP" sz="4800" dirty="0" smtClean="0"/>
              <a:t>×</a:t>
            </a:r>
            <a:r>
              <a:rPr kumimoji="1" lang="ja-JP" altLang="en-US" sz="4800" dirty="0" smtClean="0"/>
              <a:t>１１２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</a:t>
            </a:r>
            <a:r>
              <a:rPr lang="ja-JP" altLang="en-US" sz="4800" dirty="0" smtClean="0">
                <a:solidFill>
                  <a:srgbClr val="FF0000"/>
                </a:solidFill>
              </a:rPr>
              <a:t>２３</a:t>
            </a:r>
            <a:r>
              <a:rPr lang="en-US" altLang="ja-JP" sz="4800" dirty="0" smtClean="0"/>
              <a:t>×</a:t>
            </a:r>
            <a:r>
              <a:rPr lang="ja-JP" altLang="en-US" sz="4800" dirty="0" smtClean="0"/>
              <a:t>（－１２＋１１２）</a:t>
            </a:r>
            <a:endParaRPr lang="en-US" altLang="ja-JP" sz="4800" dirty="0" smtClean="0"/>
          </a:p>
          <a:p>
            <a:pPr marL="0" indent="0">
              <a:buNone/>
            </a:pPr>
            <a:r>
              <a:rPr kumimoji="1" lang="ja-JP" altLang="en-US" sz="4800" dirty="0" smtClean="0"/>
              <a:t>＝２３</a:t>
            </a:r>
            <a:r>
              <a:rPr kumimoji="1" lang="en-US" altLang="ja-JP" sz="4800" dirty="0" smtClean="0"/>
              <a:t>×</a:t>
            </a:r>
            <a:r>
              <a:rPr kumimoji="1" lang="ja-JP" altLang="en-US" sz="4800" dirty="0" smtClean="0"/>
              <a:t>１００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＝２３００</a:t>
            </a:r>
            <a:endParaRPr kumimoji="1" lang="ja-JP" altLang="en-US" sz="4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20072" y="3540997"/>
            <a:ext cx="32015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＝ａ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×(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ｂ＋</a:t>
            </a:r>
            <a:r>
              <a:rPr lang="ja-JP" altLang="en-US" sz="4400" dirty="0" err="1">
                <a:solidFill>
                  <a:srgbClr val="FF0000"/>
                </a:solidFill>
              </a:rPr>
              <a:t>ｃ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)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02201" y="2771556"/>
            <a:ext cx="31822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ａ</a:t>
            </a:r>
            <a:r>
              <a:rPr lang="en-US" altLang="ja-JP" sz="4400" dirty="0" smtClean="0">
                <a:solidFill>
                  <a:srgbClr val="FF0000"/>
                </a:solidFill>
              </a:rPr>
              <a:t>×</a:t>
            </a:r>
            <a:r>
              <a:rPr lang="ja-JP" altLang="en-US" sz="4400" dirty="0" smtClean="0">
                <a:solidFill>
                  <a:srgbClr val="FF0000"/>
                </a:solidFill>
              </a:rPr>
              <a:t>ｂ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＋ａ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×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ｃ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75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196</Words>
  <Application>Microsoft Office PowerPoint</Application>
  <PresentationFormat>画面に合わせる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分配法則</vt:lpstr>
      <vt:lpstr>PowerPoint プレゼンテーション</vt:lpstr>
      <vt:lpstr>問６</vt:lpstr>
      <vt:lpstr>次の計算をしよう。</vt:lpstr>
      <vt:lpstr>次の計算をしよう。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分配法則</dc:title>
  <dc:creator>teacher</dc:creator>
  <cp:lastModifiedBy>kajukun</cp:lastModifiedBy>
  <cp:revision>16</cp:revision>
  <dcterms:created xsi:type="dcterms:W3CDTF">2014-05-28T23:33:29Z</dcterms:created>
  <dcterms:modified xsi:type="dcterms:W3CDTF">2014-06-01T11:52:12Z</dcterms:modified>
</cp:coreProperties>
</file>