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1" r:id="rId2"/>
    <p:sldId id="356" r:id="rId3"/>
    <p:sldId id="357" r:id="rId4"/>
    <p:sldId id="341" r:id="rId5"/>
    <p:sldId id="358" r:id="rId6"/>
    <p:sldId id="362" r:id="rId7"/>
    <p:sldId id="359" r:id="rId8"/>
    <p:sldId id="360" r:id="rId9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9677F-D99E-45AE-867E-FD4289C1A2C3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1647D-5780-4E49-B468-A1A8ECD2F2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674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19665-554C-4692-9A05-4A837419FBDC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CA57A-DB53-4688-AFBA-E8A280C465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796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086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246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038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83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852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99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129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878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3558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481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92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AB085-E0A6-4DAA-B1A6-7192C13BEE43}" type="datetimeFigureOut">
              <a:rPr kumimoji="1" lang="ja-JP" altLang="en-US" smtClean="0"/>
              <a:t>2014/5/21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17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kumimoji="1" lang="ja-JP" altLang="en-US" sz="5400" dirty="0" smtClean="0"/>
              <a:t>分数の乗法</a:t>
            </a:r>
            <a:r>
              <a:rPr kumimoji="1" lang="ja-JP" altLang="en-US" sz="5400" smtClean="0"/>
              <a:t>・除法～計算法則</a:t>
            </a:r>
            <a:endParaRPr kumimoji="1" lang="ja-JP" altLang="en-US" sz="5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493096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kumimoji="1" lang="ja-JP" altLang="en-US" sz="5400" dirty="0" smtClean="0"/>
              <a:t>本時の目標</a:t>
            </a:r>
            <a:endParaRPr kumimoji="1" lang="en-US" altLang="ja-JP" sz="5400" dirty="0" smtClean="0"/>
          </a:p>
          <a:p>
            <a:pPr marL="0" indent="0">
              <a:buNone/>
            </a:pPr>
            <a:r>
              <a:rPr kumimoji="1" lang="ja-JP" altLang="en-US" sz="5400" dirty="0" smtClean="0"/>
              <a:t>正の数・負の数の分数の乗法と除法の計算のしかたを理解し、分数の乗法と除法の計算ができるようにする。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86695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0106"/>
          </a:xfrm>
        </p:spPr>
        <p:txBody>
          <a:bodyPr/>
          <a:lstStyle/>
          <a:p>
            <a:r>
              <a:rPr kumimoji="1" lang="ja-JP" altLang="en-US" dirty="0" smtClean="0"/>
              <a:t>分数の乗法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903040"/>
                <a:ext cx="3250704" cy="2980928"/>
              </a:xfrm>
            </p:spPr>
            <p:txBody>
              <a:bodyPr>
                <a:noAutofit/>
              </a:bodyPr>
              <a:lstStyle/>
              <a:p>
                <a:pPr marL="514350" indent="-514350">
                  <a:buAutoNum type="arabicParenBoth"/>
                </a:pPr>
                <a:r>
                  <a:rPr kumimoji="1" lang="ja-JP" altLang="en-US" sz="3600" dirty="0" smtClean="0"/>
                  <a:t>　（</a:t>
                </a:r>
                <a14:m>
                  <m:oMath xmlns:m="http://schemas.openxmlformats.org/officeDocument/2006/math">
                    <m:r>
                      <a:rPr kumimoji="1" lang="ja-JP" altLang="en-US" sz="3600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kumimoji="1" lang="en-US" altLang="ja-JP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kumimoji="1" lang="ja-JP" altLang="en-US" sz="3600" b="0" i="1" smtClean="0"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kumimoji="1" lang="ja-JP" altLang="en-US" sz="3600" b="0" i="1" smtClean="0">
                            <a:latin typeface="Cambria Math"/>
                          </a:rPr>
                          <m:t>８</m:t>
                        </m:r>
                      </m:den>
                    </m:f>
                  </m:oMath>
                </a14:m>
                <a:r>
                  <a:rPr kumimoji="1" lang="ja-JP" altLang="en-US" sz="3600" dirty="0" smtClean="0"/>
                  <a:t>）</a:t>
                </a:r>
                <a:r>
                  <a:rPr kumimoji="1" lang="en-US" altLang="ja-JP" sz="3600" dirty="0" smtClean="0"/>
                  <a:t>×</a:t>
                </a:r>
                <a:r>
                  <a:rPr lang="en-US" altLang="ja-JP" sz="3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sz="3600" b="0" i="1" smtClean="0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endParaRPr kumimoji="1" lang="en-US" altLang="ja-JP" sz="3600" dirty="0" smtClean="0"/>
              </a:p>
              <a:p>
                <a:pPr marL="0" indent="0">
                  <a:buNone/>
                </a:pPr>
                <a:r>
                  <a:rPr lang="ja-JP" altLang="en-US" sz="3600" dirty="0"/>
                  <a:t>　</a:t>
                </a:r>
                <a:r>
                  <a:rPr lang="ja-JP" altLang="en-US" sz="3600" dirty="0" smtClean="0"/>
                  <a:t>＝－（</a:t>
                </a:r>
                <a:r>
                  <a:rPr lang="en-US" altLang="ja-JP" sz="3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i="1"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sz="3600" b="0" i="1" smtClean="0">
                            <a:latin typeface="Cambria Math"/>
                          </a:rPr>
                          <m:t>８</m:t>
                        </m:r>
                      </m:den>
                    </m:f>
                  </m:oMath>
                </a14:m>
                <a:r>
                  <a:rPr lang="en-US" altLang="ja-JP" sz="3600" dirty="0"/>
                  <a:t>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sz="3600" i="1">
                            <a:latin typeface="Cambria Math"/>
                          </a:rPr>
                          <m:t>３</m:t>
                        </m:r>
                      </m:den>
                    </m:f>
                    <m:r>
                      <a:rPr lang="ja-JP" altLang="en-US" sz="3600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3600" dirty="0" smtClean="0"/>
                  <a:t>）</a:t>
                </a:r>
                <a:endParaRPr lang="en-US" altLang="ja-JP" sz="3600" dirty="0" smtClean="0"/>
              </a:p>
              <a:p>
                <a:pPr marL="0" indent="0">
                  <a:buNone/>
                </a:pPr>
                <a:r>
                  <a:rPr kumimoji="1" lang="ja-JP" altLang="en-US" sz="3600" dirty="0"/>
                  <a:t>　</a:t>
                </a:r>
                <a:r>
                  <a:rPr kumimoji="1" lang="ja-JP" altLang="en-US" sz="3600" dirty="0" smtClean="0"/>
                  <a:t>＝－</a:t>
                </a:r>
                <a:r>
                  <a:rPr lang="en-US" altLang="ja-JP" sz="3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sz="3600" i="1">
                            <a:latin typeface="Cambria Math"/>
                          </a:rPr>
                          <m:t>１２</m:t>
                        </m:r>
                      </m:den>
                    </m:f>
                  </m:oMath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903040"/>
                <a:ext cx="3250704" cy="2980928"/>
              </a:xfrm>
              <a:blipFill rotWithShape="1">
                <a:blip r:embed="rId2"/>
                <a:stretch>
                  <a:fillRect l="-5816" r="-5629" b="-613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/>
              <p:cNvSpPr txBox="1">
                <a:spLocks/>
              </p:cNvSpPr>
              <p:nvPr/>
            </p:nvSpPr>
            <p:spPr>
              <a:xfrm>
                <a:off x="4788024" y="908720"/>
                <a:ext cx="3960440" cy="29809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ja-JP" sz="3600" dirty="0" smtClean="0"/>
                  <a:t>(2)</a:t>
                </a:r>
                <a:r>
                  <a:rPr lang="ja-JP" altLang="en-US" sz="3600" dirty="0" smtClean="0"/>
                  <a:t>　（</a:t>
                </a:r>
                <a14:m>
                  <m:oMath xmlns:m="http://schemas.openxmlformats.org/officeDocument/2006/math">
                    <m:r>
                      <a:rPr lang="ja-JP" altLang="en-US" sz="360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ja-JP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3600" i="1" smtClean="0">
                            <a:latin typeface="Cambria Math"/>
                          </a:rPr>
                          <m:t>６</m:t>
                        </m:r>
                      </m:den>
                    </m:f>
                  </m:oMath>
                </a14:m>
                <a:r>
                  <a:rPr lang="ja-JP" altLang="en-US" sz="3600" dirty="0" smtClean="0"/>
                  <a:t>）</a:t>
                </a:r>
                <a:r>
                  <a:rPr lang="en-US" altLang="ja-JP" sz="3600" dirty="0" smtClean="0"/>
                  <a:t>×</a:t>
                </a:r>
                <a:r>
                  <a:rPr lang="ja-JP" altLang="en-US" sz="3600" dirty="0" smtClean="0"/>
                  <a:t>（</a:t>
                </a:r>
                <a:r>
                  <a:rPr lang="en-US" altLang="ja-JP" sz="3600" dirty="0" smtClean="0"/>
                  <a:t>―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3600" b="0" i="1" smtClean="0">
                            <a:latin typeface="Cambria Math"/>
                          </a:rPr>
                          <m:t>４</m:t>
                        </m:r>
                      </m:den>
                    </m:f>
                  </m:oMath>
                </a14:m>
                <a:r>
                  <a:rPr lang="ja-JP" altLang="en-US" sz="3600" dirty="0" smtClean="0"/>
                  <a:t>）</a:t>
                </a:r>
                <a:endParaRPr lang="en-US" altLang="ja-JP" sz="3600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ja-JP" altLang="en-US" sz="3600" dirty="0"/>
                  <a:t>　</a:t>
                </a:r>
                <a:r>
                  <a:rPr lang="ja-JP" altLang="en-US" sz="3600" dirty="0" smtClean="0"/>
                  <a:t>＝＋（</a:t>
                </a:r>
                <a:r>
                  <a:rPr lang="en-US" altLang="ja-JP" sz="36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3600" b="0" i="1" smtClean="0">
                            <a:latin typeface="Cambria Math"/>
                          </a:rPr>
                          <m:t>６</m:t>
                        </m:r>
                      </m:den>
                    </m:f>
                  </m:oMath>
                </a14:m>
                <a:r>
                  <a:rPr lang="en-US" altLang="ja-JP" sz="3600" dirty="0"/>
                  <a:t>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3600" b="0" i="1" smtClean="0">
                            <a:latin typeface="Cambria Math"/>
                          </a:rPr>
                          <m:t>４</m:t>
                        </m:r>
                      </m:den>
                    </m:f>
                    <m:r>
                      <a:rPr lang="ja-JP" altLang="en-US" sz="3600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3600" dirty="0" smtClean="0"/>
                  <a:t>）</a:t>
                </a:r>
                <a:endParaRPr lang="en-US" altLang="ja-JP" sz="3600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ja-JP" altLang="en-US" sz="3600" dirty="0"/>
                  <a:t>　</a:t>
                </a:r>
                <a:r>
                  <a:rPr lang="ja-JP" altLang="en-US" sz="3600" dirty="0" smtClean="0"/>
                  <a:t>＝</a:t>
                </a:r>
                <a:r>
                  <a:rPr lang="en-US" altLang="ja-JP" sz="36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3600" b="0" i="1" smtClean="0">
                            <a:latin typeface="Cambria Math"/>
                          </a:rPr>
                          <m:t>８</m:t>
                        </m:r>
                      </m:den>
                    </m:f>
                  </m:oMath>
                </a14:m>
                <a:endParaRPr lang="ja-JP" altLang="en-US" sz="3600" dirty="0"/>
              </a:p>
            </p:txBody>
          </p:sp>
        </mc:Choice>
        <mc:Fallback xmlns="">
          <p:sp>
            <p:nvSpPr>
              <p:cNvPr id="4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908720"/>
                <a:ext cx="3960440" cy="2980928"/>
              </a:xfrm>
              <a:prstGeom prst="rect">
                <a:avLst/>
              </a:prstGeom>
              <a:blipFill rotWithShape="1">
                <a:blip r:embed="rId3"/>
                <a:stretch>
                  <a:fillRect l="-4615" r="-3846" b="-633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コンテンツ プレースホルダー 2"/>
              <p:cNvSpPr txBox="1">
                <a:spLocks/>
              </p:cNvSpPr>
              <p:nvPr/>
            </p:nvSpPr>
            <p:spPr>
              <a:xfrm>
                <a:off x="0" y="4269196"/>
                <a:ext cx="9144000" cy="257626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ja-JP" altLang="en-US" dirty="0" smtClean="0"/>
                  <a:t>問１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en-US" altLang="ja-JP" dirty="0" smtClean="0"/>
                  <a:t>(1)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latin typeface="Cambria Math"/>
                          </a:rPr>
                          <m:t>６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５</m:t>
                        </m:r>
                      </m:den>
                    </m:f>
                  </m:oMath>
                </a14:m>
                <a:r>
                  <a:rPr lang="en-US" altLang="ja-JP" dirty="0"/>
                  <a:t>×</a:t>
                </a:r>
                <a:r>
                  <a:rPr lang="ja-JP" altLang="en-US" dirty="0" smtClean="0"/>
                  <a:t>（</a:t>
                </a:r>
                <a14:m>
                  <m:oMath xmlns:m="http://schemas.openxmlformats.org/officeDocument/2006/math">
                    <m:r>
                      <a:rPr lang="ja-JP" altLang="en-US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ja-JP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１０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dirty="0" smtClean="0"/>
                  <a:t>）　</a:t>
                </a:r>
                <a:r>
                  <a:rPr lang="en-US" altLang="ja-JP" dirty="0" smtClean="0"/>
                  <a:t>(2)</a:t>
                </a:r>
                <a:r>
                  <a:rPr lang="ja-JP" altLang="en-US" dirty="0" smtClean="0"/>
                  <a:t>（</a:t>
                </a:r>
                <a14:m>
                  <m:oMath xmlns:m="http://schemas.openxmlformats.org/officeDocument/2006/math">
                    <m:r>
                      <a:rPr lang="ja-JP" altLang="en-US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dirty="0"/>
                  <a:t>）</a:t>
                </a:r>
                <a:r>
                  <a:rPr lang="en-US" altLang="ja-JP" dirty="0"/>
                  <a:t>×</a:t>
                </a:r>
                <a:r>
                  <a:rPr lang="ja-JP" altLang="en-US" dirty="0"/>
                  <a:t>（</a:t>
                </a:r>
                <a:r>
                  <a:rPr lang="en-US" altLang="ja-JP" dirty="0"/>
                  <a:t>―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１１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ja-JP" altLang="en-US" dirty="0" smtClean="0"/>
                  <a:t>）　</a:t>
                </a:r>
                <a:r>
                  <a:rPr lang="en-US" altLang="ja-JP" dirty="0" smtClean="0"/>
                  <a:t>(3)</a:t>
                </a:r>
                <a:r>
                  <a:rPr lang="ja-JP" altLang="en-US" dirty="0"/>
                  <a:t> （</a:t>
                </a:r>
                <a14:m>
                  <m:oMath xmlns:m="http://schemas.openxmlformats.org/officeDocument/2006/math">
                    <m:r>
                      <a:rPr lang="ja-JP" altLang="en-US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８</m:t>
                        </m:r>
                      </m:den>
                    </m:f>
                  </m:oMath>
                </a14:m>
                <a:r>
                  <a:rPr lang="ja-JP" altLang="en-US" dirty="0"/>
                  <a:t>）</a:t>
                </a:r>
                <a:r>
                  <a:rPr lang="en-US" altLang="ja-JP" dirty="0"/>
                  <a:t>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/>
                  <a:t>　</a:t>
                </a:r>
                <a:r>
                  <a:rPr lang="ja-JP" altLang="en-US" dirty="0" smtClean="0"/>
                  <a:t>　＝</a:t>
                </a:r>
                <a:r>
                  <a:rPr lang="ja-JP" altLang="en-US" dirty="0" smtClean="0">
                    <a:solidFill>
                      <a:srgbClr val="FF0000"/>
                    </a:solidFill>
                  </a:rPr>
                  <a:t>－４</a:t>
                </a:r>
                <a:r>
                  <a:rPr lang="ja-JP" altLang="en-US" dirty="0" smtClean="0"/>
                  <a:t>　　　　　　＝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１１</m:t>
                        </m:r>
                      </m:num>
                      <m:den>
                        <m:r>
                          <a:rPr lang="ja-JP" alt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dirty="0" smtClean="0"/>
                  <a:t>　　　　　　　　　　＝</a:t>
                </a:r>
                <a:r>
                  <a:rPr lang="ja-JP" altLang="en-US" dirty="0"/>
                  <a:t> </a:t>
                </a:r>
                <a14:m>
                  <m:oMath xmlns:m="http://schemas.openxmlformats.org/officeDocument/2006/math">
                    <m:r>
                      <a:rPr lang="ja-JP" altLang="en-US" i="1" smtClean="0">
                        <a:solidFill>
                          <a:srgbClr val="FF000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１６</m:t>
                        </m:r>
                      </m:den>
                    </m:f>
                  </m:oMath>
                </a14:m>
                <a:endParaRPr lang="ja-JP" altLang="en-US" dirty="0"/>
              </a:p>
            </p:txBody>
          </p:sp>
        </mc:Choice>
        <mc:Fallback>
          <p:sp>
            <p:nvSpPr>
              <p:cNvPr id="5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69196"/>
                <a:ext cx="9144000" cy="2576264"/>
              </a:xfrm>
              <a:prstGeom prst="rect">
                <a:avLst/>
              </a:prstGeom>
              <a:blipFill rotWithShape="1">
                <a:blip r:embed="rId4"/>
                <a:stretch>
                  <a:fillRect l="-1667" t="-425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68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18085" y="-27296"/>
            <a:ext cx="5545772" cy="945536"/>
          </a:xfrm>
        </p:spPr>
        <p:txBody>
          <a:bodyPr/>
          <a:lstStyle/>
          <a:p>
            <a:r>
              <a:rPr kumimoji="1" lang="ja-JP" altLang="en-US" dirty="0" smtClean="0"/>
              <a:t>小学校の復習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/>
              <p:cNvSpPr txBox="1">
                <a:spLocks/>
              </p:cNvSpPr>
              <p:nvPr/>
            </p:nvSpPr>
            <p:spPr>
              <a:xfrm>
                <a:off x="0" y="744126"/>
                <a:ext cx="9036496" cy="316835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ja-JP" altLang="en-US" sz="4000" dirty="0" smtClean="0"/>
                  <a:t>次の□に当てはまる数を求めましょう。</a:t>
                </a:r>
                <a:endParaRPr lang="en-US" altLang="ja-JP" sz="4000" dirty="0" smtClean="0"/>
              </a:p>
              <a:p>
                <a:pPr marL="0" indent="0">
                  <a:buNone/>
                </a:pPr>
                <a:r>
                  <a:rPr lang="ja-JP" altLang="en-US" sz="4000" dirty="0" smtClean="0"/>
                  <a:t>　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000" i="1"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sz="4000" i="1">
                            <a:latin typeface="Cambria Math"/>
                          </a:rPr>
                          <m:t>８</m:t>
                        </m:r>
                      </m:den>
                    </m:f>
                  </m:oMath>
                </a14:m>
                <a:r>
                  <a:rPr lang="en-US" altLang="ja-JP" sz="4000" dirty="0" smtClean="0"/>
                  <a:t>÷</a:t>
                </a:r>
                <a:r>
                  <a:rPr lang="en-US" altLang="ja-JP" sz="4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000" b="0" i="1" smtClean="0"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sz="4000" b="0" i="1" smtClean="0"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ja-JP" altLang="en-US" sz="4000" dirty="0" smtClean="0"/>
                  <a:t>＝</a:t>
                </a:r>
                <a:r>
                  <a:rPr lang="en-US" altLang="ja-JP" sz="4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000" i="1"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sz="4000" i="1">
                            <a:latin typeface="Cambria Math"/>
                          </a:rPr>
                          <m:t>８</m:t>
                        </m:r>
                      </m:den>
                    </m:f>
                  </m:oMath>
                </a14:m>
                <a:r>
                  <a:rPr lang="en-US" altLang="ja-JP" sz="4000" dirty="0" smtClean="0"/>
                  <a:t>×</a:t>
                </a:r>
                <a:r>
                  <a:rPr lang="ja-JP" altLang="en-US" sz="4000" dirty="0" smtClean="0"/>
                  <a:t>□　　５</a:t>
                </a:r>
                <a:r>
                  <a:rPr lang="en-US" altLang="ja-JP" sz="4000" dirty="0" smtClean="0"/>
                  <a:t>÷</a:t>
                </a:r>
                <a:r>
                  <a:rPr lang="ja-JP" altLang="en-US" sz="4000" dirty="0" smtClean="0"/>
                  <a:t>３＝５</a:t>
                </a:r>
                <a:r>
                  <a:rPr lang="en-US" altLang="ja-JP" sz="4000" dirty="0" smtClean="0"/>
                  <a:t>×</a:t>
                </a:r>
                <a:r>
                  <a:rPr lang="ja-JP" altLang="en-US" sz="4000" dirty="0" smtClean="0"/>
                  <a:t>□</a:t>
                </a:r>
                <a:endParaRPr lang="en-US" altLang="ja-JP" sz="4000" dirty="0"/>
              </a:p>
              <a:p>
                <a:pPr marL="0" indent="0">
                  <a:buNone/>
                </a:pPr>
                <a:r>
                  <a:rPr lang="ja-JP" altLang="en-US" sz="4000" dirty="0" smtClean="0"/>
                  <a:t>　　</a:t>
                </a:r>
                <a:r>
                  <a:rPr lang="en-US" altLang="ja-JP" sz="4000" dirty="0"/>
                  <a:t> </a:t>
                </a:r>
                <a:r>
                  <a:rPr lang="ja-JP" altLang="en-US" sz="4000" dirty="0" smtClean="0"/>
                  <a:t>　　　</a:t>
                </a:r>
                <a:r>
                  <a:rPr lang="ja-JP" altLang="en-US" sz="4000" dirty="0" smtClean="0">
                    <a:solidFill>
                      <a:srgbClr val="FF0000"/>
                    </a:solidFill>
                  </a:rPr>
                  <a:t>　</a:t>
                </a:r>
                <a:r>
                  <a:rPr lang="en-US" altLang="ja-JP" sz="4000" dirty="0"/>
                  <a:t> </a:t>
                </a:r>
                <a:r>
                  <a:rPr lang="en-US" altLang="ja-JP" sz="4000" dirty="0" smtClean="0"/>
                  <a:t> </a:t>
                </a:r>
                <a:r>
                  <a:rPr lang="ja-JP" altLang="en-US" sz="4000" dirty="0" smtClean="0">
                    <a:solidFill>
                      <a:srgbClr val="FF0000"/>
                    </a:solidFill>
                  </a:rPr>
                  <a:t>　　　</a:t>
                </a:r>
                <a14:m>
                  <m:oMath xmlns:m="http://schemas.openxmlformats.org/officeDocument/2006/math">
                    <m:r>
                      <a:rPr lang="en-US" altLang="ja-JP" sz="4000" b="0" i="0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altLang="ja-JP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sz="4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５</m:t>
                        </m:r>
                      </m:den>
                    </m:f>
                  </m:oMath>
                </a14:m>
                <a:r>
                  <a:rPr lang="ja-JP" altLang="en-US" sz="4000" dirty="0" smtClean="0">
                    <a:solidFill>
                      <a:srgbClr val="FF0000"/>
                    </a:solidFill>
                  </a:rPr>
                  <a:t>　　　　　　　　　　</a:t>
                </a:r>
                <a:r>
                  <a:rPr lang="en-US" altLang="ja-JP" sz="40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4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  <m:r>
                      <a:rPr lang="ja-JP" altLang="en-US" sz="4000" i="1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4000" dirty="0" smtClean="0">
                    <a:solidFill>
                      <a:srgbClr val="FF0000"/>
                    </a:solidFill>
                  </a:rPr>
                  <a:t>　</a:t>
                </a:r>
                <a:r>
                  <a:rPr lang="ja-JP" altLang="en-US" sz="4000" dirty="0" smtClean="0"/>
                  <a:t>　　　　　　　　　　　　　</a:t>
                </a:r>
                <a:endParaRPr lang="en-US" altLang="ja-JP" sz="4000" dirty="0" smtClean="0"/>
              </a:p>
            </p:txBody>
          </p:sp>
        </mc:Choice>
        <mc:Fallback xmlns="">
          <p:sp>
            <p:nvSpPr>
              <p:cNvPr id="4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44126"/>
                <a:ext cx="9036496" cy="3168351"/>
              </a:xfrm>
              <a:prstGeom prst="rect">
                <a:avLst/>
              </a:prstGeom>
              <a:blipFill rotWithShape="1">
                <a:blip r:embed="rId2"/>
                <a:stretch>
                  <a:fillRect l="-2362" t="-461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テキスト ボックス 8"/>
          <p:cNvSpPr txBox="1"/>
          <p:nvPr/>
        </p:nvSpPr>
        <p:spPr>
          <a:xfrm>
            <a:off x="269418" y="3893725"/>
            <a:ext cx="8568952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u="sng" dirty="0" smtClean="0">
                <a:solidFill>
                  <a:srgbClr val="FF0000"/>
                </a:solidFill>
              </a:rPr>
              <a:t>２つの数の積が１</a:t>
            </a:r>
            <a:r>
              <a:rPr kumimoji="1" lang="ja-JP" altLang="en-US" sz="3600" dirty="0" smtClean="0"/>
              <a:t>になるとき、一方の数を、</a:t>
            </a:r>
            <a:endParaRPr kumimoji="1" lang="en-US" altLang="ja-JP" sz="3600" dirty="0" smtClean="0"/>
          </a:p>
          <a:p>
            <a:r>
              <a:rPr kumimoji="1" lang="ja-JP" altLang="en-US" sz="3600" dirty="0" smtClean="0"/>
              <a:t>他方の数の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逆数</a:t>
            </a:r>
            <a:r>
              <a:rPr kumimoji="1" lang="ja-JP" altLang="en-US" sz="3600" dirty="0" smtClean="0"/>
              <a:t>という。</a:t>
            </a:r>
            <a:endParaRPr kumimoji="1" lang="ja-JP" alt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正方形/長方形 14"/>
              <p:cNvSpPr/>
              <p:nvPr/>
            </p:nvSpPr>
            <p:spPr>
              <a:xfrm>
                <a:off x="1615759" y="2701633"/>
                <a:ext cx="604653" cy="11319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3600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3600" b="0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５</m:t>
                          </m:r>
                        </m:num>
                        <m:den>
                          <m:r>
                            <a:rPr lang="ja-JP" altLang="en-US" sz="3600" b="0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２</m:t>
                          </m:r>
                        </m:den>
                      </m:f>
                    </m:oMath>
                  </m:oMathPara>
                </a14:m>
                <a:endParaRPr lang="ja-JP" altLang="en-US" sz="3600" dirty="0">
                  <a:solidFill>
                    <a:srgbClr val="0070C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正方形/長方形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5759" y="2701633"/>
                <a:ext cx="604653" cy="11319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正方形/長方形 15"/>
          <p:cNvSpPr/>
          <p:nvPr/>
        </p:nvSpPr>
        <p:spPr>
          <a:xfrm>
            <a:off x="2572227" y="2913678"/>
            <a:ext cx="697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000" dirty="0">
                <a:solidFill>
                  <a:srgbClr val="0070C0"/>
                </a:solidFill>
              </a:rPr>
              <a:t>×</a:t>
            </a:r>
            <a:endParaRPr lang="ja-JP" altLang="en-US" dirty="0">
              <a:solidFill>
                <a:srgbClr val="0070C0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368287" y="2927248"/>
            <a:ext cx="697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000" dirty="0">
                <a:solidFill>
                  <a:srgbClr val="0070C0"/>
                </a:solidFill>
              </a:rPr>
              <a:t>×</a:t>
            </a:r>
            <a:endParaRPr lang="ja-JP" altLang="en-US" dirty="0">
              <a:solidFill>
                <a:srgbClr val="0070C0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5504191" y="2881587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 smtClean="0">
                <a:solidFill>
                  <a:srgbClr val="0070C0"/>
                </a:solidFill>
                <a:latin typeface="+mj-ea"/>
                <a:ea typeface="+mj-ea"/>
              </a:rPr>
              <a:t>３</a:t>
            </a:r>
            <a:endParaRPr lang="ja-JP" altLang="en-US" sz="3600" dirty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957845" y="2907435"/>
            <a:ext cx="697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>
                <a:solidFill>
                  <a:srgbClr val="0070C0"/>
                </a:solidFill>
              </a:rPr>
              <a:t>＝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4500778" y="2701633"/>
            <a:ext cx="65755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dirty="0" smtClean="0">
                <a:solidFill>
                  <a:srgbClr val="FF0000"/>
                </a:solidFill>
                <a:latin typeface="+mj-ea"/>
                <a:ea typeface="+mj-ea"/>
              </a:rPr>
              <a:t>１</a:t>
            </a:r>
            <a:endParaRPr lang="ja-JP" altLang="en-US" sz="54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7831796" y="2948889"/>
            <a:ext cx="697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>
                <a:solidFill>
                  <a:srgbClr val="0070C0"/>
                </a:solidFill>
              </a:rPr>
              <a:t>＝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8374729" y="2743087"/>
            <a:ext cx="65755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dirty="0" smtClean="0">
                <a:solidFill>
                  <a:srgbClr val="FF0000"/>
                </a:solidFill>
                <a:latin typeface="+mj-ea"/>
                <a:ea typeface="+mj-ea"/>
              </a:rPr>
              <a:t>１</a:t>
            </a:r>
            <a:endParaRPr lang="ja-JP" altLang="en-US" sz="54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正方形/長方形 26"/>
              <p:cNvSpPr/>
              <p:nvPr/>
            </p:nvSpPr>
            <p:spPr>
              <a:xfrm>
                <a:off x="167910" y="4841822"/>
                <a:ext cx="2652694" cy="20195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ja-JP" sz="3200" dirty="0" smtClean="0"/>
                  <a:t>―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b="0" i="1" smtClean="0"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3200" b="0" i="1" smtClean="0">
                            <a:latin typeface="Cambria Math"/>
                          </a:rPr>
                          <m:t>５</m:t>
                        </m:r>
                      </m:den>
                    </m:f>
                  </m:oMath>
                </a14:m>
                <a:r>
                  <a:rPr lang="ja-JP" altLang="en-US" sz="3200" dirty="0" smtClean="0"/>
                  <a:t>の逆数は</a:t>
                </a:r>
                <a:endParaRPr lang="en-US" altLang="ja-JP" sz="3200" dirty="0" smtClean="0"/>
              </a:p>
              <a:p>
                <a:pPr>
                  <a:lnSpc>
                    <a:spcPct val="150000"/>
                  </a:lnSpc>
                </a:pPr>
                <a:r>
                  <a:rPr lang="ja-JP" altLang="en-US" sz="3200" dirty="0" smtClean="0"/>
                  <a:t>－６の逆数は</a:t>
                </a:r>
                <a:endParaRPr lang="en-US" altLang="ja-JP" sz="3200" dirty="0"/>
              </a:p>
            </p:txBody>
          </p:sp>
        </mc:Choice>
        <mc:Fallback xmlns="">
          <p:sp>
            <p:nvSpPr>
              <p:cNvPr id="27" name="正方形/長方形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910" y="4841822"/>
                <a:ext cx="2652694" cy="2019527"/>
              </a:xfrm>
              <a:prstGeom prst="rect">
                <a:avLst/>
              </a:prstGeom>
              <a:blipFill rotWithShape="1">
                <a:blip r:embed="rId4"/>
                <a:stretch>
                  <a:fillRect l="-5977" r="-2299" b="-301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正方形/長方形 27"/>
              <p:cNvSpPr/>
              <p:nvPr/>
            </p:nvSpPr>
            <p:spPr>
              <a:xfrm>
                <a:off x="2607544" y="5185683"/>
                <a:ext cx="5960546" cy="16723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3200" dirty="0" smtClean="0"/>
                  <a:t>（</a:t>
                </a:r>
                <a:r>
                  <a:rPr lang="en-US" altLang="ja-JP" sz="3200" dirty="0" smtClean="0"/>
                  <a:t>―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i="1"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3200" i="1">
                            <a:latin typeface="Cambria Math"/>
                          </a:rPr>
                          <m:t>５</m:t>
                        </m:r>
                      </m:den>
                    </m:f>
                  </m:oMath>
                </a14:m>
                <a:r>
                  <a:rPr lang="ja-JP" altLang="en-US" sz="3200" dirty="0" smtClean="0"/>
                  <a:t>）</a:t>
                </a:r>
                <a:r>
                  <a:rPr lang="en-US" altLang="ja-JP" sz="3200" dirty="0" smtClean="0"/>
                  <a:t>×</a:t>
                </a:r>
                <a:r>
                  <a:rPr lang="ja-JP" altLang="en-US" sz="3200" dirty="0"/>
                  <a:t> </a:t>
                </a:r>
                <a:r>
                  <a:rPr lang="ja-JP" altLang="en-US" sz="3200" dirty="0" smtClean="0"/>
                  <a:t>（</a:t>
                </a:r>
                <a:r>
                  <a:rPr lang="en-US" altLang="ja-JP" sz="3200" dirty="0" smtClean="0">
                    <a:solidFill>
                      <a:srgbClr val="FF0000"/>
                    </a:solidFill>
                  </a:rPr>
                  <a:t>―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sz="3200" dirty="0" smtClean="0"/>
                  <a:t>）＝１なので　</a:t>
                </a:r>
                <a:r>
                  <a:rPr lang="en-US" altLang="ja-JP" sz="3200" dirty="0" smtClean="0"/>
                  <a:t>―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i="1"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sz="3200" i="1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endParaRPr lang="en-US" altLang="ja-JP" sz="3200" dirty="0" smtClean="0"/>
              </a:p>
              <a:p>
                <a:r>
                  <a:rPr lang="ja-JP" altLang="en-US" sz="3200" dirty="0" smtClean="0"/>
                  <a:t>－６</a:t>
                </a:r>
                <a:r>
                  <a:rPr lang="en-US" altLang="ja-JP" sz="3200" dirty="0" smtClean="0"/>
                  <a:t>×</a:t>
                </a:r>
                <a:r>
                  <a:rPr lang="ja-JP" altLang="en-US" sz="3200" dirty="0"/>
                  <a:t> （</a:t>
                </a:r>
                <a:r>
                  <a:rPr lang="en-US" altLang="ja-JP" sz="3200" dirty="0" smtClean="0">
                    <a:solidFill>
                      <a:srgbClr val="FF0000"/>
                    </a:solidFill>
                  </a:rPr>
                  <a:t>―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６</m:t>
                        </m:r>
                      </m:den>
                    </m:f>
                  </m:oMath>
                </a14:m>
                <a:r>
                  <a:rPr lang="ja-JP" altLang="en-US" sz="3200" dirty="0" smtClean="0"/>
                  <a:t>）＝１なので　</a:t>
                </a:r>
                <a:r>
                  <a:rPr lang="en-US" altLang="ja-JP" sz="3200" dirty="0" smtClean="0"/>
                  <a:t>―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3200" i="1">
                            <a:latin typeface="Cambria Math"/>
                          </a:rPr>
                          <m:t>６</m:t>
                        </m:r>
                      </m:den>
                    </m:f>
                  </m:oMath>
                </a14:m>
                <a:endParaRPr lang="en-US" altLang="ja-JP" sz="3200" dirty="0"/>
              </a:p>
            </p:txBody>
          </p:sp>
        </mc:Choice>
        <mc:Fallback xmlns="">
          <p:sp>
            <p:nvSpPr>
              <p:cNvPr id="28" name="正方形/長方形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7544" y="5185683"/>
                <a:ext cx="5960546" cy="1672317"/>
              </a:xfrm>
              <a:prstGeom prst="rect">
                <a:avLst/>
              </a:prstGeom>
              <a:blipFill rotWithShape="1">
                <a:blip r:embed="rId5"/>
                <a:stretch>
                  <a:fillRect l="-2658" b="-547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7456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9" grpId="0" animBg="1"/>
      <p:bldP spid="15" grpId="0"/>
      <p:bldP spid="16" grpId="0"/>
      <p:bldP spid="17" grpId="0"/>
      <p:bldP spid="18" grpId="0"/>
      <p:bldP spid="19" grpId="0"/>
      <p:bldP spid="20" grpId="0"/>
      <p:bldP spid="24" grpId="0"/>
      <p:bldP spid="25" grpId="0"/>
      <p:bldP spid="27" grpId="0" uiExpand="1" build="p"/>
      <p:bldP spid="2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905" y="-36816"/>
            <a:ext cx="8229600" cy="822993"/>
          </a:xfrm>
        </p:spPr>
        <p:txBody>
          <a:bodyPr/>
          <a:lstStyle/>
          <a:p>
            <a:r>
              <a:rPr kumimoji="1" lang="ja-JP" altLang="en-US" dirty="0" smtClean="0"/>
              <a:t>逆　数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88139" y="836712"/>
            <a:ext cx="8568952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u="sng" dirty="0" smtClean="0">
                <a:solidFill>
                  <a:srgbClr val="FF0000"/>
                </a:solidFill>
              </a:rPr>
              <a:t>２つの数の積が１</a:t>
            </a:r>
            <a:r>
              <a:rPr kumimoji="1" lang="ja-JP" altLang="en-US" sz="3600" dirty="0" smtClean="0"/>
              <a:t>になるとき、一方の数を、</a:t>
            </a:r>
            <a:endParaRPr kumimoji="1" lang="en-US" altLang="ja-JP" sz="3600" dirty="0" smtClean="0"/>
          </a:p>
          <a:p>
            <a:r>
              <a:rPr kumimoji="1" lang="ja-JP" altLang="en-US" sz="3600" dirty="0" smtClean="0"/>
              <a:t>他方の数の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逆数</a:t>
            </a:r>
            <a:r>
              <a:rPr kumimoji="1" lang="ja-JP" altLang="en-US" sz="3600" dirty="0" smtClean="0"/>
              <a:t>という。</a:t>
            </a:r>
            <a:endParaRPr kumimoji="1" lang="ja-JP" alt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正方形/長方形 26"/>
              <p:cNvSpPr/>
              <p:nvPr/>
            </p:nvSpPr>
            <p:spPr>
              <a:xfrm>
                <a:off x="335067" y="1999869"/>
                <a:ext cx="8458771" cy="31938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ja-JP" altLang="en-US" sz="3200" dirty="0" smtClean="0"/>
                  <a:t>問２　次の逆数をいいなさい。</a:t>
                </a:r>
                <a:endParaRPr lang="en-US" altLang="ja-JP" sz="3200" dirty="0" smtClean="0"/>
              </a:p>
              <a:p>
                <a:pPr marL="514350" indent="-514350">
                  <a:lnSpc>
                    <a:spcPct val="150000"/>
                  </a:lnSpc>
                  <a:buAutoNum type="arabicParenBoth"/>
                </a:pPr>
                <a:r>
                  <a:rPr lang="en-US" altLang="ja-JP" sz="3200" dirty="0" smtClean="0"/>
                  <a:t>―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b="0" i="1" smtClean="0"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sz="3200" b="0" i="1" smtClean="0">
                            <a:latin typeface="Cambria Math"/>
                          </a:rPr>
                          <m:t>５</m:t>
                        </m:r>
                      </m:den>
                    </m:f>
                  </m:oMath>
                </a14:m>
                <a:r>
                  <a:rPr lang="ja-JP" altLang="en-US" sz="3200" dirty="0" smtClean="0"/>
                  <a:t>　　　　</a:t>
                </a:r>
                <a:r>
                  <a:rPr lang="en-US" altLang="ja-JP" sz="3200" dirty="0" smtClean="0"/>
                  <a:t>(2)</a:t>
                </a:r>
                <a:r>
                  <a:rPr lang="ja-JP" altLang="en-US" sz="3200" dirty="0"/>
                  <a:t>　</a:t>
                </a:r>
                <a:r>
                  <a:rPr lang="en-US" altLang="ja-JP" sz="3200" dirty="0"/>
                  <a:t>―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3200" b="0" i="1" smtClean="0">
                            <a:latin typeface="Cambria Math"/>
                          </a:rPr>
                          <m:t>６</m:t>
                        </m:r>
                      </m:den>
                    </m:f>
                  </m:oMath>
                </a14:m>
                <a:r>
                  <a:rPr lang="ja-JP" altLang="en-US" sz="3200" dirty="0" smtClean="0"/>
                  <a:t>　　　　</a:t>
                </a:r>
                <a:r>
                  <a:rPr lang="en-US" altLang="ja-JP" sz="3200" dirty="0" smtClean="0"/>
                  <a:t>(3)</a:t>
                </a:r>
                <a:r>
                  <a:rPr lang="ja-JP" altLang="en-US" sz="3200" dirty="0" smtClean="0"/>
                  <a:t>　－３</a:t>
                </a:r>
                <a:endParaRPr lang="en-US" altLang="ja-JP" sz="3200" dirty="0" smtClean="0"/>
              </a:p>
              <a:p>
                <a:pPr>
                  <a:lnSpc>
                    <a:spcPct val="150000"/>
                  </a:lnSpc>
                </a:pPr>
                <a:r>
                  <a:rPr lang="ja-JP" altLang="en-US" sz="3200" dirty="0" smtClean="0"/>
                  <a:t>　　</a:t>
                </a:r>
                <a:r>
                  <a:rPr lang="en-US" altLang="ja-JP" sz="3200" dirty="0" smtClean="0">
                    <a:solidFill>
                      <a:srgbClr val="FF0000"/>
                    </a:solidFill>
                  </a:rPr>
                  <a:t>―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ja-JP" altLang="en-US" sz="3200" dirty="0">
                    <a:solidFill>
                      <a:srgbClr val="FF0000"/>
                    </a:solidFill>
                  </a:rPr>
                  <a:t>　</a:t>
                </a:r>
                <a:r>
                  <a:rPr lang="ja-JP" altLang="en-US" sz="3200" dirty="0" smtClean="0">
                    <a:solidFill>
                      <a:srgbClr val="FF0000"/>
                    </a:solidFill>
                  </a:rPr>
                  <a:t>　　　　　　－６　　　　　　　</a:t>
                </a:r>
                <a:r>
                  <a:rPr lang="en-US" altLang="ja-JP" sz="3200" dirty="0">
                    <a:solidFill>
                      <a:srgbClr val="FF0000"/>
                    </a:solidFill>
                  </a:rPr>
                  <a:t>―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sz="3200" dirty="0">
                    <a:solidFill>
                      <a:srgbClr val="FF0000"/>
                    </a:solidFill>
                  </a:rPr>
                  <a:t>　</a:t>
                </a:r>
                <a:endParaRPr lang="en-US" altLang="ja-JP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正方形/長方形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067" y="1999869"/>
                <a:ext cx="8458771" cy="3193823"/>
              </a:xfrm>
              <a:prstGeom prst="rect">
                <a:avLst/>
              </a:prstGeom>
              <a:blipFill rotWithShape="1">
                <a:blip r:embed="rId2"/>
                <a:stretch>
                  <a:fillRect l="-194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正方形/長方形 29"/>
              <p:cNvSpPr/>
              <p:nvPr/>
            </p:nvSpPr>
            <p:spPr>
              <a:xfrm>
                <a:off x="2195736" y="5193692"/>
                <a:ext cx="7056784" cy="8846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200" dirty="0" smtClean="0"/>
                  <a:t>―</a:t>
                </a:r>
                <a:r>
                  <a:rPr lang="ja-JP" altLang="en-US" sz="3200" dirty="0" smtClean="0"/>
                  <a:t>（</a:t>
                </a:r>
                <a:r>
                  <a:rPr lang="en-US" altLang="ja-JP" sz="3200" dirty="0" smtClean="0"/>
                  <a:t> </a:t>
                </a:r>
                <a:r>
                  <a:rPr lang="ja-JP" altLang="en-US" sz="3200" dirty="0" smtClean="0"/>
                  <a:t>５</a:t>
                </a:r>
                <a:r>
                  <a:rPr lang="en-US" altLang="ja-JP" sz="3200" dirty="0"/>
                  <a:t>÷</a:t>
                </a:r>
                <a:r>
                  <a:rPr lang="en-US" altLang="ja-JP" sz="32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i="1"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3200" i="1">
                            <a:latin typeface="Cambria Math"/>
                          </a:rPr>
                          <m:t>４</m:t>
                        </m:r>
                      </m:den>
                    </m:f>
                    <m:r>
                      <a:rPr lang="ja-JP" altLang="en-US" sz="3200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3200" dirty="0" smtClean="0"/>
                  <a:t>）＝</a:t>
                </a:r>
                <a:r>
                  <a:rPr lang="en-US" altLang="ja-JP" sz="3200" dirty="0"/>
                  <a:t> ―</a:t>
                </a:r>
                <a:r>
                  <a:rPr lang="ja-JP" altLang="en-US" sz="3200" dirty="0"/>
                  <a:t>（</a:t>
                </a:r>
                <a:r>
                  <a:rPr lang="en-US" altLang="ja-JP" sz="3200" dirty="0"/>
                  <a:t> </a:t>
                </a:r>
                <a:r>
                  <a:rPr lang="ja-JP" altLang="en-US" sz="3200" dirty="0" smtClean="0"/>
                  <a:t>５</a:t>
                </a:r>
                <a:r>
                  <a:rPr lang="en-US" altLang="ja-JP" sz="3200" dirty="0"/>
                  <a:t>×</a:t>
                </a:r>
                <a:r>
                  <a:rPr lang="en-US" altLang="ja-JP" sz="32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b="0" i="1" smtClean="0">
                            <a:latin typeface="Cambria Math"/>
                          </a:rPr>
                          <m:t>４</m:t>
                        </m:r>
                      </m:num>
                      <m:den>
                        <m:r>
                          <a:rPr lang="ja-JP" altLang="en-US" sz="3200" b="0" i="1" smtClean="0">
                            <a:latin typeface="Cambria Math"/>
                          </a:rPr>
                          <m:t>３</m:t>
                        </m:r>
                      </m:den>
                    </m:f>
                    <m:r>
                      <a:rPr lang="ja-JP" altLang="en-US" sz="3200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3200" dirty="0" smtClean="0"/>
                  <a:t>）＝</a:t>
                </a:r>
                <a:r>
                  <a:rPr lang="ja-JP" altLang="en-US" sz="3200" dirty="0"/>
                  <a:t> </a:t>
                </a:r>
                <a:r>
                  <a:rPr lang="ja-JP" altLang="en-US" sz="3200" dirty="0" smtClean="0"/>
                  <a:t>５</a:t>
                </a:r>
                <a:r>
                  <a:rPr lang="en-US" altLang="ja-JP" sz="3200" dirty="0"/>
                  <a:t>×</a:t>
                </a:r>
                <a:r>
                  <a:rPr lang="ja-JP" altLang="en-US" sz="3200" dirty="0" smtClean="0"/>
                  <a:t>（</a:t>
                </a:r>
                <a:r>
                  <a:rPr lang="en-US" altLang="ja-JP" sz="3200" dirty="0"/>
                  <a:t>―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b="0" i="1" smtClean="0">
                            <a:latin typeface="Cambria Math"/>
                          </a:rPr>
                          <m:t>４</m:t>
                        </m:r>
                      </m:num>
                      <m:den>
                        <m:r>
                          <a:rPr lang="ja-JP" altLang="en-US" sz="3200" b="0" i="1" smtClean="0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sz="3200" dirty="0"/>
                  <a:t>）</a:t>
                </a:r>
              </a:p>
            </p:txBody>
          </p:sp>
        </mc:Choice>
        <mc:Fallback xmlns="">
          <p:sp>
            <p:nvSpPr>
              <p:cNvPr id="30" name="正方形/長方形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5193692"/>
                <a:ext cx="7056784" cy="884666"/>
              </a:xfrm>
              <a:prstGeom prst="rect">
                <a:avLst/>
              </a:prstGeom>
              <a:blipFill rotWithShape="1">
                <a:blip r:embed="rId3"/>
                <a:stretch>
                  <a:fillRect l="-2159" r="-1900" b="-1103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正方形/長方形 30"/>
              <p:cNvSpPr/>
              <p:nvPr/>
            </p:nvSpPr>
            <p:spPr>
              <a:xfrm>
                <a:off x="-34565" y="5193692"/>
                <a:ext cx="2724472" cy="8846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3200" dirty="0">
                    <a:solidFill>
                      <a:prstClr val="black"/>
                    </a:solidFill>
                  </a:rPr>
                  <a:t>５</a:t>
                </a:r>
                <a:r>
                  <a:rPr lang="en-US" altLang="ja-JP" sz="3200" dirty="0">
                    <a:solidFill>
                      <a:prstClr val="black"/>
                    </a:solidFill>
                  </a:rPr>
                  <a:t>÷</a:t>
                </a:r>
                <a:r>
                  <a:rPr lang="ja-JP" altLang="en-US" sz="3200" dirty="0">
                    <a:solidFill>
                      <a:prstClr val="black"/>
                    </a:solidFill>
                  </a:rPr>
                  <a:t>（</a:t>
                </a:r>
                <a:r>
                  <a:rPr lang="en-US" altLang="ja-JP" sz="3200" dirty="0">
                    <a:solidFill>
                      <a:prstClr val="black"/>
                    </a:solidFill>
                  </a:rPr>
                  <a:t>―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４</m:t>
                        </m:r>
                      </m:den>
                    </m:f>
                  </m:oMath>
                </a14:m>
                <a:r>
                  <a:rPr lang="ja-JP" altLang="en-US" sz="3200" dirty="0">
                    <a:solidFill>
                      <a:prstClr val="black"/>
                    </a:solidFill>
                  </a:rPr>
                  <a:t>）＝</a:t>
                </a:r>
                <a:endParaRPr lang="ja-JP" altLang="en-US" dirty="0"/>
              </a:p>
            </p:txBody>
          </p:sp>
        </mc:Choice>
        <mc:Fallback xmlns="">
          <p:sp>
            <p:nvSpPr>
              <p:cNvPr id="31" name="正方形/長方形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4565" y="5193692"/>
                <a:ext cx="2724472" cy="884666"/>
              </a:xfrm>
              <a:prstGeom prst="rect">
                <a:avLst/>
              </a:prstGeom>
              <a:blipFill rotWithShape="1">
                <a:blip r:embed="rId4"/>
                <a:stretch>
                  <a:fillRect l="-5593" b="-1103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テキスト ボックス 31"/>
          <p:cNvSpPr txBox="1"/>
          <p:nvPr/>
        </p:nvSpPr>
        <p:spPr>
          <a:xfrm>
            <a:off x="216174" y="6078358"/>
            <a:ext cx="1107996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除法</a:t>
            </a:r>
            <a:endParaRPr kumimoji="1" lang="ja-JP" altLang="en-US" sz="3600" dirty="0"/>
          </a:p>
        </p:txBody>
      </p:sp>
      <p:sp>
        <p:nvSpPr>
          <p:cNvPr id="33" name="右矢印 32"/>
          <p:cNvSpPr/>
          <p:nvPr/>
        </p:nvSpPr>
        <p:spPr>
          <a:xfrm>
            <a:off x="1383051" y="6222833"/>
            <a:ext cx="6302273" cy="357377"/>
          </a:xfrm>
          <a:prstGeom prst="rightArrow">
            <a:avLst>
              <a:gd name="adj1" fmla="val 50000"/>
              <a:gd name="adj2" fmla="val 80551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738948" y="6078357"/>
            <a:ext cx="1107996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乗法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18993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uild="p"/>
      <p:bldP spid="30" grpId="0"/>
      <p:bldP spid="31" grpId="0"/>
      <p:bldP spid="32" grpId="0" animBg="1"/>
      <p:bldP spid="33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4077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正の</a:t>
            </a:r>
            <a:r>
              <a:rPr lang="ja-JP" altLang="en-US" dirty="0" smtClean="0"/>
              <a:t>数・負の数の</a:t>
            </a:r>
            <a:r>
              <a:rPr kumimoji="1" lang="ja-JP" altLang="en-US" dirty="0" smtClean="0"/>
              <a:t>除法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87301" y="692696"/>
            <a:ext cx="8064896" cy="108012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正の数・負の数でわるには、その数の逆数をかけて、除法（</a:t>
            </a:r>
            <a:r>
              <a:rPr kumimoji="1" lang="en-US" altLang="ja-JP" dirty="0" smtClean="0"/>
              <a:t>÷</a:t>
            </a:r>
            <a:r>
              <a:rPr kumimoji="1" lang="ja-JP" altLang="en-US" dirty="0" smtClean="0"/>
              <a:t>）を乗法（</a:t>
            </a:r>
            <a:r>
              <a:rPr kumimoji="1" lang="en-US" altLang="ja-JP" dirty="0" smtClean="0"/>
              <a:t>×</a:t>
            </a:r>
            <a:r>
              <a:rPr kumimoji="1" lang="ja-JP" altLang="en-US" dirty="0" smtClean="0"/>
              <a:t>）になおす。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/>
              <p:cNvSpPr txBox="1">
                <a:spLocks/>
              </p:cNvSpPr>
              <p:nvPr/>
            </p:nvSpPr>
            <p:spPr>
              <a:xfrm>
                <a:off x="467544" y="1916832"/>
                <a:ext cx="3250704" cy="31683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514350" indent="-514350">
                  <a:buFont typeface="Arial" panose="020B0604020202020204" pitchFamily="34" charset="0"/>
                  <a:buAutoNum type="arabicParenBoth"/>
                </a:pPr>
                <a:r>
                  <a:rPr lang="ja-JP" altLang="en-US" sz="3600" dirty="0" smtClean="0"/>
                  <a:t>　</a:t>
                </a:r>
                <a:r>
                  <a:rPr lang="en-US" altLang="ja-JP" sz="36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i="1"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sz="3600" i="1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en-US" altLang="ja-JP" sz="3600" dirty="0" smtClean="0"/>
                  <a:t>÷</a:t>
                </a:r>
                <a:r>
                  <a:rPr lang="ja-JP" altLang="en-US" sz="3600" dirty="0" smtClean="0"/>
                  <a:t>（</a:t>
                </a:r>
                <a14:m>
                  <m:oMath xmlns:m="http://schemas.openxmlformats.org/officeDocument/2006/math">
                    <m:r>
                      <a:rPr lang="ja-JP" altLang="en-US" sz="360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ja-JP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i="1" smtClean="0"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sz="3600" i="1" smtClean="0">
                            <a:latin typeface="Cambria Math"/>
                          </a:rPr>
                          <m:t>８</m:t>
                        </m:r>
                      </m:den>
                    </m:f>
                  </m:oMath>
                </a14:m>
                <a:r>
                  <a:rPr lang="ja-JP" altLang="en-US" sz="3600" dirty="0" smtClean="0"/>
                  <a:t>）</a:t>
                </a:r>
                <a:endParaRPr lang="en-US" altLang="ja-JP" sz="3600" dirty="0" smtClean="0"/>
              </a:p>
              <a:p>
                <a:pPr marL="0" indent="0">
                  <a:buNone/>
                </a:pPr>
                <a:r>
                  <a:rPr lang="ja-JP" altLang="en-US" sz="3600" dirty="0"/>
                  <a:t>　</a:t>
                </a:r>
                <a:r>
                  <a:rPr lang="ja-JP" altLang="en-US" sz="3600" dirty="0" smtClean="0"/>
                  <a:t>＝</a:t>
                </a:r>
                <a:r>
                  <a:rPr lang="en-US" altLang="ja-JP" sz="3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i="1"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sz="3600" i="1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en-US" altLang="ja-JP" sz="3600" dirty="0" smtClean="0">
                    <a:solidFill>
                      <a:srgbClr val="FF0000"/>
                    </a:solidFill>
                  </a:rPr>
                  <a:t>×</a:t>
                </a:r>
                <a:r>
                  <a:rPr lang="ja-JP" altLang="en-US" sz="3600" dirty="0">
                    <a:solidFill>
                      <a:srgbClr val="FF0000"/>
                    </a:solidFill>
                  </a:rPr>
                  <a:t>（</a:t>
                </a:r>
                <a14:m>
                  <m:oMath xmlns:m="http://schemas.openxmlformats.org/officeDocument/2006/math">
                    <m:r>
                      <a:rPr lang="ja-JP" altLang="en-US" sz="3600" i="1">
                        <a:solidFill>
                          <a:srgbClr val="FF000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ja-JP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８</m:t>
                        </m:r>
                      </m:num>
                      <m:den>
                        <m:r>
                          <a:rPr lang="ja-JP" altLang="en-US" sz="36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５</m:t>
                        </m:r>
                      </m:den>
                    </m:f>
                  </m:oMath>
                </a14:m>
                <a:r>
                  <a:rPr lang="ja-JP" altLang="en-US" sz="3600" dirty="0">
                    <a:solidFill>
                      <a:srgbClr val="FF0000"/>
                    </a:solidFill>
                  </a:rPr>
                  <a:t>）</a:t>
                </a:r>
                <a:endParaRPr lang="en-US" altLang="ja-JP" sz="3600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ja-JP" altLang="en-US" sz="3600" dirty="0"/>
                  <a:t>　</a:t>
                </a:r>
                <a:r>
                  <a:rPr lang="ja-JP" altLang="en-US" sz="3600" dirty="0" smtClean="0"/>
                  <a:t>＝－</a:t>
                </a:r>
                <a:r>
                  <a:rPr lang="en-US" altLang="ja-JP" sz="3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i="1" smtClean="0">
                            <a:latin typeface="Cambria Math"/>
                          </a:rPr>
                          <m:t>１６</m:t>
                        </m:r>
                      </m:num>
                      <m:den>
                        <m:r>
                          <a:rPr lang="ja-JP" altLang="en-US" sz="3600" i="1" smtClean="0">
                            <a:latin typeface="Cambria Math"/>
                          </a:rPr>
                          <m:t>１５</m:t>
                        </m:r>
                      </m:den>
                    </m:f>
                  </m:oMath>
                </a14:m>
                <a:endParaRPr lang="ja-JP" altLang="en-US" sz="3600" dirty="0"/>
              </a:p>
            </p:txBody>
          </p:sp>
        </mc:Choice>
        <mc:Fallback xmlns="">
          <p:sp>
            <p:nvSpPr>
              <p:cNvPr id="4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916832"/>
                <a:ext cx="3250704" cy="3168352"/>
              </a:xfrm>
              <a:prstGeom prst="rect">
                <a:avLst/>
              </a:prstGeom>
              <a:blipFill rotWithShape="1">
                <a:blip r:embed="rId2"/>
                <a:stretch>
                  <a:fillRect l="-581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コンテンツ プレースホルダー 2"/>
              <p:cNvSpPr txBox="1">
                <a:spLocks/>
              </p:cNvSpPr>
              <p:nvPr/>
            </p:nvSpPr>
            <p:spPr>
              <a:xfrm>
                <a:off x="4506744" y="1916832"/>
                <a:ext cx="4248472" cy="312165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ja-JP" sz="3600" dirty="0" smtClean="0"/>
                  <a:t>(2)</a:t>
                </a:r>
                <a:r>
                  <a:rPr lang="ja-JP" altLang="en-US" sz="3600" dirty="0" smtClean="0"/>
                  <a:t>　（</a:t>
                </a:r>
                <a14:m>
                  <m:oMath xmlns:m="http://schemas.openxmlformats.org/officeDocument/2006/math">
                    <m:r>
                      <a:rPr lang="ja-JP" altLang="en-US" sz="360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ja-JP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3600" b="0" i="1" smtClean="0">
                            <a:latin typeface="Cambria Math"/>
                          </a:rPr>
                          <m:t>５</m:t>
                        </m:r>
                      </m:den>
                    </m:f>
                  </m:oMath>
                </a14:m>
                <a:r>
                  <a:rPr lang="ja-JP" altLang="en-US" sz="3600" dirty="0" smtClean="0"/>
                  <a:t>）</a:t>
                </a:r>
                <a:r>
                  <a:rPr lang="en-US" altLang="ja-JP" sz="3600" dirty="0"/>
                  <a:t>÷</a:t>
                </a:r>
                <a:r>
                  <a:rPr lang="ja-JP" altLang="en-US" sz="3600" dirty="0" smtClean="0"/>
                  <a:t>（</a:t>
                </a:r>
                <a:r>
                  <a:rPr lang="en-US" altLang="ja-JP" sz="3600" dirty="0" smtClean="0"/>
                  <a:t>―</a:t>
                </a:r>
                <a:r>
                  <a:rPr lang="ja-JP" altLang="en-US" sz="3600" dirty="0" smtClean="0"/>
                  <a:t>１０）</a:t>
                </a:r>
                <a:endParaRPr lang="en-US" altLang="ja-JP" sz="3600" dirty="0" smtClean="0"/>
              </a:p>
              <a:p>
                <a:pPr marL="0" indent="0">
                  <a:buNone/>
                </a:pPr>
                <a:r>
                  <a:rPr lang="ja-JP" altLang="en-US" sz="3600" dirty="0"/>
                  <a:t>　＝（</a:t>
                </a:r>
                <a14:m>
                  <m:oMath xmlns:m="http://schemas.openxmlformats.org/officeDocument/2006/math">
                    <m:r>
                      <a:rPr lang="ja-JP" altLang="en-US" sz="36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3600" b="0" i="1" smtClean="0">
                            <a:latin typeface="Cambria Math"/>
                          </a:rPr>
                          <m:t>５</m:t>
                        </m:r>
                      </m:den>
                    </m:f>
                  </m:oMath>
                </a14:m>
                <a:r>
                  <a:rPr lang="ja-JP" altLang="en-US" sz="3600" dirty="0"/>
                  <a:t>）</a:t>
                </a:r>
                <a:r>
                  <a:rPr lang="en-US" altLang="ja-JP" sz="3600" dirty="0" smtClean="0">
                    <a:solidFill>
                      <a:srgbClr val="FF0000"/>
                    </a:solidFill>
                  </a:rPr>
                  <a:t>×</a:t>
                </a:r>
                <a:r>
                  <a:rPr lang="ja-JP" altLang="en-US" sz="3600" dirty="0">
                    <a:solidFill>
                      <a:srgbClr val="FF0000"/>
                    </a:solidFill>
                  </a:rPr>
                  <a:t>（</a:t>
                </a:r>
                <a:r>
                  <a:rPr lang="en-US" altLang="ja-JP" sz="3600" dirty="0">
                    <a:solidFill>
                      <a:srgbClr val="FF0000"/>
                    </a:solidFill>
                  </a:rPr>
                  <a:t>―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3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１０</m:t>
                        </m:r>
                      </m:den>
                    </m:f>
                  </m:oMath>
                </a14:m>
                <a:r>
                  <a:rPr lang="ja-JP" altLang="en-US" sz="3600" dirty="0">
                    <a:solidFill>
                      <a:srgbClr val="FF0000"/>
                    </a:solidFill>
                  </a:rPr>
                  <a:t>）</a:t>
                </a:r>
                <a:endParaRPr lang="en-US" altLang="ja-JP" sz="3600" dirty="0">
                  <a:solidFill>
                    <a:srgbClr val="FF0000"/>
                  </a:solidFill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ja-JP" altLang="en-US" sz="3600" dirty="0"/>
                  <a:t>　</a:t>
                </a:r>
                <a:r>
                  <a:rPr lang="ja-JP" altLang="en-US" sz="3600" dirty="0" smtClean="0"/>
                  <a:t>＝</a:t>
                </a:r>
                <a:r>
                  <a:rPr lang="en-US" altLang="ja-JP" sz="36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3600" i="1">
                            <a:latin typeface="Cambria Math"/>
                          </a:rPr>
                          <m:t>５０</m:t>
                        </m:r>
                      </m:den>
                    </m:f>
                  </m:oMath>
                </a14:m>
                <a:endParaRPr lang="ja-JP" altLang="en-US" sz="3600" dirty="0"/>
              </a:p>
            </p:txBody>
          </p:sp>
        </mc:Choice>
        <mc:Fallback xmlns="">
          <p:sp>
            <p:nvSpPr>
              <p:cNvPr id="5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6744" y="1916832"/>
                <a:ext cx="4248472" cy="3121657"/>
              </a:xfrm>
              <a:prstGeom prst="rect">
                <a:avLst/>
              </a:prstGeom>
              <a:blipFill rotWithShape="1">
                <a:blip r:embed="rId3"/>
                <a:stretch>
                  <a:fillRect l="-4304" r="-3156" b="-155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コンテンツ プレースホルダー 2"/>
              <p:cNvSpPr txBox="1">
                <a:spLocks/>
              </p:cNvSpPr>
              <p:nvPr/>
            </p:nvSpPr>
            <p:spPr>
              <a:xfrm>
                <a:off x="0" y="5213891"/>
                <a:ext cx="9144000" cy="163292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ja-JP" altLang="en-US" sz="2800" dirty="0" smtClean="0"/>
                  <a:t>問３</a:t>
                </a:r>
                <a:endParaRPr lang="en-US" altLang="ja-JP" sz="2800" dirty="0" smtClean="0"/>
              </a:p>
              <a:p>
                <a:pPr marL="0" indent="0">
                  <a:buNone/>
                </a:pPr>
                <a:r>
                  <a:rPr lang="en-US" altLang="ja-JP" sz="2800" dirty="0" smtClean="0"/>
                  <a:t>(1) </a:t>
                </a:r>
                <a:r>
                  <a:rPr lang="ja-JP" altLang="en-US" sz="2800" dirty="0" smtClean="0"/>
                  <a:t>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latin typeface="Cambria Math"/>
                          </a:rPr>
                          <m:t>６</m:t>
                        </m:r>
                      </m:num>
                      <m:den>
                        <m:r>
                          <a:rPr lang="ja-JP" altLang="en-US" sz="2800" b="0" i="1" smtClean="0">
                            <a:latin typeface="Cambria Math"/>
                          </a:rPr>
                          <m:t>５</m:t>
                        </m:r>
                      </m:den>
                    </m:f>
                  </m:oMath>
                </a14:m>
                <a:r>
                  <a:rPr lang="en-US" altLang="ja-JP" sz="2800" dirty="0" smtClean="0"/>
                  <a:t>÷</a:t>
                </a:r>
                <a:r>
                  <a:rPr lang="ja-JP" altLang="en-US" sz="2800" dirty="0" smtClean="0"/>
                  <a:t>（</a:t>
                </a:r>
                <a14:m>
                  <m:oMath xmlns:m="http://schemas.openxmlformats.org/officeDocument/2006/math">
                    <m:r>
                      <a:rPr lang="ja-JP" altLang="en-US" sz="2800" i="1" smtClean="0">
                        <a:latin typeface="Cambria Math"/>
                      </a:rPr>
                      <m:t>−</m:t>
                    </m:r>
                  </m:oMath>
                </a14:m>
                <a:r>
                  <a:rPr lang="ja-JP" altLang="en-US" sz="2800" dirty="0" smtClean="0"/>
                  <a:t>１５）　　</a:t>
                </a:r>
                <a:r>
                  <a:rPr lang="en-US" altLang="ja-JP" sz="2800" dirty="0" smtClean="0"/>
                  <a:t>(2)</a:t>
                </a:r>
                <a:r>
                  <a:rPr lang="ja-JP" altLang="en-US" sz="2800" dirty="0" smtClean="0"/>
                  <a:t>　（</a:t>
                </a:r>
                <a14:m>
                  <m:oMath xmlns:m="http://schemas.openxmlformats.org/officeDocument/2006/math">
                    <m:r>
                      <a:rPr lang="ja-JP" altLang="en-US" sz="28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ja-JP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sz="2800" b="0" i="1" smtClean="0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sz="2800" dirty="0" smtClean="0"/>
                  <a:t>）</a:t>
                </a:r>
                <a:r>
                  <a:rPr lang="en-US" altLang="ja-JP" sz="2800" dirty="0" smtClean="0"/>
                  <a:t>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2800" b="0" i="1" smtClean="0">
                            <a:latin typeface="Cambria Math"/>
                          </a:rPr>
                          <m:t>６</m:t>
                        </m:r>
                      </m:den>
                    </m:f>
                  </m:oMath>
                </a14:m>
                <a:r>
                  <a:rPr lang="ja-JP" altLang="en-US" sz="2800" dirty="0" smtClean="0"/>
                  <a:t>　　</a:t>
                </a:r>
                <a:r>
                  <a:rPr lang="en-US" altLang="ja-JP" sz="2800" dirty="0" smtClean="0"/>
                  <a:t>(3)</a:t>
                </a:r>
                <a:r>
                  <a:rPr lang="ja-JP" altLang="en-US" sz="2800" dirty="0"/>
                  <a:t> （</a:t>
                </a:r>
                <a14:m>
                  <m:oMath xmlns:m="http://schemas.openxmlformats.org/officeDocument/2006/math">
                    <m:r>
                      <a:rPr lang="ja-JP" altLang="en-US" sz="28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ja-JP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2800" i="1">
                            <a:latin typeface="Cambria Math"/>
                          </a:rPr>
                          <m:t>８</m:t>
                        </m:r>
                      </m:den>
                    </m:f>
                  </m:oMath>
                </a14:m>
                <a:r>
                  <a:rPr lang="ja-JP" altLang="en-US" sz="2800" dirty="0" smtClean="0"/>
                  <a:t>）</a:t>
                </a:r>
                <a:r>
                  <a:rPr lang="en-US" altLang="ja-JP" sz="2800" dirty="0" smtClean="0"/>
                  <a:t>÷</a:t>
                </a:r>
                <a:r>
                  <a:rPr lang="ja-JP" altLang="en-US" sz="2800" dirty="0" smtClean="0"/>
                  <a:t>（－</a:t>
                </a:r>
                <a:r>
                  <a:rPr lang="en-US" altLang="ja-JP" sz="28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latin typeface="Cambria Math"/>
                          </a:rPr>
                          <m:t>９</m:t>
                        </m:r>
                      </m:num>
                      <m:den>
                        <m:r>
                          <a:rPr lang="ja-JP" altLang="en-US" sz="2800" i="1" smtClean="0">
                            <a:latin typeface="Cambria Math"/>
                          </a:rPr>
                          <m:t>１６</m:t>
                        </m:r>
                      </m:den>
                    </m:f>
                  </m:oMath>
                </a14:m>
                <a:r>
                  <a:rPr lang="ja-JP" altLang="en-US" sz="2800" dirty="0" smtClean="0"/>
                  <a:t>）</a:t>
                </a:r>
                <a:endParaRPr lang="en-US" altLang="ja-JP" sz="2800" dirty="0" smtClean="0"/>
              </a:p>
            </p:txBody>
          </p:sp>
        </mc:Choice>
        <mc:Fallback xmlns="">
          <p:sp>
            <p:nvSpPr>
              <p:cNvPr id="6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213891"/>
                <a:ext cx="9144000" cy="1632926"/>
              </a:xfrm>
              <a:prstGeom prst="rect">
                <a:avLst/>
              </a:prstGeom>
              <a:blipFill rotWithShape="1">
                <a:blip r:embed="rId4"/>
                <a:stretch>
                  <a:fillRect l="-1333" t="-522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2828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/>
      <p:bldP spid="5" grpId="0" build="p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34352"/>
            <a:ext cx="8229600" cy="874368"/>
          </a:xfrm>
        </p:spPr>
        <p:txBody>
          <a:bodyPr/>
          <a:lstStyle/>
          <a:p>
            <a:r>
              <a:rPr kumimoji="1" lang="ja-JP" altLang="en-US" dirty="0" smtClean="0"/>
              <a:t>乗法の計算法則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196752"/>
            <a:ext cx="6480720" cy="45681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400" dirty="0" smtClean="0"/>
              <a:t>　（</a:t>
            </a:r>
            <a:r>
              <a:rPr lang="ja-JP" altLang="en-US" sz="4400" dirty="0"/>
              <a:t>－４）</a:t>
            </a:r>
            <a:r>
              <a:rPr kumimoji="1" lang="en-US" altLang="ja-JP" sz="4400" dirty="0" smtClean="0"/>
              <a:t>×</a:t>
            </a:r>
            <a:r>
              <a:rPr lang="ja-JP" altLang="en-US" sz="4400" dirty="0"/>
              <a:t>３</a:t>
            </a:r>
            <a:r>
              <a:rPr kumimoji="1" lang="en-US" altLang="ja-JP" sz="4400" dirty="0" smtClean="0"/>
              <a:t>×</a:t>
            </a:r>
            <a:r>
              <a:rPr kumimoji="1" lang="ja-JP" altLang="en-US" sz="4400" dirty="0" smtClean="0"/>
              <a:t>（－２５）</a:t>
            </a:r>
            <a:endParaRPr kumimoji="1" lang="en-US" altLang="ja-JP" sz="4400" dirty="0" smtClean="0"/>
          </a:p>
          <a:p>
            <a:pPr marL="0" indent="0">
              <a:buNone/>
            </a:pPr>
            <a:r>
              <a:rPr lang="ja-JP" altLang="en-US" sz="4400" dirty="0" smtClean="0"/>
              <a:t>＝３</a:t>
            </a:r>
            <a:r>
              <a:rPr lang="en-US" altLang="ja-JP" sz="4400" dirty="0" smtClean="0"/>
              <a:t>×</a:t>
            </a:r>
            <a:r>
              <a:rPr lang="ja-JP" altLang="en-US" sz="4400" dirty="0"/>
              <a:t> （－４</a:t>
            </a:r>
            <a:r>
              <a:rPr lang="ja-JP" altLang="en-US" sz="4400" dirty="0" smtClean="0"/>
              <a:t>）</a:t>
            </a:r>
            <a:r>
              <a:rPr lang="en-US" altLang="ja-JP" sz="4400" dirty="0"/>
              <a:t>×</a:t>
            </a:r>
            <a:r>
              <a:rPr lang="ja-JP" altLang="en-US" sz="4400" dirty="0"/>
              <a:t>（－２５）</a:t>
            </a:r>
            <a:endParaRPr lang="en-US" altLang="ja-JP" sz="4400" dirty="0"/>
          </a:p>
          <a:p>
            <a:pPr marL="0" indent="0">
              <a:buNone/>
            </a:pPr>
            <a:r>
              <a:rPr kumimoji="1" lang="ja-JP" altLang="en-US" sz="4400" dirty="0" smtClean="0"/>
              <a:t>＝</a:t>
            </a:r>
            <a:r>
              <a:rPr lang="ja-JP" altLang="en-US" sz="4400" dirty="0"/>
              <a:t>３</a:t>
            </a:r>
            <a:r>
              <a:rPr lang="en-US" altLang="ja-JP" sz="4400" dirty="0"/>
              <a:t>×</a:t>
            </a:r>
            <a:r>
              <a:rPr lang="ja-JP" altLang="en-US" sz="4400" dirty="0"/>
              <a:t> </a:t>
            </a:r>
            <a:r>
              <a:rPr lang="ja-JP" altLang="en-US" sz="4400" dirty="0" smtClean="0">
                <a:solidFill>
                  <a:srgbClr val="FF0000"/>
                </a:solidFill>
              </a:rPr>
              <a:t>｛</a:t>
            </a:r>
            <a:r>
              <a:rPr lang="ja-JP" altLang="en-US" sz="4400" dirty="0" smtClean="0"/>
              <a:t>（</a:t>
            </a:r>
            <a:r>
              <a:rPr lang="ja-JP" altLang="en-US" sz="4400" dirty="0"/>
              <a:t>－４）</a:t>
            </a:r>
            <a:r>
              <a:rPr lang="en-US" altLang="ja-JP" sz="4400" dirty="0"/>
              <a:t>×</a:t>
            </a:r>
            <a:r>
              <a:rPr lang="ja-JP" altLang="en-US" sz="4400" dirty="0"/>
              <a:t>（－２５</a:t>
            </a:r>
            <a:r>
              <a:rPr lang="ja-JP" altLang="en-US" sz="4400" dirty="0" smtClean="0"/>
              <a:t>）</a:t>
            </a:r>
            <a:r>
              <a:rPr lang="ja-JP" altLang="en-US" sz="4400" dirty="0" smtClean="0">
                <a:solidFill>
                  <a:srgbClr val="FF0000"/>
                </a:solidFill>
              </a:rPr>
              <a:t>｝</a:t>
            </a:r>
            <a:endParaRPr lang="en-US" altLang="ja-JP" sz="4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sz="4400" dirty="0" smtClean="0"/>
              <a:t>＝３</a:t>
            </a:r>
            <a:r>
              <a:rPr kumimoji="1" lang="en-US" altLang="ja-JP" sz="4400" dirty="0" smtClean="0"/>
              <a:t>×</a:t>
            </a:r>
            <a:r>
              <a:rPr kumimoji="1" lang="ja-JP" altLang="en-US" sz="4400" dirty="0" smtClean="0"/>
              <a:t>１００</a:t>
            </a:r>
            <a:endParaRPr kumimoji="1" lang="en-US" altLang="ja-JP" sz="4400" dirty="0" smtClean="0"/>
          </a:p>
          <a:p>
            <a:pPr marL="0" indent="0">
              <a:buNone/>
            </a:pPr>
            <a:r>
              <a:rPr lang="ja-JP" altLang="en-US" sz="4400" dirty="0"/>
              <a:t>＝３００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72047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34352"/>
            <a:ext cx="8229600" cy="65834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乗法の計算法則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-20400" y="692696"/>
            <a:ext cx="6480720" cy="52881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4400" dirty="0" smtClean="0"/>
              <a:t>　（</a:t>
            </a:r>
            <a:r>
              <a:rPr lang="ja-JP" altLang="en-US" sz="4400" dirty="0"/>
              <a:t>－４）</a:t>
            </a:r>
            <a:r>
              <a:rPr kumimoji="1" lang="en-US" altLang="ja-JP" sz="4400" dirty="0" smtClean="0"/>
              <a:t>×</a:t>
            </a:r>
            <a:r>
              <a:rPr lang="ja-JP" altLang="en-US" sz="4400" dirty="0"/>
              <a:t>３</a:t>
            </a:r>
            <a:r>
              <a:rPr kumimoji="1" lang="en-US" altLang="ja-JP" sz="4400" dirty="0" smtClean="0"/>
              <a:t>×</a:t>
            </a:r>
            <a:r>
              <a:rPr kumimoji="1" lang="ja-JP" altLang="en-US" sz="4400" dirty="0" smtClean="0"/>
              <a:t>（－２５）</a:t>
            </a:r>
            <a:endParaRPr kumimoji="1" lang="en-US" altLang="ja-JP" sz="4400" dirty="0" smtClean="0"/>
          </a:p>
          <a:p>
            <a:pPr marL="0" indent="0">
              <a:buNone/>
            </a:pPr>
            <a:endParaRPr lang="en-US" altLang="ja-JP" sz="4400" dirty="0" smtClean="0"/>
          </a:p>
          <a:p>
            <a:pPr marL="0" indent="0">
              <a:buNone/>
            </a:pPr>
            <a:r>
              <a:rPr lang="ja-JP" altLang="en-US" sz="4400" dirty="0" smtClean="0"/>
              <a:t>＝３</a:t>
            </a:r>
            <a:r>
              <a:rPr lang="en-US" altLang="ja-JP" sz="4400" dirty="0" smtClean="0"/>
              <a:t>×</a:t>
            </a:r>
            <a:r>
              <a:rPr lang="ja-JP" altLang="en-US" sz="4400" dirty="0"/>
              <a:t> （－４</a:t>
            </a:r>
            <a:r>
              <a:rPr lang="ja-JP" altLang="en-US" sz="4400" dirty="0" smtClean="0"/>
              <a:t>）</a:t>
            </a:r>
            <a:r>
              <a:rPr lang="en-US" altLang="ja-JP" sz="4400" dirty="0"/>
              <a:t>×</a:t>
            </a:r>
            <a:r>
              <a:rPr lang="ja-JP" altLang="en-US" sz="4400" dirty="0"/>
              <a:t>（－２５）</a:t>
            </a:r>
            <a:endParaRPr lang="en-US" altLang="ja-JP" sz="4400" dirty="0"/>
          </a:p>
          <a:p>
            <a:pPr marL="0" indent="0">
              <a:buNone/>
            </a:pPr>
            <a:r>
              <a:rPr kumimoji="1" lang="ja-JP" altLang="en-US" sz="4400" dirty="0" smtClean="0"/>
              <a:t>＝</a:t>
            </a:r>
            <a:r>
              <a:rPr lang="ja-JP" altLang="en-US" sz="4400" dirty="0"/>
              <a:t>３</a:t>
            </a:r>
            <a:r>
              <a:rPr lang="en-US" altLang="ja-JP" sz="4400" dirty="0"/>
              <a:t>×</a:t>
            </a:r>
            <a:r>
              <a:rPr lang="ja-JP" altLang="en-US" sz="4400" dirty="0"/>
              <a:t> </a:t>
            </a:r>
            <a:r>
              <a:rPr lang="ja-JP" altLang="en-US" sz="4400" dirty="0" smtClean="0">
                <a:solidFill>
                  <a:srgbClr val="FF0000"/>
                </a:solidFill>
              </a:rPr>
              <a:t>｛</a:t>
            </a:r>
            <a:r>
              <a:rPr lang="ja-JP" altLang="en-US" sz="4400" dirty="0" smtClean="0"/>
              <a:t>（</a:t>
            </a:r>
            <a:r>
              <a:rPr lang="ja-JP" altLang="en-US" sz="4400" dirty="0"/>
              <a:t>－４）</a:t>
            </a:r>
            <a:r>
              <a:rPr lang="en-US" altLang="ja-JP" sz="4400" dirty="0"/>
              <a:t>×</a:t>
            </a:r>
            <a:r>
              <a:rPr lang="ja-JP" altLang="en-US" sz="4400" dirty="0"/>
              <a:t>（－２５</a:t>
            </a:r>
            <a:r>
              <a:rPr lang="ja-JP" altLang="en-US" sz="4400" dirty="0" smtClean="0"/>
              <a:t>）</a:t>
            </a:r>
            <a:r>
              <a:rPr lang="ja-JP" altLang="en-US" sz="4400" dirty="0" smtClean="0">
                <a:solidFill>
                  <a:srgbClr val="FF0000"/>
                </a:solidFill>
              </a:rPr>
              <a:t>｝</a:t>
            </a:r>
            <a:endParaRPr lang="en-US" altLang="ja-JP" sz="4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en-US" altLang="ja-JP" sz="4400" dirty="0" smtClean="0"/>
          </a:p>
          <a:p>
            <a:pPr marL="0" indent="0">
              <a:buNone/>
            </a:pPr>
            <a:r>
              <a:rPr kumimoji="1" lang="ja-JP" altLang="en-US" sz="4400" dirty="0" smtClean="0"/>
              <a:t>＝３</a:t>
            </a:r>
            <a:r>
              <a:rPr kumimoji="1" lang="en-US" altLang="ja-JP" sz="4400" dirty="0" smtClean="0"/>
              <a:t>×</a:t>
            </a:r>
            <a:r>
              <a:rPr kumimoji="1" lang="ja-JP" altLang="en-US" sz="4400" dirty="0" smtClean="0"/>
              <a:t>１００</a:t>
            </a:r>
            <a:endParaRPr kumimoji="1" lang="en-US" altLang="ja-JP" sz="4400" dirty="0" smtClean="0"/>
          </a:p>
          <a:p>
            <a:pPr marL="0" indent="0">
              <a:buNone/>
            </a:pPr>
            <a:r>
              <a:rPr lang="ja-JP" altLang="en-US" sz="4400" dirty="0"/>
              <a:t>＝３００</a:t>
            </a:r>
            <a:endParaRPr kumimoji="1" lang="ja-JP" altLang="en-US" sz="44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5611687" y="1176551"/>
            <a:ext cx="3241327" cy="679678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b="1" dirty="0" smtClean="0"/>
              <a:t>ａ</a:t>
            </a:r>
            <a:r>
              <a:rPr lang="en-US" altLang="ja-JP" sz="4400" b="1" dirty="0" smtClean="0"/>
              <a:t>×</a:t>
            </a:r>
            <a:r>
              <a:rPr lang="ja-JP" altLang="en-US" sz="4400" b="1" dirty="0" smtClean="0"/>
              <a:t>ｂ＝</a:t>
            </a:r>
            <a:r>
              <a:rPr lang="ja-JP" altLang="en-US" sz="4400" b="1" dirty="0" err="1" smtClean="0"/>
              <a:t>ｂ</a:t>
            </a:r>
            <a:r>
              <a:rPr lang="en-US" altLang="ja-JP" sz="4400" b="1" dirty="0" smtClean="0"/>
              <a:t>×</a:t>
            </a:r>
            <a:r>
              <a:rPr lang="ja-JP" altLang="en-US" sz="4400" b="1" dirty="0" smtClean="0"/>
              <a:t>ａ</a:t>
            </a:r>
            <a:endParaRPr lang="ja-JP" altLang="en-US" sz="4400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703726" y="1852143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乗法の交換法則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3255456" y="3604622"/>
            <a:ext cx="5597558" cy="72008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4400" b="1" dirty="0" smtClean="0"/>
              <a:t>a×(</a:t>
            </a:r>
            <a:r>
              <a:rPr lang="en-US" altLang="ja-JP" sz="4400" b="1" dirty="0" err="1" smtClean="0"/>
              <a:t>b×c</a:t>
            </a:r>
            <a:r>
              <a:rPr lang="en-US" altLang="ja-JP" sz="4400" b="1" dirty="0" smtClean="0"/>
              <a:t>)</a:t>
            </a:r>
            <a:r>
              <a:rPr lang="ja-JP" altLang="en-US" sz="4400" b="1" dirty="0" smtClean="0"/>
              <a:t>＝</a:t>
            </a:r>
            <a:r>
              <a:rPr lang="en-US" altLang="ja-JP" sz="4400" b="1" dirty="0"/>
              <a:t> (</a:t>
            </a:r>
            <a:r>
              <a:rPr lang="en-US" altLang="ja-JP" sz="4400" b="1" dirty="0" err="1" smtClean="0"/>
              <a:t>a×b</a:t>
            </a:r>
            <a:r>
              <a:rPr lang="en-US" altLang="ja-JP" sz="4400" b="1" dirty="0" smtClean="0"/>
              <a:t>)×c</a:t>
            </a:r>
            <a:endParaRPr lang="ja-JP" altLang="en-US" sz="4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703726" y="4468718"/>
            <a:ext cx="3057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乗法の結合法則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8" name="左カーブ矢印 7"/>
          <p:cNvSpPr/>
          <p:nvPr/>
        </p:nvSpPr>
        <p:spPr>
          <a:xfrm>
            <a:off x="5068648" y="1261889"/>
            <a:ext cx="576064" cy="1060325"/>
          </a:xfrm>
          <a:prstGeom prst="curvedLeftArrow">
            <a:avLst>
              <a:gd name="adj1" fmla="val 25000"/>
              <a:gd name="adj2" fmla="val 67251"/>
              <a:gd name="adj3" fmla="val 534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左カーブ矢印 8"/>
          <p:cNvSpPr/>
          <p:nvPr/>
        </p:nvSpPr>
        <p:spPr>
          <a:xfrm>
            <a:off x="2632995" y="3467152"/>
            <a:ext cx="576064" cy="1060325"/>
          </a:xfrm>
          <a:prstGeom prst="curvedLeftArrow">
            <a:avLst>
              <a:gd name="adj1" fmla="val 25000"/>
              <a:gd name="adj2" fmla="val 67251"/>
              <a:gd name="adj3" fmla="val 534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528" y="5733256"/>
            <a:ext cx="8223726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問</a:t>
            </a:r>
            <a:r>
              <a:rPr kumimoji="1" lang="en-US" altLang="ja-JP" sz="2800" dirty="0" smtClean="0"/>
              <a:t>5</a:t>
            </a:r>
          </a:p>
          <a:p>
            <a:r>
              <a:rPr kumimoji="1" lang="en-US" altLang="ja-JP" sz="2800" dirty="0" smtClean="0"/>
              <a:t>(1)</a:t>
            </a:r>
            <a:r>
              <a:rPr kumimoji="1" lang="ja-JP" altLang="en-US" sz="2800" dirty="0" smtClean="0"/>
              <a:t>　２５</a:t>
            </a:r>
            <a:r>
              <a:rPr kumimoji="1" lang="en-US" altLang="ja-JP" sz="2800" dirty="0" smtClean="0"/>
              <a:t>×</a:t>
            </a:r>
            <a:r>
              <a:rPr kumimoji="1" lang="ja-JP" altLang="en-US" sz="2800" dirty="0" smtClean="0"/>
              <a:t>１１</a:t>
            </a:r>
            <a:r>
              <a:rPr kumimoji="1" lang="en-US" altLang="ja-JP" sz="2800" dirty="0" smtClean="0"/>
              <a:t>×</a:t>
            </a:r>
            <a:r>
              <a:rPr kumimoji="1" lang="ja-JP" altLang="en-US" sz="2800" dirty="0" smtClean="0"/>
              <a:t>（－４）　　　</a:t>
            </a:r>
            <a:r>
              <a:rPr kumimoji="1" lang="en-US" altLang="ja-JP" sz="2800" dirty="0" smtClean="0"/>
              <a:t>(2)</a:t>
            </a:r>
            <a:r>
              <a:rPr kumimoji="1" lang="ja-JP" altLang="en-US" sz="2800" dirty="0" smtClean="0"/>
              <a:t>　（－２）</a:t>
            </a:r>
            <a:r>
              <a:rPr kumimoji="1" lang="en-US" altLang="ja-JP" sz="2800" dirty="0" smtClean="0"/>
              <a:t>×</a:t>
            </a:r>
            <a:r>
              <a:rPr kumimoji="1" lang="ja-JP" altLang="en-US" sz="2800" dirty="0" smtClean="0"/>
              <a:t>１２</a:t>
            </a:r>
            <a:r>
              <a:rPr kumimoji="1" lang="en-US" altLang="ja-JP" sz="2800" dirty="0" smtClean="0"/>
              <a:t>×</a:t>
            </a:r>
            <a:r>
              <a:rPr kumimoji="1" lang="ja-JP" altLang="en-US" sz="2800" dirty="0" smtClean="0"/>
              <a:t>（－１５）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4045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加法の計算法則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1042828"/>
            <a:ext cx="3780420" cy="12961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（＋６）＋（－４）＝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lang="ja-JP" altLang="en-US" sz="3600" dirty="0"/>
              <a:t>（－４</a:t>
            </a:r>
            <a:r>
              <a:rPr lang="ja-JP" altLang="en-US" sz="3600" dirty="0" smtClean="0"/>
              <a:t>）＋（＋６）＝</a:t>
            </a:r>
            <a:endParaRPr kumimoji="1" lang="ja-JP" altLang="en-US" sz="36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3569997" y="1021129"/>
            <a:ext cx="1080120" cy="12961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＋２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＋２</a:t>
            </a:r>
            <a:endParaRPr lang="ja-JP" altLang="en-US" sz="36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5250980" y="1021129"/>
            <a:ext cx="3600400" cy="82369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 b="1" dirty="0" smtClean="0"/>
              <a:t>ａ＋ｂ＝ｂ＋ａ</a:t>
            </a:r>
            <a:endParaRPr lang="ja-JP" altLang="en-US" sz="48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435060" y="1844823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加法の交換法則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106468" y="2636912"/>
            <a:ext cx="5328592" cy="36724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（＋６）＋｛（－４）＋（－３）｝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＝（＋６）＋（－７）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＝－１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｛（</a:t>
            </a:r>
            <a:r>
              <a:rPr lang="ja-JP" altLang="en-US" sz="3600" dirty="0"/>
              <a:t>＋６</a:t>
            </a:r>
            <a:r>
              <a:rPr lang="ja-JP" altLang="en-US" sz="3600" dirty="0" smtClean="0"/>
              <a:t>）</a:t>
            </a:r>
            <a:r>
              <a:rPr lang="ja-JP" altLang="en-US" sz="3600" dirty="0"/>
              <a:t>＋</a:t>
            </a:r>
            <a:r>
              <a:rPr lang="ja-JP" altLang="en-US" sz="3600" dirty="0" smtClean="0"/>
              <a:t>（－４）｝＋（－３）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＝（＋２）＋（－３）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/>
              <a:t>＝－１</a:t>
            </a: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4170860" y="3609020"/>
            <a:ext cx="4680520" cy="864096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4800" b="1" dirty="0"/>
              <a:t>a</a:t>
            </a:r>
            <a:r>
              <a:rPr lang="en-US" altLang="ja-JP" sz="4800" b="1" dirty="0" smtClean="0"/>
              <a:t>+(</a:t>
            </a:r>
            <a:r>
              <a:rPr lang="en-US" altLang="ja-JP" sz="4800" b="1" dirty="0" err="1" smtClean="0"/>
              <a:t>b+c</a:t>
            </a:r>
            <a:r>
              <a:rPr lang="en-US" altLang="ja-JP" sz="4800" b="1" dirty="0" smtClean="0"/>
              <a:t>)</a:t>
            </a:r>
            <a:r>
              <a:rPr lang="ja-JP" altLang="en-US" sz="4800" b="1" dirty="0" smtClean="0"/>
              <a:t>＝</a:t>
            </a:r>
            <a:r>
              <a:rPr lang="en-US" altLang="ja-JP" sz="4800" b="1" dirty="0"/>
              <a:t> (</a:t>
            </a:r>
            <a:r>
              <a:rPr lang="en-US" altLang="ja-JP" sz="4800" b="1" dirty="0" err="1" smtClean="0"/>
              <a:t>a+b</a:t>
            </a:r>
            <a:r>
              <a:rPr lang="en-US" altLang="ja-JP" sz="4800" b="1" dirty="0"/>
              <a:t>)</a:t>
            </a:r>
            <a:r>
              <a:rPr lang="en-US" altLang="ja-JP" sz="4800" b="1" dirty="0" smtClean="0"/>
              <a:t>+c</a:t>
            </a:r>
            <a:endParaRPr lang="ja-JP" altLang="en-US" sz="48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435060" y="4581128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加法の結合法則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10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7557</TotalTime>
  <Words>418</Words>
  <Application>Microsoft Office PowerPoint</Application>
  <PresentationFormat>画面に合わせる (4:3)</PresentationFormat>
  <Paragraphs>86</Paragraphs>
  <Slides>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​​テーマ</vt:lpstr>
      <vt:lpstr>分数の乗法・除法～計算法則</vt:lpstr>
      <vt:lpstr>分数の乗法</vt:lpstr>
      <vt:lpstr>小学校の復習</vt:lpstr>
      <vt:lpstr>逆　数</vt:lpstr>
      <vt:lpstr>正の数・負の数の除法</vt:lpstr>
      <vt:lpstr>乗法の計算法則</vt:lpstr>
      <vt:lpstr>乗法の計算法則</vt:lpstr>
      <vt:lpstr>加法の計算法則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正の数・負の数</dc:title>
  <dc:creator>teacher</dc:creator>
  <cp:lastModifiedBy>teacher</cp:lastModifiedBy>
  <cp:revision>256</cp:revision>
  <cp:lastPrinted>2014-04-28T07:28:18Z</cp:lastPrinted>
  <dcterms:created xsi:type="dcterms:W3CDTF">2014-02-26T04:50:14Z</dcterms:created>
  <dcterms:modified xsi:type="dcterms:W3CDTF">2014-05-20T22:17:12Z</dcterms:modified>
</cp:coreProperties>
</file>