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86" d="100"/>
          <a:sy n="86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02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88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67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93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47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56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47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41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9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9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1E8C9-720A-458E-99C4-BBB7C91DE196}" type="datetimeFigureOut">
              <a:rPr kumimoji="1" lang="ja-JP" altLang="en-US" smtClean="0"/>
              <a:t>2014/6/1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BB05A-C0FD-4C04-BCAA-1608CF65CA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12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13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数の世界のひろがりと四則計算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334096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400" dirty="0" smtClean="0"/>
              <a:t>本時の目標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数の範囲を広げる</a:t>
            </a:r>
            <a:r>
              <a:rPr lang="ja-JP" altLang="en-US" sz="4400" dirty="0" smtClean="0"/>
              <a:t>と、計算できる範囲も広がることに気づき、数の概念について理解する。</a:t>
            </a:r>
            <a:endParaRPr kumimoji="1" lang="en-US" altLang="ja-JP" sz="4400" dirty="0" smtClean="0"/>
          </a:p>
          <a:p>
            <a:pPr marL="0" indent="0">
              <a:buNone/>
            </a:pP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4376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/>
          </p:cNvPicPr>
          <p:nvPr>
            <p:ph idx="1"/>
          </p:nvPr>
        </p:nvPicPr>
        <p:blipFill rotWithShape="1">
          <a:blip r:embed="rId2"/>
          <a:srcRect l="13866" t="10537" r="13880"/>
          <a:stretch/>
        </p:blipFill>
        <p:spPr bwMode="auto">
          <a:xfrm>
            <a:off x="107504" y="548680"/>
            <a:ext cx="9036496" cy="61353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547664" y="2674639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＝２＋５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＝７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08104" y="2617801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＝２</a:t>
            </a:r>
            <a:r>
              <a:rPr kumimoji="1" lang="en-US" altLang="ja-JP" sz="3200" dirty="0" smtClean="0"/>
              <a:t>―</a:t>
            </a:r>
            <a:r>
              <a:rPr kumimoji="1" lang="ja-JP" altLang="en-US" sz="3200" dirty="0" smtClean="0"/>
              <a:t>５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＝－３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28123" y="4221088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＝２</a:t>
            </a:r>
            <a:r>
              <a:rPr kumimoji="1" lang="en-US" altLang="ja-JP" sz="3200" dirty="0" smtClean="0"/>
              <a:t>×</a:t>
            </a:r>
            <a:r>
              <a:rPr kumimoji="1" lang="ja-JP" altLang="en-US" sz="3200" dirty="0" smtClean="0"/>
              <a:t>５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＝１０</a:t>
            </a:r>
            <a:endParaRPr lang="en-US" altLang="ja-JP" sz="3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532436" y="4149080"/>
                <a:ext cx="2232248" cy="1373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 smtClean="0"/>
                  <a:t>＝２</a:t>
                </a:r>
                <a:r>
                  <a:rPr kumimoji="1" lang="en-US" altLang="ja-JP" sz="3200" dirty="0" smtClean="0"/>
                  <a:t>÷</a:t>
                </a:r>
                <a:r>
                  <a:rPr kumimoji="1" lang="ja-JP" altLang="en-US" sz="3200" dirty="0" smtClean="0"/>
                  <a:t>５</a:t>
                </a:r>
                <a:endParaRPr kumimoji="1" lang="en-US" altLang="ja-JP" sz="3200" dirty="0" smtClean="0"/>
              </a:p>
              <a:p>
                <a:r>
                  <a:rPr lang="ja-JP" altLang="en-US" sz="32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436" y="4149080"/>
                <a:ext cx="2232248" cy="1373902"/>
              </a:xfrm>
              <a:prstGeom prst="rect">
                <a:avLst/>
              </a:prstGeom>
              <a:blipFill rotWithShape="1">
                <a:blip r:embed="rId3"/>
                <a:stretch>
                  <a:fillRect l="-7104" t="-8000" b="-4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390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/>
          </p:cNvPicPr>
          <p:nvPr>
            <p:ph idx="1"/>
          </p:nvPr>
        </p:nvPicPr>
        <p:blipFill rotWithShape="1">
          <a:blip r:embed="rId2"/>
          <a:srcRect l="13295" r="13767"/>
          <a:stretch/>
        </p:blipFill>
        <p:spPr bwMode="auto">
          <a:xfrm>
            <a:off x="0" y="0"/>
            <a:ext cx="9036496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292080" y="4149080"/>
                <a:ext cx="2495948" cy="1373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 smtClean="0"/>
                  <a:t>＝４</a:t>
                </a:r>
                <a:r>
                  <a:rPr kumimoji="1" lang="en-US" altLang="ja-JP" sz="3200" dirty="0" smtClean="0"/>
                  <a:t>÷</a:t>
                </a:r>
                <a:r>
                  <a:rPr kumimoji="1" lang="ja-JP" altLang="en-US" sz="3200" dirty="0" smtClean="0"/>
                  <a:t>（－５）</a:t>
                </a:r>
                <a:endParaRPr kumimoji="1" lang="en-US" altLang="ja-JP" sz="3200" dirty="0" smtClean="0"/>
              </a:p>
              <a:p>
                <a:r>
                  <a:rPr lang="ja-JP" altLang="en-US" sz="3200" dirty="0" smtClean="0"/>
                  <a:t>＝</a:t>
                </a:r>
                <a:r>
                  <a:rPr lang="en-US" altLang="ja-JP" sz="3200" dirty="0" smtClean="0"/>
                  <a:t>―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149080"/>
                <a:ext cx="2495948" cy="1373902"/>
              </a:xfrm>
              <a:prstGeom prst="rect">
                <a:avLst/>
              </a:prstGeom>
              <a:blipFill rotWithShape="1">
                <a:blip r:embed="rId3"/>
                <a:stretch>
                  <a:fillRect l="-6098" t="-8000" r="-1707"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1273206" y="4221088"/>
            <a:ext cx="25398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＝４</a:t>
            </a:r>
            <a:r>
              <a:rPr kumimoji="1" lang="en-US" altLang="ja-JP" sz="3200" dirty="0" smtClean="0"/>
              <a:t>×</a:t>
            </a:r>
            <a:r>
              <a:rPr kumimoji="1" lang="ja-JP" altLang="en-US" sz="3200" dirty="0" smtClean="0"/>
              <a:t>（－５）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＝－２０</a:t>
            </a:r>
            <a:endParaRPr lang="en-US" altLang="ja-JP" sz="32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59632" y="1829192"/>
            <a:ext cx="25398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＝４＋（－５）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＝４－５</a:t>
            </a:r>
            <a:endParaRPr lang="en-US" altLang="ja-JP" sz="3200" dirty="0" smtClean="0"/>
          </a:p>
          <a:p>
            <a:r>
              <a:rPr lang="ja-JP" altLang="en-US" sz="3200" dirty="0"/>
              <a:t>＝－１</a:t>
            </a:r>
            <a:endParaRPr lang="en-US" altLang="ja-JP" sz="32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48207" y="1700808"/>
            <a:ext cx="253982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＝４</a:t>
            </a:r>
            <a:r>
              <a:rPr kumimoji="1" lang="en-US" altLang="ja-JP" sz="3200" dirty="0" smtClean="0"/>
              <a:t>―</a:t>
            </a:r>
            <a:r>
              <a:rPr kumimoji="1" lang="ja-JP" altLang="en-US" sz="3200" dirty="0" smtClean="0"/>
              <a:t>（－５）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＝４＋（＋５）</a:t>
            </a:r>
            <a:endParaRPr lang="en-US" altLang="ja-JP" sz="3200" dirty="0" smtClean="0"/>
          </a:p>
          <a:p>
            <a:r>
              <a:rPr lang="ja-JP" altLang="en-US" sz="3200" dirty="0" smtClean="0"/>
              <a:t>＝４＋５</a:t>
            </a:r>
            <a:endParaRPr lang="en-US" altLang="ja-JP" sz="3200" dirty="0" smtClean="0"/>
          </a:p>
          <a:p>
            <a:r>
              <a:rPr lang="ja-JP" altLang="en-US" sz="3200" dirty="0"/>
              <a:t>＝９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309398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数の世界のひろがりと四則計算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960359" y="4474948"/>
            <a:ext cx="3528392" cy="20503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916737" y="2996952"/>
            <a:ext cx="5472608" cy="366302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88645" y="1052736"/>
            <a:ext cx="7128792" cy="570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72332" y="4198051"/>
            <a:ext cx="141577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自然数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14084" y="2704564"/>
            <a:ext cx="1277914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整　数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2331" y="760348"/>
            <a:ext cx="141577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数全体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94586" y="5085184"/>
            <a:ext cx="1571264" cy="107721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１　３　８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１４　２２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21989" y="3573523"/>
            <a:ext cx="391645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－４　０　－１１　－３６</a:t>
            </a:r>
            <a:endParaRPr kumimoji="1" lang="en-US" altLang="ja-JP" sz="3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1263605" y="1920458"/>
                <a:ext cx="4778872" cy="8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200" dirty="0" smtClean="0"/>
                  <a:t>０．７　－５．８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2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kumimoji="1" lang="ja-JP" altLang="en-US" sz="3200" b="0" i="1" smtClean="0"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kumimoji="1" lang="ja-JP" altLang="en-US" sz="3200" dirty="0" smtClean="0"/>
                  <a:t>　　－</a:t>
                </a:r>
                <a:r>
                  <a:rPr lang="en-US" altLang="ja-JP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７</m:t>
                        </m:r>
                      </m:den>
                    </m:f>
                    <m:r>
                      <a:rPr lang="ja-JP" altLang="en-US" sz="3200" i="1">
                        <a:latin typeface="Cambria Math"/>
                      </a:rPr>
                      <m:t> </m:t>
                    </m:r>
                  </m:oMath>
                </a14:m>
                <a:endParaRPr kumimoji="1" lang="en-US" altLang="ja-JP" sz="3200" dirty="0" smtClean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605" y="1920458"/>
                <a:ext cx="4778872" cy="884666"/>
              </a:xfrm>
              <a:prstGeom prst="rect">
                <a:avLst/>
              </a:prstGeom>
              <a:blipFill rotWithShape="1">
                <a:blip r:embed="rId2"/>
                <a:stretch>
                  <a:fillRect l="-3189" b="-62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5292079" y="5146739"/>
            <a:ext cx="2952329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加法、乗法はいつ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でもできる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76823" y="3824338"/>
            <a:ext cx="338921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加法、減法、乗法はいつでもできる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76823" y="966351"/>
            <a:ext cx="338921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四則計算はいつでもできる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7419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156</Words>
  <Application>Microsoft Office PowerPoint</Application>
  <PresentationFormat>画面に合わせる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数の世界のひろがりと四則計算</vt:lpstr>
      <vt:lpstr>PowerPoint プレゼンテーション</vt:lpstr>
      <vt:lpstr>PowerPoint プレゼンテーション</vt:lpstr>
      <vt:lpstr>数の世界のひろがりと四則計算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分配法則</dc:title>
  <dc:creator>teacher</dc:creator>
  <cp:lastModifiedBy>kajukun</cp:lastModifiedBy>
  <cp:revision>17</cp:revision>
  <dcterms:created xsi:type="dcterms:W3CDTF">2014-05-28T23:33:29Z</dcterms:created>
  <dcterms:modified xsi:type="dcterms:W3CDTF">2014-06-01T11:58:39Z</dcterms:modified>
</cp:coreProperties>
</file>