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6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660"/>
  </p:normalViewPr>
  <p:slideViewPr>
    <p:cSldViewPr>
      <p:cViewPr varScale="1">
        <p:scale>
          <a:sx n="86" d="100"/>
          <a:sy n="86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E8C9-720A-458E-99C4-BBB7C91DE196}" type="datetimeFigureOut">
              <a:rPr kumimoji="1" lang="ja-JP" altLang="en-US" smtClean="0"/>
              <a:t>2014/6/1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B05A-C0FD-4C04-BCAA-1608CF65C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6020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E8C9-720A-458E-99C4-BBB7C91DE196}" type="datetimeFigureOut">
              <a:rPr kumimoji="1" lang="ja-JP" altLang="en-US" smtClean="0"/>
              <a:t>2014/6/1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B05A-C0FD-4C04-BCAA-1608CF65C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0883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E8C9-720A-458E-99C4-BBB7C91DE196}" type="datetimeFigureOut">
              <a:rPr kumimoji="1" lang="ja-JP" altLang="en-US" smtClean="0"/>
              <a:t>2014/6/1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B05A-C0FD-4C04-BCAA-1608CF65C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5671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E8C9-720A-458E-99C4-BBB7C91DE196}" type="datetimeFigureOut">
              <a:rPr kumimoji="1" lang="ja-JP" altLang="en-US" smtClean="0"/>
              <a:t>2014/6/1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B05A-C0FD-4C04-BCAA-1608CF65C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8936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E8C9-720A-458E-99C4-BBB7C91DE196}" type="datetimeFigureOut">
              <a:rPr kumimoji="1" lang="ja-JP" altLang="en-US" smtClean="0"/>
              <a:t>2014/6/1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B05A-C0FD-4C04-BCAA-1608CF65C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479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E8C9-720A-458E-99C4-BBB7C91DE196}" type="datetimeFigureOut">
              <a:rPr kumimoji="1" lang="ja-JP" altLang="en-US" smtClean="0"/>
              <a:t>2014/6/1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B05A-C0FD-4C04-BCAA-1608CF65C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02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E8C9-720A-458E-99C4-BBB7C91DE196}" type="datetimeFigureOut">
              <a:rPr kumimoji="1" lang="ja-JP" altLang="en-US" smtClean="0"/>
              <a:t>2014/6/1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B05A-C0FD-4C04-BCAA-1608CF65C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567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E8C9-720A-458E-99C4-BBB7C91DE196}" type="datetimeFigureOut">
              <a:rPr kumimoji="1" lang="ja-JP" altLang="en-US" smtClean="0"/>
              <a:t>2014/6/1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B05A-C0FD-4C04-BCAA-1608CF65C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8475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E8C9-720A-458E-99C4-BBB7C91DE196}" type="datetimeFigureOut">
              <a:rPr kumimoji="1" lang="ja-JP" altLang="en-US" smtClean="0"/>
              <a:t>2014/6/1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B05A-C0FD-4C04-BCAA-1608CF65C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1413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E8C9-720A-458E-99C4-BBB7C91DE196}" type="datetimeFigureOut">
              <a:rPr kumimoji="1" lang="ja-JP" altLang="en-US" smtClean="0"/>
              <a:t>2014/6/1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B05A-C0FD-4C04-BCAA-1608CF65C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1948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E8C9-720A-458E-99C4-BBB7C91DE196}" type="datetimeFigureOut">
              <a:rPr kumimoji="1" lang="ja-JP" altLang="en-US" smtClean="0"/>
              <a:t>2014/6/1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B05A-C0FD-4C04-BCAA-1608CF65C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497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1E8C9-720A-458E-99C4-BBB7C91DE196}" type="datetimeFigureOut">
              <a:rPr kumimoji="1" lang="ja-JP" altLang="en-US" smtClean="0"/>
              <a:t>2014/6/1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BB05A-C0FD-4C04-BCAA-1608CF65C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7121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66130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数の世界のひろがりと四則計算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3340968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ja-JP" altLang="en-US" sz="4400" dirty="0" smtClean="0"/>
              <a:t>本時の目標</a:t>
            </a:r>
            <a:endParaRPr kumimoji="1" lang="en-US" altLang="ja-JP" sz="4400" dirty="0" smtClean="0"/>
          </a:p>
          <a:p>
            <a:pPr marL="0" indent="0">
              <a:buNone/>
            </a:pPr>
            <a:r>
              <a:rPr lang="ja-JP" altLang="en-US" sz="4400" dirty="0"/>
              <a:t>数の範囲を広げる</a:t>
            </a:r>
            <a:r>
              <a:rPr lang="ja-JP" altLang="en-US" sz="4400" dirty="0" smtClean="0"/>
              <a:t>と、計算できる範囲も広がることに気づき、数の概念について理解する。</a:t>
            </a:r>
            <a:endParaRPr kumimoji="1" lang="en-US" altLang="ja-JP" sz="4400" dirty="0" smtClean="0"/>
          </a:p>
          <a:p>
            <a:pPr marL="0" indent="0">
              <a:buNone/>
            </a:pP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4376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/>
          </p:cNvPicPr>
          <p:nvPr>
            <p:ph idx="1"/>
          </p:nvPr>
        </p:nvPicPr>
        <p:blipFill rotWithShape="1">
          <a:blip r:embed="rId2"/>
          <a:srcRect l="13866" t="10537" r="13880"/>
          <a:stretch/>
        </p:blipFill>
        <p:spPr bwMode="auto">
          <a:xfrm>
            <a:off x="107504" y="548680"/>
            <a:ext cx="9036496" cy="613532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1547664" y="2674639"/>
            <a:ext cx="22322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＝２＋５</a:t>
            </a:r>
            <a:endParaRPr kumimoji="1" lang="en-US" altLang="ja-JP" sz="3200" dirty="0" smtClean="0"/>
          </a:p>
          <a:p>
            <a:r>
              <a:rPr lang="ja-JP" altLang="en-US" sz="3200" dirty="0" smtClean="0"/>
              <a:t>＝７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508104" y="2617801"/>
            <a:ext cx="22322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＝２</a:t>
            </a:r>
            <a:r>
              <a:rPr kumimoji="1" lang="en-US" altLang="ja-JP" sz="3200" dirty="0" smtClean="0"/>
              <a:t>―</a:t>
            </a:r>
            <a:r>
              <a:rPr kumimoji="1" lang="ja-JP" altLang="en-US" sz="3200" dirty="0" smtClean="0"/>
              <a:t>５</a:t>
            </a:r>
            <a:endParaRPr kumimoji="1" lang="en-US" altLang="ja-JP" sz="3200" dirty="0" smtClean="0"/>
          </a:p>
          <a:p>
            <a:r>
              <a:rPr lang="ja-JP" altLang="en-US" sz="3200" dirty="0" smtClean="0"/>
              <a:t>＝－３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28123" y="4221088"/>
            <a:ext cx="22322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＝２</a:t>
            </a:r>
            <a:r>
              <a:rPr kumimoji="1" lang="en-US" altLang="ja-JP" sz="3200" dirty="0" smtClean="0"/>
              <a:t>×</a:t>
            </a:r>
            <a:r>
              <a:rPr kumimoji="1" lang="ja-JP" altLang="en-US" sz="3200" dirty="0" smtClean="0"/>
              <a:t>５</a:t>
            </a:r>
            <a:endParaRPr kumimoji="1" lang="en-US" altLang="ja-JP" sz="3200" dirty="0" smtClean="0"/>
          </a:p>
          <a:p>
            <a:r>
              <a:rPr lang="ja-JP" altLang="en-US" sz="3200" dirty="0" smtClean="0"/>
              <a:t>＝１０</a:t>
            </a:r>
            <a:endParaRPr lang="en-US" altLang="ja-JP" sz="32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5532436" y="4149080"/>
                <a:ext cx="2232248" cy="1373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3200" dirty="0" smtClean="0"/>
                  <a:t>＝２</a:t>
                </a:r>
                <a:r>
                  <a:rPr kumimoji="1" lang="en-US" altLang="ja-JP" sz="3200" dirty="0" smtClean="0"/>
                  <a:t>÷</a:t>
                </a:r>
                <a:r>
                  <a:rPr kumimoji="1" lang="ja-JP" altLang="en-US" sz="3200" dirty="0" smtClean="0"/>
                  <a:t>５</a:t>
                </a:r>
                <a:endParaRPr kumimoji="1" lang="en-US" altLang="ja-JP" sz="3200" dirty="0" smtClean="0"/>
              </a:p>
              <a:p>
                <a:r>
                  <a:rPr lang="ja-JP" altLang="en-US" sz="3200" dirty="0" smtClean="0"/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200" b="0" i="1" smtClean="0">
                            <a:latin typeface="Cambria Math"/>
                          </a:rPr>
                          <m:t>２</m:t>
                        </m:r>
                      </m:num>
                      <m:den>
                        <m:r>
                          <a:rPr lang="ja-JP" altLang="en-US" sz="3200" b="0" i="1" smtClean="0">
                            <a:latin typeface="Cambria Math"/>
                          </a:rPr>
                          <m:t>５</m:t>
                        </m:r>
                      </m:den>
                    </m:f>
                  </m:oMath>
                </a14:m>
                <a:endParaRPr kumimoji="1" lang="ja-JP" altLang="en-US" sz="3200" dirty="0"/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2436" y="4149080"/>
                <a:ext cx="2232248" cy="1373902"/>
              </a:xfrm>
              <a:prstGeom prst="rect">
                <a:avLst/>
              </a:prstGeom>
              <a:blipFill rotWithShape="1">
                <a:blip r:embed="rId3"/>
                <a:stretch>
                  <a:fillRect l="-7104" t="-8000" b="-4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3909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/>
          </p:cNvPicPr>
          <p:nvPr>
            <p:ph idx="1"/>
          </p:nvPr>
        </p:nvPicPr>
        <p:blipFill rotWithShape="1">
          <a:blip r:embed="rId2"/>
          <a:srcRect l="13295" r="13767"/>
          <a:stretch/>
        </p:blipFill>
        <p:spPr bwMode="auto">
          <a:xfrm>
            <a:off x="0" y="0"/>
            <a:ext cx="9036496" cy="685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5292080" y="4149080"/>
                <a:ext cx="2495948" cy="1373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3200" dirty="0" smtClean="0"/>
                  <a:t>＝４</a:t>
                </a:r>
                <a:r>
                  <a:rPr kumimoji="1" lang="en-US" altLang="ja-JP" sz="3200" dirty="0" smtClean="0"/>
                  <a:t>÷</a:t>
                </a:r>
                <a:r>
                  <a:rPr kumimoji="1" lang="ja-JP" altLang="en-US" sz="3200" dirty="0" smtClean="0"/>
                  <a:t>（－５）</a:t>
                </a:r>
                <a:endParaRPr kumimoji="1" lang="en-US" altLang="ja-JP" sz="3200" dirty="0" smtClean="0"/>
              </a:p>
              <a:p>
                <a:r>
                  <a:rPr lang="ja-JP" altLang="en-US" sz="3200" dirty="0" smtClean="0"/>
                  <a:t>＝</a:t>
                </a:r>
                <a:r>
                  <a:rPr lang="en-US" altLang="ja-JP" sz="3200" dirty="0" smtClean="0"/>
                  <a:t>―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200" b="0" i="1" smtClean="0">
                            <a:latin typeface="Cambria Math"/>
                          </a:rPr>
                          <m:t>４</m:t>
                        </m:r>
                      </m:num>
                      <m:den>
                        <m:r>
                          <a:rPr lang="ja-JP" altLang="en-US" sz="3200" b="0" i="1" smtClean="0">
                            <a:latin typeface="Cambria Math"/>
                          </a:rPr>
                          <m:t>５</m:t>
                        </m:r>
                      </m:den>
                    </m:f>
                  </m:oMath>
                </a14:m>
                <a:endParaRPr kumimoji="1" lang="ja-JP" altLang="en-US" sz="3200" dirty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4149080"/>
                <a:ext cx="2495948" cy="1373902"/>
              </a:xfrm>
              <a:prstGeom prst="rect">
                <a:avLst/>
              </a:prstGeom>
              <a:blipFill rotWithShape="1">
                <a:blip r:embed="rId3"/>
                <a:stretch>
                  <a:fillRect l="-6098" t="-8000" r="-1707" b="-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ボックス 5"/>
          <p:cNvSpPr txBox="1"/>
          <p:nvPr/>
        </p:nvSpPr>
        <p:spPr>
          <a:xfrm>
            <a:off x="1273206" y="4221088"/>
            <a:ext cx="25398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＝４</a:t>
            </a:r>
            <a:r>
              <a:rPr kumimoji="1" lang="en-US" altLang="ja-JP" sz="3200" dirty="0" smtClean="0"/>
              <a:t>×</a:t>
            </a:r>
            <a:r>
              <a:rPr kumimoji="1" lang="ja-JP" altLang="en-US" sz="3200" dirty="0" smtClean="0"/>
              <a:t>（－５）</a:t>
            </a:r>
            <a:endParaRPr kumimoji="1" lang="en-US" altLang="ja-JP" sz="3200" dirty="0" smtClean="0"/>
          </a:p>
          <a:p>
            <a:r>
              <a:rPr lang="ja-JP" altLang="en-US" sz="3200" dirty="0" smtClean="0"/>
              <a:t>＝－２０</a:t>
            </a:r>
            <a:endParaRPr lang="en-US" altLang="ja-JP" sz="3200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59632" y="1829192"/>
            <a:ext cx="25398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＝４＋（－５）</a:t>
            </a:r>
            <a:endParaRPr kumimoji="1" lang="en-US" altLang="ja-JP" sz="3200" dirty="0" smtClean="0"/>
          </a:p>
          <a:p>
            <a:r>
              <a:rPr lang="ja-JP" altLang="en-US" sz="3200" dirty="0" smtClean="0"/>
              <a:t>＝４－５</a:t>
            </a:r>
            <a:endParaRPr lang="en-US" altLang="ja-JP" sz="3200" dirty="0" smtClean="0"/>
          </a:p>
          <a:p>
            <a:r>
              <a:rPr lang="ja-JP" altLang="en-US" sz="3200" dirty="0"/>
              <a:t>＝－１</a:t>
            </a:r>
            <a:endParaRPr lang="en-US" altLang="ja-JP" sz="3200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248207" y="1700808"/>
            <a:ext cx="253982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＝４</a:t>
            </a:r>
            <a:r>
              <a:rPr kumimoji="1" lang="en-US" altLang="ja-JP" sz="3200" dirty="0" smtClean="0"/>
              <a:t>―</a:t>
            </a:r>
            <a:r>
              <a:rPr kumimoji="1" lang="ja-JP" altLang="en-US" sz="3200" dirty="0" smtClean="0"/>
              <a:t>（－５）</a:t>
            </a:r>
            <a:endParaRPr kumimoji="1" lang="en-US" altLang="ja-JP" sz="3200" dirty="0" smtClean="0"/>
          </a:p>
          <a:p>
            <a:r>
              <a:rPr lang="ja-JP" altLang="en-US" sz="3200" dirty="0" smtClean="0"/>
              <a:t>＝４＋（＋５）</a:t>
            </a:r>
            <a:endParaRPr lang="en-US" altLang="ja-JP" sz="3200" dirty="0" smtClean="0"/>
          </a:p>
          <a:p>
            <a:r>
              <a:rPr lang="ja-JP" altLang="en-US" sz="3200" dirty="0" smtClean="0"/>
              <a:t>＝４＋５</a:t>
            </a:r>
            <a:endParaRPr lang="en-US" altLang="ja-JP" sz="3200" dirty="0" smtClean="0"/>
          </a:p>
          <a:p>
            <a:r>
              <a:rPr lang="ja-JP" altLang="en-US" sz="3200" dirty="0"/>
              <a:t>＝９</a:t>
            </a:r>
            <a:endParaRPr lang="en-US" altLang="ja-JP" sz="3200" dirty="0" smtClean="0"/>
          </a:p>
        </p:txBody>
      </p:sp>
    </p:spTree>
    <p:extLst>
      <p:ext uri="{BB962C8B-B14F-4D97-AF65-F5344CB8AC3E}">
        <p14:creationId xmlns:p14="http://schemas.microsoft.com/office/powerpoint/2010/main" val="3093980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90066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数の世界のひろがりと四則計算</a:t>
            </a:r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1960359" y="4474948"/>
            <a:ext cx="3528392" cy="205039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916737" y="2996952"/>
            <a:ext cx="5472608" cy="366302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88645" y="1052736"/>
            <a:ext cx="7128792" cy="5705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972332" y="4198051"/>
            <a:ext cx="1415772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自然数</a:t>
            </a:r>
            <a:endParaRPr kumimoji="1" lang="ja-JP" altLang="en-US" sz="3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014084" y="2704564"/>
            <a:ext cx="1277914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整　数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972331" y="760348"/>
            <a:ext cx="1415772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数全体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894586" y="5085184"/>
            <a:ext cx="1571264" cy="107721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１　３　８</a:t>
            </a:r>
            <a:endParaRPr kumimoji="1" lang="en-US" altLang="ja-JP" sz="3200" dirty="0" smtClean="0"/>
          </a:p>
          <a:p>
            <a:r>
              <a:rPr lang="ja-JP" altLang="en-US" sz="3200" dirty="0" smtClean="0"/>
              <a:t>１４　２２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721989" y="3573523"/>
            <a:ext cx="3916457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－４　０　－１１　－３６</a:t>
            </a:r>
            <a:endParaRPr kumimoji="1" lang="en-US" altLang="ja-JP" sz="32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1263605" y="1920458"/>
                <a:ext cx="4778872" cy="88466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3200" dirty="0" smtClean="0"/>
                  <a:t>０．７　－５．８　　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kumimoji="1" lang="ja-JP" altLang="en-US" sz="3200" b="0" i="1" smtClean="0"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kumimoji="1" lang="ja-JP" altLang="en-US" sz="3200" b="0" i="1" smtClean="0">
                            <a:latin typeface="Cambria Math"/>
                          </a:rPr>
                          <m:t>４</m:t>
                        </m:r>
                      </m:den>
                    </m:f>
                  </m:oMath>
                </a14:m>
                <a:r>
                  <a:rPr kumimoji="1" lang="ja-JP" altLang="en-US" sz="3200" dirty="0" smtClean="0"/>
                  <a:t>　　－</a:t>
                </a:r>
                <a:r>
                  <a:rPr lang="en-US" altLang="ja-JP" sz="32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200" b="0" i="1" smtClean="0">
                            <a:latin typeface="Cambria Math"/>
                          </a:rPr>
                          <m:t>６</m:t>
                        </m:r>
                      </m:num>
                      <m:den>
                        <m:r>
                          <a:rPr lang="ja-JP" altLang="en-US" sz="3200" b="0" i="1" smtClean="0">
                            <a:latin typeface="Cambria Math"/>
                          </a:rPr>
                          <m:t>７</m:t>
                        </m:r>
                      </m:den>
                    </m:f>
                    <m:r>
                      <a:rPr lang="ja-JP" altLang="en-US" sz="3200" i="1">
                        <a:latin typeface="Cambria Math"/>
                      </a:rPr>
                      <m:t> </m:t>
                    </m:r>
                  </m:oMath>
                </a14:m>
                <a:endParaRPr kumimoji="1" lang="en-US" altLang="ja-JP" sz="3200" dirty="0" smtClean="0"/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3605" y="1920458"/>
                <a:ext cx="4778872" cy="884666"/>
              </a:xfrm>
              <a:prstGeom prst="rect">
                <a:avLst/>
              </a:prstGeom>
              <a:blipFill rotWithShape="1">
                <a:blip r:embed="rId2"/>
                <a:stretch>
                  <a:fillRect l="-3189" b="-620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テキスト ボックス 13"/>
          <p:cNvSpPr txBox="1"/>
          <p:nvPr/>
        </p:nvSpPr>
        <p:spPr>
          <a:xfrm>
            <a:off x="5292079" y="5146739"/>
            <a:ext cx="2952329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加法、乗法はいつ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でもできる</a:t>
            </a:r>
            <a:endParaRPr kumimoji="1" lang="ja-JP" altLang="en-US" sz="28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676823" y="3824338"/>
            <a:ext cx="3389210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加法、減法、乗法はいつでもできる</a:t>
            </a:r>
            <a:endParaRPr kumimoji="1" lang="ja-JP" altLang="en-US" sz="28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676823" y="966351"/>
            <a:ext cx="3389210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四則計算はいつでもできる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574197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156</Words>
  <Application>Microsoft Office PowerPoint</Application>
  <PresentationFormat>画面に合わせる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​​テーマ</vt:lpstr>
      <vt:lpstr>数の世界のひろがりと四則計算</vt:lpstr>
      <vt:lpstr>PowerPoint プレゼンテーション</vt:lpstr>
      <vt:lpstr>PowerPoint プレゼンテーション</vt:lpstr>
      <vt:lpstr>数の世界のひろがりと四則計算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分配法則</dc:title>
  <dc:creator>teacher</dc:creator>
  <cp:lastModifiedBy>kajukun</cp:lastModifiedBy>
  <cp:revision>17</cp:revision>
  <dcterms:created xsi:type="dcterms:W3CDTF">2014-05-28T23:33:29Z</dcterms:created>
  <dcterms:modified xsi:type="dcterms:W3CDTF">2014-06-01T11:58:39Z</dcterms:modified>
</cp:coreProperties>
</file>