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1" r:id="rId2"/>
    <p:sldId id="364" r:id="rId3"/>
    <p:sldId id="365" r:id="rId4"/>
    <p:sldId id="366" r:id="rId5"/>
    <p:sldId id="367" r:id="rId6"/>
    <p:sldId id="368" r:id="rId7"/>
    <p:sldId id="370" r:id="rId8"/>
    <p:sldId id="369" r:id="rId9"/>
    <p:sldId id="371" r:id="rId10"/>
    <p:sldId id="372" r:id="rId11"/>
    <p:sldId id="373" r:id="rId12"/>
    <p:sldId id="375" r:id="rId13"/>
    <p:sldId id="374" r:id="rId14"/>
    <p:sldId id="376" r:id="rId15"/>
    <p:sldId id="377" r:id="rId16"/>
    <p:sldId id="381" r:id="rId17"/>
    <p:sldId id="379" r:id="rId18"/>
    <p:sldId id="378" r:id="rId19"/>
    <p:sldId id="380" r:id="rId20"/>
    <p:sldId id="382" r:id="rId21"/>
    <p:sldId id="383" r:id="rId22"/>
    <p:sldId id="384" r:id="rId23"/>
    <p:sldId id="385" r:id="rId2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677F-D99E-45AE-867E-FD4289C1A2C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1647D-5780-4E49-B468-A1A8ECD2F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674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962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2014/5/25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ja-JP" altLang="en-US" sz="5400" dirty="0"/>
              <a:t>乗除の混じった計算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700808"/>
            <a:ext cx="8517632" cy="449309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負の数をふくむ３つ以上の数の乗法や除法の効率のいい計算のしかたに気づき、効率よく計算することができる。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86695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指数をふくむ計算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052736"/>
                <a:ext cx="5544616" cy="352839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ja-JP" altLang="en-US" sz="5400" dirty="0" smtClean="0"/>
                  <a:t>　（</a:t>
                </a:r>
                <a:r>
                  <a:rPr lang="ja-JP" altLang="en-US" sz="5400" dirty="0"/>
                  <a:t>－２</a:t>
                </a:r>
                <a:r>
                  <a:rPr lang="ja-JP" altLang="en-US" sz="5400" dirty="0" smtClean="0"/>
                  <a:t>）</a:t>
                </a:r>
                <a:r>
                  <a:rPr lang="ja-JP" altLang="en-US" sz="5400" baseline="30000" dirty="0" smtClean="0"/>
                  <a:t>３</a:t>
                </a:r>
                <a:r>
                  <a:rPr lang="en-US" altLang="ja-JP" sz="5400" dirty="0" smtClean="0"/>
                  <a:t>÷</a:t>
                </a:r>
                <a:r>
                  <a:rPr lang="ja-JP" altLang="en-US" sz="5400" dirty="0" smtClean="0"/>
                  <a:t>（－３）</a:t>
                </a:r>
                <a:r>
                  <a:rPr lang="ja-JP" altLang="en-US" sz="5400" baseline="30000" dirty="0" smtClean="0"/>
                  <a:t>２</a:t>
                </a:r>
                <a:endParaRPr lang="ja-JP" altLang="en-US" sz="5400" dirty="0"/>
              </a:p>
              <a:p>
                <a:pPr marL="0" indent="0">
                  <a:buNone/>
                </a:pPr>
                <a:r>
                  <a:rPr kumimoji="1" lang="ja-JP" altLang="en-US" sz="5400" dirty="0" smtClean="0"/>
                  <a:t>＝（－８）</a:t>
                </a:r>
                <a:r>
                  <a:rPr kumimoji="1" lang="en-US" altLang="ja-JP" sz="5400" dirty="0" smtClean="0"/>
                  <a:t>÷</a:t>
                </a:r>
                <a:r>
                  <a:rPr kumimoji="1" lang="ja-JP" altLang="en-US" sz="5400" dirty="0" smtClean="0"/>
                  <a:t>９</a:t>
                </a:r>
                <a:endParaRPr kumimoji="1" lang="en-US" altLang="ja-JP" sz="5400" dirty="0" smtClean="0"/>
              </a:p>
              <a:p>
                <a:pPr marL="0" indent="0">
                  <a:buNone/>
                </a:pPr>
                <a:r>
                  <a:rPr lang="ja-JP" altLang="en-US" sz="5400" dirty="0" smtClean="0"/>
                  <a:t>＝</a:t>
                </a:r>
                <a:r>
                  <a:rPr lang="en-US" altLang="ja-JP" sz="5400" dirty="0" smtClean="0"/>
                  <a:t>―</a:t>
                </a:r>
                <a:r>
                  <a:rPr lang="en-US" altLang="ja-JP" sz="5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5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5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</m:den>
                    </m:f>
                  </m:oMath>
                </a14:m>
                <a:endParaRPr kumimoji="1" lang="ja-JP" altLang="en-US" sz="54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052736"/>
                <a:ext cx="5544616" cy="3528391"/>
              </a:xfrm>
              <a:blipFill rotWithShape="1">
                <a:blip r:embed="rId2"/>
                <a:stretch>
                  <a:fillRect l="-5281" t="-53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左カーブ矢印 3"/>
          <p:cNvSpPr/>
          <p:nvPr/>
        </p:nvSpPr>
        <p:spPr>
          <a:xfrm>
            <a:off x="5364088" y="1484784"/>
            <a:ext cx="576064" cy="1060325"/>
          </a:xfrm>
          <a:prstGeom prst="curvedLeftArrow">
            <a:avLst>
              <a:gd name="adj1" fmla="val 25000"/>
              <a:gd name="adj2" fmla="val 67251"/>
              <a:gd name="adj3" fmla="val 53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75110" y="1648011"/>
            <a:ext cx="2973891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指数を先に計算</a:t>
            </a:r>
            <a:endParaRPr kumimoji="1" lang="en-US" altLang="ja-JP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7504" y="4437112"/>
            <a:ext cx="8928992" cy="2226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問２　次の計算をしなさい。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　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１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</a:t>
            </a:r>
            <a:r>
              <a:rPr lang="ja-JP" altLang="en-US" sz="3200" dirty="0"/>
              <a:t>（－３</a:t>
            </a:r>
            <a:r>
              <a:rPr lang="ja-JP" altLang="en-US" sz="3200" dirty="0" smtClean="0"/>
              <a:t>）</a:t>
            </a:r>
            <a:r>
              <a:rPr lang="ja-JP" altLang="en-US" sz="3200" baseline="30000" dirty="0" smtClean="0"/>
              <a:t>３</a:t>
            </a:r>
            <a:r>
              <a:rPr lang="ja-JP" altLang="en-US" sz="3200" dirty="0" smtClean="0"/>
              <a:t>　　　　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２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－５</a:t>
            </a:r>
            <a:r>
              <a:rPr lang="ja-JP" altLang="en-US" sz="3200" baseline="30000" dirty="0" smtClean="0"/>
              <a:t>３ 　　　　　</a:t>
            </a:r>
            <a:r>
              <a:rPr lang="en-US" altLang="ja-JP" sz="3200" dirty="0" smtClean="0"/>
              <a:t> (</a:t>
            </a:r>
            <a:r>
              <a:rPr lang="ja-JP" altLang="en-US" sz="3200" dirty="0" smtClean="0"/>
              <a:t>３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－１．５</a:t>
            </a:r>
            <a:r>
              <a:rPr lang="ja-JP" altLang="en-US" sz="3200" baseline="30000" dirty="0" smtClean="0"/>
              <a:t>２</a:t>
            </a:r>
            <a:endParaRPr lang="en-US" altLang="ja-JP" sz="3200" baseline="30000" dirty="0" smtClean="0"/>
          </a:p>
          <a:p>
            <a:endParaRPr lang="en-US" altLang="ja-JP" sz="3200" baseline="30000" dirty="0"/>
          </a:p>
          <a:p>
            <a:r>
              <a:rPr lang="ja-JP" altLang="en-US" sz="3200" dirty="0" smtClean="0"/>
              <a:t>　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４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　（－４）</a:t>
            </a:r>
            <a:r>
              <a:rPr lang="ja-JP" altLang="en-US" sz="3200" baseline="30000" dirty="0" smtClean="0"/>
              <a:t>２</a:t>
            </a:r>
            <a:r>
              <a:rPr lang="en-US" altLang="ja-JP" sz="3200" dirty="0" smtClean="0"/>
              <a:t>×</a:t>
            </a:r>
            <a:r>
              <a:rPr lang="ja-JP" altLang="en-US" sz="3200" dirty="0" smtClean="0"/>
              <a:t>（－７）</a:t>
            </a:r>
            <a:r>
              <a:rPr lang="en-US" altLang="ja-JP" sz="3200" dirty="0"/>
              <a:t> 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５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（</a:t>
            </a:r>
            <a:r>
              <a:rPr lang="ja-JP" altLang="en-US" sz="3200" dirty="0" smtClean="0"/>
              <a:t>－６</a:t>
            </a:r>
            <a:r>
              <a:rPr lang="ja-JP" altLang="en-US" sz="3200" baseline="30000" dirty="0" smtClean="0"/>
              <a:t>２</a:t>
            </a:r>
            <a:r>
              <a:rPr lang="ja-JP" altLang="en-US" sz="3200" dirty="0" smtClean="0"/>
              <a:t>）</a:t>
            </a:r>
            <a:r>
              <a:rPr lang="en-US" altLang="ja-JP" sz="3200" smtClean="0"/>
              <a:t>÷</a:t>
            </a:r>
            <a:r>
              <a:rPr lang="ja-JP" altLang="en-US" sz="3200" smtClean="0"/>
              <a:t>（</a:t>
            </a:r>
            <a:r>
              <a:rPr lang="ja-JP" altLang="en-US" sz="3200" dirty="0" smtClean="0"/>
              <a:t>－２）</a:t>
            </a:r>
            <a:r>
              <a:rPr lang="ja-JP" altLang="en-US" sz="3200" baseline="30000" dirty="0"/>
              <a:t>３</a:t>
            </a:r>
            <a:endParaRPr lang="ja-JP" altLang="en-US" sz="3200" dirty="0"/>
          </a:p>
          <a:p>
            <a:endParaRPr lang="en-US" altLang="ja-JP" sz="32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8210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99448" y="116632"/>
            <a:ext cx="648877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問２　次の計算をしなさい。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１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　</a:t>
            </a:r>
            <a:r>
              <a:rPr lang="ja-JP" altLang="en-US" sz="3600" dirty="0"/>
              <a:t>（－３</a:t>
            </a:r>
            <a:r>
              <a:rPr lang="ja-JP" altLang="en-US" sz="3600" dirty="0" smtClean="0"/>
              <a:t>）</a:t>
            </a:r>
            <a:r>
              <a:rPr lang="ja-JP" altLang="en-US" sz="3600" baseline="30000" dirty="0" smtClean="0"/>
              <a:t>３</a:t>
            </a:r>
            <a:r>
              <a:rPr lang="ja-JP" altLang="en-US" sz="3600" dirty="0" smtClean="0"/>
              <a:t>　</a:t>
            </a:r>
            <a:endParaRPr lang="en-US" altLang="ja-JP" sz="3600" dirty="0" smtClean="0"/>
          </a:p>
          <a:p>
            <a:r>
              <a:rPr lang="ja-JP" altLang="en-US" sz="3600" dirty="0" smtClean="0"/>
              <a:t>　　　＝（－３）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（－３）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（－３）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＝－２７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lang="ja-JP" altLang="en-US" sz="3600" dirty="0" smtClean="0"/>
              <a:t>　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２</a:t>
            </a:r>
            <a:r>
              <a:rPr lang="en-US" altLang="ja-JP" sz="3600" dirty="0" smtClean="0"/>
              <a:t>)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－５</a:t>
            </a:r>
            <a:r>
              <a:rPr lang="ja-JP" altLang="en-US" sz="3600" baseline="30000" dirty="0" smtClean="0"/>
              <a:t>３ 　　　　　</a:t>
            </a:r>
            <a:r>
              <a:rPr lang="en-US" altLang="ja-JP" sz="3600" dirty="0" smtClean="0"/>
              <a:t> </a:t>
            </a:r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＝－５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５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５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＝－１２５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３</a:t>
            </a:r>
            <a:r>
              <a:rPr lang="en-US" altLang="ja-JP" sz="3600" dirty="0" smtClean="0"/>
              <a:t>)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－１．５</a:t>
            </a:r>
            <a:r>
              <a:rPr lang="ja-JP" altLang="en-US" sz="3600" baseline="30000" dirty="0" smtClean="0"/>
              <a:t>２</a:t>
            </a:r>
            <a:endParaRPr lang="en-US" altLang="ja-JP" sz="3600" baseline="30000" dirty="0" smtClean="0"/>
          </a:p>
          <a:p>
            <a:r>
              <a:rPr lang="ja-JP" altLang="en-US" sz="3600" baseline="30000" dirty="0"/>
              <a:t>　</a:t>
            </a:r>
            <a:r>
              <a:rPr lang="ja-JP" altLang="en-US" sz="3600" baseline="30000" dirty="0" smtClean="0"/>
              <a:t>　　　</a:t>
            </a:r>
            <a:r>
              <a:rPr lang="ja-JP" altLang="en-US" sz="3600" dirty="0" smtClean="0"/>
              <a:t>＝－１．５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１．５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  ＝－２．２５</a:t>
            </a:r>
            <a:endParaRPr lang="en-US" altLang="ja-JP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4427984" y="2420888"/>
                <a:ext cx="4541862" cy="4304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altLang="ja-JP" sz="3600" dirty="0" smtClean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４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　（－４）</a:t>
                </a:r>
                <a:r>
                  <a:rPr lang="ja-JP" altLang="en-US" sz="3600" baseline="30000" dirty="0">
                    <a:solidFill>
                      <a:prstClr val="black"/>
                    </a:solidFill>
                  </a:rPr>
                  <a:t>２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（－７）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　</a:t>
                </a:r>
                <a:endParaRPr lang="en-US" altLang="ja-JP" sz="36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3600" dirty="0" smtClean="0">
                    <a:solidFill>
                      <a:prstClr val="black"/>
                    </a:solidFill>
                  </a:rPr>
                  <a:t>　　＝１６</a:t>
                </a:r>
                <a:r>
                  <a:rPr lang="en-US" altLang="ja-JP" sz="3600" dirty="0" smtClean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（－７）</a:t>
                </a:r>
                <a:endParaRPr lang="en-US" altLang="ja-JP" sz="36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36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　＝－１１２</a:t>
                </a:r>
                <a:endParaRPr lang="en-US" altLang="ja-JP" sz="3600" dirty="0">
                  <a:solidFill>
                    <a:prstClr val="black"/>
                  </a:solidFill>
                </a:endParaRPr>
              </a:p>
              <a:p>
                <a:pPr lvl="0"/>
                <a:endParaRPr lang="en-US" altLang="ja-JP" sz="36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US" altLang="ja-JP" sz="3600" dirty="0" smtClean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５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　（－６</a:t>
                </a:r>
                <a:r>
                  <a:rPr lang="ja-JP" altLang="en-US" sz="3600" baseline="30000" dirty="0">
                    <a:solidFill>
                      <a:prstClr val="black"/>
                    </a:solidFill>
                  </a:rPr>
                  <a:t>２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÷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（－２）</a:t>
                </a:r>
                <a:r>
                  <a:rPr lang="ja-JP" altLang="en-US" sz="3600" baseline="30000" dirty="0" smtClean="0">
                    <a:solidFill>
                      <a:prstClr val="black"/>
                    </a:solidFill>
                  </a:rPr>
                  <a:t>３</a:t>
                </a:r>
                <a:endParaRPr lang="en-US" altLang="ja-JP" sz="3600" baseline="300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3600" baseline="300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600" baseline="30000" dirty="0" smtClean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＝（－３６）</a:t>
                </a:r>
                <a:r>
                  <a:rPr lang="en-US" altLang="ja-JP" sz="3600" dirty="0" smtClean="0">
                    <a:solidFill>
                      <a:prstClr val="black"/>
                    </a:solidFill>
                  </a:rPr>
                  <a:t>÷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（－８）</a:t>
                </a:r>
                <a:endParaRPr lang="en-US" altLang="ja-JP" sz="36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36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</m:num>
                      <m:den>
                        <m:r>
                          <a:rPr lang="ja-JP" alt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ja-JP" altLang="en-US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420888"/>
                <a:ext cx="4541862" cy="4304063"/>
              </a:xfrm>
              <a:prstGeom prst="rect">
                <a:avLst/>
              </a:prstGeom>
              <a:blipFill rotWithShape="1">
                <a:blip r:embed="rId2"/>
                <a:stretch>
                  <a:fillRect l="-4027" t="-2833" b="-9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20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四則をふくむ式の計算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700808"/>
            <a:ext cx="8517632" cy="3816424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四則をふくむ式の計算について、計算の順序を理解し、計算できるようにする。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71802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加減と乗除が混じった計算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18" y="911414"/>
            <a:ext cx="3528392" cy="295232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３－（－２）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５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＝３－（－１０）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＝３＋（＋１０）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＝３＋１０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＝１３　　　　　　　　</a:t>
            </a:r>
            <a:endParaRPr kumimoji="1"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0" y="3863742"/>
            <a:ext cx="5724129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smtClean="0"/>
              <a:t>(</a:t>
            </a:r>
            <a:r>
              <a:rPr lang="ja-JP" altLang="en-US" dirty="0"/>
              <a:t>２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（－６）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７＋７５</a:t>
            </a:r>
            <a:r>
              <a:rPr lang="en-US" altLang="ja-JP" dirty="0" smtClean="0"/>
              <a:t>÷</a:t>
            </a:r>
            <a:r>
              <a:rPr lang="ja-JP" altLang="en-US" dirty="0" smtClean="0"/>
              <a:t>（－５</a:t>
            </a:r>
            <a:r>
              <a:rPr lang="ja-JP" altLang="en-US" baseline="30000" dirty="0" smtClean="0"/>
              <a:t>２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＝</a:t>
            </a:r>
            <a:r>
              <a:rPr lang="ja-JP" altLang="en-US" dirty="0"/>
              <a:t>（－６）</a:t>
            </a:r>
            <a:r>
              <a:rPr lang="en-US" altLang="ja-JP" dirty="0"/>
              <a:t>×</a:t>
            </a:r>
            <a:r>
              <a:rPr lang="ja-JP" altLang="en-US" dirty="0"/>
              <a:t>７＋７５</a:t>
            </a:r>
            <a:r>
              <a:rPr lang="en-US" altLang="ja-JP" dirty="0"/>
              <a:t>÷</a:t>
            </a:r>
            <a:r>
              <a:rPr lang="ja-JP" altLang="en-US" dirty="0"/>
              <a:t>（</a:t>
            </a:r>
            <a:r>
              <a:rPr lang="ja-JP" altLang="en-US" dirty="0" smtClean="0"/>
              <a:t>－２５）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　　＝（－４２）＋（－３）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　　＝－４２－３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　　＝－４５　　　　　　　　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63496" y="908720"/>
            <a:ext cx="392126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加減より乗除を先に計算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24129" y="3837872"/>
            <a:ext cx="1928733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指数を計算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24129" y="4437112"/>
            <a:ext cx="1928733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乗除を計算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24128" y="5029639"/>
            <a:ext cx="1928733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加減を計算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765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uiExpand="1" build="p"/>
      <p:bldP spid="9" grpId="0" animBg="1"/>
      <p:bldP spid="10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4001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36569"/>
            <a:ext cx="3903902" cy="2074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１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　－４－６</a:t>
            </a:r>
            <a:r>
              <a:rPr kumimoji="1" lang="en-US" altLang="ja-JP" sz="2800" dirty="0" smtClean="0"/>
              <a:t>×</a:t>
            </a:r>
            <a:r>
              <a:rPr kumimoji="1" lang="ja-JP" altLang="en-US" sz="2800" dirty="0" smtClean="0"/>
              <a:t>（－３）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＝－４－（－１８）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＝－４＋（＋１８）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＝－４＋１８＝１４　　　　　　</a:t>
            </a:r>
            <a:endParaRPr kumimoji="1" lang="ja-JP" altLang="en-US" sz="28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287" y="4819610"/>
            <a:ext cx="4072041" cy="20149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800" dirty="0" smtClean="0"/>
              <a:t>(</a:t>
            </a:r>
            <a:r>
              <a:rPr lang="ja-JP" altLang="en-US" sz="2800" dirty="0" smtClean="0"/>
              <a:t>５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４</a:t>
            </a:r>
            <a:r>
              <a:rPr lang="en-US" altLang="ja-JP" sz="2800" dirty="0" smtClean="0"/>
              <a:t>×</a:t>
            </a:r>
            <a:r>
              <a:rPr lang="ja-JP" altLang="en-US" sz="2800" dirty="0" smtClean="0"/>
              <a:t>（－２）＋（－３</a:t>
            </a:r>
            <a:r>
              <a:rPr lang="ja-JP" altLang="en-US" sz="2800" baseline="30000" dirty="0" smtClean="0"/>
              <a:t>２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</a:t>
            </a:r>
            <a:r>
              <a:rPr lang="ja-JP" altLang="en-US" sz="2800" smtClean="0"/>
              <a:t>　</a:t>
            </a:r>
            <a:r>
              <a:rPr lang="ja-JP" altLang="en-US" sz="2800" dirty="0" smtClean="0"/>
              <a:t>　　　</a:t>
            </a:r>
            <a:endParaRPr lang="ja-JP" altLang="en-US" sz="2800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4435771" y="624493"/>
            <a:ext cx="5067672" cy="2098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800" dirty="0" smtClean="0"/>
              <a:t>(</a:t>
            </a:r>
            <a:r>
              <a:rPr lang="ja-JP" altLang="en-US" sz="2800" dirty="0" smtClean="0"/>
              <a:t>２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３</a:t>
            </a:r>
            <a:r>
              <a:rPr lang="en-US" altLang="ja-JP" sz="2800" dirty="0" smtClean="0"/>
              <a:t>×</a:t>
            </a:r>
            <a:r>
              <a:rPr lang="ja-JP" altLang="en-US" sz="2800" dirty="0" smtClean="0"/>
              <a:t>（－７）－９</a:t>
            </a:r>
            <a:r>
              <a:rPr lang="en-US" altLang="ja-JP" sz="2800" dirty="0" smtClean="0"/>
              <a:t>×</a:t>
            </a:r>
            <a:r>
              <a:rPr lang="ja-JP" altLang="en-US" sz="2800" dirty="0" smtClean="0"/>
              <a:t>（－８）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＝（－２１）－（－７２）　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＝（－２１）＋（＋７２）　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＝－２１＋７２＝５１　　　　　</a:t>
            </a:r>
            <a:endParaRPr lang="ja-JP" altLang="en-US" sz="2800" dirty="0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0" y="2722801"/>
            <a:ext cx="4711729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800" dirty="0" smtClean="0"/>
              <a:t>(</a:t>
            </a:r>
            <a:r>
              <a:rPr lang="ja-JP" altLang="en-US" sz="2800" dirty="0" smtClean="0"/>
              <a:t>３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５</a:t>
            </a:r>
            <a:r>
              <a:rPr lang="en-US" altLang="ja-JP" sz="2800" dirty="0" smtClean="0"/>
              <a:t>×</a:t>
            </a:r>
            <a:r>
              <a:rPr lang="ja-JP" altLang="en-US" sz="2800" dirty="0" smtClean="0"/>
              <a:t>（－１２）＋１４</a:t>
            </a:r>
            <a:r>
              <a:rPr lang="en-US" altLang="ja-JP" sz="2800" dirty="0" smtClean="0"/>
              <a:t>÷</a:t>
            </a:r>
            <a:r>
              <a:rPr lang="ja-JP" altLang="en-US" sz="2800" dirty="0" smtClean="0"/>
              <a:t>７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＝（－６０）＋２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＝－５８　　　　　　　</a:t>
            </a:r>
            <a:endParaRPr lang="ja-JP" altLang="en-US" sz="2800" dirty="0"/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4435771" y="2772482"/>
            <a:ext cx="4711729" cy="2047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800" dirty="0" smtClean="0"/>
              <a:t>(</a:t>
            </a:r>
            <a:r>
              <a:rPr lang="ja-JP" altLang="en-US" sz="2800" dirty="0" smtClean="0"/>
              <a:t>４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１０</a:t>
            </a:r>
            <a:r>
              <a:rPr lang="en-US" altLang="ja-JP" sz="2800" dirty="0" smtClean="0"/>
              <a:t>÷</a:t>
            </a:r>
            <a:r>
              <a:rPr lang="ja-JP" altLang="en-US" sz="2800" dirty="0" smtClean="0"/>
              <a:t>（－５）－（－６）</a:t>
            </a:r>
            <a:r>
              <a:rPr lang="en-US" altLang="ja-JP" sz="2800" dirty="0" smtClean="0"/>
              <a:t>×</a:t>
            </a:r>
            <a:r>
              <a:rPr lang="ja-JP" altLang="en-US" sz="2800" dirty="0" smtClean="0"/>
              <a:t>２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＝（－２）－（－１２）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＝－２＋１２　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＝１０　　　　　　</a:t>
            </a:r>
            <a:endParaRPr lang="ja-JP" altLang="en-US" sz="2800" dirty="0"/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4470999" y="4819610"/>
            <a:ext cx="4583111" cy="1910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dirty="0" smtClean="0"/>
              <a:t>(</a:t>
            </a:r>
            <a:r>
              <a:rPr lang="ja-JP" altLang="en-US" sz="2800" dirty="0" smtClean="0"/>
              <a:t>６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</a:t>
            </a:r>
            <a:r>
              <a:rPr lang="ja-JP" altLang="en-US" sz="2800" dirty="0"/>
              <a:t>（</a:t>
            </a:r>
            <a:r>
              <a:rPr lang="ja-JP" altLang="en-US" sz="2800" dirty="0" smtClean="0"/>
              <a:t>－２）</a:t>
            </a:r>
            <a:r>
              <a:rPr lang="ja-JP" altLang="en-US" sz="2800" baseline="30000" dirty="0" smtClean="0"/>
              <a:t>２</a:t>
            </a:r>
            <a:r>
              <a:rPr lang="ja-JP" altLang="en-US" sz="2800" dirty="0" smtClean="0"/>
              <a:t>＋２</a:t>
            </a:r>
            <a:r>
              <a:rPr lang="ja-JP" altLang="en-US" sz="2800" baseline="30000" dirty="0"/>
              <a:t> </a:t>
            </a:r>
            <a:r>
              <a:rPr lang="ja-JP" altLang="en-US" sz="2800" baseline="30000" dirty="0" smtClean="0"/>
              <a:t>３ </a:t>
            </a:r>
            <a:r>
              <a:rPr lang="en-US" altLang="ja-JP" sz="2800" dirty="0" smtClean="0"/>
              <a:t>÷</a:t>
            </a:r>
            <a:r>
              <a:rPr lang="ja-JP" altLang="en-US" sz="2800" dirty="0" smtClean="0"/>
              <a:t>（－４）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2475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uiExpand="1" build="p"/>
      <p:bldP spid="14" grpId="0" uiExpand="1" build="p"/>
      <p:bldP spid="1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かっこがある式の計算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052736"/>
            <a:ext cx="4805939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　３</a:t>
            </a:r>
            <a:r>
              <a:rPr kumimoji="1" lang="en-US" altLang="ja-JP" sz="3600" dirty="0" smtClean="0"/>
              <a:t>×</a:t>
            </a:r>
            <a:r>
              <a:rPr kumimoji="1" lang="ja-JP" altLang="en-US" sz="3600" dirty="0" smtClean="0"/>
              <a:t>｛－４－（１９－８）｝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＝３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（－４－１１）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＝３</a:t>
            </a:r>
            <a:r>
              <a:rPr kumimoji="1" lang="en-US" altLang="ja-JP" sz="3600" dirty="0" smtClean="0"/>
              <a:t>×</a:t>
            </a:r>
            <a:r>
              <a:rPr kumimoji="1" lang="ja-JP" altLang="en-US" sz="3600" dirty="0" smtClean="0"/>
              <a:t>（－１５）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＝－４５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57459" y="1693550"/>
            <a:ext cx="356059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かっこの中を先に計算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3988943"/>
            <a:ext cx="8928992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問４　次の計算をしなさい。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１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　－５＋</a:t>
            </a:r>
            <a:r>
              <a:rPr lang="ja-JP" altLang="en-US" sz="2800" dirty="0"/>
              <a:t>（</a:t>
            </a:r>
            <a:r>
              <a:rPr kumimoji="1" lang="ja-JP" altLang="en-US" sz="2800" dirty="0" smtClean="0"/>
              <a:t>１３－７）</a:t>
            </a:r>
            <a:r>
              <a:rPr kumimoji="1" lang="en-US" altLang="ja-JP" sz="2800" dirty="0" smtClean="0"/>
              <a:t>÷</a:t>
            </a:r>
            <a:r>
              <a:rPr kumimoji="1" lang="ja-JP" altLang="en-US" sz="2800" dirty="0" smtClean="0"/>
              <a:t>３　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２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　７－｛</a:t>
            </a:r>
            <a:r>
              <a:rPr lang="ja-JP" altLang="en-US" sz="2800" dirty="0" smtClean="0"/>
              <a:t>（</a:t>
            </a:r>
            <a:r>
              <a:rPr lang="ja-JP" altLang="en-US" sz="2800" dirty="0"/>
              <a:t>－２）</a:t>
            </a:r>
            <a:r>
              <a:rPr lang="ja-JP" altLang="en-US" sz="2800" baseline="30000" dirty="0"/>
              <a:t>２ </a:t>
            </a:r>
            <a:r>
              <a:rPr lang="en-US" altLang="ja-JP" sz="2800" dirty="0"/>
              <a:t>―</a:t>
            </a:r>
            <a:r>
              <a:rPr lang="ja-JP" altLang="en-US" sz="2800" dirty="0" smtClean="0"/>
              <a:t>（９－１４） ｝</a:t>
            </a:r>
            <a:endParaRPr lang="en-US" altLang="ja-JP" sz="2800" dirty="0" smtClean="0"/>
          </a:p>
          <a:p>
            <a:endParaRPr kumimoji="1" lang="en-US" altLang="ja-JP" sz="2800" dirty="0"/>
          </a:p>
          <a:p>
            <a:endParaRPr lang="en-US" altLang="ja-JP" sz="2800" dirty="0" smtClean="0"/>
          </a:p>
          <a:p>
            <a:endParaRPr kumimoji="1" lang="en-US" altLang="ja-JP" sz="2800" dirty="0"/>
          </a:p>
          <a:p>
            <a:r>
              <a:rPr kumimoji="1" lang="ja-JP" altLang="en-US" sz="2800" dirty="0" smtClean="0"/>
              <a:t>　</a:t>
            </a:r>
            <a:endParaRPr lang="en-US" altLang="ja-JP" sz="28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43791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分配法則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2132856"/>
            <a:ext cx="7848872" cy="288032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分配法則を用いて効率よく計算することができる。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33447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/楕円 10"/>
          <p:cNvSpPr/>
          <p:nvPr/>
        </p:nvSpPr>
        <p:spPr>
          <a:xfrm>
            <a:off x="4015531" y="1920227"/>
            <a:ext cx="844502" cy="21384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7068036" y="1631439"/>
            <a:ext cx="1618932" cy="5574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16632"/>
            <a:ext cx="7939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縦の長さ</a:t>
            </a:r>
            <a:r>
              <a:rPr lang="ja-JP" altLang="en-US" sz="2800" dirty="0">
                <a:ea typeface="ＤＦ平成明朝体W7" pitchFamily="1" charset="-128"/>
              </a:rPr>
              <a:t>ａ</a:t>
            </a:r>
            <a:r>
              <a:rPr kumimoji="1" lang="en-US" altLang="ja-JP" sz="2800" dirty="0" smtClean="0">
                <a:ea typeface="ＤＦ平成明朝体W7" pitchFamily="1" charset="-128"/>
              </a:rPr>
              <a:t>m</a:t>
            </a:r>
            <a:r>
              <a:rPr kumimoji="1" lang="ja-JP" altLang="en-US" sz="2800" dirty="0" err="1" smtClean="0">
                <a:ea typeface="ＤＦ平成明朝体W7" pitchFamily="1" charset="-128"/>
              </a:rPr>
              <a:t>、</a:t>
            </a:r>
            <a:r>
              <a:rPr kumimoji="1" lang="ja-JP" altLang="en-US" sz="2800" dirty="0" smtClean="0">
                <a:ea typeface="ＤＦ平成明朝体W7" pitchFamily="1" charset="-128"/>
              </a:rPr>
              <a:t>横の長さ</a:t>
            </a:r>
            <a:r>
              <a:rPr lang="ja-JP" altLang="en-US" sz="2800" dirty="0">
                <a:ea typeface="ＤＦ平成明朝体W7" pitchFamily="1" charset="-128"/>
              </a:rPr>
              <a:t>ｂ</a:t>
            </a:r>
            <a:r>
              <a:rPr kumimoji="1" lang="en-US" altLang="ja-JP" sz="2800" dirty="0" smtClean="0">
                <a:ea typeface="ＤＦ平成明朝体W7" pitchFamily="1" charset="-128"/>
              </a:rPr>
              <a:t>m</a:t>
            </a:r>
            <a:r>
              <a:rPr kumimoji="1" lang="ja-JP" altLang="en-US" sz="2800" dirty="0" smtClean="0">
                <a:ea typeface="ＤＦ平成明朝体W7" pitchFamily="1" charset="-128"/>
              </a:rPr>
              <a:t>の花壇があります。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639852"/>
            <a:ext cx="7939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横を</a:t>
            </a:r>
            <a:r>
              <a:rPr kumimoji="1" lang="ja-JP" altLang="en-US" sz="2800" dirty="0" err="1" smtClean="0">
                <a:ea typeface="ＤＦ平成明朝体W7" pitchFamily="1" charset="-128"/>
              </a:rPr>
              <a:t>ｃ</a:t>
            </a:r>
            <a:r>
              <a:rPr kumimoji="1" lang="en-US" altLang="ja-JP" sz="2800" dirty="0" smtClean="0">
                <a:ea typeface="ＤＦ平成明朝体W7" pitchFamily="1" charset="-128"/>
              </a:rPr>
              <a:t>m</a:t>
            </a:r>
            <a:r>
              <a:rPr kumimoji="1" lang="ja-JP" altLang="en-US" sz="2800" dirty="0" smtClean="0">
                <a:ea typeface="ＤＦ平成明朝体W7" pitchFamily="1" charset="-128"/>
              </a:rPr>
              <a:t>のばした時の花壇の面積を式に表わしてみよう。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4397657" y="1578771"/>
            <a:ext cx="2677304" cy="68291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pic>
        <p:nvPicPr>
          <p:cNvPr id="6" name="Picture 3" descr="C:\Users\iwachu-20\AppData\Local\Microsoft\Windows\Temporary Internet Files\Content.IE5\KHYJJ5KH\MP900145312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036" y="1920228"/>
            <a:ext cx="1618932" cy="214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iwachu-20\AppData\Local\Microsoft\Windows\Temporary Internet Files\Content.IE5\FI06KP9C\MP90040235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732" y="1916832"/>
            <a:ext cx="2677304" cy="214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3639131" y="2692038"/>
            <a:ext cx="710451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3200" dirty="0"/>
              <a:t>am</a:t>
            </a:r>
            <a:endParaRPr lang="ja-JP" altLang="en-US" sz="3200" dirty="0"/>
          </a:p>
        </p:txBody>
      </p:sp>
      <p:sp>
        <p:nvSpPr>
          <p:cNvPr id="13" name="正方形/長方形 12"/>
          <p:cNvSpPr/>
          <p:nvPr/>
        </p:nvSpPr>
        <p:spPr>
          <a:xfrm>
            <a:off x="5381083" y="1301571"/>
            <a:ext cx="76014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3200" dirty="0" err="1" smtClean="0"/>
              <a:t>ｂ</a:t>
            </a:r>
            <a:r>
              <a:rPr lang="en-US" altLang="ja-JP" sz="3200" dirty="0" smtClean="0"/>
              <a:t>m</a:t>
            </a:r>
            <a:endParaRPr lang="ja-JP" altLang="en-US" sz="3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522275" y="1286383"/>
            <a:ext cx="74411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3200" dirty="0" err="1" smtClean="0"/>
              <a:t>ｃ</a:t>
            </a:r>
            <a:r>
              <a:rPr lang="en-US" altLang="ja-JP" sz="3200" dirty="0" smtClean="0"/>
              <a:t>m</a:t>
            </a:r>
            <a:endParaRPr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7997" y="1871158"/>
            <a:ext cx="3416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ea typeface="ＤＦ平成明朝体W7" pitchFamily="1" charset="-128"/>
              </a:rPr>
              <a:t>こ</a:t>
            </a:r>
            <a:r>
              <a:rPr kumimoji="1" lang="ja-JP" altLang="en-US" sz="2800" dirty="0" smtClean="0">
                <a:ea typeface="ＤＦ平成明朝体W7" pitchFamily="1" charset="-128"/>
              </a:rPr>
              <a:t>の面積を縦</a:t>
            </a:r>
            <a:r>
              <a:rPr kumimoji="1" lang="en-US" altLang="ja-JP" sz="2800" dirty="0" smtClean="0">
                <a:ea typeface="ＤＦ平成明朝体W7" pitchFamily="1" charset="-128"/>
              </a:rPr>
              <a:t>×</a:t>
            </a:r>
            <a:r>
              <a:rPr kumimoji="1" lang="ja-JP" altLang="en-US" sz="2800" dirty="0" smtClean="0">
                <a:ea typeface="ＤＦ平成明朝体W7" pitchFamily="1" charset="-128"/>
              </a:rPr>
              <a:t>横で</a:t>
            </a:r>
            <a:endParaRPr kumimoji="1" lang="en-US" altLang="ja-JP" sz="2800" dirty="0" smtClean="0">
              <a:ea typeface="ＤＦ平成明朝体W7" pitchFamily="1" charset="-128"/>
            </a:endParaRPr>
          </a:p>
          <a:p>
            <a:r>
              <a:rPr kumimoji="1" lang="ja-JP" altLang="en-US" sz="2800" dirty="0" smtClean="0">
                <a:ea typeface="ＤＦ平成明朝体W7" pitchFamily="1" charset="-128"/>
              </a:rPr>
              <a:t>表すと、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1520" y="3164692"/>
            <a:ext cx="36503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ａ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×(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ｂ＋</a:t>
            </a:r>
            <a:r>
              <a:rPr lang="ja-JP" altLang="en-US" sz="4000" dirty="0">
                <a:solidFill>
                  <a:srgbClr val="FF0000"/>
                </a:solidFill>
              </a:rPr>
              <a:t>ｃ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　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(m</a:t>
            </a:r>
            <a:r>
              <a:rPr lang="en-US" altLang="ja-JP" sz="40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)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09079" y="4576183"/>
            <a:ext cx="4147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ａ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ｂ＋ａ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ｃ　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(m</a:t>
            </a:r>
            <a:r>
              <a:rPr lang="en-US" altLang="ja-JP" sz="4000" baseline="30000" dirty="0">
                <a:solidFill>
                  <a:srgbClr val="FF0000"/>
                </a:solidFill>
              </a:rPr>
              <a:t>2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)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1520" y="4078167"/>
            <a:ext cx="499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２つの長方形の和で表すと、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1520" y="546407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よって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688685" y="5340967"/>
            <a:ext cx="33297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×(</a:t>
            </a:r>
            <a:r>
              <a:rPr lang="ja-JP" altLang="en-US" sz="4400" dirty="0">
                <a:solidFill>
                  <a:srgbClr val="FF0000"/>
                </a:solidFill>
              </a:rPr>
              <a:t>ｂ＋</a:t>
            </a:r>
            <a:r>
              <a:rPr lang="ja-JP" altLang="en-US" sz="4400" dirty="0" err="1">
                <a:solidFill>
                  <a:srgbClr val="FF0000"/>
                </a:solidFill>
              </a:rPr>
              <a:t>ｃ</a:t>
            </a:r>
            <a:r>
              <a:rPr lang="en-US" altLang="ja-JP" sz="4400" dirty="0">
                <a:solidFill>
                  <a:srgbClr val="FF0000"/>
                </a:solidFill>
              </a:rPr>
              <a:t>) 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＝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09233" y="5339431"/>
            <a:ext cx="31822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ｂ</a:t>
            </a:r>
            <a:r>
              <a:rPr lang="ja-JP" altLang="en-US" sz="4400" dirty="0">
                <a:solidFill>
                  <a:srgbClr val="FF0000"/>
                </a:solidFill>
              </a:rPr>
              <a:t>＋</a:t>
            </a:r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ｃ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804429" y="6105082"/>
            <a:ext cx="341632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tx1"/>
                </a:solidFill>
                <a:ea typeface="ＤＦ平成明朝体W7" panose="02010609000101010101" pitchFamily="1" charset="-128"/>
              </a:rPr>
              <a:t>分　配　法　則</a:t>
            </a:r>
            <a:endParaRPr kumimoji="1" lang="ja-JP" altLang="en-US" sz="3600" dirty="0">
              <a:solidFill>
                <a:schemeClr val="tx1"/>
              </a:solidFill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02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4" grpId="0"/>
      <p:bldP spid="5" grpId="0"/>
      <p:bldP spid="2" grpId="0" animBg="1"/>
      <p:bldP spid="3" grpId="0" animBg="1"/>
      <p:bldP spid="13" grpId="0" animBg="1"/>
      <p:bldP spid="14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問６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692696"/>
                <a:ext cx="8496944" cy="604867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kumimoji="1" lang="en-US" altLang="ja-JP" dirty="0" smtClean="0"/>
                  <a:t>(1)</a:t>
                </a:r>
                <a:r>
                  <a:rPr kumimoji="1" lang="ja-JP" altLang="en-US" dirty="0" smtClean="0"/>
                  <a:t>　（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b="0" i="1" smtClean="0">
                        <a:latin typeface="Cambria Math"/>
                      </a:rPr>
                      <m:t>＋</m:t>
                    </m:r>
                    <m:r>
                      <a:rPr lang="ja-JP" altLang="en-US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kumimoji="1" lang="ja-JP" altLang="en-US" dirty="0" smtClean="0"/>
                  <a:t>）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（－６）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en-US" altLang="ja-JP" dirty="0"/>
                  <a:t>×</a:t>
                </a:r>
                <a:r>
                  <a:rPr lang="ja-JP" altLang="en-US" dirty="0"/>
                  <a:t>（－６） </a:t>
                </a:r>
                <a14:m>
                  <m:oMath xmlns:m="http://schemas.openxmlformats.org/officeDocument/2006/math">
                    <m:r>
                      <a:rPr lang="ja-JP" altLang="en-US" i="1">
                        <a:latin typeface="Cambria Math"/>
                      </a:rPr>
                      <m:t>＋</m:t>
                    </m:r>
                    <m:r>
                      <a:rPr lang="ja-JP" altLang="en-US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en-US" altLang="ja-JP" dirty="0"/>
                  <a:t> ×</a:t>
                </a:r>
                <a:r>
                  <a:rPr lang="ja-JP" altLang="en-US" dirty="0"/>
                  <a:t>（－６）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＝－２＋（－３）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＝－２－３＝－５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en-US" altLang="ja-JP" dirty="0" smtClean="0"/>
                  <a:t>(2)</a:t>
                </a:r>
                <a:r>
                  <a:rPr kumimoji="1" lang="ja-JP" altLang="en-US" dirty="0" smtClean="0"/>
                  <a:t>　１２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kumimoji="1" lang="ja-JP" altLang="en-US" b="0" i="1" smtClean="0">
                        <a:latin typeface="Cambria Math"/>
                      </a:rPr>
                      <m:t>＋</m:t>
                    </m:r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kumimoji="1" lang="ja-JP" altLang="en-US" dirty="0" smtClean="0"/>
                  <a:t>）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＝１２</a:t>
                </a:r>
                <a:r>
                  <a:rPr lang="en-US" altLang="ja-JP" dirty="0" smtClean="0"/>
                  <a:t>×</a:t>
                </a:r>
                <a:r>
                  <a:rPr lang="ja-JP" altLang="en-US" dirty="0"/>
                  <a:t> 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）＋１２</a:t>
                </a:r>
                <a:r>
                  <a:rPr kumimoji="1" lang="en-US" altLang="ja-JP" dirty="0" smtClean="0"/>
                  <a:t>×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＝－４＋１８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/>
                  <a:t>　</a:t>
                </a:r>
                <a:r>
                  <a:rPr kumimoji="1" lang="ja-JP" altLang="en-US" dirty="0" smtClean="0"/>
                  <a:t>＝１４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692696"/>
                <a:ext cx="8496944" cy="6048672"/>
              </a:xfrm>
              <a:blipFill rotWithShape="1">
                <a:blip r:embed="rId2"/>
                <a:stretch>
                  <a:fillRect l="-1793" b="-26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環状矢印 3"/>
          <p:cNvSpPr/>
          <p:nvPr/>
        </p:nvSpPr>
        <p:spPr>
          <a:xfrm flipH="1">
            <a:off x="2603222" y="404664"/>
            <a:ext cx="1296144" cy="978408"/>
          </a:xfrm>
          <a:prstGeom prst="circularArrow">
            <a:avLst>
              <a:gd name="adj1" fmla="val 5557"/>
              <a:gd name="adj2" fmla="val 1173138"/>
              <a:gd name="adj3" fmla="val 20011596"/>
              <a:gd name="adj4" fmla="val 11024652"/>
              <a:gd name="adj5" fmla="val 125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環状矢印 4"/>
          <p:cNvSpPr/>
          <p:nvPr/>
        </p:nvSpPr>
        <p:spPr>
          <a:xfrm flipH="1">
            <a:off x="1475656" y="173788"/>
            <a:ext cx="2528664" cy="1440160"/>
          </a:xfrm>
          <a:prstGeom prst="circularArrow">
            <a:avLst>
              <a:gd name="adj1" fmla="val 5123"/>
              <a:gd name="adj2" fmla="val 1270776"/>
              <a:gd name="adj3" fmla="val 19952652"/>
              <a:gd name="adj4" fmla="val 11139578"/>
              <a:gd name="adj5" fmla="val 1508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環状矢印 5"/>
          <p:cNvSpPr/>
          <p:nvPr/>
        </p:nvSpPr>
        <p:spPr>
          <a:xfrm>
            <a:off x="1443844" y="3501008"/>
            <a:ext cx="1296144" cy="978408"/>
          </a:xfrm>
          <a:prstGeom prst="circularArrow">
            <a:avLst>
              <a:gd name="adj1" fmla="val 5557"/>
              <a:gd name="adj2" fmla="val 1173138"/>
              <a:gd name="adj3" fmla="val 20011596"/>
              <a:gd name="adj4" fmla="val 11024652"/>
              <a:gd name="adj5" fmla="val 125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環状矢印 6"/>
          <p:cNvSpPr/>
          <p:nvPr/>
        </p:nvSpPr>
        <p:spPr>
          <a:xfrm>
            <a:off x="1303932" y="3389628"/>
            <a:ext cx="2528664" cy="1440160"/>
          </a:xfrm>
          <a:prstGeom prst="circularArrow">
            <a:avLst>
              <a:gd name="adj1" fmla="val 5123"/>
              <a:gd name="adj2" fmla="val 1270776"/>
              <a:gd name="adj3" fmla="val 19952652"/>
              <a:gd name="adj4" fmla="val 11139578"/>
              <a:gd name="adj5" fmla="val 1508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1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分配法則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　２３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（－１２）＋２３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１１２</a:t>
            </a:r>
            <a:endParaRPr kumimoji="1" lang="en-US" altLang="ja-JP" sz="4400" dirty="0" smtClean="0"/>
          </a:p>
          <a:p>
            <a:pPr marL="0" indent="0">
              <a:buNone/>
            </a:pPr>
            <a:endParaRPr kumimoji="1" lang="en-US" altLang="ja-JP" sz="4400" dirty="0" smtClean="0"/>
          </a:p>
          <a:p>
            <a:pPr marL="0" indent="0">
              <a:buNone/>
            </a:pP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30058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4352"/>
            <a:ext cx="8229600" cy="65834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乗法の計算法則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31301" y="960527"/>
            <a:ext cx="6480720" cy="52881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4400" dirty="0" smtClean="0"/>
              <a:t>　（</a:t>
            </a:r>
            <a:r>
              <a:rPr lang="ja-JP" altLang="en-US" sz="4400" dirty="0"/>
              <a:t>－４）</a:t>
            </a:r>
            <a:r>
              <a:rPr kumimoji="1" lang="en-US" altLang="ja-JP" sz="4400" dirty="0" smtClean="0"/>
              <a:t>×</a:t>
            </a:r>
            <a:r>
              <a:rPr lang="ja-JP" altLang="en-US" sz="4400" dirty="0"/>
              <a:t>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（－２５）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 smtClean="0"/>
              <a:t>＝３</a:t>
            </a:r>
            <a:r>
              <a:rPr lang="en-US" altLang="ja-JP" sz="4400" dirty="0" smtClean="0"/>
              <a:t>×</a:t>
            </a:r>
            <a:r>
              <a:rPr lang="ja-JP" altLang="en-US" sz="4400" dirty="0"/>
              <a:t> （－４</a:t>
            </a:r>
            <a:r>
              <a:rPr lang="ja-JP" altLang="en-US" sz="4400" dirty="0" smtClean="0"/>
              <a:t>）</a:t>
            </a:r>
            <a:r>
              <a:rPr lang="en-US" altLang="ja-JP" sz="4400" dirty="0"/>
              <a:t>×</a:t>
            </a:r>
            <a:r>
              <a:rPr lang="ja-JP" altLang="en-US" sz="4400" dirty="0"/>
              <a:t>（－２５）</a:t>
            </a: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＝</a:t>
            </a:r>
            <a:r>
              <a:rPr lang="ja-JP" altLang="en-US" sz="4400" dirty="0"/>
              <a:t>３</a:t>
            </a:r>
            <a:r>
              <a:rPr lang="en-US" altLang="ja-JP" sz="4400" dirty="0"/>
              <a:t>×</a:t>
            </a:r>
            <a:r>
              <a:rPr lang="ja-JP" altLang="en-US" sz="4400" dirty="0"/>
              <a:t> </a:t>
            </a:r>
            <a:r>
              <a:rPr lang="ja-JP" altLang="en-US" sz="4400" dirty="0" smtClean="0">
                <a:solidFill>
                  <a:srgbClr val="FF0000"/>
                </a:solidFill>
              </a:rPr>
              <a:t>｛</a:t>
            </a:r>
            <a:r>
              <a:rPr lang="ja-JP" altLang="en-US" sz="4400" dirty="0" smtClean="0"/>
              <a:t>（</a:t>
            </a:r>
            <a:r>
              <a:rPr lang="ja-JP" altLang="en-US" sz="4400" dirty="0"/>
              <a:t>－４）</a:t>
            </a:r>
            <a:r>
              <a:rPr lang="en-US" altLang="ja-JP" sz="4400" dirty="0"/>
              <a:t>×</a:t>
            </a:r>
            <a:r>
              <a:rPr lang="ja-JP" altLang="en-US" sz="4400" dirty="0"/>
              <a:t>（－２５</a:t>
            </a:r>
            <a:r>
              <a:rPr lang="ja-JP" altLang="en-US" sz="4400" dirty="0" smtClean="0"/>
              <a:t>）</a:t>
            </a:r>
            <a:r>
              <a:rPr lang="ja-JP" altLang="en-US" sz="4400" dirty="0" smtClean="0">
                <a:solidFill>
                  <a:srgbClr val="FF0000"/>
                </a:solidFill>
              </a:rPr>
              <a:t>｝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sz="4400" dirty="0" smtClean="0"/>
          </a:p>
          <a:p>
            <a:pPr marL="0" indent="0">
              <a:buNone/>
            </a:pPr>
            <a:r>
              <a:rPr kumimoji="1" lang="ja-JP" altLang="en-US" sz="4400" dirty="0" smtClean="0"/>
              <a:t>＝３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１００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＝３００</a:t>
            </a:r>
            <a:endParaRPr kumimoji="1" lang="ja-JP" altLang="en-US" sz="4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5600786" y="1444382"/>
            <a:ext cx="3241327" cy="67967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b="1" dirty="0" smtClean="0"/>
              <a:t>ａ</a:t>
            </a:r>
            <a:r>
              <a:rPr lang="en-US" altLang="ja-JP" sz="4400" b="1" dirty="0" smtClean="0"/>
              <a:t>×</a:t>
            </a:r>
            <a:r>
              <a:rPr lang="ja-JP" altLang="en-US" sz="4400" b="1" dirty="0" smtClean="0"/>
              <a:t>ｂ＝</a:t>
            </a:r>
            <a:r>
              <a:rPr lang="ja-JP" altLang="en-US" sz="4400" b="1" dirty="0" err="1" smtClean="0"/>
              <a:t>ｂ</a:t>
            </a:r>
            <a:r>
              <a:rPr lang="en-US" altLang="ja-JP" sz="4400" b="1" dirty="0" smtClean="0"/>
              <a:t>×</a:t>
            </a:r>
            <a:r>
              <a:rPr lang="ja-JP" altLang="en-US" sz="4400" b="1" dirty="0" smtClean="0"/>
              <a:t>ａ</a:t>
            </a:r>
            <a:endParaRPr lang="ja-JP" altLang="en-US" sz="4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2825" y="2119974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乗法の交換法則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244555" y="3872453"/>
            <a:ext cx="5597558" cy="72008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400" b="1" dirty="0" smtClean="0"/>
              <a:t>a×(</a:t>
            </a:r>
            <a:r>
              <a:rPr lang="en-US" altLang="ja-JP" sz="4400" b="1" dirty="0" err="1" smtClean="0"/>
              <a:t>b×c</a:t>
            </a:r>
            <a:r>
              <a:rPr lang="en-US" altLang="ja-JP" sz="4400" b="1" dirty="0" smtClean="0"/>
              <a:t>)</a:t>
            </a:r>
            <a:r>
              <a:rPr lang="ja-JP" altLang="en-US" sz="4400" b="1" dirty="0" smtClean="0"/>
              <a:t>＝</a:t>
            </a:r>
            <a:r>
              <a:rPr lang="en-US" altLang="ja-JP" sz="4400" b="1" dirty="0"/>
              <a:t> (</a:t>
            </a:r>
            <a:r>
              <a:rPr lang="en-US" altLang="ja-JP" sz="4400" b="1" dirty="0" err="1" smtClean="0"/>
              <a:t>a×b</a:t>
            </a:r>
            <a:r>
              <a:rPr lang="en-US" altLang="ja-JP" sz="4400" b="1" dirty="0" smtClean="0"/>
              <a:t>)×c</a:t>
            </a:r>
            <a:endParaRPr lang="ja-JP" altLang="en-US" sz="4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92825" y="4736549"/>
            <a:ext cx="3057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乗法の結合法則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左カーブ矢印 7"/>
          <p:cNvSpPr/>
          <p:nvPr/>
        </p:nvSpPr>
        <p:spPr>
          <a:xfrm>
            <a:off x="5057747" y="1529720"/>
            <a:ext cx="576064" cy="1060325"/>
          </a:xfrm>
          <a:prstGeom prst="curvedLeftArrow">
            <a:avLst>
              <a:gd name="adj1" fmla="val 25000"/>
              <a:gd name="adj2" fmla="val 67251"/>
              <a:gd name="adj3" fmla="val 53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左カーブ矢印 8"/>
          <p:cNvSpPr/>
          <p:nvPr/>
        </p:nvSpPr>
        <p:spPr>
          <a:xfrm>
            <a:off x="2622094" y="3734983"/>
            <a:ext cx="576064" cy="1060325"/>
          </a:xfrm>
          <a:prstGeom prst="curvedLeftArrow">
            <a:avLst>
              <a:gd name="adj1" fmla="val 25000"/>
              <a:gd name="adj2" fmla="val 67251"/>
              <a:gd name="adj3" fmla="val 53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13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分配法則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　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２３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（－１２）＋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２３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１１２</a:t>
            </a:r>
            <a:endParaRPr kumimoji="1" lang="en-US" altLang="ja-JP" sz="4400" dirty="0" smtClean="0"/>
          </a:p>
          <a:p>
            <a:pPr marL="0" indent="0">
              <a:buNone/>
            </a:pPr>
            <a:endParaRPr kumimoji="1" lang="en-US" altLang="ja-JP" sz="4400" dirty="0" smtClean="0"/>
          </a:p>
          <a:p>
            <a:pPr marL="0" indent="0">
              <a:buNone/>
            </a:pPr>
            <a:r>
              <a:rPr kumimoji="1" lang="ja-JP" altLang="en-US" sz="4400" dirty="0" smtClean="0"/>
              <a:t>＝２３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（－１２＋１１２）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 smtClean="0"/>
              <a:t>＝２３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１００</a:t>
            </a:r>
            <a:endParaRPr lang="en-US" altLang="ja-JP" sz="4400" dirty="0" smtClean="0"/>
          </a:p>
          <a:p>
            <a:pPr marL="0" indent="0">
              <a:buNone/>
            </a:pPr>
            <a:r>
              <a:rPr kumimoji="1" lang="ja-JP" altLang="en-US" sz="4400" dirty="0" smtClean="0"/>
              <a:t>＝２３００</a:t>
            </a:r>
            <a:endParaRPr kumimoji="1" lang="en-US" altLang="ja-JP" sz="4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39752" y="1772816"/>
            <a:ext cx="37465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ｂ</a:t>
            </a:r>
            <a:r>
              <a:rPr lang="ja-JP" altLang="en-US" sz="4400" dirty="0">
                <a:solidFill>
                  <a:srgbClr val="FF0000"/>
                </a:solidFill>
              </a:rPr>
              <a:t>＋</a:t>
            </a:r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</a:t>
            </a:r>
            <a:r>
              <a:rPr lang="ja-JP" altLang="en-US" sz="4400" dirty="0" smtClean="0">
                <a:solidFill>
                  <a:srgbClr val="FF0000"/>
                </a:solidFill>
              </a:rPr>
              <a:t>ｃ＝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69912" y="1761547"/>
            <a:ext cx="27655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ａ</a:t>
            </a:r>
            <a:r>
              <a:rPr lang="en-US" altLang="ja-JP" sz="4400" dirty="0" smtClean="0">
                <a:solidFill>
                  <a:srgbClr val="FF0000"/>
                </a:solidFill>
              </a:rPr>
              <a:t>×(</a:t>
            </a:r>
            <a:r>
              <a:rPr lang="ja-JP" altLang="en-US" sz="4400" dirty="0">
                <a:solidFill>
                  <a:srgbClr val="FF0000"/>
                </a:solidFill>
              </a:rPr>
              <a:t>ｂ＋</a:t>
            </a:r>
            <a:r>
              <a:rPr lang="ja-JP" altLang="en-US" sz="4400" dirty="0" err="1">
                <a:solidFill>
                  <a:srgbClr val="FF0000"/>
                </a:solidFill>
              </a:rPr>
              <a:t>ｃ</a:t>
            </a:r>
            <a:r>
              <a:rPr lang="en-US" altLang="ja-JP" sz="4400" dirty="0">
                <a:solidFill>
                  <a:srgbClr val="FF0000"/>
                </a:solidFill>
              </a:rPr>
              <a:t>) 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96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数の世界のひろがりと四則計算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1090" y="764704"/>
            <a:ext cx="8482779" cy="15719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２と５の数字が書かれたカードがあります。このカードを、下の（　　　　）に置いて計算するとき、答えがいつも自然数になるのはどれでしょうか。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4811" y="2336629"/>
            <a:ext cx="33970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lang="ja-JP" altLang="en-US" sz="3200" dirty="0"/>
              <a:t>ア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（　　）＋（　　）</a:t>
            </a:r>
            <a:endParaRPr kumimoji="1"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＝２＋５</a:t>
            </a:r>
            <a:endParaRPr lang="en-US" altLang="ja-JP" sz="3200" dirty="0" smtClean="0"/>
          </a:p>
          <a:p>
            <a:r>
              <a:rPr kumimoji="1" lang="ja-JP" altLang="en-US" sz="3200" dirty="0"/>
              <a:t>　</a:t>
            </a:r>
            <a:r>
              <a:rPr kumimoji="1" lang="ja-JP" altLang="en-US" sz="3200" dirty="0" smtClean="0"/>
              <a:t>　＝７</a:t>
            </a:r>
            <a:endParaRPr kumimoji="1"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554239" y="3780326"/>
                <a:ext cx="3395481" cy="1866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 smtClean="0"/>
                  <a:t>(</a:t>
                </a:r>
                <a:r>
                  <a:rPr kumimoji="1" lang="ja-JP" altLang="en-US" sz="3200" dirty="0" smtClean="0"/>
                  <a:t>エ</a:t>
                </a:r>
                <a:r>
                  <a:rPr kumimoji="1" lang="en-US" altLang="ja-JP" sz="3200" dirty="0" smtClean="0"/>
                  <a:t>)</a:t>
                </a:r>
                <a:r>
                  <a:rPr kumimoji="1" lang="ja-JP" altLang="en-US" sz="3200" dirty="0" smtClean="0"/>
                  <a:t>　（　　）</a:t>
                </a:r>
                <a:r>
                  <a:rPr kumimoji="1" lang="en-US" altLang="ja-JP" sz="3200" dirty="0" smtClean="0"/>
                  <a:t>÷</a:t>
                </a:r>
                <a:r>
                  <a:rPr kumimoji="1" lang="ja-JP" altLang="en-US" sz="3200" dirty="0" smtClean="0"/>
                  <a:t>（　　）</a:t>
                </a:r>
                <a:endParaRPr kumimoji="1" lang="en-US" altLang="ja-JP" sz="3200" dirty="0" smtClean="0"/>
              </a:p>
              <a:p>
                <a:r>
                  <a:rPr lang="ja-JP" altLang="en-US" sz="3200" dirty="0"/>
                  <a:t>　</a:t>
                </a:r>
                <a:r>
                  <a:rPr lang="ja-JP" altLang="en-US" sz="3200" dirty="0" smtClean="0"/>
                  <a:t>　＝２</a:t>
                </a:r>
                <a:r>
                  <a:rPr lang="en-US" altLang="ja-JP" sz="3200" dirty="0" smtClean="0"/>
                  <a:t>÷</a:t>
                </a:r>
                <a:r>
                  <a:rPr lang="ja-JP" altLang="en-US" sz="3200" dirty="0" smtClean="0"/>
                  <a:t>５</a:t>
                </a:r>
                <a:endParaRPr lang="en-US" altLang="ja-JP" sz="3200" dirty="0" smtClean="0"/>
              </a:p>
              <a:p>
                <a:r>
                  <a:rPr kumimoji="1" lang="ja-JP" altLang="en-US" sz="3200" dirty="0"/>
                  <a:t>　</a:t>
                </a:r>
                <a:r>
                  <a:rPr kumimoji="1" lang="ja-JP" altLang="en-US" sz="3200" dirty="0" smtClean="0"/>
                  <a:t>　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2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kumimoji="1" lang="ja-JP" altLang="en-US" sz="32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239" y="3780326"/>
                <a:ext cx="3395481" cy="1866345"/>
              </a:xfrm>
              <a:prstGeom prst="rect">
                <a:avLst/>
              </a:prstGeom>
              <a:blipFill rotWithShape="1">
                <a:blip r:embed="rId2"/>
                <a:stretch>
                  <a:fillRect l="-4488" t="-5882" r="-3770" b="-26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847178" y="3780327"/>
            <a:ext cx="34147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lang="ja-JP" altLang="en-US" sz="3200" dirty="0"/>
              <a:t>ウ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（　　）</a:t>
            </a:r>
            <a:r>
              <a:rPr kumimoji="1" lang="en-US" altLang="ja-JP" sz="3200" dirty="0" smtClean="0"/>
              <a:t>×</a:t>
            </a:r>
            <a:r>
              <a:rPr kumimoji="1" lang="ja-JP" altLang="en-US" sz="3200" dirty="0" smtClean="0"/>
              <a:t>（　　）</a:t>
            </a:r>
            <a:endParaRPr kumimoji="1"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＝２</a:t>
            </a:r>
            <a:r>
              <a:rPr lang="en-US" altLang="ja-JP" sz="3200" dirty="0" smtClean="0"/>
              <a:t>×</a:t>
            </a:r>
            <a:r>
              <a:rPr lang="ja-JP" altLang="en-US" sz="3200" dirty="0" smtClean="0"/>
              <a:t>５</a:t>
            </a:r>
            <a:endParaRPr lang="en-US" altLang="ja-JP" sz="3200" dirty="0" smtClean="0"/>
          </a:p>
          <a:p>
            <a:r>
              <a:rPr kumimoji="1" lang="ja-JP" altLang="en-US" sz="3200" dirty="0"/>
              <a:t>　</a:t>
            </a:r>
            <a:r>
              <a:rPr kumimoji="1" lang="ja-JP" altLang="en-US" sz="3200" dirty="0" smtClean="0"/>
              <a:t>　＝１０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99123" y="2336629"/>
            <a:ext cx="33505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イ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（　　）</a:t>
            </a:r>
            <a:r>
              <a:rPr kumimoji="1" lang="ja-JP" altLang="en-US" sz="3200" dirty="0" err="1" smtClean="0"/>
              <a:t>ー</a:t>
            </a:r>
            <a:r>
              <a:rPr kumimoji="1" lang="ja-JP" altLang="en-US" sz="3200" dirty="0" smtClean="0"/>
              <a:t>（　　）</a:t>
            </a:r>
            <a:endParaRPr kumimoji="1"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＝２－５</a:t>
            </a:r>
            <a:endParaRPr lang="en-US" altLang="ja-JP" sz="3200" dirty="0" smtClean="0"/>
          </a:p>
          <a:p>
            <a:r>
              <a:rPr kumimoji="1" lang="ja-JP" altLang="en-US" sz="3200" dirty="0"/>
              <a:t>　</a:t>
            </a:r>
            <a:r>
              <a:rPr kumimoji="1" lang="ja-JP" altLang="en-US" sz="3200" dirty="0" smtClean="0"/>
              <a:t>　＝－３</a:t>
            </a:r>
            <a:endParaRPr kumimoji="1" lang="ja-JP" altLang="en-US" sz="32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-27938" y="5685829"/>
            <a:ext cx="3996209" cy="10309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 smtClean="0"/>
              <a:t>自然数の範囲では、加法と乗法はいつでもできる。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2800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3966967" y="5685829"/>
            <a:ext cx="5147795" cy="10309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 smtClean="0"/>
              <a:t>自然数の範囲では、減法と除法はいつでもできるとは限らない。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2800" dirty="0"/>
          </a:p>
        </p:txBody>
      </p:sp>
      <p:cxnSp>
        <p:nvCxnSpPr>
          <p:cNvPr id="11" name="直線矢印コネクタ 10"/>
          <p:cNvCxnSpPr/>
          <p:nvPr/>
        </p:nvCxnSpPr>
        <p:spPr>
          <a:xfrm flipH="1">
            <a:off x="6367884" y="3573016"/>
            <a:ext cx="1697742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6084168" y="3573016"/>
            <a:ext cx="1981458" cy="1656184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7715861" y="3162360"/>
            <a:ext cx="1398901" cy="8309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自然数ではない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547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数の世界のひろがりと四則計算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0101" y="692696"/>
            <a:ext cx="8482779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２枚のカードが４と－５のとき、答えがいつも整数になるのはどれでしょうか。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0559" y="1772816"/>
            <a:ext cx="3397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lang="ja-JP" altLang="en-US" sz="3200" dirty="0"/>
              <a:t>ア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（　　）＋（　　）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81491" y="3505586"/>
            <a:ext cx="3395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エ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（　　）</a:t>
            </a:r>
            <a:r>
              <a:rPr kumimoji="1" lang="en-US" altLang="ja-JP" sz="3200" dirty="0" smtClean="0"/>
              <a:t>÷</a:t>
            </a:r>
            <a:r>
              <a:rPr kumimoji="1" lang="ja-JP" altLang="en-US" sz="3200" dirty="0" smtClean="0"/>
              <a:t>（　　）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47001" y="3501008"/>
            <a:ext cx="3414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lang="ja-JP" altLang="en-US" sz="3200" dirty="0"/>
              <a:t>ウ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（　　）</a:t>
            </a:r>
            <a:r>
              <a:rPr kumimoji="1" lang="en-US" altLang="ja-JP" sz="3200" dirty="0" smtClean="0"/>
              <a:t>×</a:t>
            </a:r>
            <a:r>
              <a:rPr kumimoji="1" lang="ja-JP" altLang="en-US" sz="3200" dirty="0" smtClean="0"/>
              <a:t>（　　）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51195" y="1781272"/>
            <a:ext cx="3350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イ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（　　）</a:t>
            </a:r>
            <a:r>
              <a:rPr kumimoji="1" lang="ja-JP" altLang="en-US" sz="3200" dirty="0" err="1" smtClean="0"/>
              <a:t>ー</a:t>
            </a:r>
            <a:r>
              <a:rPr kumimoji="1" lang="ja-JP" altLang="en-US" sz="3200" dirty="0" smtClean="0"/>
              <a:t>（　　）</a:t>
            </a:r>
            <a:endParaRPr kumimoji="1" lang="ja-JP" altLang="en-US" sz="32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07504" y="5761748"/>
            <a:ext cx="4291910" cy="9325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 smtClean="0"/>
              <a:t>整数の範囲では、加法と乗法、減法はいつでもできる。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2800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4651194" y="5764141"/>
            <a:ext cx="4271635" cy="9325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 smtClean="0"/>
              <a:t>除法は、整数の範囲でもいつでもできるとは限らない。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90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数の世界のひろがりと四則計算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12241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自然数全体の集まり　自然数の集合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自然数、０、負の整数をあわせたもの　整数の集合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231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kumimoji="1" lang="ja-JP" altLang="en-US" dirty="0" smtClean="0"/>
              <a:t>次の計算をしなさい。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4744"/>
            <a:ext cx="8208912" cy="2736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400" dirty="0" smtClean="0"/>
              <a:t>(</a:t>
            </a:r>
            <a:r>
              <a:rPr kumimoji="1" lang="ja-JP" altLang="en-US" sz="3400" dirty="0" smtClean="0"/>
              <a:t>１</a:t>
            </a:r>
            <a:r>
              <a:rPr kumimoji="1" lang="en-US" altLang="ja-JP" sz="3400" dirty="0" smtClean="0"/>
              <a:t>)</a:t>
            </a:r>
            <a:r>
              <a:rPr kumimoji="1" lang="ja-JP" altLang="en-US" sz="3400" dirty="0" smtClean="0"/>
              <a:t>　１</a:t>
            </a:r>
            <a:r>
              <a:rPr kumimoji="1" lang="en-US" altLang="ja-JP" sz="3400" dirty="0" smtClean="0"/>
              <a:t>×</a:t>
            </a:r>
            <a:r>
              <a:rPr kumimoji="1" lang="ja-JP" altLang="en-US" sz="3400" dirty="0" smtClean="0"/>
              <a:t>（－２）</a:t>
            </a:r>
            <a:r>
              <a:rPr kumimoji="1" lang="en-US" altLang="ja-JP" sz="3400" dirty="0" smtClean="0"/>
              <a:t>×</a:t>
            </a:r>
            <a:r>
              <a:rPr kumimoji="1" lang="ja-JP" altLang="en-US" sz="3400" dirty="0" smtClean="0"/>
              <a:t>３</a:t>
            </a:r>
            <a:r>
              <a:rPr kumimoji="1" lang="en-US" altLang="ja-JP" sz="3400" dirty="0" smtClean="0"/>
              <a:t>×</a:t>
            </a:r>
            <a:r>
              <a:rPr kumimoji="1" lang="ja-JP" altLang="en-US" sz="3400" dirty="0" smtClean="0"/>
              <a:t>４</a:t>
            </a:r>
            <a:r>
              <a:rPr kumimoji="1" lang="en-US" altLang="ja-JP" sz="3400" dirty="0" smtClean="0"/>
              <a:t>×</a:t>
            </a:r>
            <a:r>
              <a:rPr kumimoji="1" lang="ja-JP" altLang="en-US" sz="3400" dirty="0" smtClean="0"/>
              <a:t>５＝</a:t>
            </a:r>
            <a:endParaRPr kumimoji="1" lang="en-US" altLang="ja-JP" sz="3400" dirty="0" smtClean="0"/>
          </a:p>
          <a:p>
            <a:pPr marL="0" indent="0">
              <a:buNone/>
            </a:pPr>
            <a:r>
              <a:rPr lang="en-US" altLang="ja-JP" sz="3400" dirty="0" smtClean="0"/>
              <a:t>(</a:t>
            </a:r>
            <a:r>
              <a:rPr lang="ja-JP" altLang="en-US" sz="3400" dirty="0"/>
              <a:t>２</a:t>
            </a:r>
            <a:r>
              <a:rPr lang="en-US" altLang="ja-JP" sz="3400" dirty="0" smtClean="0"/>
              <a:t>)</a:t>
            </a:r>
            <a:r>
              <a:rPr lang="ja-JP" altLang="en-US" sz="3400" dirty="0" smtClean="0"/>
              <a:t>　１</a:t>
            </a:r>
            <a:r>
              <a:rPr lang="en-US" altLang="ja-JP" sz="3400" dirty="0" smtClean="0"/>
              <a:t>×</a:t>
            </a:r>
            <a:r>
              <a:rPr lang="ja-JP" altLang="en-US" sz="3400" dirty="0" smtClean="0"/>
              <a:t>（－２）</a:t>
            </a:r>
            <a:r>
              <a:rPr lang="en-US" altLang="ja-JP" sz="3400" dirty="0" smtClean="0"/>
              <a:t>×</a:t>
            </a:r>
            <a:r>
              <a:rPr lang="ja-JP" altLang="en-US" sz="3400" dirty="0" smtClean="0"/>
              <a:t>（－３）</a:t>
            </a:r>
            <a:r>
              <a:rPr lang="en-US" altLang="ja-JP" sz="3400" dirty="0" smtClean="0"/>
              <a:t>×</a:t>
            </a:r>
            <a:r>
              <a:rPr lang="ja-JP" altLang="en-US" sz="3400" dirty="0" smtClean="0"/>
              <a:t>４</a:t>
            </a:r>
            <a:r>
              <a:rPr lang="en-US" altLang="ja-JP" sz="3400" dirty="0" smtClean="0"/>
              <a:t>×</a:t>
            </a:r>
            <a:r>
              <a:rPr lang="ja-JP" altLang="en-US" sz="3400" dirty="0" smtClean="0"/>
              <a:t>５＝</a:t>
            </a:r>
            <a:endParaRPr lang="en-US" altLang="ja-JP" sz="3400" dirty="0" smtClean="0"/>
          </a:p>
          <a:p>
            <a:pPr marL="0" indent="0">
              <a:buNone/>
            </a:pPr>
            <a:r>
              <a:rPr kumimoji="1" lang="en-US" altLang="ja-JP" sz="3400" dirty="0" smtClean="0"/>
              <a:t>(</a:t>
            </a:r>
            <a:r>
              <a:rPr kumimoji="1" lang="ja-JP" altLang="en-US" sz="3400" dirty="0"/>
              <a:t>３</a:t>
            </a:r>
            <a:r>
              <a:rPr kumimoji="1" lang="en-US" altLang="ja-JP" sz="3400" dirty="0" smtClean="0"/>
              <a:t>)</a:t>
            </a:r>
            <a:r>
              <a:rPr kumimoji="1" lang="ja-JP" altLang="en-US" sz="3400" dirty="0" smtClean="0"/>
              <a:t>　１</a:t>
            </a:r>
            <a:r>
              <a:rPr kumimoji="1" lang="en-US" altLang="ja-JP" sz="3400" dirty="0" smtClean="0"/>
              <a:t>×</a:t>
            </a:r>
            <a:r>
              <a:rPr kumimoji="1" lang="ja-JP" altLang="en-US" sz="3400" dirty="0" smtClean="0"/>
              <a:t>（－２）</a:t>
            </a:r>
            <a:r>
              <a:rPr kumimoji="1" lang="en-US" altLang="ja-JP" sz="3400" dirty="0" smtClean="0"/>
              <a:t>×</a:t>
            </a:r>
            <a:r>
              <a:rPr lang="ja-JP" altLang="en-US" sz="3400" dirty="0" smtClean="0"/>
              <a:t>（</a:t>
            </a:r>
            <a:r>
              <a:rPr lang="ja-JP" altLang="en-US" sz="3400" dirty="0"/>
              <a:t>－３）</a:t>
            </a:r>
            <a:r>
              <a:rPr lang="en-US" altLang="ja-JP" sz="3400" dirty="0" smtClean="0"/>
              <a:t>×</a:t>
            </a:r>
            <a:r>
              <a:rPr lang="ja-JP" altLang="en-US" sz="3400" dirty="0" smtClean="0"/>
              <a:t>（－４）</a:t>
            </a:r>
            <a:r>
              <a:rPr lang="en-US" altLang="ja-JP" sz="3400" dirty="0" smtClean="0"/>
              <a:t>×</a:t>
            </a:r>
            <a:r>
              <a:rPr lang="ja-JP" altLang="en-US" sz="3400" dirty="0" smtClean="0"/>
              <a:t>５＝</a:t>
            </a:r>
            <a:endParaRPr lang="en-US" altLang="ja-JP" sz="3400" dirty="0" smtClean="0"/>
          </a:p>
          <a:p>
            <a:pPr marL="0" indent="0">
              <a:buNone/>
            </a:pPr>
            <a:r>
              <a:rPr kumimoji="1" lang="en-US" altLang="ja-JP" sz="3400" dirty="0" smtClean="0"/>
              <a:t>(</a:t>
            </a:r>
            <a:r>
              <a:rPr kumimoji="1" lang="ja-JP" altLang="en-US" sz="3400" dirty="0"/>
              <a:t>４</a:t>
            </a:r>
            <a:r>
              <a:rPr kumimoji="1" lang="en-US" altLang="ja-JP" sz="3400" dirty="0" smtClean="0"/>
              <a:t>)</a:t>
            </a:r>
            <a:r>
              <a:rPr lang="ja-JP" altLang="en-US" sz="3400" dirty="0"/>
              <a:t> </a:t>
            </a:r>
            <a:r>
              <a:rPr lang="ja-JP" altLang="en-US" sz="3400" dirty="0" smtClean="0"/>
              <a:t>  １</a:t>
            </a:r>
            <a:r>
              <a:rPr lang="en-US" altLang="ja-JP" sz="3400" dirty="0"/>
              <a:t>×</a:t>
            </a:r>
            <a:r>
              <a:rPr lang="ja-JP" altLang="en-US" sz="3400" dirty="0"/>
              <a:t>（－２）</a:t>
            </a:r>
            <a:r>
              <a:rPr lang="en-US" altLang="ja-JP" sz="3400" dirty="0"/>
              <a:t>×</a:t>
            </a:r>
            <a:r>
              <a:rPr lang="ja-JP" altLang="en-US" sz="3400" dirty="0"/>
              <a:t>（－３）</a:t>
            </a:r>
            <a:r>
              <a:rPr lang="en-US" altLang="ja-JP" sz="3400" dirty="0"/>
              <a:t>×</a:t>
            </a:r>
            <a:r>
              <a:rPr lang="ja-JP" altLang="en-US" sz="3400" dirty="0"/>
              <a:t>（－４）</a:t>
            </a:r>
            <a:r>
              <a:rPr lang="en-US" altLang="ja-JP" sz="3400" dirty="0" smtClean="0"/>
              <a:t>×</a:t>
            </a:r>
            <a:r>
              <a:rPr lang="ja-JP" altLang="en-US" sz="3400" dirty="0" smtClean="0"/>
              <a:t>（－５）＝</a:t>
            </a:r>
            <a:endParaRPr lang="en-US" altLang="ja-JP" sz="3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30223" y="2353545"/>
            <a:ext cx="151515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00" dirty="0" smtClean="0">
                <a:solidFill>
                  <a:srgbClr val="FF0000"/>
                </a:solidFill>
              </a:rPr>
              <a:t>－１２０</a:t>
            </a:r>
            <a:endParaRPr kumimoji="1" lang="ja-JP" altLang="en-US" sz="3400" dirty="0">
              <a:solidFill>
                <a:srgbClr val="FF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77843" y="1700807"/>
            <a:ext cx="107914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400" dirty="0">
                <a:solidFill>
                  <a:srgbClr val="FF0000"/>
                </a:solidFill>
              </a:rPr>
              <a:t>１２０</a:t>
            </a:r>
            <a:endParaRPr lang="en-US" altLang="ja-JP" sz="34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956376" y="2996952"/>
            <a:ext cx="107914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400" dirty="0">
                <a:solidFill>
                  <a:srgbClr val="FF0000"/>
                </a:solidFill>
              </a:rPr>
              <a:t>１２０</a:t>
            </a:r>
            <a:endParaRPr lang="en-US" altLang="ja-JP" sz="34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96613" y="1105285"/>
            <a:ext cx="151515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400" dirty="0">
                <a:solidFill>
                  <a:srgbClr val="FF0000"/>
                </a:solidFill>
              </a:rPr>
              <a:t>－１２０</a:t>
            </a:r>
            <a:endParaRPr lang="en-US" altLang="ja-JP" sz="34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504" y="4838774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式の中の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負の符号</a:t>
            </a:r>
            <a:r>
              <a:rPr kumimoji="1" lang="ja-JP" altLang="en-US" sz="3200" dirty="0" smtClean="0"/>
              <a:t>の個数が</a:t>
            </a:r>
            <a:endParaRPr kumimoji="1" lang="ja-JP" altLang="en-US" sz="3200" dirty="0"/>
          </a:p>
        </p:txBody>
      </p:sp>
      <p:sp>
        <p:nvSpPr>
          <p:cNvPr id="10" name="右中かっこ 9"/>
          <p:cNvSpPr/>
          <p:nvPr/>
        </p:nvSpPr>
        <p:spPr>
          <a:xfrm rot="10800000">
            <a:off x="5224361" y="4051041"/>
            <a:ext cx="623011" cy="216024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68482" y="4149080"/>
            <a:ext cx="2486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偶数個のとき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68482" y="5656891"/>
            <a:ext cx="2486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奇数個のとき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088678" y="391544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>
                <a:solidFill>
                  <a:srgbClr val="FF0000"/>
                </a:solidFill>
              </a:rPr>
              <a:t>＋</a:t>
            </a:r>
            <a:endParaRPr kumimoji="1" lang="ja-JP" altLang="en-US" sz="54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34113" y="5487613"/>
            <a:ext cx="8114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>
                <a:solidFill>
                  <a:srgbClr val="FF0000"/>
                </a:solidFill>
              </a:rPr>
              <a:t>―</a:t>
            </a:r>
            <a:endParaRPr kumimoji="1" lang="ja-JP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 animBg="1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３つ以上の数の乗法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0026" y="3933056"/>
                <a:ext cx="9123974" cy="2592288"/>
              </a:xfr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kumimoji="1" lang="ja-JP" altLang="en-US" sz="2800" dirty="0" smtClean="0"/>
                  <a:t>問６　次の計算をしなさい。</a:t>
                </a: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kumimoji="1" lang="en-US" altLang="ja-JP" sz="2800" dirty="0" smtClean="0"/>
                  <a:t>(</a:t>
                </a:r>
                <a:r>
                  <a:rPr kumimoji="1" lang="ja-JP" altLang="en-US" sz="2800" dirty="0" smtClean="0"/>
                  <a:t>１</a:t>
                </a:r>
                <a:r>
                  <a:rPr kumimoji="1" lang="en-US" altLang="ja-JP" sz="2800" dirty="0" smtClean="0"/>
                  <a:t>)</a:t>
                </a:r>
                <a:r>
                  <a:rPr kumimoji="1" lang="ja-JP" altLang="en-US" sz="2800" dirty="0" smtClean="0"/>
                  <a:t>　（－４）</a:t>
                </a:r>
                <a:r>
                  <a:rPr kumimoji="1" lang="en-US" altLang="ja-JP" sz="2800" dirty="0" smtClean="0"/>
                  <a:t>×</a:t>
                </a:r>
                <a:r>
                  <a:rPr kumimoji="1" lang="ja-JP" altLang="en-US" sz="2800" dirty="0" smtClean="0"/>
                  <a:t>（－１２）</a:t>
                </a:r>
                <a:r>
                  <a:rPr kumimoji="1" lang="en-US" altLang="ja-JP" sz="2800" dirty="0" smtClean="0"/>
                  <a:t>×</a:t>
                </a:r>
                <a:r>
                  <a:rPr kumimoji="1" lang="ja-JP" altLang="en-US" sz="2800" dirty="0" smtClean="0"/>
                  <a:t>（－５）　　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２</a:t>
                </a:r>
                <a:r>
                  <a:rPr lang="en-US" altLang="ja-JP" sz="2800" dirty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（</a:t>
                </a:r>
                <a14:m>
                  <m:oMath xmlns:m="http://schemas.openxmlformats.org/officeDocument/2006/math"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2800" dirty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2800" dirty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（－３） </a:t>
                </a:r>
                <a:endParaRPr kumimoji="1" lang="en-US" altLang="ja-JP" sz="2800" dirty="0" smtClean="0"/>
              </a:p>
              <a:p>
                <a:pPr marL="0" indent="0">
                  <a:buNone/>
                </a:pPr>
                <a:endParaRPr lang="en-US" altLang="ja-JP" sz="2800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－２４０　　　　　　　　　　　　　　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kumimoji="1" lang="en-US" altLang="ja-JP" sz="2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026" y="3933056"/>
                <a:ext cx="9123974" cy="2592288"/>
              </a:xfrm>
              <a:blipFill rotWithShape="1">
                <a:blip r:embed="rId2"/>
                <a:stretch>
                  <a:fillRect l="-1336" t="-49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5004048" y="809096"/>
                <a:ext cx="4320480" cy="2786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altLang="ja-JP" sz="3200" dirty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２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en-US" altLang="ja-JP" sz="3200" dirty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（</a:t>
                </a:r>
                <a14:m>
                  <m:oMath xmlns:m="http://schemas.openxmlformats.org/officeDocument/2006/math"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１０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200" dirty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>
                    <a:solidFill>
                      <a:prstClr val="black"/>
                    </a:solidFill>
                  </a:rPr>
                  <a:t>）　</a:t>
                </a:r>
                <a:endParaRPr lang="en-US" altLang="ja-JP" sz="3200" dirty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3200" dirty="0">
                    <a:solidFill>
                      <a:prstClr val="black"/>
                    </a:solidFill>
                  </a:rPr>
                  <a:t>　　＝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―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en-US" altLang="ja-JP" sz="3200" dirty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１０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en-US" altLang="ja-JP" sz="3200" dirty="0">
                    <a:solidFill>
                      <a:prstClr val="black"/>
                    </a:solidFill>
                  </a:rPr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>
                    <a:solidFill>
                      <a:prstClr val="black"/>
                    </a:solidFill>
                  </a:rPr>
                  <a:t>）</a:t>
                </a:r>
                <a:endParaRPr lang="en-US" altLang="ja-JP" sz="3200" dirty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3200" dirty="0">
                    <a:solidFill>
                      <a:prstClr val="black"/>
                    </a:solidFill>
                  </a:rPr>
                  <a:t>　　＝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－</a:t>
                </a:r>
                <a:r>
                  <a:rPr lang="en-US" altLang="ja-JP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２０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ja-JP" altLang="en-US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809096"/>
                <a:ext cx="4320480" cy="2786725"/>
              </a:xfrm>
              <a:prstGeom prst="rect">
                <a:avLst/>
              </a:prstGeom>
              <a:blipFill rotWithShape="1">
                <a:blip r:embed="rId3"/>
                <a:stretch>
                  <a:fillRect l="-3667" r="-2398" b="-13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026" y="980728"/>
            <a:ext cx="5040560" cy="2138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smtClean="0"/>
              <a:t>(</a:t>
            </a:r>
            <a:r>
              <a:rPr lang="ja-JP" altLang="en-US" dirty="0" smtClean="0"/>
              <a:t>１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（－２）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５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７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（－７）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　　＝＋（２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５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７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７）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　　＝４９０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2336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３つ以上の数の乗除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8600" y="1052736"/>
                <a:ext cx="8784976" cy="55446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（－２７）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（</a:t>
                </a:r>
                <a14:m>
                  <m:oMath xmlns:m="http://schemas.openxmlformats.org/officeDocument/2006/math">
                    <m:r>
                      <a:rPr lang="ja-JP" altLang="en-US" sz="4000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÷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（－９）</a:t>
                </a:r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kumimoji="1" lang="ja-JP" altLang="en-US" sz="4000" dirty="0">
                    <a:solidFill>
                      <a:prstClr val="black"/>
                    </a:solidFill>
                  </a:rPr>
                  <a:t>＝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（－２７）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（</a:t>
                </a:r>
                <a14:m>
                  <m:oMath xmlns:m="http://schemas.openxmlformats.org/officeDocument/2006/math">
                    <m:r>
                      <a:rPr lang="ja-JP" altLang="en-US" sz="4000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－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</m:den>
                    </m:f>
                    <m:r>
                      <a:rPr lang="ja-JP" altLang="en-US" sz="40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）</a:t>
                </a:r>
                <a:endParaRPr kumimoji="1" lang="en-US" altLang="ja-JP" sz="4000" dirty="0" smtClean="0"/>
              </a:p>
              <a:p>
                <a:pPr marL="0" indent="0">
                  <a:buNone/>
                </a:pPr>
                <a:r>
                  <a:rPr kumimoji="1" lang="ja-JP" altLang="en-US" sz="4000" dirty="0" smtClean="0"/>
                  <a:t>＝－（２７</a:t>
                </a:r>
                <a:r>
                  <a:rPr kumimoji="1" lang="en-US" altLang="ja-JP" sz="4000" dirty="0" smtClean="0"/>
                  <a:t>×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40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4000" dirty="0" smtClean="0"/>
                  <a:t>×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</m:den>
                    </m:f>
                    <m:r>
                      <a:rPr lang="ja-JP" altLang="en-US" sz="40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ja-JP" altLang="en-US" sz="4000" dirty="0" smtClean="0"/>
                  <a:t>）</a:t>
                </a:r>
                <a:endParaRPr kumimoji="1" lang="en-US" altLang="ja-JP" sz="4000" dirty="0" smtClean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＝－２</a:t>
                </a:r>
                <a:endParaRPr kumimoji="1" lang="ja-JP" altLang="en-US" sz="40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600" y="1052736"/>
                <a:ext cx="8784976" cy="5544616"/>
              </a:xfrm>
              <a:blipFill rotWithShape="1">
                <a:blip r:embed="rId2"/>
                <a:stretch>
                  <a:fillRect l="-249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左カーブ矢印 3"/>
          <p:cNvSpPr/>
          <p:nvPr/>
        </p:nvSpPr>
        <p:spPr>
          <a:xfrm>
            <a:off x="6149403" y="1667443"/>
            <a:ext cx="576064" cy="1060325"/>
          </a:xfrm>
          <a:prstGeom prst="curvedLeftArrow">
            <a:avLst>
              <a:gd name="adj1" fmla="val 25000"/>
              <a:gd name="adj2" fmla="val 67251"/>
              <a:gd name="adj3" fmla="val 53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25641" y="1412775"/>
            <a:ext cx="1005403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除法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/>
              <a:t>↓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乗法</a:t>
            </a:r>
            <a:endParaRPr kumimoji="1" lang="ja-JP" altLang="en-US" sz="3200" dirty="0"/>
          </a:p>
        </p:txBody>
      </p:sp>
      <p:sp>
        <p:nvSpPr>
          <p:cNvPr id="6" name="左カーブ矢印 5"/>
          <p:cNvSpPr/>
          <p:nvPr/>
        </p:nvSpPr>
        <p:spPr>
          <a:xfrm>
            <a:off x="6198650" y="2982436"/>
            <a:ext cx="576064" cy="1060325"/>
          </a:xfrm>
          <a:prstGeom prst="curvedLeftArrow">
            <a:avLst>
              <a:gd name="adj1" fmla="val 25000"/>
              <a:gd name="adj2" fmla="val 67251"/>
              <a:gd name="adj3" fmla="val 53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2826" y="3186905"/>
            <a:ext cx="2196435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答えの符号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を決める</a:t>
            </a:r>
            <a:endParaRPr kumimoji="1" lang="ja-JP" altLang="en-US" sz="32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513168" y="5445224"/>
            <a:ext cx="8064896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乗法と除法の混じった式では、</a:t>
            </a:r>
            <a:r>
              <a:rPr lang="ja-JP" altLang="en-US" dirty="0" smtClean="0">
                <a:solidFill>
                  <a:srgbClr val="FF0000"/>
                </a:solidFill>
              </a:rPr>
              <a:t>乗法だけの式</a:t>
            </a:r>
            <a:r>
              <a:rPr lang="ja-JP" altLang="en-US" dirty="0" smtClean="0"/>
              <a:t>になおし、</a:t>
            </a:r>
            <a:r>
              <a:rPr lang="ja-JP" altLang="en-US" dirty="0" smtClean="0">
                <a:solidFill>
                  <a:srgbClr val="FF0000"/>
                </a:solidFill>
              </a:rPr>
              <a:t>答えの符号を決めて</a:t>
            </a:r>
            <a:r>
              <a:rPr lang="ja-JP" altLang="en-US" dirty="0" smtClean="0"/>
              <a:t>から計算する。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609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8" grpId="0" animBg="1"/>
      <p:bldP spid="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878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問７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0" y="3379797"/>
                <a:ext cx="4283968" cy="32776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altLang="ja-JP" sz="2800" dirty="0" smtClean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３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（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den>
                    </m:f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÷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２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÷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>
                    <a:solidFill>
                      <a:prstClr val="black"/>
                    </a:solidFill>
                  </a:rPr>
                  <a:t>）　</a:t>
                </a:r>
                <a:endParaRPr lang="en-US" altLang="ja-JP" sz="2800" dirty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2800" dirty="0">
                    <a:solidFill>
                      <a:prstClr val="black"/>
                    </a:solidFill>
                  </a:rPr>
                  <a:t>　　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＝（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prstClr val="black"/>
                        </a:solidFill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2800" dirty="0" smtClean="0">
                    <a:solidFill>
                      <a:srgbClr val="FF0000"/>
                    </a:solidFill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en-US" altLang="ja-JP" sz="2800" dirty="0" smtClean="0">
                    <a:solidFill>
                      <a:srgbClr val="FF0000"/>
                    </a:solidFill>
                  </a:rPr>
                  <a:t>×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（</a:t>
                </a:r>
                <a:r>
                  <a:rPr lang="en-US" altLang="ja-JP" sz="2800" dirty="0" smtClean="0">
                    <a:solidFill>
                      <a:srgbClr val="FF0000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28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）</a:t>
                </a:r>
                <a:endParaRPr lang="en-US" altLang="ja-JP" sz="2800" dirty="0" smtClean="0">
                  <a:solidFill>
                    <a:srgbClr val="FF0000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28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　＝＋（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2800" dirty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en-US" altLang="ja-JP" sz="2800" dirty="0" smtClean="0">
                    <a:solidFill>
                      <a:prstClr val="black"/>
                    </a:solidFill>
                  </a:rPr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）</a:t>
                </a:r>
                <a:endParaRPr lang="en-US" altLang="ja-JP" sz="2800" dirty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2800" dirty="0">
                    <a:solidFill>
                      <a:prstClr val="black"/>
                    </a:solidFill>
                  </a:rPr>
                  <a:t>　　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＝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ja-JP" alt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79797"/>
                <a:ext cx="4283968" cy="3277629"/>
              </a:xfrm>
              <a:prstGeom prst="rect">
                <a:avLst/>
              </a:prstGeom>
              <a:blipFill rotWithShape="1">
                <a:blip r:embed="rId2"/>
                <a:stretch>
                  <a:fillRect l="-2845" b="-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2"/>
              <p:cNvSpPr txBox="1">
                <a:spLocks/>
              </p:cNvSpPr>
              <p:nvPr/>
            </p:nvSpPr>
            <p:spPr>
              <a:xfrm>
                <a:off x="0" y="769222"/>
                <a:ext cx="4767998" cy="26150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１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（－１２）</a:t>
                </a:r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（－５）</a:t>
                </a:r>
                <a:r>
                  <a:rPr lang="en-US" altLang="ja-JP" dirty="0"/>
                  <a:t>÷</a:t>
                </a:r>
                <a:r>
                  <a:rPr lang="ja-JP" altLang="en-US" dirty="0" smtClean="0"/>
                  <a:t>３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</a:t>
                </a:r>
                <a:r>
                  <a:rPr lang="ja-JP" altLang="en-US" dirty="0"/>
                  <a:t>　＝ （－１２）</a:t>
                </a:r>
                <a:r>
                  <a:rPr lang="en-US" altLang="ja-JP" dirty="0"/>
                  <a:t>×</a:t>
                </a:r>
                <a:r>
                  <a:rPr lang="ja-JP" altLang="en-US" dirty="0"/>
                  <a:t>（－５</a:t>
                </a:r>
                <a:r>
                  <a:rPr lang="ja-JP" altLang="en-US" dirty="0" smtClean="0"/>
                  <a:t>）</a:t>
                </a:r>
                <a:r>
                  <a:rPr lang="en-US" altLang="ja-JP" dirty="0"/>
                  <a:t>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　＝＋（１２</a:t>
                </a:r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５</a:t>
                </a:r>
                <a:r>
                  <a:rPr lang="en-US" altLang="ja-JP" dirty="0" smtClean="0"/>
                  <a:t>×</a:t>
                </a:r>
                <a:r>
                  <a:rPr lang="en-US" altLang="ja-JP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）</a:t>
                </a:r>
                <a:endParaRPr lang="en-US" altLang="ja-JP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dirty="0" smtClean="0"/>
                  <a:t>　　＝２０</a:t>
                </a:r>
                <a:endParaRPr lang="en-US" altLang="ja-JP" dirty="0" smtClean="0"/>
              </a:p>
            </p:txBody>
          </p:sp>
        </mc:Choice>
        <mc:Fallback xmlns="">
          <p:sp>
            <p:nvSpPr>
              <p:cNvPr id="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69222"/>
                <a:ext cx="4767998" cy="2615093"/>
              </a:xfrm>
              <a:prstGeom prst="rect">
                <a:avLst/>
              </a:prstGeom>
              <a:blipFill rotWithShape="1">
                <a:blip r:embed="rId3"/>
                <a:stretch>
                  <a:fillRect l="-2941" t="-74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コンテンツ プレースホルダー 2"/>
              <p:cNvSpPr txBox="1">
                <a:spLocks/>
              </p:cNvSpPr>
              <p:nvPr/>
            </p:nvSpPr>
            <p:spPr>
              <a:xfrm>
                <a:off x="4853528" y="764704"/>
                <a:ext cx="4110959" cy="26150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２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２４</a:t>
                </a:r>
                <a:r>
                  <a:rPr lang="en-US" altLang="ja-JP" dirty="0"/>
                  <a:t>÷</a:t>
                </a:r>
                <a:r>
                  <a:rPr lang="ja-JP" altLang="en-US" dirty="0" smtClean="0"/>
                  <a:t>（－３）</a:t>
                </a:r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４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</a:t>
                </a:r>
                <a:r>
                  <a:rPr lang="ja-JP" altLang="en-US" dirty="0"/>
                  <a:t>　＝ </a:t>
                </a:r>
                <a:r>
                  <a:rPr lang="ja-JP" altLang="en-US" dirty="0" smtClean="0"/>
                  <a:t>２４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×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（－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>
                    <a:solidFill>
                      <a:srgbClr val="FF0000"/>
                    </a:solidFill>
                  </a:rPr>
                  <a:t>）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ja-JP" dirty="0" smtClean="0"/>
                  <a:t>×</a:t>
                </a:r>
                <a:r>
                  <a:rPr lang="ja-JP" altLang="en-US" dirty="0"/>
                  <a:t>４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　＝</a:t>
                </a:r>
                <a:r>
                  <a:rPr lang="en-US" altLang="ja-JP" dirty="0" smtClean="0"/>
                  <a:t>―</a:t>
                </a:r>
                <a:r>
                  <a:rPr lang="ja-JP" altLang="en-US" dirty="0" smtClean="0"/>
                  <a:t>（２４</a:t>
                </a:r>
                <a:r>
                  <a:rPr lang="en-US" altLang="ja-JP" dirty="0" smtClean="0"/>
                  <a:t>×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m:rPr>
                        <m:nor/>
                      </m:rPr>
                      <a:rPr lang="en-US" altLang="ja-JP" dirty="0"/>
                      <m:t>×</m:t>
                    </m:r>
                    <m:r>
                      <a:rPr lang="ja-JP" altLang="en-US" b="0" i="1" dirty="0" smtClean="0">
                        <a:latin typeface="Cambria Math"/>
                      </a:rPr>
                      <m:t>４</m:t>
                    </m:r>
                  </m:oMath>
                </a14:m>
                <a:r>
                  <a:rPr lang="ja-JP" altLang="en-US" dirty="0" smtClean="0"/>
                  <a:t>）</a:t>
                </a:r>
                <a:endParaRPr lang="en-US" altLang="ja-JP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dirty="0" smtClean="0"/>
                  <a:t>　　＝－３２</a:t>
                </a:r>
                <a:endParaRPr lang="en-US" altLang="ja-JP" dirty="0" smtClean="0"/>
              </a:p>
            </p:txBody>
          </p:sp>
        </mc:Choice>
        <mc:Fallback xmlns="">
          <p:sp>
            <p:nvSpPr>
              <p:cNvPr id="8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528" y="764704"/>
                <a:ext cx="4110959" cy="2615093"/>
              </a:xfrm>
              <a:prstGeom prst="rect">
                <a:avLst/>
              </a:prstGeom>
              <a:blipFill rotWithShape="1">
                <a:blip r:embed="rId4"/>
                <a:stretch>
                  <a:fillRect l="-3407" t="-7459" r="-2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4283968" y="3384315"/>
                <a:ext cx="4968552" cy="3269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altLang="ja-JP" sz="2800" dirty="0" smtClean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４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（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（－４）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÷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>
                    <a:solidFill>
                      <a:prstClr val="black"/>
                    </a:solidFill>
                  </a:rPr>
                  <a:t>）　</a:t>
                </a:r>
                <a:endParaRPr lang="en-US" altLang="ja-JP" sz="2800" dirty="0">
                  <a:solidFill>
                    <a:prstClr val="black"/>
                  </a:solidFill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ja-JP" altLang="en-US" sz="2800" dirty="0">
                    <a:solidFill>
                      <a:prstClr val="black"/>
                    </a:solidFill>
                  </a:rPr>
                  <a:t>　　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＝（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solidFill>
                          <a:prstClr val="black"/>
                        </a:solidFill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2800" dirty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2800" dirty="0">
                    <a:solidFill>
                      <a:prstClr val="black"/>
                    </a:solidFill>
                  </a:rPr>
                  <a:t>― 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４）</a:t>
                </a:r>
                <a:r>
                  <a:rPr lang="en-US" altLang="ja-JP" sz="2800" dirty="0" smtClean="0">
                    <a:solidFill>
                      <a:srgbClr val="FF0000"/>
                    </a:solidFill>
                  </a:rPr>
                  <a:t>×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（</a:t>
                </a:r>
                <a:r>
                  <a:rPr lang="en-US" altLang="ja-JP" sz="2800" dirty="0" smtClean="0">
                    <a:solidFill>
                      <a:srgbClr val="FF0000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７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sz="28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）</a:t>
                </a:r>
                <a:endParaRPr lang="en-US" altLang="ja-JP" sz="2800" dirty="0" smtClean="0">
                  <a:solidFill>
                    <a:srgbClr val="FF0000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28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　＝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―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2800" dirty="0" smtClean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４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）</a:t>
                </a:r>
                <a:endParaRPr lang="en-US" altLang="ja-JP" sz="2800" dirty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2800" dirty="0">
                    <a:solidFill>
                      <a:prstClr val="black"/>
                    </a:solidFill>
                  </a:rPr>
                  <a:t>　　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＝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 ―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４９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ja-JP" alt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384315"/>
                <a:ext cx="4968552" cy="3269869"/>
              </a:xfrm>
              <a:prstGeom prst="rect">
                <a:avLst/>
              </a:prstGeom>
              <a:blipFill rotWithShape="1">
                <a:blip r:embed="rId5"/>
                <a:stretch>
                  <a:fillRect l="-2577" r="-859" b="-14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882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8" grpId="0" build="p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いろいろな計算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700808"/>
            <a:ext cx="8517632" cy="3816424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同じ数の積を指数を用いて表すことを理解させ、その計算ができるようにする。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80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9275" y="0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同じ数の積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8354" y="931159"/>
            <a:ext cx="4978896" cy="3289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000" dirty="0" smtClean="0"/>
              <a:t>５</a:t>
            </a:r>
            <a:r>
              <a:rPr kumimoji="1" lang="en-US" altLang="ja-JP" sz="6000" dirty="0" smtClean="0"/>
              <a:t>×</a:t>
            </a:r>
            <a:r>
              <a:rPr kumimoji="1" lang="ja-JP" altLang="en-US" sz="6000" dirty="0" smtClean="0"/>
              <a:t>５＝５</a:t>
            </a:r>
            <a:r>
              <a:rPr kumimoji="1" lang="ja-JP" altLang="en-US" sz="6000" baseline="30000" dirty="0" smtClean="0"/>
              <a:t>２　</a:t>
            </a:r>
            <a:endParaRPr kumimoji="1" lang="en-US" altLang="ja-JP" sz="6000" baseline="30000" dirty="0" smtClean="0"/>
          </a:p>
          <a:p>
            <a:pPr marL="0" indent="0">
              <a:buNone/>
            </a:pPr>
            <a:endParaRPr lang="en-US" altLang="ja-JP" sz="6000" dirty="0" smtClean="0"/>
          </a:p>
          <a:p>
            <a:pPr marL="0" indent="0">
              <a:buNone/>
            </a:pPr>
            <a:r>
              <a:rPr lang="ja-JP" altLang="en-US" sz="6000" dirty="0" smtClean="0"/>
              <a:t>５</a:t>
            </a:r>
            <a:r>
              <a:rPr lang="en-US" altLang="ja-JP" sz="6000" dirty="0"/>
              <a:t>×</a:t>
            </a:r>
            <a:r>
              <a:rPr lang="ja-JP" altLang="en-US" sz="6000" dirty="0" smtClean="0"/>
              <a:t>５</a:t>
            </a:r>
            <a:r>
              <a:rPr lang="en-US" altLang="ja-JP" sz="6000" dirty="0" smtClean="0"/>
              <a:t>×</a:t>
            </a:r>
            <a:r>
              <a:rPr lang="ja-JP" altLang="en-US" sz="6000" dirty="0" smtClean="0"/>
              <a:t>５＝５</a:t>
            </a:r>
            <a:r>
              <a:rPr lang="ja-JP" altLang="en-US" sz="6000" baseline="30000" dirty="0" smtClean="0"/>
              <a:t>３</a:t>
            </a:r>
            <a:endParaRPr lang="en-US" altLang="ja-JP" sz="6000" baseline="30000" dirty="0"/>
          </a:p>
          <a:p>
            <a:pPr marL="0" indent="0">
              <a:buNone/>
            </a:pPr>
            <a:endParaRPr kumimoji="1" lang="ja-JP" altLang="en-US" sz="4400" baseline="30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36930" y="1877745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５の２乗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05082" y="4099511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５の３乗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3905082" y="1363207"/>
            <a:ext cx="2448272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5101598" y="1363207"/>
            <a:ext cx="1251756" cy="194421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497370" y="978486"/>
            <a:ext cx="144016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指数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97370" y="1747927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かける数の個数</a:t>
            </a:r>
            <a:endParaRPr kumimoji="1" lang="ja-JP" altLang="en-US" sz="3600" dirty="0"/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471510" y="4909513"/>
            <a:ext cx="8307304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２乗のことを</a:t>
            </a:r>
            <a:r>
              <a:rPr lang="ja-JP" altLang="en-US" dirty="0" smtClean="0">
                <a:solidFill>
                  <a:srgbClr val="FF0000"/>
                </a:solidFill>
              </a:rPr>
              <a:t>平方</a:t>
            </a:r>
            <a:r>
              <a:rPr lang="ja-JP" altLang="en-US" dirty="0" smtClean="0"/>
              <a:t>、３乗のことを</a:t>
            </a:r>
            <a:r>
              <a:rPr lang="ja-JP" altLang="en-US" dirty="0" smtClean="0">
                <a:solidFill>
                  <a:srgbClr val="FF0000"/>
                </a:solidFill>
              </a:rPr>
              <a:t>立方</a:t>
            </a:r>
            <a:r>
              <a:rPr lang="ja-JP" altLang="en-US" dirty="0" smtClean="0"/>
              <a:t>といいます。</a:t>
            </a:r>
            <a:endParaRPr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9325" y="5733256"/>
            <a:ext cx="802816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問１　次の計算をしなさい。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　　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１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４</a:t>
            </a:r>
            <a:r>
              <a:rPr lang="ja-JP" altLang="en-US" sz="3200" baseline="30000" dirty="0" smtClean="0"/>
              <a:t>２</a:t>
            </a:r>
            <a:r>
              <a:rPr lang="en-US" altLang="ja-JP" sz="3200" dirty="0"/>
              <a:t> </a:t>
            </a:r>
            <a:r>
              <a:rPr lang="ja-JP" altLang="en-US" sz="3200" dirty="0" smtClean="0"/>
              <a:t>　　　　　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２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３</a:t>
            </a:r>
            <a:r>
              <a:rPr lang="ja-JP" altLang="en-US" sz="3200" baseline="30000" dirty="0" smtClean="0"/>
              <a:t>３ 　　　　　　</a:t>
            </a:r>
            <a:r>
              <a:rPr lang="en-US" altLang="ja-JP" sz="3200" dirty="0" smtClean="0"/>
              <a:t> (</a:t>
            </a:r>
            <a:r>
              <a:rPr lang="ja-JP" altLang="en-US" sz="3200" dirty="0" smtClean="0"/>
              <a:t>３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２</a:t>
            </a:r>
            <a:r>
              <a:rPr lang="ja-JP" altLang="en-US" sz="3200" baseline="30000" dirty="0" smtClean="0"/>
              <a:t>５ 　　　　</a:t>
            </a:r>
            <a:endParaRPr lang="en-US" altLang="ja-JP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221887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16" grpId="0" animBg="1"/>
      <p:bldP spid="17" grpId="0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（－２）</a:t>
            </a:r>
            <a:r>
              <a:rPr lang="ja-JP" altLang="en-US" sz="4800" baseline="30000" dirty="0" smtClean="0"/>
              <a:t>４</a:t>
            </a:r>
            <a:r>
              <a:rPr kumimoji="1" lang="ja-JP" altLang="en-US" sz="4800" dirty="0" smtClean="0"/>
              <a:t>と</a:t>
            </a:r>
            <a:r>
              <a:rPr kumimoji="1" lang="en-US" altLang="ja-JP" sz="4800" dirty="0" smtClean="0"/>
              <a:t>―</a:t>
            </a:r>
            <a:r>
              <a:rPr kumimoji="1" lang="ja-JP" altLang="en-US" sz="4800" dirty="0" smtClean="0"/>
              <a:t>２</a:t>
            </a:r>
            <a:r>
              <a:rPr lang="ja-JP" altLang="en-US" sz="4800" baseline="30000" dirty="0" smtClean="0"/>
              <a:t>４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（－２）</a:t>
            </a:r>
            <a:r>
              <a:rPr lang="ja-JP" altLang="en-US" sz="4000" baseline="30000" dirty="0" smtClean="0"/>
              <a:t>４</a:t>
            </a:r>
            <a:endParaRPr lang="en-US" altLang="ja-JP" sz="4000" baseline="30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＝</a:t>
            </a:r>
            <a:r>
              <a:rPr lang="ja-JP" altLang="en-US" sz="4000" dirty="0" smtClean="0"/>
              <a:t> </a:t>
            </a:r>
            <a:r>
              <a:rPr lang="ja-JP" altLang="en-US" sz="4000" dirty="0"/>
              <a:t>（－２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（</a:t>
            </a:r>
            <a:r>
              <a:rPr lang="ja-JP" altLang="en-US" sz="4000" dirty="0"/>
              <a:t>－２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（</a:t>
            </a:r>
            <a:r>
              <a:rPr lang="ja-JP" altLang="en-US" sz="4000" dirty="0"/>
              <a:t>－２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（</a:t>
            </a:r>
            <a:r>
              <a:rPr lang="ja-JP" altLang="en-US" sz="4000" dirty="0"/>
              <a:t>－２</a:t>
            </a:r>
            <a:r>
              <a:rPr lang="ja-JP" altLang="en-US" sz="4000" dirty="0" smtClean="0"/>
              <a:t>）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＝１６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－２</a:t>
            </a:r>
            <a:r>
              <a:rPr lang="ja-JP" altLang="en-US" sz="4000" baseline="30000" dirty="0" smtClean="0"/>
              <a:t> </a:t>
            </a:r>
            <a:r>
              <a:rPr lang="ja-JP" altLang="en-US" sz="4000" baseline="30000" dirty="0"/>
              <a:t>４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＝ </a:t>
            </a:r>
            <a:r>
              <a:rPr lang="ja-JP" altLang="en-US" sz="4000" dirty="0" smtClean="0"/>
              <a:t>－２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２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２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２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＝－１６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1616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8585</TotalTime>
  <Words>663</Words>
  <Application>Microsoft Office PowerPoint</Application>
  <PresentationFormat>画面に合わせる (4:3)</PresentationFormat>
  <Paragraphs>233</Paragraphs>
  <Slides>23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Office ​​テーマ</vt:lpstr>
      <vt:lpstr>乗除の混じった計算</vt:lpstr>
      <vt:lpstr>乗法の計算法則</vt:lpstr>
      <vt:lpstr>次の計算をしなさい。</vt:lpstr>
      <vt:lpstr>３つ以上の数の乗法</vt:lpstr>
      <vt:lpstr>３つ以上の数の乗除</vt:lpstr>
      <vt:lpstr>問７</vt:lpstr>
      <vt:lpstr>いろいろな計算</vt:lpstr>
      <vt:lpstr>同じ数の積</vt:lpstr>
      <vt:lpstr>（－２）４と―２４</vt:lpstr>
      <vt:lpstr>指数をふくむ計算</vt:lpstr>
      <vt:lpstr>PowerPoint プレゼンテーション</vt:lpstr>
      <vt:lpstr>四則をふくむ式の計算</vt:lpstr>
      <vt:lpstr>加減と乗除が混じった計算</vt:lpstr>
      <vt:lpstr>問３</vt:lpstr>
      <vt:lpstr>かっこがある式の計算</vt:lpstr>
      <vt:lpstr>分配法則</vt:lpstr>
      <vt:lpstr>PowerPoint プレゼンテーション</vt:lpstr>
      <vt:lpstr>問６</vt:lpstr>
      <vt:lpstr>分配法則</vt:lpstr>
      <vt:lpstr>分配法則</vt:lpstr>
      <vt:lpstr>数の世界のひろがりと四則計算</vt:lpstr>
      <vt:lpstr>数の世界のひろがりと四則計算</vt:lpstr>
      <vt:lpstr>数の世界のひろがりと四則計算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kajukun</cp:lastModifiedBy>
  <cp:revision>301</cp:revision>
  <cp:lastPrinted>2014-04-28T07:28:18Z</cp:lastPrinted>
  <dcterms:created xsi:type="dcterms:W3CDTF">2014-02-26T04:50:14Z</dcterms:created>
  <dcterms:modified xsi:type="dcterms:W3CDTF">2014-05-25T11:55:15Z</dcterms:modified>
</cp:coreProperties>
</file>