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70" r:id="rId2"/>
    <p:sldId id="369" r:id="rId3"/>
    <p:sldId id="371" r:id="rId4"/>
    <p:sldId id="372" r:id="rId5"/>
    <p:sldId id="373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677F-D99E-45AE-867E-FD4289C1A2C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1647D-5780-4E49-B468-A1A8ECD2F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674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2014/5/26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同じ数の積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700808"/>
            <a:ext cx="8517632" cy="3816424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同じ数の積を指数を用いて表すことを理解させ、その計算ができるようにする。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80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9275" y="0"/>
            <a:ext cx="8229600" cy="778098"/>
          </a:xfrm>
        </p:spPr>
        <p:txBody>
          <a:bodyPr/>
          <a:lstStyle/>
          <a:p>
            <a:r>
              <a:rPr kumimoji="1" lang="ja-JP" altLang="en-US" dirty="0" smtClean="0"/>
              <a:t>同じ数の積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8354" y="931159"/>
            <a:ext cx="4978896" cy="3289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6000" dirty="0" smtClean="0"/>
              <a:t>５</a:t>
            </a:r>
            <a:r>
              <a:rPr kumimoji="1" lang="en-US" altLang="ja-JP" sz="6000" dirty="0" smtClean="0"/>
              <a:t>×</a:t>
            </a:r>
            <a:r>
              <a:rPr kumimoji="1" lang="ja-JP" altLang="en-US" sz="6000" dirty="0" smtClean="0"/>
              <a:t>５＝５</a:t>
            </a:r>
            <a:r>
              <a:rPr kumimoji="1" lang="ja-JP" altLang="en-US" sz="6000" baseline="30000" dirty="0" smtClean="0"/>
              <a:t>２　</a:t>
            </a:r>
            <a:endParaRPr kumimoji="1" lang="en-US" altLang="ja-JP" sz="6000" baseline="30000" dirty="0" smtClean="0"/>
          </a:p>
          <a:p>
            <a:pPr marL="0" indent="0">
              <a:buNone/>
            </a:pPr>
            <a:endParaRPr lang="en-US" altLang="ja-JP" sz="6000" dirty="0" smtClean="0"/>
          </a:p>
          <a:p>
            <a:pPr marL="0" indent="0">
              <a:buNone/>
            </a:pPr>
            <a:r>
              <a:rPr lang="ja-JP" altLang="en-US" sz="6000" dirty="0" smtClean="0"/>
              <a:t>５</a:t>
            </a:r>
            <a:r>
              <a:rPr lang="en-US" altLang="ja-JP" sz="6000" dirty="0"/>
              <a:t>×</a:t>
            </a:r>
            <a:r>
              <a:rPr lang="ja-JP" altLang="en-US" sz="6000" dirty="0" smtClean="0"/>
              <a:t>５</a:t>
            </a:r>
            <a:r>
              <a:rPr lang="en-US" altLang="ja-JP" sz="6000" dirty="0" smtClean="0"/>
              <a:t>×</a:t>
            </a:r>
            <a:r>
              <a:rPr lang="ja-JP" altLang="en-US" sz="6000" dirty="0" smtClean="0"/>
              <a:t>５＝５</a:t>
            </a:r>
            <a:r>
              <a:rPr lang="ja-JP" altLang="en-US" sz="6000" baseline="30000" dirty="0" smtClean="0"/>
              <a:t>３</a:t>
            </a:r>
            <a:endParaRPr lang="en-US" altLang="ja-JP" sz="6000" baseline="30000" dirty="0"/>
          </a:p>
          <a:p>
            <a:pPr marL="0" indent="0">
              <a:buNone/>
            </a:pPr>
            <a:endParaRPr kumimoji="1" lang="ja-JP" altLang="en-US" sz="4400" baseline="30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36930" y="1877745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５の２乗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05082" y="4099511"/>
            <a:ext cx="2088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５の３乗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3905082" y="1363207"/>
            <a:ext cx="2448272" cy="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5101598" y="1363207"/>
            <a:ext cx="1251756" cy="194421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6497370" y="978486"/>
            <a:ext cx="144016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指数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497370" y="1747927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かける数の個数</a:t>
            </a:r>
            <a:endParaRPr kumimoji="1" lang="ja-JP" altLang="en-US" sz="3600" dirty="0"/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471510" y="4909513"/>
            <a:ext cx="8307304" cy="6480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２乗のことを</a:t>
            </a:r>
            <a:r>
              <a:rPr lang="ja-JP" altLang="en-US" dirty="0" smtClean="0">
                <a:solidFill>
                  <a:srgbClr val="FF0000"/>
                </a:solidFill>
              </a:rPr>
              <a:t>平方</a:t>
            </a:r>
            <a:r>
              <a:rPr lang="ja-JP" altLang="en-US" dirty="0" smtClean="0"/>
              <a:t>、３乗のことを</a:t>
            </a:r>
            <a:r>
              <a:rPr lang="ja-JP" altLang="en-US" dirty="0" smtClean="0">
                <a:solidFill>
                  <a:srgbClr val="FF0000"/>
                </a:solidFill>
              </a:rPr>
              <a:t>立方</a:t>
            </a:r>
            <a:r>
              <a:rPr lang="ja-JP" altLang="en-US" dirty="0" smtClean="0"/>
              <a:t>といいます。</a:t>
            </a:r>
            <a:endParaRPr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9325" y="5733256"/>
            <a:ext cx="802816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問１　次の計算をしなさい。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　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１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４</a:t>
            </a:r>
            <a:r>
              <a:rPr lang="ja-JP" altLang="en-US" sz="3200" baseline="30000" dirty="0" smtClean="0"/>
              <a:t>２</a:t>
            </a:r>
            <a:r>
              <a:rPr lang="en-US" altLang="ja-JP" sz="3200" dirty="0"/>
              <a:t> </a:t>
            </a:r>
            <a:r>
              <a:rPr lang="ja-JP" altLang="en-US" sz="3200" dirty="0" smtClean="0"/>
              <a:t>　　　　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２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３</a:t>
            </a:r>
            <a:r>
              <a:rPr lang="ja-JP" altLang="en-US" sz="3200" baseline="30000" dirty="0" smtClean="0"/>
              <a:t>３ 　　　　　　</a:t>
            </a:r>
            <a:r>
              <a:rPr lang="en-US" altLang="ja-JP" sz="3200" dirty="0" smtClean="0"/>
              <a:t> (</a:t>
            </a:r>
            <a:r>
              <a:rPr lang="ja-JP" altLang="en-US" sz="3200" dirty="0" smtClean="0"/>
              <a:t>３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２</a:t>
            </a:r>
            <a:r>
              <a:rPr lang="ja-JP" altLang="en-US" sz="3200" baseline="30000" dirty="0" smtClean="0"/>
              <a:t>５ 　　　　</a:t>
            </a:r>
            <a:endParaRPr lang="en-US" altLang="ja-JP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221887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6" grpId="0" animBg="1"/>
      <p:bldP spid="17" grpId="0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 smtClean="0"/>
              <a:t>（－２）</a:t>
            </a:r>
            <a:r>
              <a:rPr lang="ja-JP" altLang="en-US" sz="4800" baseline="30000" dirty="0" smtClean="0"/>
              <a:t>４</a:t>
            </a:r>
            <a:r>
              <a:rPr kumimoji="1" lang="ja-JP" altLang="en-US" sz="4800" dirty="0" smtClean="0"/>
              <a:t>と</a:t>
            </a:r>
            <a:r>
              <a:rPr kumimoji="1" lang="en-US" altLang="ja-JP" sz="4800" dirty="0" smtClean="0"/>
              <a:t>―</a:t>
            </a:r>
            <a:r>
              <a:rPr kumimoji="1" lang="ja-JP" altLang="en-US" sz="4800" dirty="0" smtClean="0"/>
              <a:t>２</a:t>
            </a:r>
            <a:r>
              <a:rPr lang="ja-JP" altLang="en-US" sz="4800" baseline="30000" dirty="0" smtClean="0"/>
              <a:t>４</a:t>
            </a:r>
            <a:endParaRPr kumimoji="1" lang="ja-JP" altLang="en-US" sz="4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（－２）</a:t>
            </a:r>
            <a:r>
              <a:rPr lang="ja-JP" altLang="en-US" sz="4000" baseline="30000" dirty="0" smtClean="0"/>
              <a:t>４</a:t>
            </a:r>
            <a:endParaRPr lang="en-US" altLang="ja-JP" sz="4000" baseline="30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＝</a:t>
            </a:r>
            <a:r>
              <a:rPr lang="ja-JP" altLang="en-US" sz="4000" dirty="0" smtClean="0"/>
              <a:t> </a:t>
            </a:r>
            <a:r>
              <a:rPr lang="ja-JP" altLang="en-US" sz="4000" dirty="0"/>
              <a:t>（－２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（</a:t>
            </a:r>
            <a:r>
              <a:rPr lang="ja-JP" altLang="en-US" sz="4000" dirty="0"/>
              <a:t>－２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（</a:t>
            </a:r>
            <a:r>
              <a:rPr lang="ja-JP" altLang="en-US" sz="4000" dirty="0"/>
              <a:t>－２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（</a:t>
            </a:r>
            <a:r>
              <a:rPr lang="ja-JP" altLang="en-US" sz="4000" dirty="0"/>
              <a:t>－２</a:t>
            </a:r>
            <a:r>
              <a:rPr lang="ja-JP" altLang="en-US" sz="4000" dirty="0" smtClean="0"/>
              <a:t>）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＝１６</a:t>
            </a:r>
            <a:endParaRPr kumimoji="1" lang="en-US" altLang="ja-JP" sz="4000" dirty="0" smtClean="0"/>
          </a:p>
          <a:p>
            <a:pPr marL="0" indent="0">
              <a:buNone/>
            </a:pPr>
            <a:endParaRPr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－２</a:t>
            </a:r>
            <a:r>
              <a:rPr lang="ja-JP" altLang="en-US" sz="4000" baseline="30000" dirty="0" smtClean="0"/>
              <a:t> </a:t>
            </a:r>
            <a:r>
              <a:rPr lang="ja-JP" altLang="en-US" sz="4000" baseline="30000" dirty="0"/>
              <a:t>４</a:t>
            </a:r>
            <a:endParaRPr lang="en-US" altLang="ja-JP" sz="4000" dirty="0"/>
          </a:p>
          <a:p>
            <a:pPr marL="0" indent="0">
              <a:buNone/>
            </a:pPr>
            <a:r>
              <a:rPr lang="ja-JP" altLang="en-US" sz="4000" dirty="0"/>
              <a:t>＝ </a:t>
            </a:r>
            <a:r>
              <a:rPr lang="ja-JP" altLang="en-US" sz="4000" dirty="0" smtClean="0"/>
              <a:t>－２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２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２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２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＝－１６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1616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指数をふくむ計算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052736"/>
                <a:ext cx="5544616" cy="352839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ja-JP" altLang="en-US" sz="5400" dirty="0" smtClean="0"/>
                  <a:t>　（</a:t>
                </a:r>
                <a:r>
                  <a:rPr lang="ja-JP" altLang="en-US" sz="5400" dirty="0"/>
                  <a:t>－２</a:t>
                </a:r>
                <a:r>
                  <a:rPr lang="ja-JP" altLang="en-US" sz="5400" dirty="0" smtClean="0"/>
                  <a:t>）</a:t>
                </a:r>
                <a:r>
                  <a:rPr lang="ja-JP" altLang="en-US" sz="5400" baseline="30000" dirty="0" smtClean="0"/>
                  <a:t>３</a:t>
                </a:r>
                <a:r>
                  <a:rPr lang="en-US" altLang="ja-JP" sz="5400" dirty="0" smtClean="0"/>
                  <a:t>÷</a:t>
                </a:r>
                <a:r>
                  <a:rPr lang="ja-JP" altLang="en-US" sz="5400" dirty="0" smtClean="0"/>
                  <a:t>（－３）</a:t>
                </a:r>
                <a:r>
                  <a:rPr lang="ja-JP" altLang="en-US" sz="5400" baseline="30000" dirty="0" smtClean="0"/>
                  <a:t>２</a:t>
                </a:r>
                <a:endParaRPr lang="ja-JP" altLang="en-US" sz="5400" dirty="0"/>
              </a:p>
              <a:p>
                <a:pPr marL="0" indent="0">
                  <a:buNone/>
                </a:pPr>
                <a:r>
                  <a:rPr kumimoji="1" lang="ja-JP" altLang="en-US" sz="5400" dirty="0" smtClean="0"/>
                  <a:t>＝（－８）</a:t>
                </a:r>
                <a:r>
                  <a:rPr kumimoji="1" lang="en-US" altLang="ja-JP" sz="5400" dirty="0" smtClean="0"/>
                  <a:t>÷</a:t>
                </a:r>
                <a:r>
                  <a:rPr kumimoji="1" lang="ja-JP" altLang="en-US" sz="5400" dirty="0" smtClean="0"/>
                  <a:t>９</a:t>
                </a:r>
                <a:endParaRPr kumimoji="1" lang="en-US" altLang="ja-JP" sz="5400" dirty="0" smtClean="0"/>
              </a:p>
              <a:p>
                <a:pPr marL="0" indent="0">
                  <a:buNone/>
                </a:pPr>
                <a:r>
                  <a:rPr lang="ja-JP" altLang="en-US" sz="5400" dirty="0" smtClean="0"/>
                  <a:t>＝</a:t>
                </a:r>
                <a:r>
                  <a:rPr lang="en-US" altLang="ja-JP" sz="5400" dirty="0" smtClean="0"/>
                  <a:t>―</a:t>
                </a:r>
                <a:r>
                  <a:rPr lang="en-US" altLang="ja-JP" sz="54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5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5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</m:den>
                    </m:f>
                  </m:oMath>
                </a14:m>
                <a:endParaRPr kumimoji="1" lang="ja-JP" altLang="en-US" sz="54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052736"/>
                <a:ext cx="5544616" cy="3528391"/>
              </a:xfrm>
              <a:blipFill rotWithShape="1">
                <a:blip r:embed="rId2"/>
                <a:stretch>
                  <a:fillRect l="-5281" t="-53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左カーブ矢印 3"/>
          <p:cNvSpPr/>
          <p:nvPr/>
        </p:nvSpPr>
        <p:spPr>
          <a:xfrm>
            <a:off x="5364088" y="1484784"/>
            <a:ext cx="576064" cy="1060325"/>
          </a:xfrm>
          <a:prstGeom prst="curvedLeftArrow">
            <a:avLst>
              <a:gd name="adj1" fmla="val 25000"/>
              <a:gd name="adj2" fmla="val 67251"/>
              <a:gd name="adj3" fmla="val 53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75110" y="1648011"/>
            <a:ext cx="2973891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指数を先に計算</a:t>
            </a:r>
            <a:endParaRPr kumimoji="1" lang="en-US" altLang="ja-JP" sz="320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7504" y="4437112"/>
            <a:ext cx="8928992" cy="2226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問２　次の計算をしなさい。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</a:t>
            </a:r>
            <a:r>
              <a:rPr kumimoji="1" lang="en-US" altLang="ja-JP" sz="3200" dirty="0" smtClean="0"/>
              <a:t>(</a:t>
            </a:r>
            <a:r>
              <a:rPr kumimoji="1" lang="ja-JP" altLang="en-US" sz="3200" dirty="0" smtClean="0"/>
              <a:t>１</a:t>
            </a:r>
            <a:r>
              <a:rPr kumimoji="1" lang="en-US" altLang="ja-JP" sz="3200" dirty="0" smtClean="0"/>
              <a:t>)</a:t>
            </a:r>
            <a:r>
              <a:rPr kumimoji="1" lang="ja-JP" altLang="en-US" sz="3200" dirty="0" smtClean="0"/>
              <a:t>　</a:t>
            </a:r>
            <a:r>
              <a:rPr lang="ja-JP" altLang="en-US" sz="3200" dirty="0"/>
              <a:t>（－３</a:t>
            </a:r>
            <a:r>
              <a:rPr lang="ja-JP" altLang="en-US" sz="3200" dirty="0" smtClean="0"/>
              <a:t>）</a:t>
            </a:r>
            <a:r>
              <a:rPr lang="ja-JP" altLang="en-US" sz="3200" baseline="30000" dirty="0" smtClean="0"/>
              <a:t>３</a:t>
            </a:r>
            <a:r>
              <a:rPr lang="ja-JP" altLang="en-US" sz="3200" dirty="0" smtClean="0"/>
              <a:t>　　　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２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－５</a:t>
            </a:r>
            <a:r>
              <a:rPr lang="ja-JP" altLang="en-US" sz="3200" baseline="30000" dirty="0" smtClean="0"/>
              <a:t>３ 　　　　　</a:t>
            </a:r>
            <a:r>
              <a:rPr lang="en-US" altLang="ja-JP" sz="3200" dirty="0" smtClean="0"/>
              <a:t> (</a:t>
            </a:r>
            <a:r>
              <a:rPr lang="ja-JP" altLang="en-US" sz="3200" dirty="0" smtClean="0"/>
              <a:t>３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</a:t>
            </a:r>
            <a:r>
              <a:rPr lang="ja-JP" altLang="en-US" sz="3200" dirty="0" smtClean="0"/>
              <a:t>－１．５</a:t>
            </a:r>
            <a:r>
              <a:rPr lang="ja-JP" altLang="en-US" sz="3200" baseline="30000" dirty="0" smtClean="0"/>
              <a:t>２</a:t>
            </a:r>
            <a:endParaRPr lang="en-US" altLang="ja-JP" sz="3200" baseline="30000" dirty="0" smtClean="0"/>
          </a:p>
          <a:p>
            <a:endParaRPr lang="en-US" altLang="ja-JP" sz="3200" baseline="30000" dirty="0"/>
          </a:p>
          <a:p>
            <a:r>
              <a:rPr lang="ja-JP" altLang="en-US" sz="3200" dirty="0" smtClean="0"/>
              <a:t>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４</a:t>
            </a:r>
            <a:r>
              <a:rPr lang="en-US" altLang="ja-JP" sz="3200" dirty="0" smtClean="0"/>
              <a:t>)</a:t>
            </a:r>
            <a:r>
              <a:rPr lang="ja-JP" altLang="en-US" sz="3200" dirty="0" smtClean="0"/>
              <a:t>　（－４）</a:t>
            </a:r>
            <a:r>
              <a:rPr lang="ja-JP" altLang="en-US" sz="3200" baseline="30000" dirty="0" smtClean="0"/>
              <a:t>２</a:t>
            </a:r>
            <a:r>
              <a:rPr lang="en-US" altLang="ja-JP" sz="3200" dirty="0" smtClean="0"/>
              <a:t>×</a:t>
            </a:r>
            <a:r>
              <a:rPr lang="ja-JP" altLang="en-US" sz="3200" dirty="0" smtClean="0"/>
              <a:t>（－７）</a:t>
            </a:r>
            <a:r>
              <a:rPr lang="en-US" altLang="ja-JP" sz="3200" dirty="0"/>
              <a:t> 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５</a:t>
            </a:r>
            <a:r>
              <a:rPr lang="en-US" altLang="ja-JP" sz="3200" dirty="0" smtClean="0"/>
              <a:t>)</a:t>
            </a:r>
            <a:r>
              <a:rPr lang="ja-JP" altLang="en-US" sz="3200" dirty="0"/>
              <a:t>　（</a:t>
            </a:r>
            <a:r>
              <a:rPr lang="ja-JP" altLang="en-US" sz="3200" dirty="0" smtClean="0"/>
              <a:t>－６</a:t>
            </a:r>
            <a:r>
              <a:rPr lang="ja-JP" altLang="en-US" sz="3200" baseline="30000" dirty="0" smtClean="0"/>
              <a:t>２</a:t>
            </a:r>
            <a:r>
              <a:rPr lang="ja-JP" altLang="en-US" sz="3200" dirty="0" smtClean="0"/>
              <a:t>）</a:t>
            </a:r>
            <a:r>
              <a:rPr lang="en-US" altLang="ja-JP" sz="3200" smtClean="0"/>
              <a:t>÷</a:t>
            </a:r>
            <a:r>
              <a:rPr lang="ja-JP" altLang="en-US" sz="3200" smtClean="0"/>
              <a:t>（</a:t>
            </a:r>
            <a:r>
              <a:rPr lang="ja-JP" altLang="en-US" sz="3200" dirty="0" smtClean="0"/>
              <a:t>－２）</a:t>
            </a:r>
            <a:r>
              <a:rPr lang="ja-JP" altLang="en-US" sz="3200" baseline="30000" dirty="0"/>
              <a:t>３</a:t>
            </a:r>
            <a:endParaRPr lang="ja-JP" altLang="en-US" sz="3200" dirty="0"/>
          </a:p>
          <a:p>
            <a:endParaRPr lang="en-US" altLang="ja-JP" sz="32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8210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99448" y="116632"/>
            <a:ext cx="648877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問２　次の計算をしなさい。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　</a:t>
            </a: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１</a:t>
            </a:r>
            <a:r>
              <a:rPr kumimoji="1" lang="en-US" altLang="ja-JP" sz="3600" dirty="0" smtClean="0"/>
              <a:t>)</a:t>
            </a:r>
            <a:r>
              <a:rPr kumimoji="1" lang="ja-JP" altLang="en-US" sz="3600" dirty="0" smtClean="0"/>
              <a:t>　</a:t>
            </a:r>
            <a:r>
              <a:rPr lang="ja-JP" altLang="en-US" sz="3600" dirty="0"/>
              <a:t>（－３</a:t>
            </a:r>
            <a:r>
              <a:rPr lang="ja-JP" altLang="en-US" sz="3600" dirty="0" smtClean="0"/>
              <a:t>）</a:t>
            </a:r>
            <a:r>
              <a:rPr lang="ja-JP" altLang="en-US" sz="3600" baseline="30000" dirty="0" smtClean="0"/>
              <a:t>３</a:t>
            </a:r>
            <a:r>
              <a:rPr lang="ja-JP" altLang="en-US" sz="3600" dirty="0" smtClean="0"/>
              <a:t>　</a:t>
            </a:r>
            <a:endParaRPr lang="en-US" altLang="ja-JP" sz="3600" dirty="0" smtClean="0"/>
          </a:p>
          <a:p>
            <a:r>
              <a:rPr lang="ja-JP" altLang="en-US" sz="3600" dirty="0" smtClean="0"/>
              <a:t>　　　＝（－３）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（－３）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（－３）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＝－２７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lang="ja-JP" altLang="en-US" sz="3600" dirty="0" smtClean="0"/>
              <a:t>　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２</a:t>
            </a:r>
            <a:r>
              <a:rPr lang="en-US" altLang="ja-JP" sz="3600" dirty="0" smtClean="0"/>
              <a:t>)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－５</a:t>
            </a:r>
            <a:r>
              <a:rPr lang="ja-JP" altLang="en-US" sz="3600" baseline="30000" dirty="0" smtClean="0"/>
              <a:t>３ 　　　　　</a:t>
            </a:r>
            <a:r>
              <a:rPr lang="en-US" altLang="ja-JP" sz="3600" dirty="0" smtClean="0"/>
              <a:t> </a:t>
            </a:r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＝－５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５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５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　＝－１２５</a:t>
            </a:r>
            <a:endParaRPr lang="en-US" altLang="ja-JP" sz="3600" dirty="0" smtClean="0"/>
          </a:p>
          <a:p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en-US" altLang="ja-JP" sz="3600" dirty="0" smtClean="0"/>
              <a:t>(</a:t>
            </a:r>
            <a:r>
              <a:rPr lang="ja-JP" altLang="en-US" sz="3600" dirty="0" smtClean="0"/>
              <a:t>３</a:t>
            </a:r>
            <a:r>
              <a:rPr lang="en-US" altLang="ja-JP" sz="3600" dirty="0" smtClean="0"/>
              <a:t>)</a:t>
            </a:r>
            <a:r>
              <a:rPr lang="ja-JP" altLang="en-US" sz="3600" dirty="0"/>
              <a:t>　</a:t>
            </a:r>
            <a:r>
              <a:rPr lang="ja-JP" altLang="en-US" sz="3600" dirty="0" smtClean="0"/>
              <a:t>－１．５</a:t>
            </a:r>
            <a:r>
              <a:rPr lang="ja-JP" altLang="en-US" sz="3600" baseline="30000" dirty="0" smtClean="0"/>
              <a:t>２</a:t>
            </a:r>
            <a:endParaRPr lang="en-US" altLang="ja-JP" sz="3600" baseline="30000" dirty="0" smtClean="0"/>
          </a:p>
          <a:p>
            <a:r>
              <a:rPr lang="ja-JP" altLang="en-US" sz="3600" baseline="30000" dirty="0"/>
              <a:t>　</a:t>
            </a:r>
            <a:r>
              <a:rPr lang="ja-JP" altLang="en-US" sz="3600" baseline="30000" dirty="0" smtClean="0"/>
              <a:t>　　　</a:t>
            </a:r>
            <a:r>
              <a:rPr lang="ja-JP" altLang="en-US" sz="3600" dirty="0" smtClean="0"/>
              <a:t>＝－１．５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１．５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　  ＝－２．２５</a:t>
            </a:r>
            <a:endParaRPr lang="en-US" altLang="ja-JP" sz="36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/>
              <p:cNvSpPr/>
              <p:nvPr/>
            </p:nvSpPr>
            <p:spPr>
              <a:xfrm>
                <a:off x="4427984" y="2420888"/>
                <a:ext cx="4541862" cy="43040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altLang="ja-JP" sz="3600" dirty="0" smtClean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４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　（－４）</a:t>
                </a:r>
                <a:r>
                  <a:rPr lang="ja-JP" altLang="en-US" sz="3600" baseline="30000" dirty="0">
                    <a:solidFill>
                      <a:prstClr val="black"/>
                    </a:solidFill>
                  </a:rPr>
                  <a:t>２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（－７）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　</a:t>
                </a:r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　＝１６</a:t>
                </a:r>
                <a:r>
                  <a:rPr lang="en-US" altLang="ja-JP" sz="36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（－７）</a:t>
                </a:r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6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＝－１１２</a:t>
                </a:r>
                <a:endParaRPr lang="en-US" altLang="ja-JP" sz="3600" dirty="0">
                  <a:solidFill>
                    <a:prstClr val="black"/>
                  </a:solidFill>
                </a:endParaRPr>
              </a:p>
              <a:p>
                <a:pPr lvl="0"/>
                <a:endParaRPr lang="en-US" altLang="ja-JP" sz="36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en-US" altLang="ja-JP" sz="3600" dirty="0" smtClean="0">
                    <a:solidFill>
                      <a:prstClr val="black"/>
                    </a:solidFill>
                  </a:rPr>
                  <a:t>(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５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)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　（－６</a:t>
                </a:r>
                <a:r>
                  <a:rPr lang="ja-JP" altLang="en-US" sz="3600" baseline="30000" dirty="0">
                    <a:solidFill>
                      <a:prstClr val="black"/>
                    </a:solidFill>
                  </a:rPr>
                  <a:t>２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）</a:t>
                </a:r>
                <a:r>
                  <a:rPr lang="en-US" altLang="ja-JP" sz="3600" dirty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3600" dirty="0">
                    <a:solidFill>
                      <a:prstClr val="black"/>
                    </a:solidFill>
                  </a:rPr>
                  <a:t>（－２）</a:t>
                </a:r>
                <a:r>
                  <a:rPr lang="ja-JP" altLang="en-US" sz="3600" baseline="30000" dirty="0" smtClean="0">
                    <a:solidFill>
                      <a:prstClr val="black"/>
                    </a:solidFill>
                  </a:rPr>
                  <a:t>３</a:t>
                </a:r>
                <a:endParaRPr lang="en-US" altLang="ja-JP" sz="3600" baseline="300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600" baseline="300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baseline="30000" dirty="0" smtClean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＝（－３６）</a:t>
                </a:r>
                <a:r>
                  <a:rPr lang="en-US" altLang="ja-JP" sz="3600" dirty="0" smtClean="0">
                    <a:solidFill>
                      <a:prstClr val="black"/>
                    </a:solidFill>
                  </a:rPr>
                  <a:t>÷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（－８）</a:t>
                </a:r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36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</m:num>
                      <m:den>
                        <m:r>
                          <a:rPr lang="ja-JP" altLang="en-US" sz="3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endParaRPr lang="ja-JP" altLang="en-US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正方形/長方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20888"/>
                <a:ext cx="4541862" cy="4304063"/>
              </a:xfrm>
              <a:prstGeom prst="rect">
                <a:avLst/>
              </a:prstGeom>
              <a:blipFill rotWithShape="1">
                <a:blip r:embed="rId2"/>
                <a:stretch>
                  <a:fillRect l="-4027" t="-2833" b="-9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20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8638</TotalTime>
  <Words>125</Words>
  <Application>Microsoft Office PowerPoint</Application>
  <PresentationFormat>画面に合わせる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同じ数の積</vt:lpstr>
      <vt:lpstr>同じ数の積</vt:lpstr>
      <vt:lpstr>（－２）４と―２４</vt:lpstr>
      <vt:lpstr>指数をふくむ計算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kajukun</cp:lastModifiedBy>
  <cp:revision>308</cp:revision>
  <cp:lastPrinted>2014-04-28T07:28:18Z</cp:lastPrinted>
  <dcterms:created xsi:type="dcterms:W3CDTF">2014-02-26T04:50:14Z</dcterms:created>
  <dcterms:modified xsi:type="dcterms:W3CDTF">2014-05-26T12:22:39Z</dcterms:modified>
</cp:coreProperties>
</file>