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1" r:id="rId2"/>
    <p:sldId id="305" r:id="rId3"/>
    <p:sldId id="308" r:id="rId4"/>
    <p:sldId id="306" r:id="rId5"/>
    <p:sldId id="310" r:id="rId6"/>
    <p:sldId id="312" r:id="rId7"/>
    <p:sldId id="313" r:id="rId8"/>
    <p:sldId id="329" r:id="rId9"/>
    <p:sldId id="330" r:id="rId10"/>
    <p:sldId id="316" r:id="rId11"/>
    <p:sldId id="331" r:id="rId12"/>
    <p:sldId id="319" r:id="rId13"/>
    <p:sldId id="311" r:id="rId14"/>
    <p:sldId id="320" r:id="rId15"/>
    <p:sldId id="321" r:id="rId16"/>
    <p:sldId id="333" r:id="rId17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677F-D99E-45AE-867E-FD4289C1A2C3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1647D-5780-4E49-B468-A1A8ECD2F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674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19665-554C-4692-9A05-4A837419FBDC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57A-DB53-4688-AFBA-E8A280C465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796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CA57A-DB53-4688-AFBA-E8A280C465D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677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CA57A-DB53-4688-AFBA-E8A280C465D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294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CA57A-DB53-4688-AFBA-E8A280C465D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294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CA57A-DB53-4688-AFBA-E8A280C465D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294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CA57A-DB53-4688-AFBA-E8A280C465D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294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CA57A-DB53-4688-AFBA-E8A280C465D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294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CA57A-DB53-4688-AFBA-E8A280C465D4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29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08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24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03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83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85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99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12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87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55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48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9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AB085-E0A6-4DAA-B1A6-7192C13BEE43}" type="datetimeFigureOut">
              <a:rPr kumimoji="1" lang="ja-JP" altLang="en-US" smtClean="0"/>
              <a:t>2015/5/1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17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642194"/>
          </a:xfrm>
        </p:spPr>
        <p:txBody>
          <a:bodyPr>
            <a:noAutofit/>
          </a:bodyPr>
          <a:lstStyle/>
          <a:p>
            <a:r>
              <a:rPr kumimoji="1" lang="ja-JP" altLang="en-US" sz="6000" dirty="0" smtClean="0"/>
              <a:t>正の数・負の</a:t>
            </a:r>
            <a:r>
              <a:rPr kumimoji="1" lang="ja-JP" altLang="en-US" sz="6000" dirty="0" smtClean="0"/>
              <a:t>数</a:t>
            </a:r>
            <a:r>
              <a:rPr kumimoji="1" lang="en-US" altLang="ja-JP" sz="6000" dirty="0" smtClean="0"/>
              <a:t/>
            </a:r>
            <a:br>
              <a:rPr kumimoji="1" lang="en-US" altLang="ja-JP" sz="6000" dirty="0" smtClean="0"/>
            </a:br>
            <a:r>
              <a:rPr lang="ja-JP" altLang="en-US" sz="6000" dirty="0"/>
              <a:t>加法と減法の混じった計算</a:t>
            </a:r>
            <a:endParaRPr kumimoji="1" lang="ja-JP" altLang="en-US" sz="6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2492896"/>
            <a:ext cx="8352928" cy="3312368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4800" dirty="0" smtClean="0"/>
              <a:t>本時の目標</a:t>
            </a:r>
            <a:endParaRPr kumimoji="1" lang="en-US" altLang="ja-JP" sz="4800" dirty="0" smtClean="0"/>
          </a:p>
          <a:p>
            <a:pPr marL="0" indent="0">
              <a:buNone/>
            </a:pPr>
            <a:r>
              <a:rPr kumimoji="1" lang="ja-JP" altLang="en-US" sz="4800" dirty="0" smtClean="0"/>
              <a:t>正の数・負の数</a:t>
            </a:r>
            <a:r>
              <a:rPr kumimoji="1" lang="ja-JP" altLang="en-US" sz="4800" dirty="0" smtClean="0"/>
              <a:t>の加法と減法の混じった計算のしかた</a:t>
            </a:r>
            <a:r>
              <a:rPr kumimoji="1" lang="ja-JP" altLang="en-US" sz="4800" dirty="0" smtClean="0"/>
              <a:t>を理解し</a:t>
            </a:r>
            <a:r>
              <a:rPr kumimoji="1" lang="ja-JP" altLang="en-US" sz="4800" dirty="0" smtClean="0"/>
              <a:t>、その</a:t>
            </a:r>
            <a:r>
              <a:rPr kumimoji="1" lang="ja-JP" altLang="en-US" sz="4800" dirty="0" smtClean="0"/>
              <a:t>計算ができるようにする。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86695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7016" y="116632"/>
            <a:ext cx="8856984" cy="836712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（＋９）－（＋４）</a:t>
            </a:r>
            <a:r>
              <a:rPr lang="ja-JP" altLang="en-US" sz="4800" dirty="0"/>
              <a:t>－</a:t>
            </a:r>
            <a:r>
              <a:rPr kumimoji="1" lang="ja-JP" altLang="en-US" sz="4800" dirty="0" smtClean="0"/>
              <a:t>（－７）＋（－６）</a:t>
            </a:r>
            <a:endParaRPr kumimoji="1" lang="ja-JP" altLang="en-US" sz="4800" dirty="0"/>
          </a:p>
        </p:txBody>
      </p:sp>
      <p:sp>
        <p:nvSpPr>
          <p:cNvPr id="11" name="正方形/長方形 10"/>
          <p:cNvSpPr/>
          <p:nvPr/>
        </p:nvSpPr>
        <p:spPr>
          <a:xfrm>
            <a:off x="0" y="1628800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ja-JP" altLang="en-US" sz="4800" dirty="0">
                <a:solidFill>
                  <a:prstClr val="black"/>
                </a:solidFill>
              </a:rPr>
              <a:t>＝</a:t>
            </a:r>
            <a:endParaRPr lang="en-US" altLang="ja-JP" sz="4800" dirty="0">
              <a:solidFill>
                <a:srgbClr val="FF0000"/>
              </a:solidFill>
            </a:endParaRPr>
          </a:p>
        </p:txBody>
      </p:sp>
      <p:pic>
        <p:nvPicPr>
          <p:cNvPr id="8" name="irc_mi" descr="http://lohas.nicoseiga.jp/thumb/1453557i?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38" t="16092" r="31184" b="69862"/>
          <a:stretch/>
        </p:blipFill>
        <p:spPr bwMode="auto">
          <a:xfrm>
            <a:off x="821988" y="1324218"/>
            <a:ext cx="1106858" cy="14401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rc_mi" descr="http://lohas.nicoseiga.jp/thumb/1453557i?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02" t="1233" r="68606" b="83778"/>
          <a:stretch/>
        </p:blipFill>
        <p:spPr bwMode="auto">
          <a:xfrm>
            <a:off x="3029694" y="1260784"/>
            <a:ext cx="1070759" cy="15035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irc_mi" descr="http://lohas.nicoseiga.jp/thumb/1453557i?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17" t="44146" r="46299" b="40967"/>
          <a:stretch/>
        </p:blipFill>
        <p:spPr bwMode="auto">
          <a:xfrm>
            <a:off x="5249066" y="1349727"/>
            <a:ext cx="1094816" cy="152383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irc_mi" descr="http://lohas.nicoseiga.jp/thumb/1453557i?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50" t="30206" r="53775" b="55584"/>
          <a:stretch/>
        </p:blipFill>
        <p:spPr bwMode="auto">
          <a:xfrm>
            <a:off x="7408138" y="1349727"/>
            <a:ext cx="1080122" cy="14401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6415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7016" y="116632"/>
            <a:ext cx="8856984" cy="836712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（＋９）－（＋４）</a:t>
            </a:r>
            <a:r>
              <a:rPr lang="ja-JP" altLang="en-US" sz="4800" dirty="0"/>
              <a:t>－</a:t>
            </a:r>
            <a:r>
              <a:rPr kumimoji="1" lang="ja-JP" altLang="en-US" sz="4800" dirty="0" smtClean="0"/>
              <a:t>（－７）＋（－６）</a:t>
            </a:r>
            <a:endParaRPr kumimoji="1" lang="ja-JP" altLang="en-US" sz="4800" dirty="0"/>
          </a:p>
        </p:txBody>
      </p:sp>
      <p:sp>
        <p:nvSpPr>
          <p:cNvPr id="11" name="正方形/長方形 10"/>
          <p:cNvSpPr/>
          <p:nvPr/>
        </p:nvSpPr>
        <p:spPr>
          <a:xfrm>
            <a:off x="0" y="1628800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ja-JP" altLang="en-US" sz="4800" dirty="0">
                <a:solidFill>
                  <a:prstClr val="black"/>
                </a:solidFill>
              </a:rPr>
              <a:t>＝</a:t>
            </a:r>
            <a:endParaRPr lang="en-US" altLang="ja-JP" sz="4800" dirty="0">
              <a:solidFill>
                <a:srgbClr val="FF0000"/>
              </a:solidFill>
            </a:endParaRPr>
          </a:p>
        </p:txBody>
      </p:sp>
      <p:pic>
        <p:nvPicPr>
          <p:cNvPr id="8" name="irc_mi" descr="http://lohas.nicoseiga.jp/thumb/1453557i?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38" t="16092" r="31184" b="69862"/>
          <a:stretch/>
        </p:blipFill>
        <p:spPr bwMode="auto">
          <a:xfrm>
            <a:off x="821988" y="1324218"/>
            <a:ext cx="1106858" cy="14401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rc_mi" descr="http://lohas.nicoseiga.jp/thumb/1453557i?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02" t="1233" r="68606" b="83778"/>
          <a:stretch/>
        </p:blipFill>
        <p:spPr bwMode="auto">
          <a:xfrm>
            <a:off x="1958935" y="1260784"/>
            <a:ext cx="1070759" cy="15035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irc_mi" descr="http://lohas.nicoseiga.jp/thumb/1453557i?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17" t="44146" r="46299" b="40967"/>
          <a:stretch/>
        </p:blipFill>
        <p:spPr bwMode="auto">
          <a:xfrm>
            <a:off x="3048147" y="1307890"/>
            <a:ext cx="1094816" cy="152383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irc_mi" descr="http://lohas.nicoseiga.jp/thumb/1453557i?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50" t="30206" r="53775" b="55584"/>
          <a:stretch/>
        </p:blipFill>
        <p:spPr bwMode="auto">
          <a:xfrm>
            <a:off x="4177528" y="1342716"/>
            <a:ext cx="1080122" cy="14401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正方形/長方形 9"/>
          <p:cNvSpPr/>
          <p:nvPr/>
        </p:nvSpPr>
        <p:spPr>
          <a:xfrm>
            <a:off x="22949" y="3140968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ja-JP" altLang="en-US" sz="4800" dirty="0">
                <a:solidFill>
                  <a:prstClr val="black"/>
                </a:solidFill>
              </a:rPr>
              <a:t>＝</a:t>
            </a:r>
            <a:endParaRPr lang="en-US" altLang="ja-JP" sz="4800" dirty="0">
              <a:solidFill>
                <a:srgbClr val="FF0000"/>
              </a:solidFill>
            </a:endParaRPr>
          </a:p>
        </p:txBody>
      </p:sp>
      <p:pic>
        <p:nvPicPr>
          <p:cNvPr id="14" name="irc_mi" descr="http://lohas.nicoseiga.jp/thumb/1453557i?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38" t="16092" r="31184" b="69862"/>
          <a:stretch/>
        </p:blipFill>
        <p:spPr bwMode="auto">
          <a:xfrm>
            <a:off x="821987" y="3007621"/>
            <a:ext cx="1106858" cy="14401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irc_mi" descr="http://lohas.nicoseiga.jp/thumb/1453557i?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02" t="1233" r="68606" b="83778"/>
          <a:stretch/>
        </p:blipFill>
        <p:spPr bwMode="auto">
          <a:xfrm>
            <a:off x="4219259" y="2959076"/>
            <a:ext cx="1070759" cy="15035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irc_mi" descr="http://lohas.nicoseiga.jp/thumb/1453557i?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17" t="44146" r="46299" b="40967"/>
          <a:stretch/>
        </p:blipFill>
        <p:spPr bwMode="auto">
          <a:xfrm>
            <a:off x="1958935" y="2984282"/>
            <a:ext cx="1094816" cy="152383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irc_mi" descr="http://lohas.nicoseiga.jp/thumb/1453557i?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50" t="30206" r="53775" b="55584"/>
          <a:stretch/>
        </p:blipFill>
        <p:spPr bwMode="auto">
          <a:xfrm>
            <a:off x="3111054" y="3026119"/>
            <a:ext cx="1080122" cy="14401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正方形/長方形 17"/>
          <p:cNvSpPr/>
          <p:nvPr/>
        </p:nvSpPr>
        <p:spPr>
          <a:xfrm>
            <a:off x="3067" y="4725145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ja-JP" altLang="en-US" sz="4800" dirty="0">
                <a:solidFill>
                  <a:prstClr val="black"/>
                </a:solidFill>
              </a:rPr>
              <a:t>＝</a:t>
            </a:r>
            <a:endParaRPr lang="en-US" altLang="ja-JP" sz="4800" dirty="0">
              <a:solidFill>
                <a:srgbClr val="FF0000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55929" y="4725144"/>
            <a:ext cx="47961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 smtClean="0"/>
              <a:t> </a:t>
            </a:r>
            <a:r>
              <a:rPr lang="ja-JP" altLang="en-US" sz="4800" dirty="0" smtClean="0"/>
              <a:t> ９  ＋７ －４ －６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26403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7016" y="116632"/>
            <a:ext cx="8856984" cy="836712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（＋９）－（＋４）</a:t>
            </a:r>
            <a:r>
              <a:rPr lang="ja-JP" altLang="en-US" sz="4800" dirty="0"/>
              <a:t>－</a:t>
            </a:r>
            <a:r>
              <a:rPr kumimoji="1" lang="ja-JP" altLang="en-US" sz="4800" dirty="0" smtClean="0"/>
              <a:t>（－７）＋（－６）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108519" y="908720"/>
            <a:ext cx="9252519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800" dirty="0"/>
              <a:t>＝</a:t>
            </a:r>
            <a:r>
              <a:rPr lang="ja-JP" altLang="en-US" sz="4800" dirty="0" smtClean="0">
                <a:solidFill>
                  <a:srgbClr val="FF0000"/>
                </a:solidFill>
              </a:rPr>
              <a:t>（</a:t>
            </a:r>
            <a:r>
              <a:rPr lang="ja-JP" altLang="en-US" sz="4800" dirty="0"/>
              <a:t>＋９</a:t>
            </a:r>
            <a:r>
              <a:rPr lang="ja-JP" altLang="en-US" sz="4800" dirty="0" smtClean="0">
                <a:solidFill>
                  <a:srgbClr val="FF0000"/>
                </a:solidFill>
              </a:rPr>
              <a:t>）＋（</a:t>
            </a:r>
            <a:r>
              <a:rPr lang="ja-JP" altLang="en-US" sz="4800" dirty="0" smtClean="0"/>
              <a:t>－４</a:t>
            </a:r>
            <a:r>
              <a:rPr lang="ja-JP" altLang="en-US" sz="4800" dirty="0" smtClean="0">
                <a:solidFill>
                  <a:srgbClr val="FF0000"/>
                </a:solidFill>
              </a:rPr>
              <a:t>）＋（</a:t>
            </a:r>
            <a:r>
              <a:rPr lang="ja-JP" altLang="en-US" sz="4800" dirty="0" smtClean="0"/>
              <a:t>＋７</a:t>
            </a:r>
            <a:r>
              <a:rPr lang="ja-JP" altLang="en-US" sz="4800" dirty="0">
                <a:solidFill>
                  <a:srgbClr val="FF0000"/>
                </a:solidFill>
              </a:rPr>
              <a:t>）＋（</a:t>
            </a:r>
            <a:r>
              <a:rPr lang="ja-JP" altLang="en-US" sz="4800" dirty="0"/>
              <a:t>－６</a:t>
            </a:r>
            <a:r>
              <a:rPr lang="ja-JP" altLang="en-US" sz="4800" dirty="0" smtClean="0">
                <a:solidFill>
                  <a:srgbClr val="FF0000"/>
                </a:solidFill>
              </a:rPr>
              <a:t>）</a:t>
            </a:r>
            <a:endParaRPr lang="en-US" altLang="ja-JP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4800" dirty="0" smtClean="0"/>
              <a:t>＝９－４</a:t>
            </a:r>
            <a:r>
              <a:rPr lang="ja-JP" altLang="en-US" sz="4800" dirty="0"/>
              <a:t>＋</a:t>
            </a:r>
            <a:r>
              <a:rPr lang="ja-JP" altLang="en-US" sz="4800" dirty="0" smtClean="0"/>
              <a:t>７－６</a:t>
            </a:r>
            <a:endParaRPr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＝９＋７－４－６</a:t>
            </a:r>
            <a:endParaRPr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＝１６－１０</a:t>
            </a:r>
            <a:endParaRPr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＝６</a:t>
            </a:r>
            <a:endParaRPr lang="en-US" altLang="ja-JP" sz="4800" dirty="0" smtClean="0"/>
          </a:p>
          <a:p>
            <a:pPr marL="0" indent="0">
              <a:buNone/>
            </a:pPr>
            <a:endParaRPr lang="en-US" altLang="ja-JP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979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/>
          <a:lstStyle/>
          <a:p>
            <a:r>
              <a:rPr kumimoji="1" lang="ja-JP" altLang="en-US" dirty="0" smtClean="0"/>
              <a:t>加減の混じった計算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 smtClean="0"/>
              <a:t>－１４－（－２９）＋（－３５）＋１１</a:t>
            </a:r>
            <a:endParaRPr kumimoji="1"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＝－１４</a:t>
            </a:r>
            <a:r>
              <a:rPr lang="ja-JP" altLang="en-US" sz="4800" dirty="0" smtClean="0">
                <a:solidFill>
                  <a:srgbClr val="FF0000"/>
                </a:solidFill>
              </a:rPr>
              <a:t>＋</a:t>
            </a:r>
            <a:r>
              <a:rPr lang="ja-JP" altLang="en-US" sz="4800" dirty="0" smtClean="0"/>
              <a:t>（</a:t>
            </a:r>
            <a:r>
              <a:rPr lang="ja-JP" altLang="en-US" sz="4800" dirty="0" smtClean="0">
                <a:solidFill>
                  <a:srgbClr val="FF0000"/>
                </a:solidFill>
              </a:rPr>
              <a:t>＋</a:t>
            </a:r>
            <a:r>
              <a:rPr lang="ja-JP" altLang="en-US" sz="4800" dirty="0" smtClean="0"/>
              <a:t>２９）＋（－３５）＋１１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79315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/>
          <a:lstStyle/>
          <a:p>
            <a:r>
              <a:rPr kumimoji="1" lang="ja-JP" altLang="en-US" dirty="0" smtClean="0"/>
              <a:t>加減の混じった計算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 smtClean="0"/>
              <a:t>－１４－（－２９）＋（－３５）＋１１</a:t>
            </a:r>
            <a:endParaRPr kumimoji="1"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＝－１４</a:t>
            </a:r>
            <a:r>
              <a:rPr lang="ja-JP" altLang="en-US" sz="4800" dirty="0" smtClean="0">
                <a:solidFill>
                  <a:srgbClr val="FF0000"/>
                </a:solidFill>
              </a:rPr>
              <a:t>＋（</a:t>
            </a:r>
            <a:r>
              <a:rPr lang="ja-JP" altLang="en-US" sz="4800" dirty="0" smtClean="0"/>
              <a:t>＋２９</a:t>
            </a:r>
            <a:r>
              <a:rPr lang="ja-JP" altLang="en-US" sz="4800" dirty="0" smtClean="0">
                <a:solidFill>
                  <a:srgbClr val="FF0000"/>
                </a:solidFill>
              </a:rPr>
              <a:t>）＋（</a:t>
            </a:r>
            <a:r>
              <a:rPr lang="ja-JP" altLang="en-US" sz="4800" dirty="0" smtClean="0"/>
              <a:t>－３５</a:t>
            </a:r>
            <a:r>
              <a:rPr lang="ja-JP" altLang="en-US" sz="4800" dirty="0" smtClean="0">
                <a:solidFill>
                  <a:srgbClr val="FF0000"/>
                </a:solidFill>
              </a:rPr>
              <a:t>）</a:t>
            </a:r>
            <a:r>
              <a:rPr lang="ja-JP" altLang="en-US" sz="4800" dirty="0" smtClean="0"/>
              <a:t>＋１１</a:t>
            </a:r>
            <a:endParaRPr lang="en-US" altLang="ja-JP" sz="4800" dirty="0" smtClean="0"/>
          </a:p>
          <a:p>
            <a:pPr marL="0" indent="0">
              <a:buNone/>
            </a:pPr>
            <a:r>
              <a:rPr kumimoji="1" lang="ja-JP" altLang="en-US" sz="4800" dirty="0" smtClean="0"/>
              <a:t>＝－１４＋２９－３５＋１１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13526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7055" y="116632"/>
            <a:ext cx="8229600" cy="778098"/>
          </a:xfrm>
        </p:spPr>
        <p:txBody>
          <a:bodyPr/>
          <a:lstStyle/>
          <a:p>
            <a:r>
              <a:rPr kumimoji="1" lang="ja-JP" altLang="en-US" dirty="0" smtClean="0"/>
              <a:t>加減の混じった計算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64" y="1062555"/>
            <a:ext cx="9144000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 smtClean="0"/>
              <a:t>－１４－（－２９）＋（－３５）＋１１</a:t>
            </a:r>
            <a:endParaRPr kumimoji="1"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＝－１４</a:t>
            </a:r>
            <a:r>
              <a:rPr lang="ja-JP" altLang="en-US" sz="4800" dirty="0" smtClean="0">
                <a:solidFill>
                  <a:srgbClr val="FF0000"/>
                </a:solidFill>
              </a:rPr>
              <a:t>＋（</a:t>
            </a:r>
            <a:r>
              <a:rPr lang="ja-JP" altLang="en-US" sz="4800" dirty="0" smtClean="0"/>
              <a:t>＋２９</a:t>
            </a:r>
            <a:r>
              <a:rPr lang="ja-JP" altLang="en-US" sz="4800" dirty="0" smtClean="0">
                <a:solidFill>
                  <a:srgbClr val="FF0000"/>
                </a:solidFill>
              </a:rPr>
              <a:t>）＋（</a:t>
            </a:r>
            <a:r>
              <a:rPr lang="ja-JP" altLang="en-US" sz="4800" dirty="0" smtClean="0"/>
              <a:t>－３５</a:t>
            </a:r>
            <a:r>
              <a:rPr lang="ja-JP" altLang="en-US" sz="4800" dirty="0" smtClean="0">
                <a:solidFill>
                  <a:srgbClr val="FF0000"/>
                </a:solidFill>
              </a:rPr>
              <a:t>）</a:t>
            </a:r>
            <a:r>
              <a:rPr lang="ja-JP" altLang="en-US" sz="4800" dirty="0" smtClean="0"/>
              <a:t>＋１１</a:t>
            </a:r>
            <a:endParaRPr lang="en-US" altLang="ja-JP" sz="48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698689" y="2790749"/>
            <a:ext cx="1643399" cy="830997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ja-JP" altLang="en-US" sz="4800" dirty="0">
                <a:solidFill>
                  <a:prstClr val="black"/>
                </a:solidFill>
              </a:rPr>
              <a:t>－１４</a:t>
            </a:r>
            <a:endParaRPr lang="ja-JP" altLang="en-US" sz="2000" dirty="0"/>
          </a:p>
        </p:txBody>
      </p:sp>
      <p:sp>
        <p:nvSpPr>
          <p:cNvPr id="5" name="正方形/長方形 4"/>
          <p:cNvSpPr/>
          <p:nvPr/>
        </p:nvSpPr>
        <p:spPr>
          <a:xfrm>
            <a:off x="2342088" y="2790749"/>
            <a:ext cx="1680244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ja-JP" altLang="en-US" sz="4800" dirty="0">
                <a:solidFill>
                  <a:prstClr val="black"/>
                </a:solidFill>
              </a:rPr>
              <a:t>＋</a:t>
            </a:r>
            <a:r>
              <a:rPr lang="ja-JP" altLang="en-US" sz="4800" dirty="0" smtClean="0">
                <a:solidFill>
                  <a:prstClr val="black"/>
                </a:solidFill>
              </a:rPr>
              <a:t>２９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022332" y="2790748"/>
            <a:ext cx="1643399" cy="830997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lvl="0"/>
            <a:r>
              <a:rPr lang="ja-JP" altLang="en-US" sz="4800" dirty="0">
                <a:solidFill>
                  <a:prstClr val="black"/>
                </a:solidFill>
              </a:rPr>
              <a:t>－３５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665731" y="2790747"/>
            <a:ext cx="1643399" cy="830997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4800" dirty="0">
                <a:solidFill>
                  <a:prstClr val="black"/>
                </a:solidFill>
              </a:rPr>
              <a:t>＋１１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6946" y="2790749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4800" dirty="0">
                <a:solidFill>
                  <a:prstClr val="black"/>
                </a:solidFill>
              </a:rPr>
              <a:t>＝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5091201" y="3770847"/>
            <a:ext cx="1643399" cy="830997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ja-JP" altLang="en-US" sz="4800" dirty="0">
                <a:solidFill>
                  <a:prstClr val="black"/>
                </a:solidFill>
              </a:rPr>
              <a:t>－１４</a:t>
            </a:r>
            <a:endParaRPr lang="ja-JP" altLang="en-US" sz="2000" dirty="0"/>
          </a:p>
        </p:txBody>
      </p:sp>
      <p:sp>
        <p:nvSpPr>
          <p:cNvPr id="10" name="正方形/長方形 9"/>
          <p:cNvSpPr/>
          <p:nvPr/>
        </p:nvSpPr>
        <p:spPr>
          <a:xfrm>
            <a:off x="680266" y="3775454"/>
            <a:ext cx="1120368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ja-JP" altLang="en-US" sz="4800" dirty="0" smtClean="0">
                <a:solidFill>
                  <a:prstClr val="black"/>
                </a:solidFill>
              </a:rPr>
              <a:t>２９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3447802" y="3775456"/>
            <a:ext cx="1643399" cy="830997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lvl="0"/>
            <a:r>
              <a:rPr lang="ja-JP" altLang="en-US" sz="4800" dirty="0">
                <a:solidFill>
                  <a:prstClr val="black"/>
                </a:solidFill>
              </a:rPr>
              <a:t>－３５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800634" y="3775457"/>
            <a:ext cx="1643399" cy="830997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4800" dirty="0">
                <a:solidFill>
                  <a:prstClr val="black"/>
                </a:solidFill>
              </a:rPr>
              <a:t>＋１１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36946" y="3775457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4800" dirty="0">
                <a:solidFill>
                  <a:prstClr val="black"/>
                </a:solidFill>
              </a:rPr>
              <a:t>＝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679191" y="4734963"/>
            <a:ext cx="1120368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ja-JP" altLang="en-US" sz="4800" dirty="0" smtClean="0">
                <a:solidFill>
                  <a:prstClr val="black"/>
                </a:solidFill>
              </a:rPr>
              <a:t>４０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785393" y="4730355"/>
            <a:ext cx="1643399" cy="830997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－４９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5871" y="4734966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4800" dirty="0">
                <a:solidFill>
                  <a:prstClr val="black"/>
                </a:solidFill>
              </a:rPr>
              <a:t>＝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35870" y="5718362"/>
            <a:ext cx="18373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4800" dirty="0" smtClean="0">
                <a:solidFill>
                  <a:prstClr val="black"/>
                </a:solidFill>
              </a:rPr>
              <a:t>＝－９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947512" y="5103355"/>
            <a:ext cx="5250155" cy="17173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4800" dirty="0" smtClean="0">
                <a:solidFill>
                  <a:srgbClr val="0070C0"/>
                </a:solidFill>
              </a:rPr>
              <a:t>教科書</a:t>
            </a:r>
            <a:r>
              <a:rPr lang="en-US" altLang="ja-JP" sz="4800" dirty="0" smtClean="0">
                <a:solidFill>
                  <a:srgbClr val="0070C0"/>
                </a:solidFill>
              </a:rPr>
              <a:t>P29</a:t>
            </a:r>
          </a:p>
          <a:p>
            <a:pPr lvl="0">
              <a:spcBef>
                <a:spcPct val="20000"/>
              </a:spcBef>
            </a:pPr>
            <a:r>
              <a:rPr lang="ja-JP" altLang="en-US" sz="4800" dirty="0" smtClean="0">
                <a:solidFill>
                  <a:srgbClr val="0070C0"/>
                </a:solidFill>
              </a:rPr>
              <a:t>問２、問３をしよう！</a:t>
            </a:r>
            <a:endParaRPr lang="en-US" altLang="ja-JP" sz="48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09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/>
      <p:bldP spid="15" grpId="0" animBg="1"/>
      <p:bldP spid="16" grpId="0" animBg="1"/>
      <p:bldP spid="18" grpId="0"/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問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　</a:t>
            </a:r>
            <a:r>
              <a:rPr kumimoji="1" lang="en-US" altLang="ja-JP" sz="2800" dirty="0" smtClean="0"/>
              <a:t>(1)</a:t>
            </a:r>
            <a:r>
              <a:rPr kumimoji="1" lang="ja-JP" altLang="en-US" sz="2800" dirty="0" smtClean="0"/>
              <a:t>　６－９　　　</a:t>
            </a:r>
            <a:r>
              <a:rPr kumimoji="1" lang="en-US" altLang="ja-JP" sz="2800" dirty="0" smtClean="0"/>
              <a:t>(2)</a:t>
            </a:r>
            <a:r>
              <a:rPr kumimoji="1" lang="ja-JP" altLang="en-US" sz="2800" dirty="0" smtClean="0"/>
              <a:t>　－８＋４　　　　　</a:t>
            </a:r>
            <a:r>
              <a:rPr kumimoji="1" lang="en-US" altLang="ja-JP" sz="2800" dirty="0" smtClean="0"/>
              <a:t>(3)</a:t>
            </a:r>
            <a:r>
              <a:rPr kumimoji="1" lang="ja-JP" altLang="en-US" sz="2800" dirty="0" smtClean="0"/>
              <a:t>　－１５－８</a:t>
            </a:r>
            <a:endParaRPr kumimoji="1" lang="en-US" altLang="ja-JP" sz="2800" dirty="0" smtClean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lang="en-US" altLang="ja-JP" sz="2800" dirty="0" smtClean="0"/>
              <a:t>(4)</a:t>
            </a:r>
            <a:r>
              <a:rPr lang="ja-JP" altLang="en-US" sz="2800" dirty="0" smtClean="0"/>
              <a:t>　３－５－４　　　</a:t>
            </a:r>
            <a:r>
              <a:rPr lang="en-US" altLang="ja-JP" sz="2800" dirty="0" smtClean="0"/>
              <a:t>(5)</a:t>
            </a:r>
            <a:r>
              <a:rPr lang="ja-JP" altLang="en-US" sz="2800" dirty="0" smtClean="0"/>
              <a:t>　－２＋８－６　　　</a:t>
            </a:r>
            <a:r>
              <a:rPr lang="en-US" altLang="ja-JP" sz="2800" dirty="0" smtClean="0"/>
              <a:t>(6)</a:t>
            </a:r>
            <a:r>
              <a:rPr lang="ja-JP" altLang="en-US" sz="2800" dirty="0" smtClean="0"/>
              <a:t>　１－２＋３－４　</a:t>
            </a:r>
            <a:r>
              <a:rPr kumimoji="1" lang="ja-JP" altLang="en-US" sz="2800" dirty="0" smtClean="0"/>
              <a:t>　</a:t>
            </a:r>
            <a:endParaRPr kumimoji="1" lang="en-US" altLang="ja-JP" sz="2800" dirty="0" smtClean="0"/>
          </a:p>
          <a:p>
            <a:pPr marL="0" indent="0">
              <a:buNone/>
            </a:pPr>
            <a:endParaRPr kumimoji="1" lang="en-US" altLang="ja-JP" sz="2800" dirty="0" smtClean="0"/>
          </a:p>
          <a:p>
            <a:pPr marL="0" indent="0">
              <a:buNone/>
            </a:pP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問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　</a:t>
            </a:r>
            <a:r>
              <a:rPr lang="en-US" altLang="ja-JP" sz="2800" dirty="0" smtClean="0"/>
              <a:t>(1)</a:t>
            </a:r>
            <a:r>
              <a:rPr lang="ja-JP" altLang="en-US" sz="2800" dirty="0" smtClean="0"/>
              <a:t>　</a:t>
            </a:r>
            <a:r>
              <a:rPr kumimoji="1" lang="ja-JP" altLang="en-US" sz="2800" dirty="0" smtClean="0"/>
              <a:t>（＋６）－１０＋</a:t>
            </a:r>
            <a:r>
              <a:rPr kumimoji="1" lang="ja-JP" altLang="en-US" sz="2800" dirty="0" smtClean="0"/>
              <a:t>（</a:t>
            </a:r>
            <a:r>
              <a:rPr kumimoji="1" lang="ja-JP" altLang="en-US" sz="2800" dirty="0" smtClean="0"/>
              <a:t>－１５）　</a:t>
            </a:r>
            <a:r>
              <a:rPr kumimoji="1" lang="en-US" altLang="ja-JP" sz="2800" dirty="0" smtClean="0"/>
              <a:t>(2)</a:t>
            </a:r>
            <a:r>
              <a:rPr kumimoji="1" lang="ja-JP" altLang="en-US" sz="2800" dirty="0" smtClean="0"/>
              <a:t>　－１２＋８－（－１４）</a:t>
            </a:r>
            <a:endParaRPr kumimoji="1" lang="en-US" altLang="ja-JP" sz="2800" i="1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800" dirty="0" smtClean="0"/>
              <a:t>(3)</a:t>
            </a:r>
            <a:r>
              <a:rPr lang="ja-JP" altLang="en-US" sz="2800" dirty="0" smtClean="0"/>
              <a:t>　</a:t>
            </a:r>
            <a:r>
              <a:rPr lang="ja-JP" altLang="en-US" sz="2800" dirty="0" smtClean="0"/>
              <a:t>９－１２＋７－１３　　　　　</a:t>
            </a:r>
            <a:r>
              <a:rPr lang="en-US" altLang="ja-JP" sz="2800" dirty="0" smtClean="0"/>
              <a:t>(4)</a:t>
            </a:r>
            <a:r>
              <a:rPr lang="ja-JP" altLang="en-US" sz="2800" dirty="0" smtClean="0"/>
              <a:t>　－８－４＋（－１）－（－７）</a:t>
            </a:r>
            <a:endParaRPr lang="en-US" altLang="ja-JP" sz="2800" dirty="0" smtClean="0"/>
          </a:p>
          <a:p>
            <a:pPr marL="0" indent="0">
              <a:buNone/>
            </a:pPr>
            <a:endParaRPr kumimoji="1" lang="en-US" altLang="ja-JP" sz="2000" dirty="0" smtClean="0"/>
          </a:p>
          <a:p>
            <a:pPr marL="0" indent="0">
              <a:buNone/>
            </a:pPr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　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en-US" altLang="ja-JP" sz="2800" dirty="0" smtClean="0"/>
              <a:t>(5)</a:t>
            </a:r>
            <a:r>
              <a:rPr kumimoji="1" lang="ja-JP" altLang="en-US" sz="2800" dirty="0" smtClean="0"/>
              <a:t>　</a:t>
            </a:r>
            <a:r>
              <a:rPr lang="ja-JP" altLang="en-US" sz="2800" dirty="0" smtClean="0"/>
              <a:t>－２４－（－１５</a:t>
            </a:r>
            <a:r>
              <a:rPr lang="ja-JP" altLang="en-US" sz="2800" dirty="0" smtClean="0"/>
              <a:t>）＋</a:t>
            </a:r>
            <a:r>
              <a:rPr lang="ja-JP" altLang="en-US" sz="2800" dirty="0" smtClean="0"/>
              <a:t>（－３５）＋２４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　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5179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341"/>
            <a:ext cx="8229600" cy="1051395"/>
          </a:xfrm>
        </p:spPr>
        <p:txBody>
          <a:bodyPr/>
          <a:lstStyle/>
          <a:p>
            <a:r>
              <a:rPr kumimoji="1" lang="ja-JP" altLang="en-US" dirty="0" smtClean="0"/>
              <a:t>（＋７）－（＋８）＋（－５）－（－９）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8326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3600" dirty="0" smtClean="0">
                <a:solidFill>
                  <a:srgbClr val="FF0000"/>
                </a:solidFill>
              </a:rPr>
              <a:t>減法を加法だけの式になおして</a:t>
            </a:r>
            <a:r>
              <a:rPr kumimoji="1" lang="ja-JP" altLang="en-US" sz="3600" dirty="0" smtClean="0"/>
              <a:t>から計算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4000" dirty="0" smtClean="0"/>
              <a:t>　 （</a:t>
            </a:r>
            <a:r>
              <a:rPr lang="ja-JP" altLang="en-US" sz="4000" dirty="0"/>
              <a:t>＋</a:t>
            </a:r>
            <a:r>
              <a:rPr lang="ja-JP" altLang="en-US" sz="4000" dirty="0" smtClean="0"/>
              <a:t>７）</a:t>
            </a:r>
            <a:r>
              <a:rPr lang="ja-JP" altLang="en-US" sz="4000" u="sng" dirty="0"/>
              <a:t>－（＋８）</a:t>
            </a:r>
            <a:r>
              <a:rPr lang="ja-JP" altLang="en-US" sz="4000" dirty="0"/>
              <a:t>＋（－５）</a:t>
            </a:r>
            <a:r>
              <a:rPr lang="ja-JP" altLang="en-US" sz="4000" u="sng" dirty="0"/>
              <a:t>－（－９</a:t>
            </a:r>
            <a:r>
              <a:rPr lang="ja-JP" altLang="en-US" sz="4000" u="sng" dirty="0" smtClean="0"/>
              <a:t>）</a:t>
            </a:r>
            <a:endParaRPr lang="en-US" altLang="ja-JP" sz="4000" u="sng" dirty="0" smtClean="0"/>
          </a:p>
          <a:p>
            <a:pPr marL="0" indent="0">
              <a:buNone/>
            </a:pPr>
            <a:endParaRPr lang="en-US" altLang="ja-JP" sz="4000" u="sng" dirty="0" smtClean="0"/>
          </a:p>
          <a:p>
            <a:pPr marL="0" indent="0">
              <a:buNone/>
            </a:pPr>
            <a:r>
              <a:rPr kumimoji="1" lang="ja-JP" altLang="en-US" sz="4000" dirty="0" smtClean="0"/>
              <a:t>＝（＋７）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＋</a:t>
            </a:r>
            <a:r>
              <a:rPr kumimoji="1" lang="ja-JP" altLang="en-US" sz="4000" dirty="0" smtClean="0"/>
              <a:t>（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－８</a:t>
            </a:r>
            <a:r>
              <a:rPr kumimoji="1" lang="ja-JP" altLang="en-US" sz="4000" dirty="0" smtClean="0"/>
              <a:t>）＋（－５）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＋</a:t>
            </a:r>
            <a:r>
              <a:rPr kumimoji="1" lang="ja-JP" altLang="en-US" sz="4000" dirty="0" smtClean="0"/>
              <a:t>（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＋９</a:t>
            </a:r>
            <a:r>
              <a:rPr kumimoji="1" lang="ja-JP" altLang="en-US" sz="4000" dirty="0" smtClean="0"/>
              <a:t>）</a:t>
            </a:r>
            <a:endParaRPr kumimoji="1" lang="en-US" altLang="ja-JP" sz="4000" dirty="0" smtClean="0"/>
          </a:p>
          <a:p>
            <a:pPr marL="0" indent="0">
              <a:buNone/>
            </a:pP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＝</a:t>
            </a:r>
            <a:r>
              <a:rPr lang="ja-JP" altLang="en-US" sz="4000" u="sng" dirty="0" smtClean="0"/>
              <a:t>（</a:t>
            </a:r>
            <a:r>
              <a:rPr lang="ja-JP" altLang="en-US" sz="4000" u="sng" dirty="0"/>
              <a:t>＋７）</a:t>
            </a:r>
            <a:r>
              <a:rPr lang="ja-JP" altLang="en-US" sz="4000" u="sng" dirty="0" smtClean="0"/>
              <a:t>＋</a:t>
            </a:r>
            <a:r>
              <a:rPr lang="ja-JP" altLang="en-US" sz="4000" u="sng" dirty="0"/>
              <a:t>（＋９</a:t>
            </a:r>
            <a:r>
              <a:rPr lang="ja-JP" altLang="en-US" sz="4000" u="sng" dirty="0" smtClean="0"/>
              <a:t>）</a:t>
            </a:r>
            <a:r>
              <a:rPr lang="ja-JP" altLang="en-US" sz="4000" dirty="0" smtClean="0"/>
              <a:t>＋</a:t>
            </a:r>
            <a:r>
              <a:rPr lang="ja-JP" altLang="en-US" sz="4000" u="sng" dirty="0"/>
              <a:t>（－５）</a:t>
            </a:r>
            <a:r>
              <a:rPr lang="ja-JP" altLang="en-US" sz="4000" u="sng" dirty="0" smtClean="0"/>
              <a:t>＋</a:t>
            </a:r>
            <a:r>
              <a:rPr lang="ja-JP" altLang="en-US" sz="4000" u="sng" dirty="0"/>
              <a:t>（－８）</a:t>
            </a:r>
            <a:endParaRPr lang="en-US" altLang="ja-JP" sz="4000" u="sng" dirty="0"/>
          </a:p>
          <a:p>
            <a:pPr marL="0" indent="0">
              <a:buNone/>
            </a:pPr>
            <a:r>
              <a:rPr kumimoji="1" lang="ja-JP" altLang="en-US" sz="4000" dirty="0" smtClean="0"/>
              <a:t>＝（＋１６）＋（－１３）</a:t>
            </a:r>
            <a:endParaRPr kumimoji="1"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＝＋３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1432" y="2272516"/>
            <a:ext cx="8316416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3200" dirty="0" smtClean="0"/>
              <a:t>正の数・負の数をひく＝</a:t>
            </a:r>
            <a:r>
              <a:rPr lang="ja-JP" altLang="en-US" sz="3200" dirty="0" smtClean="0">
                <a:solidFill>
                  <a:srgbClr val="FF0000"/>
                </a:solidFill>
              </a:rPr>
              <a:t>符号を変えた数</a:t>
            </a:r>
            <a:r>
              <a:rPr lang="ja-JP" altLang="en-US" sz="3200" dirty="0" smtClean="0"/>
              <a:t>をたす</a:t>
            </a:r>
            <a:r>
              <a:rPr kumimoji="1" lang="ja-JP" altLang="en-US" sz="3200" dirty="0" smtClean="0"/>
              <a:t>　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0035" y="3778997"/>
            <a:ext cx="7727078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加法の交換法則</a:t>
            </a:r>
            <a:r>
              <a:rPr kumimoji="1" lang="ja-JP" altLang="en-US" sz="3200" dirty="0" smtClean="0"/>
              <a:t>を使って順序を入れかえる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08104" y="5217660"/>
            <a:ext cx="3137477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加法の結合法則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05742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341"/>
            <a:ext cx="8229600" cy="1051395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（＋９）－（＋４）</a:t>
            </a:r>
            <a:r>
              <a:rPr lang="ja-JP" altLang="en-US" dirty="0"/>
              <a:t>－</a:t>
            </a:r>
            <a:r>
              <a:rPr kumimoji="1" lang="ja-JP" altLang="en-US" dirty="0" smtClean="0"/>
              <a:t>（－７）＋（－６）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3121" y="908720"/>
            <a:ext cx="9015927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400" dirty="0"/>
              <a:t>＝</a:t>
            </a:r>
            <a:r>
              <a:rPr lang="ja-JP" altLang="en-US" sz="4400" dirty="0" smtClean="0"/>
              <a:t>（</a:t>
            </a:r>
            <a:r>
              <a:rPr lang="ja-JP" altLang="en-US" sz="4400" u="sng" dirty="0"/>
              <a:t>＋９</a:t>
            </a:r>
            <a:r>
              <a:rPr lang="ja-JP" altLang="en-US" sz="4400" dirty="0" smtClean="0"/>
              <a:t>）</a:t>
            </a:r>
            <a:r>
              <a:rPr lang="ja-JP" altLang="en-US" sz="4400" dirty="0" smtClean="0">
                <a:solidFill>
                  <a:srgbClr val="FF0000"/>
                </a:solidFill>
              </a:rPr>
              <a:t>＋</a:t>
            </a:r>
            <a:r>
              <a:rPr lang="ja-JP" altLang="en-US" sz="4400" dirty="0" smtClean="0"/>
              <a:t>（</a:t>
            </a:r>
            <a:r>
              <a:rPr lang="ja-JP" altLang="en-US" sz="4400" u="sng" dirty="0" smtClean="0"/>
              <a:t>－４</a:t>
            </a:r>
            <a:r>
              <a:rPr lang="ja-JP" altLang="en-US" sz="4400" dirty="0" smtClean="0"/>
              <a:t>）</a:t>
            </a:r>
            <a:r>
              <a:rPr lang="ja-JP" altLang="en-US" sz="4400" dirty="0" smtClean="0">
                <a:solidFill>
                  <a:srgbClr val="FF0000"/>
                </a:solidFill>
              </a:rPr>
              <a:t>＋</a:t>
            </a:r>
            <a:r>
              <a:rPr lang="ja-JP" altLang="en-US" sz="4400" dirty="0" smtClean="0"/>
              <a:t>（</a:t>
            </a:r>
            <a:r>
              <a:rPr lang="ja-JP" altLang="en-US" sz="4400" u="sng" dirty="0" smtClean="0"/>
              <a:t>＋７</a:t>
            </a:r>
            <a:r>
              <a:rPr lang="ja-JP" altLang="en-US" sz="4400" dirty="0"/>
              <a:t>）</a:t>
            </a:r>
            <a:r>
              <a:rPr lang="ja-JP" altLang="en-US" sz="4400" dirty="0">
                <a:solidFill>
                  <a:srgbClr val="FF0000"/>
                </a:solidFill>
              </a:rPr>
              <a:t>＋</a:t>
            </a:r>
            <a:r>
              <a:rPr lang="ja-JP" altLang="en-US" sz="4400" dirty="0"/>
              <a:t>（</a:t>
            </a:r>
            <a:r>
              <a:rPr lang="ja-JP" altLang="en-US" sz="4400" u="sng" dirty="0"/>
              <a:t>－６</a:t>
            </a:r>
            <a:r>
              <a:rPr lang="ja-JP" altLang="en-US" sz="4400" dirty="0"/>
              <a:t>）</a:t>
            </a:r>
            <a:endParaRPr lang="en-US" altLang="ja-JP" sz="4400" dirty="0" smtClean="0"/>
          </a:p>
          <a:p>
            <a:pPr marL="0" indent="0" algn="ctr">
              <a:buNone/>
            </a:pPr>
            <a:endParaRPr kumimoji="1" lang="en-US" altLang="ja-JP" sz="4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4400" dirty="0"/>
          </a:p>
          <a:p>
            <a:pPr marL="0" indent="0">
              <a:buNone/>
            </a:pPr>
            <a:r>
              <a:rPr kumimoji="1" lang="ja-JP" altLang="en-US" sz="4400" dirty="0" smtClean="0"/>
              <a:t>＝（＋９）＋（＋７）＋（－４）＋（－６）</a:t>
            </a:r>
            <a:endParaRPr lang="en-US" altLang="ja-JP" sz="4400" dirty="0" smtClean="0"/>
          </a:p>
          <a:p>
            <a:pPr marL="0" indent="0">
              <a:buNone/>
            </a:pPr>
            <a:r>
              <a:rPr lang="ja-JP" altLang="en-US" sz="4400" dirty="0" smtClean="0"/>
              <a:t>＝</a:t>
            </a:r>
            <a:r>
              <a:rPr kumimoji="1" lang="ja-JP" altLang="en-US" sz="4400" dirty="0" smtClean="0"/>
              <a:t>（＋１６）＋（－１０）</a:t>
            </a:r>
            <a:endParaRPr kumimoji="1" lang="en-US" altLang="ja-JP" sz="4400" dirty="0" smtClean="0"/>
          </a:p>
          <a:p>
            <a:pPr marL="0" indent="0">
              <a:buNone/>
            </a:pPr>
            <a:r>
              <a:rPr lang="ja-JP" altLang="en-US" sz="4400" dirty="0" smtClean="0"/>
              <a:t>＝＋６</a:t>
            </a:r>
            <a:endParaRPr kumimoji="1" lang="ja-JP" altLang="en-US" sz="44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1598652" y="1548893"/>
            <a:ext cx="0" cy="7999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7746474" y="1532501"/>
            <a:ext cx="0" cy="81637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H="1">
            <a:off x="1598653" y="1548893"/>
            <a:ext cx="4053467" cy="7999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3625386" y="1548893"/>
            <a:ext cx="4121088" cy="79998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467573" y="2348880"/>
            <a:ext cx="226215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5400" dirty="0" smtClean="0">
                <a:solidFill>
                  <a:srgbClr val="FF0000"/>
                </a:solidFill>
              </a:rPr>
              <a:t>正の項</a:t>
            </a:r>
            <a:endParaRPr lang="en-US" altLang="ja-JP" sz="5400" dirty="0"/>
          </a:p>
        </p:txBody>
      </p:sp>
      <p:sp>
        <p:nvSpPr>
          <p:cNvPr id="19" name="正方形/長方形 18"/>
          <p:cNvSpPr/>
          <p:nvPr/>
        </p:nvSpPr>
        <p:spPr>
          <a:xfrm>
            <a:off x="6615395" y="2348880"/>
            <a:ext cx="226215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5400" dirty="0" smtClean="0">
                <a:solidFill>
                  <a:srgbClr val="0070C0"/>
                </a:solidFill>
              </a:rPr>
              <a:t>負の項</a:t>
            </a:r>
            <a:endParaRPr lang="en-US" altLang="ja-JP" sz="5400" dirty="0">
              <a:solidFill>
                <a:srgbClr val="0070C0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209620" y="2337215"/>
            <a:ext cx="877163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5400" dirty="0" smtClean="0"/>
              <a:t>項</a:t>
            </a:r>
            <a:endParaRPr lang="en-US" altLang="ja-JP" sz="5400" dirty="0"/>
          </a:p>
        </p:txBody>
      </p:sp>
      <p:cxnSp>
        <p:nvCxnSpPr>
          <p:cNvPr id="54" name="直線コネクタ 53"/>
          <p:cNvCxnSpPr/>
          <p:nvPr/>
        </p:nvCxnSpPr>
        <p:spPr>
          <a:xfrm>
            <a:off x="5086782" y="4059816"/>
            <a:ext cx="330164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H="1" flipV="1">
            <a:off x="899592" y="4059817"/>
            <a:ext cx="3310028" cy="123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14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8" grpId="0" animBg="1"/>
      <p:bldP spid="19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0"/>
            <a:ext cx="8388424" cy="778098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次の式を、加法だけの式に直して計算しなさい。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（１）　（＋２）－（－９）＋（－５）</a:t>
            </a:r>
            <a:endParaRPr kumimoji="1" lang="en-US" altLang="ja-JP" sz="3600" i="1" dirty="0" smtClean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lang="ja-JP" altLang="en-US" sz="3600" dirty="0" smtClean="0"/>
              <a:t>　＝（＋２）＋（＋９）＋（－５）</a:t>
            </a:r>
            <a:endParaRPr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/>
              <a:t>　</a:t>
            </a:r>
            <a:r>
              <a:rPr kumimoji="1" lang="ja-JP" altLang="en-US" sz="3600" dirty="0" smtClean="0"/>
              <a:t>　＝（＋１１）＋（－５）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lang="ja-JP" altLang="en-US" sz="3600" dirty="0" smtClean="0"/>
              <a:t>　＝＋６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（</a:t>
            </a:r>
            <a:r>
              <a:rPr lang="ja-JP" altLang="en-US" sz="3600" dirty="0" smtClean="0"/>
              <a:t>２）　（－４）＋（＋５）－（－６）＋（－７）</a:t>
            </a:r>
            <a:endParaRPr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/>
              <a:t>　</a:t>
            </a:r>
            <a:r>
              <a:rPr kumimoji="1" lang="ja-JP" altLang="en-US" sz="3600" dirty="0" smtClean="0"/>
              <a:t>　＝</a:t>
            </a:r>
            <a:r>
              <a:rPr lang="ja-JP" altLang="en-US" sz="3600" dirty="0"/>
              <a:t> （－４）＋（＋５</a:t>
            </a:r>
            <a:r>
              <a:rPr lang="ja-JP" altLang="en-US" sz="3600" dirty="0" smtClean="0"/>
              <a:t>）＋（＋６</a:t>
            </a:r>
            <a:r>
              <a:rPr lang="ja-JP" altLang="en-US" sz="3600" dirty="0"/>
              <a:t>）＋（－７</a:t>
            </a:r>
            <a:r>
              <a:rPr lang="ja-JP" altLang="en-US" sz="3600" dirty="0" smtClean="0"/>
              <a:t>）</a:t>
            </a:r>
            <a:endParaRPr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/>
              <a:t>　</a:t>
            </a:r>
            <a:r>
              <a:rPr kumimoji="1" lang="ja-JP" altLang="en-US" sz="3600" dirty="0" smtClean="0"/>
              <a:t>　＝</a:t>
            </a:r>
            <a:r>
              <a:rPr lang="ja-JP" altLang="en-US" sz="3600" dirty="0"/>
              <a:t> </a:t>
            </a:r>
            <a:r>
              <a:rPr lang="ja-JP" altLang="en-US" sz="3600" dirty="0" smtClean="0"/>
              <a:t>（</a:t>
            </a:r>
            <a:r>
              <a:rPr lang="ja-JP" altLang="en-US" sz="3600" dirty="0"/>
              <a:t>＋５）＋（＋６）＋</a:t>
            </a:r>
            <a:r>
              <a:rPr lang="ja-JP" altLang="en-US" sz="3600" dirty="0" smtClean="0"/>
              <a:t>（－７）</a:t>
            </a:r>
            <a:r>
              <a:rPr lang="ja-JP" altLang="en-US" sz="3600" dirty="0"/>
              <a:t>＋</a:t>
            </a:r>
            <a:r>
              <a:rPr lang="ja-JP" altLang="en-US" sz="3600" dirty="0" smtClean="0"/>
              <a:t>（</a:t>
            </a:r>
            <a:r>
              <a:rPr lang="ja-JP" altLang="en-US" sz="3600" dirty="0"/>
              <a:t>－４</a:t>
            </a:r>
            <a:r>
              <a:rPr lang="ja-JP" altLang="en-US" sz="3600" dirty="0" smtClean="0"/>
              <a:t>）</a:t>
            </a:r>
            <a:endParaRPr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/>
              <a:t>　</a:t>
            </a:r>
            <a:r>
              <a:rPr kumimoji="1" lang="ja-JP" altLang="en-US" sz="3600" dirty="0" smtClean="0"/>
              <a:t>　＝（＋１１）＋（－１１）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lang="ja-JP" altLang="en-US" sz="3600" dirty="0" smtClean="0"/>
              <a:t>　＝０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15594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457" y="0"/>
            <a:ext cx="8856984" cy="1051395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（＋９）－（＋４）</a:t>
            </a:r>
            <a:r>
              <a:rPr lang="ja-JP" altLang="en-US" sz="4800" dirty="0"/>
              <a:t>－</a:t>
            </a:r>
            <a:r>
              <a:rPr kumimoji="1" lang="ja-JP" altLang="en-US" sz="4800" dirty="0" smtClean="0"/>
              <a:t>（－７）＋（－６）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103570" y="1052736"/>
            <a:ext cx="9252519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800" dirty="0"/>
              <a:t>＝</a:t>
            </a:r>
            <a:r>
              <a:rPr lang="ja-JP" altLang="en-US" sz="4800" dirty="0" smtClean="0"/>
              <a:t>（</a:t>
            </a:r>
            <a:r>
              <a:rPr lang="ja-JP" altLang="en-US" sz="4800" dirty="0"/>
              <a:t>＋９</a:t>
            </a:r>
            <a:r>
              <a:rPr lang="ja-JP" altLang="en-US" sz="4800" dirty="0" smtClean="0"/>
              <a:t>）＋（－４）＋（＋７</a:t>
            </a:r>
            <a:r>
              <a:rPr lang="ja-JP" altLang="en-US" sz="4800" dirty="0"/>
              <a:t>）＋（－６）</a:t>
            </a:r>
            <a:endParaRPr lang="en-US" altLang="ja-JP" sz="4800" dirty="0" smtClean="0"/>
          </a:p>
          <a:p>
            <a:pPr marL="0" indent="0" algn="ctr">
              <a:buNone/>
            </a:pPr>
            <a:endParaRPr kumimoji="1" lang="en-US" altLang="ja-JP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73017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457" y="0"/>
            <a:ext cx="8856984" cy="1051395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（＋９）－（＋４）</a:t>
            </a:r>
            <a:r>
              <a:rPr lang="ja-JP" altLang="en-US" sz="4800" dirty="0"/>
              <a:t>－</a:t>
            </a:r>
            <a:r>
              <a:rPr kumimoji="1" lang="ja-JP" altLang="en-US" sz="4800" dirty="0" smtClean="0"/>
              <a:t>（－７）＋（－６）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103570" y="1052736"/>
            <a:ext cx="9252519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800" dirty="0"/>
              <a:t>＝</a:t>
            </a:r>
            <a:r>
              <a:rPr lang="ja-JP" altLang="en-US" sz="4800" dirty="0" smtClean="0">
                <a:solidFill>
                  <a:srgbClr val="FF0000"/>
                </a:solidFill>
              </a:rPr>
              <a:t>（</a:t>
            </a:r>
            <a:r>
              <a:rPr lang="ja-JP" altLang="en-US" sz="4800" dirty="0"/>
              <a:t>＋９</a:t>
            </a:r>
            <a:r>
              <a:rPr lang="ja-JP" altLang="en-US" sz="4800" dirty="0" smtClean="0">
                <a:solidFill>
                  <a:srgbClr val="FF0000"/>
                </a:solidFill>
              </a:rPr>
              <a:t>）＋（</a:t>
            </a:r>
            <a:r>
              <a:rPr lang="ja-JP" altLang="en-US" sz="4800" dirty="0" smtClean="0"/>
              <a:t>－４</a:t>
            </a:r>
            <a:r>
              <a:rPr lang="ja-JP" altLang="en-US" sz="4800" dirty="0" smtClean="0">
                <a:solidFill>
                  <a:srgbClr val="FF0000"/>
                </a:solidFill>
              </a:rPr>
              <a:t>）＋（</a:t>
            </a:r>
            <a:r>
              <a:rPr lang="ja-JP" altLang="en-US" sz="4800" dirty="0" smtClean="0"/>
              <a:t>＋７</a:t>
            </a:r>
            <a:r>
              <a:rPr lang="ja-JP" altLang="en-US" sz="4800" dirty="0">
                <a:solidFill>
                  <a:srgbClr val="FF0000"/>
                </a:solidFill>
              </a:rPr>
              <a:t>）＋（</a:t>
            </a:r>
            <a:r>
              <a:rPr lang="ja-JP" altLang="en-US" sz="4800" dirty="0"/>
              <a:t>－６</a:t>
            </a:r>
            <a:r>
              <a:rPr lang="ja-JP" altLang="en-US" sz="4800" dirty="0" smtClean="0">
                <a:solidFill>
                  <a:srgbClr val="FF0000"/>
                </a:solidFill>
              </a:rPr>
              <a:t>）</a:t>
            </a:r>
            <a:endParaRPr lang="en-US" altLang="ja-JP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＝  ＋９         －４         ＋７         －６</a:t>
            </a:r>
            <a:endParaRPr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＝  ＋</a:t>
            </a:r>
            <a:r>
              <a:rPr lang="ja-JP" altLang="en-US" sz="4800" dirty="0"/>
              <a:t>９ </a:t>
            </a:r>
            <a:r>
              <a:rPr lang="ja-JP" altLang="en-US" sz="4800" dirty="0" smtClean="0"/>
              <a:t>－４＋７－６</a:t>
            </a:r>
            <a:endParaRPr lang="en-US" altLang="ja-JP" sz="4800" dirty="0"/>
          </a:p>
          <a:p>
            <a:pPr marL="0" indent="0">
              <a:buNone/>
            </a:pPr>
            <a:endParaRPr lang="en-US" altLang="ja-JP" sz="4800" dirty="0" smtClean="0"/>
          </a:p>
          <a:p>
            <a:pPr marL="0" indent="0" algn="ctr">
              <a:buNone/>
            </a:pPr>
            <a:endParaRPr kumimoji="1" lang="en-US" altLang="ja-JP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4800" dirty="0"/>
          </a:p>
        </p:txBody>
      </p:sp>
      <p:sp>
        <p:nvSpPr>
          <p:cNvPr id="4" name="正方形/長方形 3"/>
          <p:cNvSpPr/>
          <p:nvPr/>
        </p:nvSpPr>
        <p:spPr>
          <a:xfrm>
            <a:off x="2843808" y="1916832"/>
            <a:ext cx="3600400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4400" dirty="0" smtClean="0">
                <a:solidFill>
                  <a:srgbClr val="FF0000"/>
                </a:solidFill>
              </a:rPr>
              <a:t>＋</a:t>
            </a:r>
            <a:r>
              <a:rPr lang="ja-JP" altLang="en-US" sz="4400" dirty="0" smtClean="0">
                <a:solidFill>
                  <a:prstClr val="black"/>
                </a:solidFill>
              </a:rPr>
              <a:t>と</a:t>
            </a:r>
            <a:r>
              <a:rPr lang="ja-JP" altLang="en-US" sz="4400" dirty="0" smtClean="0">
                <a:solidFill>
                  <a:srgbClr val="FF0000"/>
                </a:solidFill>
              </a:rPr>
              <a:t>（　）</a:t>
            </a:r>
            <a:r>
              <a:rPr lang="ja-JP" altLang="en-US" sz="4400" dirty="0" smtClean="0">
                <a:solidFill>
                  <a:prstClr val="black"/>
                </a:solidFill>
              </a:rPr>
              <a:t>を省く</a:t>
            </a:r>
            <a:endParaRPr lang="en-US" altLang="ja-JP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87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7016" y="116632"/>
            <a:ext cx="8856984" cy="836712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（＋９）－（＋４）</a:t>
            </a:r>
            <a:r>
              <a:rPr lang="ja-JP" altLang="en-US" sz="4800" dirty="0"/>
              <a:t>－</a:t>
            </a:r>
            <a:r>
              <a:rPr kumimoji="1" lang="ja-JP" altLang="en-US" sz="4800" dirty="0" smtClean="0"/>
              <a:t>（－７）＋（－６）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108519" y="908720"/>
            <a:ext cx="9252519" cy="60932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800" dirty="0"/>
              <a:t>＝</a:t>
            </a:r>
            <a:r>
              <a:rPr lang="ja-JP" altLang="en-US" sz="4800" dirty="0" smtClean="0">
                <a:solidFill>
                  <a:srgbClr val="FF0000"/>
                </a:solidFill>
              </a:rPr>
              <a:t>（</a:t>
            </a:r>
            <a:r>
              <a:rPr lang="ja-JP" altLang="en-US" sz="4800" dirty="0"/>
              <a:t>＋９</a:t>
            </a:r>
            <a:r>
              <a:rPr lang="ja-JP" altLang="en-US" sz="4800" dirty="0" smtClean="0">
                <a:solidFill>
                  <a:srgbClr val="FF0000"/>
                </a:solidFill>
              </a:rPr>
              <a:t>）＋（</a:t>
            </a:r>
            <a:r>
              <a:rPr lang="ja-JP" altLang="en-US" sz="4800" dirty="0" smtClean="0"/>
              <a:t>－４</a:t>
            </a:r>
            <a:r>
              <a:rPr lang="ja-JP" altLang="en-US" sz="4800" dirty="0" smtClean="0">
                <a:solidFill>
                  <a:srgbClr val="FF0000"/>
                </a:solidFill>
              </a:rPr>
              <a:t>）＋（</a:t>
            </a:r>
            <a:r>
              <a:rPr lang="ja-JP" altLang="en-US" sz="4800" dirty="0" smtClean="0"/>
              <a:t>＋７</a:t>
            </a:r>
            <a:r>
              <a:rPr lang="ja-JP" altLang="en-US" sz="4800" dirty="0">
                <a:solidFill>
                  <a:srgbClr val="FF0000"/>
                </a:solidFill>
              </a:rPr>
              <a:t>）＋（</a:t>
            </a:r>
            <a:r>
              <a:rPr lang="ja-JP" altLang="en-US" sz="4800" dirty="0"/>
              <a:t>－６</a:t>
            </a:r>
            <a:r>
              <a:rPr lang="ja-JP" altLang="en-US" sz="4800" dirty="0" smtClean="0">
                <a:solidFill>
                  <a:srgbClr val="FF0000"/>
                </a:solidFill>
              </a:rPr>
              <a:t>）</a:t>
            </a:r>
            <a:endParaRPr lang="en-US" altLang="ja-JP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4800" dirty="0" smtClean="0"/>
              <a:t>＝  ＋９         －４         ＋７         －６</a:t>
            </a:r>
            <a:endParaRPr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＝  </a:t>
            </a:r>
            <a:r>
              <a:rPr lang="ja-JP" altLang="en-US" sz="4800" dirty="0" smtClean="0">
                <a:solidFill>
                  <a:srgbClr val="FF0000"/>
                </a:solidFill>
              </a:rPr>
              <a:t>＋</a:t>
            </a:r>
            <a:r>
              <a:rPr lang="ja-JP" altLang="en-US" sz="4800" dirty="0"/>
              <a:t>９ </a:t>
            </a:r>
            <a:r>
              <a:rPr lang="ja-JP" altLang="en-US" sz="4800" dirty="0" smtClean="0"/>
              <a:t>－４＋７－６</a:t>
            </a:r>
            <a:endParaRPr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＝９－４＋７－６</a:t>
            </a:r>
            <a:endParaRPr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＝９＋７－４－６</a:t>
            </a:r>
            <a:endParaRPr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＝１６－１０</a:t>
            </a:r>
            <a:endParaRPr lang="en-US" altLang="ja-JP" sz="4800" dirty="0" smtClean="0"/>
          </a:p>
          <a:p>
            <a:pPr marL="0" indent="0">
              <a:buNone/>
            </a:pPr>
            <a:r>
              <a:rPr lang="ja-JP" altLang="en-US" sz="4800" dirty="0" smtClean="0"/>
              <a:t>＝６</a:t>
            </a:r>
            <a:endParaRPr lang="en-US" altLang="ja-JP" sz="4800" dirty="0"/>
          </a:p>
          <a:p>
            <a:pPr marL="0" indent="0">
              <a:buNone/>
            </a:pPr>
            <a:endParaRPr lang="en-US" altLang="ja-JP" sz="4800" dirty="0" smtClean="0"/>
          </a:p>
          <a:p>
            <a:pPr marL="0" indent="0" algn="ctr">
              <a:buNone/>
            </a:pPr>
            <a:endParaRPr kumimoji="1" lang="en-US" altLang="ja-JP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4800" dirty="0"/>
          </a:p>
        </p:txBody>
      </p:sp>
      <p:cxnSp>
        <p:nvCxnSpPr>
          <p:cNvPr id="4" name="直線コネクタ 3"/>
          <p:cNvCxnSpPr/>
          <p:nvPr/>
        </p:nvCxnSpPr>
        <p:spPr>
          <a:xfrm flipH="1" flipV="1">
            <a:off x="539552" y="4305476"/>
            <a:ext cx="3672408" cy="123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4277714" y="3665850"/>
            <a:ext cx="486628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600" dirty="0" smtClean="0">
                <a:solidFill>
                  <a:prstClr val="black"/>
                </a:solidFill>
              </a:rPr>
              <a:t>＋９</a:t>
            </a:r>
            <a:r>
              <a:rPr lang="en-US" altLang="ja-JP" sz="3600" dirty="0" smtClean="0">
                <a:solidFill>
                  <a:prstClr val="black"/>
                </a:solidFill>
              </a:rPr>
              <a:t>､</a:t>
            </a:r>
            <a:r>
              <a:rPr lang="ja-JP" altLang="en-US" sz="3600" dirty="0" smtClean="0">
                <a:solidFill>
                  <a:prstClr val="black"/>
                </a:solidFill>
              </a:rPr>
              <a:t>－４</a:t>
            </a:r>
            <a:r>
              <a:rPr lang="en-US" altLang="ja-JP" sz="3600" dirty="0" smtClean="0">
                <a:solidFill>
                  <a:prstClr val="black"/>
                </a:solidFill>
              </a:rPr>
              <a:t>､</a:t>
            </a:r>
            <a:r>
              <a:rPr lang="ja-JP" altLang="en-US" sz="3600" dirty="0" smtClean="0">
                <a:solidFill>
                  <a:prstClr val="black"/>
                </a:solidFill>
              </a:rPr>
              <a:t>＋７</a:t>
            </a:r>
            <a:r>
              <a:rPr lang="en-US" altLang="ja-JP" sz="3600" dirty="0" smtClean="0">
                <a:solidFill>
                  <a:prstClr val="black"/>
                </a:solidFill>
              </a:rPr>
              <a:t>､</a:t>
            </a:r>
            <a:r>
              <a:rPr lang="ja-JP" altLang="en-US" sz="3600" dirty="0" smtClean="0">
                <a:solidFill>
                  <a:prstClr val="black"/>
                </a:solidFill>
              </a:rPr>
              <a:t>－６</a:t>
            </a:r>
            <a:r>
              <a:rPr lang="ja-JP" altLang="en-US" sz="3600" dirty="0">
                <a:solidFill>
                  <a:prstClr val="black"/>
                </a:solidFill>
              </a:rPr>
              <a:t>の</a:t>
            </a:r>
            <a:r>
              <a:rPr lang="ja-JP" altLang="en-US" sz="3600" dirty="0">
                <a:solidFill>
                  <a:srgbClr val="FF0000"/>
                </a:solidFill>
              </a:rPr>
              <a:t>和</a:t>
            </a:r>
            <a:endParaRPr lang="en-US" altLang="ja-JP" sz="3600" dirty="0">
              <a:solidFill>
                <a:srgbClr val="FF0000"/>
              </a:solidFill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H="1">
            <a:off x="549824" y="5157192"/>
            <a:ext cx="142988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H="1">
            <a:off x="2267744" y="5157192"/>
            <a:ext cx="183620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4277714" y="4510861"/>
            <a:ext cx="410445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600" dirty="0" smtClean="0">
                <a:solidFill>
                  <a:srgbClr val="FF0000"/>
                </a:solidFill>
              </a:rPr>
              <a:t>同符号の２数の和</a:t>
            </a:r>
            <a:endParaRPr lang="en-US" altLang="ja-JP" sz="3600" dirty="0">
              <a:solidFill>
                <a:srgbClr val="FF00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099270" y="6120952"/>
            <a:ext cx="626469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600" dirty="0" smtClean="0">
                <a:solidFill>
                  <a:schemeClr val="tx1"/>
                </a:solidFill>
              </a:rPr>
              <a:t>答えが正の数のときは＋を省く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155160" y="2564904"/>
            <a:ext cx="298884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>
                <a:solidFill>
                  <a:prstClr val="black"/>
                </a:solidFill>
              </a:rPr>
              <a:t>と</a:t>
            </a:r>
            <a:r>
              <a:rPr lang="ja-JP" altLang="en-US" sz="3600" dirty="0" smtClean="0">
                <a:solidFill>
                  <a:srgbClr val="FF0000"/>
                </a:solidFill>
              </a:rPr>
              <a:t>（　）</a:t>
            </a:r>
            <a:r>
              <a:rPr lang="ja-JP" altLang="en-US" sz="3600" dirty="0" smtClean="0">
                <a:solidFill>
                  <a:prstClr val="black"/>
                </a:solidFill>
              </a:rPr>
              <a:t>を省く</a:t>
            </a:r>
            <a:endParaRPr lang="en-US" altLang="ja-JP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96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7016" y="116632"/>
            <a:ext cx="8856984" cy="836712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（＋９）－（＋４）</a:t>
            </a:r>
            <a:r>
              <a:rPr lang="ja-JP" altLang="en-US" sz="4800" dirty="0"/>
              <a:t>－</a:t>
            </a:r>
            <a:r>
              <a:rPr kumimoji="1" lang="ja-JP" altLang="en-US" sz="4800" dirty="0" smtClean="0"/>
              <a:t>（－７）＋（－６）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108519" y="908720"/>
            <a:ext cx="9252519" cy="10081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800" dirty="0"/>
              <a:t>＝</a:t>
            </a:r>
            <a:r>
              <a:rPr lang="ja-JP" altLang="en-US" sz="4800" dirty="0" smtClean="0">
                <a:solidFill>
                  <a:srgbClr val="FF0000"/>
                </a:solidFill>
              </a:rPr>
              <a:t>（</a:t>
            </a:r>
            <a:r>
              <a:rPr lang="ja-JP" altLang="en-US" sz="4800" dirty="0"/>
              <a:t>＋９</a:t>
            </a:r>
            <a:r>
              <a:rPr lang="ja-JP" altLang="en-US" sz="4800" dirty="0" smtClean="0">
                <a:solidFill>
                  <a:srgbClr val="FF0000"/>
                </a:solidFill>
              </a:rPr>
              <a:t>）＋（</a:t>
            </a:r>
            <a:r>
              <a:rPr lang="ja-JP" altLang="en-US" sz="4800" dirty="0" smtClean="0"/>
              <a:t>－４</a:t>
            </a:r>
            <a:r>
              <a:rPr lang="ja-JP" altLang="en-US" sz="4800" dirty="0" smtClean="0">
                <a:solidFill>
                  <a:srgbClr val="FF0000"/>
                </a:solidFill>
              </a:rPr>
              <a:t>）＋（</a:t>
            </a:r>
            <a:r>
              <a:rPr lang="ja-JP" altLang="en-US" sz="4800" dirty="0" smtClean="0"/>
              <a:t>＋７</a:t>
            </a:r>
            <a:r>
              <a:rPr lang="ja-JP" altLang="en-US" sz="4800" dirty="0">
                <a:solidFill>
                  <a:srgbClr val="FF0000"/>
                </a:solidFill>
              </a:rPr>
              <a:t>）＋（</a:t>
            </a:r>
            <a:r>
              <a:rPr lang="ja-JP" altLang="en-US" sz="4800" dirty="0"/>
              <a:t>－６</a:t>
            </a:r>
            <a:r>
              <a:rPr lang="ja-JP" altLang="en-US" sz="4800" dirty="0" smtClean="0">
                <a:solidFill>
                  <a:srgbClr val="FF0000"/>
                </a:solidFill>
              </a:rPr>
              <a:t>）</a:t>
            </a:r>
            <a:endParaRPr lang="en-US" altLang="ja-JP" sz="4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90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7016" y="116632"/>
            <a:ext cx="8856984" cy="836712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/>
              <a:t>（＋９）－（＋４）</a:t>
            </a:r>
            <a:r>
              <a:rPr lang="ja-JP" altLang="en-US" sz="4800" dirty="0"/>
              <a:t>－</a:t>
            </a:r>
            <a:r>
              <a:rPr kumimoji="1" lang="ja-JP" altLang="en-US" sz="4800" dirty="0" smtClean="0"/>
              <a:t>（－７）＋（－６）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4305" y="1633365"/>
            <a:ext cx="8472485" cy="8806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800" dirty="0" smtClean="0">
                <a:solidFill>
                  <a:srgbClr val="FF0000"/>
                </a:solidFill>
              </a:rPr>
              <a:t>（　　 ）＋（       ）＋（       ）</a:t>
            </a:r>
            <a:r>
              <a:rPr lang="ja-JP" altLang="en-US" sz="4800" dirty="0">
                <a:solidFill>
                  <a:srgbClr val="FF0000"/>
                </a:solidFill>
              </a:rPr>
              <a:t>＋</a:t>
            </a:r>
            <a:r>
              <a:rPr lang="ja-JP" altLang="en-US" sz="4800" dirty="0" smtClean="0">
                <a:solidFill>
                  <a:srgbClr val="FF0000"/>
                </a:solidFill>
              </a:rPr>
              <a:t>（       ）</a:t>
            </a:r>
            <a:endParaRPr lang="en-US" altLang="ja-JP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4800" dirty="0" smtClean="0"/>
          </a:p>
          <a:p>
            <a:pPr marL="0" indent="0">
              <a:buNone/>
            </a:pPr>
            <a:endParaRPr lang="en-US" altLang="ja-JP" sz="4800" dirty="0"/>
          </a:p>
        </p:txBody>
      </p:sp>
      <p:sp>
        <p:nvSpPr>
          <p:cNvPr id="5" name="正方形/長方形 4"/>
          <p:cNvSpPr/>
          <p:nvPr/>
        </p:nvSpPr>
        <p:spPr>
          <a:xfrm>
            <a:off x="772281" y="1625077"/>
            <a:ext cx="12218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/>
              <a:t>＋</a:t>
            </a:r>
            <a:r>
              <a:rPr lang="ja-JP" altLang="en-US" sz="4800" dirty="0" smtClean="0"/>
              <a:t>９</a:t>
            </a:r>
            <a:endParaRPr lang="ja-JP" altLang="en-US" sz="4800" dirty="0"/>
          </a:p>
        </p:txBody>
      </p:sp>
      <p:sp>
        <p:nvSpPr>
          <p:cNvPr id="6" name="正方形/長方形 5"/>
          <p:cNvSpPr/>
          <p:nvPr/>
        </p:nvSpPr>
        <p:spPr>
          <a:xfrm>
            <a:off x="2961938" y="1634160"/>
            <a:ext cx="12218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>
                <a:solidFill>
                  <a:prstClr val="black"/>
                </a:solidFill>
              </a:rPr>
              <a:t>－４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5129841" y="1658774"/>
            <a:ext cx="12218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>
                <a:solidFill>
                  <a:prstClr val="black"/>
                </a:solidFill>
              </a:rPr>
              <a:t>＋７</a:t>
            </a:r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7345063" y="1634161"/>
            <a:ext cx="12218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>
                <a:solidFill>
                  <a:prstClr val="black"/>
                </a:solidFill>
              </a:rPr>
              <a:t>－６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0" y="1683012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ja-JP" altLang="en-US" sz="4800" dirty="0">
                <a:solidFill>
                  <a:prstClr val="black"/>
                </a:solidFill>
              </a:rPr>
              <a:t>＝</a:t>
            </a:r>
            <a:endParaRPr lang="en-US" altLang="ja-JP" sz="4800" dirty="0">
              <a:solidFill>
                <a:srgbClr val="FF0000"/>
              </a:solidFill>
            </a:endParaRPr>
          </a:p>
        </p:txBody>
      </p:sp>
      <p:pic>
        <p:nvPicPr>
          <p:cNvPr id="9" name="irc_mi" descr="http://lohas.nicoseiga.jp/thumb/1453557i?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38" t="16092" r="31184" b="69862"/>
          <a:stretch/>
        </p:blipFill>
        <p:spPr bwMode="auto">
          <a:xfrm>
            <a:off x="829756" y="1378430"/>
            <a:ext cx="1106858" cy="14401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irc_mi" descr="http://lohas.nicoseiga.jp/thumb/1453557i?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02" t="1233" r="68606" b="83778"/>
          <a:stretch/>
        </p:blipFill>
        <p:spPr bwMode="auto">
          <a:xfrm>
            <a:off x="3037462" y="1346713"/>
            <a:ext cx="1070759" cy="15035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irc_mi" descr="http://lohas.nicoseiga.jp/thumb/1453557i?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17" t="44146" r="46299" b="40967"/>
          <a:stretch/>
        </p:blipFill>
        <p:spPr bwMode="auto">
          <a:xfrm>
            <a:off x="5193337" y="1435656"/>
            <a:ext cx="1094816" cy="152383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irc_mi" descr="http://lohas.nicoseiga.jp/thumb/1453557i?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50" t="30206" r="53775" b="55584"/>
          <a:stretch/>
        </p:blipFill>
        <p:spPr bwMode="auto">
          <a:xfrm>
            <a:off x="7415906" y="1435656"/>
            <a:ext cx="1080122" cy="14401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0023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7125</TotalTime>
  <Words>692</Words>
  <Application>Microsoft Office PowerPoint</Application>
  <PresentationFormat>画面に合わせる (4:3)</PresentationFormat>
  <Paragraphs>125</Paragraphs>
  <Slides>16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​​テーマ</vt:lpstr>
      <vt:lpstr>正の数・負の数 加法と減法の混じった計算</vt:lpstr>
      <vt:lpstr>（＋７）－（＋８）＋（－５）－（－９）</vt:lpstr>
      <vt:lpstr>（＋９）－（＋４）－（－７）＋（－６）</vt:lpstr>
      <vt:lpstr>次の式を、加法だけの式に直して計算しなさい。</vt:lpstr>
      <vt:lpstr>（＋９）－（＋４）－（－７）＋（－６）</vt:lpstr>
      <vt:lpstr>（＋９）－（＋４）－（－７）＋（－６）</vt:lpstr>
      <vt:lpstr>（＋９）－（＋４）－（－７）＋（－６）</vt:lpstr>
      <vt:lpstr>（＋９）－（＋４）－（－７）＋（－６）</vt:lpstr>
      <vt:lpstr>（＋９）－（＋４）－（－７）＋（－６）</vt:lpstr>
      <vt:lpstr>（＋９）－（＋４）－（－７）＋（－６）</vt:lpstr>
      <vt:lpstr>（＋９）－（＋４）－（－７）＋（－６）</vt:lpstr>
      <vt:lpstr>（＋９）－（＋４）－（－７）＋（－６）</vt:lpstr>
      <vt:lpstr>加減の混じった計算</vt:lpstr>
      <vt:lpstr>加減の混じった計算</vt:lpstr>
      <vt:lpstr>加減の混じった計算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正の数・負の数</dc:title>
  <dc:creator>teacher</dc:creator>
  <cp:lastModifiedBy>teacher</cp:lastModifiedBy>
  <cp:revision>205</cp:revision>
  <cp:lastPrinted>2014-04-28T07:28:18Z</cp:lastPrinted>
  <dcterms:created xsi:type="dcterms:W3CDTF">2014-02-26T04:50:14Z</dcterms:created>
  <dcterms:modified xsi:type="dcterms:W3CDTF">2015-05-01T00:10:11Z</dcterms:modified>
</cp:coreProperties>
</file>