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0" r:id="rId2"/>
    <p:sldId id="291" r:id="rId3"/>
    <p:sldId id="292" r:id="rId4"/>
    <p:sldId id="293" r:id="rId5"/>
    <p:sldId id="294" r:id="rId6"/>
    <p:sldId id="296" r:id="rId7"/>
    <p:sldId id="295" r:id="rId8"/>
    <p:sldId id="297" r:id="rId9"/>
    <p:sldId id="306" r:id="rId10"/>
    <p:sldId id="307" r:id="rId11"/>
    <p:sldId id="303" r:id="rId12"/>
    <p:sldId id="308" r:id="rId13"/>
    <p:sldId id="298" r:id="rId14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74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122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4B741D-7C40-45EF-8011-C0747DDA8751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0ED936-3774-4653-9CBB-A263CC6D7B3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64494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19665-554C-4692-9A05-4A837419FBDC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ACA57A-DB53-4688-AFBA-E8A280C465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27960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9086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246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58038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3838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48527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73992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6129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2878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33558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6481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0927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2AB085-E0A6-4DAA-B1A6-7192C13BEE43}" type="datetimeFigureOut">
              <a:rPr kumimoji="1" lang="ja-JP" altLang="en-US" smtClean="0"/>
              <a:t>2015/4/29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6C7ECB-8DEC-4D56-A956-6E1AB972E5F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8417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584176"/>
          </a:xfrm>
        </p:spPr>
        <p:txBody>
          <a:bodyPr>
            <a:normAutofit fontScale="90000"/>
          </a:bodyPr>
          <a:lstStyle/>
          <a:p>
            <a:r>
              <a:rPr kumimoji="1" lang="ja-JP" altLang="en-US" sz="6600" dirty="0" smtClean="0"/>
              <a:t>正の数・負の数の計算</a:t>
            </a:r>
            <a:r>
              <a:rPr kumimoji="1" lang="en-US" altLang="ja-JP" sz="6600" dirty="0" smtClean="0"/>
              <a:t/>
            </a:r>
            <a:br>
              <a:rPr kumimoji="1" lang="en-US" altLang="ja-JP" sz="6600" dirty="0" smtClean="0"/>
            </a:br>
            <a:r>
              <a:rPr kumimoji="1" lang="ja-JP" altLang="en-US" sz="6600" dirty="0" smtClean="0"/>
              <a:t>加法</a:t>
            </a:r>
            <a:endParaRPr kumimoji="1" lang="ja-JP" altLang="en-US" sz="6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2564904"/>
            <a:ext cx="8640960" cy="3701008"/>
          </a:xfrm>
          <a:solidFill>
            <a:srgbClr val="FFFF00"/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sz="5400" dirty="0" smtClean="0"/>
              <a:t>本時の目標</a:t>
            </a:r>
            <a:endParaRPr kumimoji="1" lang="en-US" altLang="ja-JP" sz="5400" dirty="0" smtClean="0"/>
          </a:p>
          <a:p>
            <a:pPr marL="0" indent="0">
              <a:buNone/>
            </a:pPr>
            <a:r>
              <a:rPr kumimoji="1" lang="ja-JP" altLang="en-US" sz="5400" dirty="0" smtClean="0"/>
              <a:t>正の数・負の数の加法の計算のしかたについて理解し、その計算ができるようにする。</a:t>
            </a:r>
            <a:endParaRPr kumimoji="1" lang="ja-JP" altLang="en-US" sz="5400" dirty="0"/>
          </a:p>
        </p:txBody>
      </p:sp>
    </p:spTree>
    <p:extLst>
      <p:ext uri="{BB962C8B-B14F-4D97-AF65-F5344CB8AC3E}">
        <p14:creationId xmlns:p14="http://schemas.microsoft.com/office/powerpoint/2010/main" val="1742275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490066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/>
              <a:t>問２　次の計算をしなさい。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836712"/>
            <a:ext cx="9036496" cy="5904656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１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　（＋２１）＋（－２６）　　　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２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　</a:t>
            </a:r>
            <a:r>
              <a:rPr lang="ja-JP" altLang="en-US" dirty="0" smtClean="0"/>
              <a:t> （－３５）＋（＋３８）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sz="2000" dirty="0" smtClean="0"/>
          </a:p>
          <a:p>
            <a:pPr marL="0" indent="0">
              <a:buNone/>
            </a:pPr>
            <a:endParaRPr lang="en-US" altLang="ja-JP" sz="2800" dirty="0"/>
          </a:p>
          <a:p>
            <a:pPr marL="0" indent="0">
              <a:buNone/>
            </a:pPr>
            <a:r>
              <a:rPr lang="en-US" altLang="ja-JP" dirty="0" smtClean="0"/>
              <a:t>(</a:t>
            </a:r>
            <a:r>
              <a:rPr lang="ja-JP" altLang="en-US" dirty="0" smtClean="0"/>
              <a:t>３</a:t>
            </a:r>
            <a:r>
              <a:rPr lang="en-US" altLang="ja-JP" dirty="0" smtClean="0"/>
              <a:t>)</a:t>
            </a:r>
            <a:r>
              <a:rPr lang="ja-JP" altLang="en-US" dirty="0"/>
              <a:t>　（</a:t>
            </a:r>
            <a:r>
              <a:rPr lang="ja-JP" altLang="en-US" dirty="0" smtClean="0"/>
              <a:t>－２５）</a:t>
            </a:r>
            <a:r>
              <a:rPr lang="ja-JP" altLang="en-US" dirty="0"/>
              <a:t>＋</a:t>
            </a:r>
            <a:r>
              <a:rPr lang="ja-JP" altLang="en-US" dirty="0" smtClean="0"/>
              <a:t>（＋２２）</a:t>
            </a:r>
            <a:r>
              <a:rPr lang="ja-JP" altLang="en-US" dirty="0"/>
              <a:t>　　　</a:t>
            </a:r>
            <a:r>
              <a:rPr lang="en-US" altLang="ja-JP" dirty="0" smtClean="0"/>
              <a:t>(</a:t>
            </a:r>
            <a:r>
              <a:rPr lang="ja-JP" altLang="en-US" dirty="0" smtClean="0"/>
              <a:t>４</a:t>
            </a:r>
            <a:r>
              <a:rPr lang="en-US" altLang="ja-JP" dirty="0" smtClean="0"/>
              <a:t>)</a:t>
            </a:r>
            <a:r>
              <a:rPr lang="ja-JP" altLang="en-US" dirty="0"/>
              <a:t>　 </a:t>
            </a:r>
            <a:r>
              <a:rPr lang="ja-JP" altLang="en-US" dirty="0" smtClean="0"/>
              <a:t>（</a:t>
            </a:r>
            <a:r>
              <a:rPr lang="ja-JP" altLang="en-US" dirty="0"/>
              <a:t>＋</a:t>
            </a:r>
            <a:r>
              <a:rPr lang="ja-JP" altLang="en-US" dirty="0" smtClean="0"/>
              <a:t>３４）</a:t>
            </a:r>
            <a:r>
              <a:rPr lang="ja-JP" altLang="en-US" dirty="0"/>
              <a:t>＋（</a:t>
            </a:r>
            <a:r>
              <a:rPr lang="ja-JP" altLang="en-US" dirty="0" smtClean="0"/>
              <a:t>－２８）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sz="1800" dirty="0"/>
          </a:p>
          <a:p>
            <a:pPr marL="0" indent="0">
              <a:buNone/>
            </a:pPr>
            <a:r>
              <a:rPr lang="en-US" altLang="ja-JP" dirty="0" smtClean="0"/>
              <a:t>(</a:t>
            </a:r>
            <a:r>
              <a:rPr lang="ja-JP" altLang="en-US" dirty="0" smtClean="0"/>
              <a:t>５</a:t>
            </a:r>
            <a:r>
              <a:rPr lang="en-US" altLang="ja-JP" dirty="0" smtClean="0"/>
              <a:t>)</a:t>
            </a:r>
            <a:r>
              <a:rPr lang="ja-JP" altLang="en-US" dirty="0"/>
              <a:t>　（</a:t>
            </a:r>
            <a:r>
              <a:rPr lang="ja-JP" altLang="en-US" dirty="0" smtClean="0"/>
              <a:t>－２７）</a:t>
            </a:r>
            <a:r>
              <a:rPr lang="ja-JP" altLang="en-US" dirty="0"/>
              <a:t>＋（</a:t>
            </a:r>
            <a:r>
              <a:rPr lang="ja-JP" altLang="en-US" dirty="0" smtClean="0"/>
              <a:t>－３４）</a:t>
            </a:r>
            <a:r>
              <a:rPr lang="ja-JP" altLang="en-US" dirty="0"/>
              <a:t>　　　</a:t>
            </a:r>
            <a:r>
              <a:rPr lang="en-US" altLang="ja-JP" dirty="0" smtClean="0"/>
              <a:t>(</a:t>
            </a:r>
            <a:r>
              <a:rPr lang="ja-JP" altLang="en-US" dirty="0" smtClean="0"/>
              <a:t>６</a:t>
            </a:r>
            <a:r>
              <a:rPr lang="en-US" altLang="ja-JP" dirty="0" smtClean="0"/>
              <a:t>)</a:t>
            </a:r>
            <a:r>
              <a:rPr lang="ja-JP" altLang="en-US" dirty="0"/>
              <a:t>　 （</a:t>
            </a:r>
            <a:r>
              <a:rPr lang="ja-JP" altLang="en-US" dirty="0" smtClean="0"/>
              <a:t>－１２）</a:t>
            </a:r>
            <a:r>
              <a:rPr lang="ja-JP" altLang="en-US" dirty="0"/>
              <a:t>＋（</a:t>
            </a:r>
            <a:r>
              <a:rPr lang="ja-JP" altLang="en-US" dirty="0" smtClean="0"/>
              <a:t>－１２）</a:t>
            </a:r>
            <a:endParaRPr lang="en-US" altLang="ja-JP" dirty="0"/>
          </a:p>
          <a:p>
            <a:pPr marL="0" indent="0">
              <a:buNone/>
            </a:pPr>
            <a:endParaRPr lang="en-US" altLang="ja-JP" sz="2800" dirty="0" smtClean="0"/>
          </a:p>
          <a:p>
            <a:pPr marL="0" indent="0">
              <a:buNone/>
            </a:pPr>
            <a:endParaRPr lang="en-US" altLang="ja-JP" sz="1800" dirty="0" smtClean="0"/>
          </a:p>
          <a:p>
            <a:pPr marL="0" indent="0">
              <a:buNone/>
            </a:pPr>
            <a:r>
              <a:rPr lang="en-US" altLang="ja-JP" dirty="0" smtClean="0"/>
              <a:t>(</a:t>
            </a:r>
            <a:r>
              <a:rPr lang="ja-JP" altLang="en-US" dirty="0" smtClean="0"/>
              <a:t>７</a:t>
            </a:r>
            <a:r>
              <a:rPr lang="en-US" altLang="ja-JP" dirty="0" smtClean="0"/>
              <a:t>)</a:t>
            </a:r>
            <a:r>
              <a:rPr lang="ja-JP" altLang="en-US" dirty="0"/>
              <a:t>　（</a:t>
            </a:r>
            <a:r>
              <a:rPr lang="ja-JP" altLang="en-US" dirty="0" smtClean="0"/>
              <a:t>－４９）</a:t>
            </a:r>
            <a:r>
              <a:rPr lang="ja-JP" altLang="en-US" dirty="0"/>
              <a:t>＋</a:t>
            </a:r>
            <a:r>
              <a:rPr lang="ja-JP" altLang="en-US" dirty="0" smtClean="0"/>
              <a:t>（＋４９）</a:t>
            </a:r>
            <a:r>
              <a:rPr lang="ja-JP" altLang="en-US" dirty="0"/>
              <a:t>　　　</a:t>
            </a:r>
            <a:r>
              <a:rPr lang="en-US" altLang="ja-JP" dirty="0" smtClean="0"/>
              <a:t>(</a:t>
            </a:r>
            <a:r>
              <a:rPr lang="ja-JP" altLang="en-US" dirty="0" smtClean="0"/>
              <a:t>８</a:t>
            </a:r>
            <a:r>
              <a:rPr lang="en-US" altLang="ja-JP" dirty="0" smtClean="0"/>
              <a:t>)</a:t>
            </a:r>
            <a:r>
              <a:rPr lang="ja-JP" altLang="en-US" dirty="0"/>
              <a:t>　</a:t>
            </a:r>
            <a:r>
              <a:rPr lang="ja-JP" altLang="en-US"/>
              <a:t> </a:t>
            </a:r>
            <a:r>
              <a:rPr lang="ja-JP" altLang="en-US" smtClean="0"/>
              <a:t>０＋</a:t>
            </a:r>
            <a:r>
              <a:rPr lang="ja-JP" altLang="en-US"/>
              <a:t>（</a:t>
            </a:r>
            <a:r>
              <a:rPr lang="ja-JP" altLang="en-US" smtClean="0"/>
              <a:t>－３７）</a:t>
            </a: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183080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68952" cy="936104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小数や分数の計算のしかたも同じです。</a:t>
            </a:r>
            <a:endParaRPr kumimoji="1" lang="ja-JP" altLang="en-US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66152" y="1340768"/>
            <a:ext cx="4449917" cy="280831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小数の計算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（－４．７）＋（＋２．４）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＝－（４．７－２．４）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＝－２．３</a:t>
            </a:r>
            <a:endParaRPr lang="en-US" altLang="ja-JP" sz="3600" dirty="0" smtClean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コンテンツ プレースホルダー 2"/>
              <p:cNvSpPr txBox="1">
                <a:spLocks/>
              </p:cNvSpPr>
              <p:nvPr/>
            </p:nvSpPr>
            <p:spPr>
              <a:xfrm>
                <a:off x="4616069" y="1340768"/>
                <a:ext cx="4323319" cy="5088762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vert="horz" lIns="91440" tIns="45720" rIns="91440" bIns="45720" rtlCol="0">
                <a:noAutofit/>
              </a:bodyPr>
              <a:lstStyle>
                <a:lvl1pPr marL="342900" indent="-3429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–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»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anose="020B0604020202020204" pitchFamily="34" charset="0"/>
                  <a:buChar char="•"/>
                  <a:defRPr kumimoji="1"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Font typeface="Arial" panose="020B0604020202020204" pitchFamily="34" charset="0"/>
                  <a:buNone/>
                </a:pPr>
                <a:r>
                  <a:rPr lang="ja-JP" altLang="en-US" sz="3600" dirty="0" smtClean="0">
                    <a:solidFill>
                      <a:srgbClr val="FF0000"/>
                    </a:solidFill>
                  </a:rPr>
                  <a:t>分数の計算</a:t>
                </a:r>
                <a:endParaRPr lang="en-US" altLang="ja-JP" sz="3600" dirty="0" smtClean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ja-JP" altLang="en-US" sz="3600" dirty="0" smtClean="0"/>
                  <a:t>（－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２</m:t>
                        </m:r>
                      </m:den>
                    </m:f>
                  </m:oMath>
                </a14:m>
                <a:r>
                  <a:rPr lang="ja-JP" altLang="en-US" sz="3600" dirty="0" smtClean="0"/>
                  <a:t>）＋（</a:t>
                </a:r>
                <a:r>
                  <a:rPr lang="ja-JP" altLang="en-US" sz="3600" dirty="0"/>
                  <a:t> 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sz="36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600" dirty="0" smtClean="0"/>
                  <a:t>）</a:t>
                </a:r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 smtClean="0"/>
                  <a:t>＝－（</a:t>
                </a:r>
                <a:r>
                  <a:rPr lang="en-US" altLang="ja-JP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２</m:t>
                        </m:r>
                      </m:den>
                    </m:f>
                    <m:r>
                      <a:rPr lang="ja-JP" altLang="en-US" sz="36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600" dirty="0" smtClean="0"/>
                  <a:t>＋</a:t>
                </a:r>
                <a:r>
                  <a:rPr lang="en-US" altLang="ja-JP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sz="3600" i="1">
                            <a:latin typeface="Cambria Math"/>
                          </a:rPr>
                          <m:t>３</m:t>
                        </m:r>
                      </m:den>
                    </m:f>
                    <m:r>
                      <a:rPr lang="ja-JP" altLang="en-US" sz="36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600" dirty="0" smtClean="0"/>
                  <a:t>）</a:t>
                </a:r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 smtClean="0"/>
                  <a:t>＝</a:t>
                </a:r>
                <a:r>
                  <a:rPr lang="ja-JP" altLang="en-US" sz="3600" dirty="0"/>
                  <a:t>－（</a:t>
                </a:r>
                <a:r>
                  <a:rPr lang="en-US" altLang="ja-JP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ja-JP" altLang="en-US" sz="36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600" dirty="0"/>
                  <a:t>＋</a:t>
                </a:r>
                <a:r>
                  <a:rPr lang="en-US" altLang="ja-JP" sz="3600" dirty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ja-JP" altLang="en-US" sz="3600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sz="3600" dirty="0" smtClean="0"/>
                  <a:t>）</a:t>
                </a:r>
                <a:endParaRPr lang="en-US" altLang="ja-JP" sz="3600" dirty="0" smtClean="0"/>
              </a:p>
              <a:p>
                <a:pPr marL="0" indent="0">
                  <a:buNone/>
                </a:pPr>
                <a:r>
                  <a:rPr lang="ja-JP" altLang="en-US" sz="3600" dirty="0" smtClean="0"/>
                  <a:t>＝－</a:t>
                </a:r>
                <a:r>
                  <a:rPr lang="en-US" altLang="ja-JP" sz="36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sz="3600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sz="3600" b="0" i="1" smtClean="0">
                            <a:latin typeface="Cambria Math"/>
                          </a:rPr>
                          <m:t>５</m:t>
                        </m:r>
                      </m:num>
                      <m:den>
                        <m:r>
                          <a:rPr lang="ja-JP" altLang="en-US" sz="3600" b="0" i="1" smtClean="0">
                            <a:latin typeface="Cambria Math"/>
                          </a:rPr>
                          <m:t>６</m:t>
                        </m:r>
                      </m:den>
                    </m:f>
                    <m:r>
                      <a:rPr lang="ja-JP" altLang="en-US" sz="3600" i="1">
                        <a:latin typeface="Cambria Math"/>
                      </a:rPr>
                      <m:t> </m:t>
                    </m:r>
                  </m:oMath>
                </a14:m>
                <a:endParaRPr lang="en-US" altLang="ja-JP" sz="3600" dirty="0"/>
              </a:p>
              <a:p>
                <a:pPr marL="0" indent="0">
                  <a:buFont typeface="Arial" panose="020B0604020202020204" pitchFamily="34" charset="0"/>
                  <a:buNone/>
                </a:pPr>
                <a:endParaRPr lang="en-US" altLang="ja-JP" sz="3600" dirty="0" smtClean="0"/>
              </a:p>
            </p:txBody>
          </p:sp>
        </mc:Choice>
        <mc:Fallback xmlns="">
          <p:sp>
            <p:nvSpPr>
              <p:cNvPr id="5" name="コンテンツ プレースホルダー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6069" y="1340768"/>
                <a:ext cx="4323319" cy="5088762"/>
              </a:xfrm>
              <a:prstGeom prst="rect">
                <a:avLst/>
              </a:prstGeom>
              <a:blipFill rotWithShape="1">
                <a:blip r:embed="rId2"/>
                <a:stretch>
                  <a:fillRect l="-3927" t="-214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テキスト ボックス 5"/>
          <p:cNvSpPr txBox="1"/>
          <p:nvPr/>
        </p:nvSpPr>
        <p:spPr>
          <a:xfrm>
            <a:off x="166152" y="5229200"/>
            <a:ext cx="411980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B050"/>
                </a:solidFill>
              </a:rPr>
              <a:t>教科書</a:t>
            </a:r>
            <a:r>
              <a:rPr kumimoji="1" lang="en-US" altLang="ja-JP" sz="3600" dirty="0" smtClean="0">
                <a:solidFill>
                  <a:srgbClr val="00B050"/>
                </a:solidFill>
              </a:rPr>
              <a:t>P25</a:t>
            </a:r>
            <a:r>
              <a:rPr kumimoji="1" lang="ja-JP" altLang="en-US" sz="3600" dirty="0" smtClean="0">
                <a:solidFill>
                  <a:srgbClr val="00B050"/>
                </a:solidFill>
              </a:rPr>
              <a:t>　問</a:t>
            </a:r>
            <a:r>
              <a:rPr lang="ja-JP" altLang="en-US" sz="3600" dirty="0" smtClean="0">
                <a:solidFill>
                  <a:srgbClr val="00B050"/>
                </a:solidFill>
              </a:rPr>
              <a:t>４</a:t>
            </a:r>
            <a:r>
              <a:rPr kumimoji="1" lang="ja-JP" altLang="en-US" sz="3600" dirty="0" smtClean="0">
                <a:solidFill>
                  <a:srgbClr val="00B050"/>
                </a:solidFill>
              </a:rPr>
              <a:t>をやろう！</a:t>
            </a:r>
            <a:endParaRPr kumimoji="1" lang="ja-JP" altLang="en-US" sz="3600" dirty="0">
              <a:solidFill>
                <a:srgbClr val="00B050"/>
              </a:solidFill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7596336" y="4425054"/>
            <a:ext cx="12164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通分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056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nimBg="1"/>
      <p:bldP spid="5" grpId="0" uiExpand="1" build="p" animBg="1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188640"/>
            <a:ext cx="8229600" cy="490066"/>
          </a:xfrm>
        </p:spPr>
        <p:txBody>
          <a:bodyPr>
            <a:noAutofit/>
          </a:bodyPr>
          <a:lstStyle/>
          <a:p>
            <a:pPr algn="l"/>
            <a:r>
              <a:rPr kumimoji="1" lang="ja-JP" altLang="en-US" sz="3600" dirty="0" smtClean="0"/>
              <a:t>問４　次の計算をしなさい。</a:t>
            </a: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/>
              <p:cNvSpPr>
                <a:spLocks noGrp="1"/>
              </p:cNvSpPr>
              <p:nvPr>
                <p:ph idx="1"/>
              </p:nvPr>
            </p:nvSpPr>
            <p:spPr>
              <a:xfrm>
                <a:off x="179512" y="836712"/>
                <a:ext cx="8856984" cy="5904656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kumimoji="1" lang="en-US" altLang="ja-JP" dirty="0" smtClean="0"/>
                  <a:t>(</a:t>
                </a:r>
                <a:r>
                  <a:rPr kumimoji="1" lang="ja-JP" altLang="en-US" dirty="0" smtClean="0"/>
                  <a:t>１</a:t>
                </a:r>
                <a:r>
                  <a:rPr kumimoji="1" lang="en-US" altLang="ja-JP" dirty="0" smtClean="0"/>
                  <a:t>)</a:t>
                </a:r>
                <a:r>
                  <a:rPr kumimoji="1" lang="ja-JP" altLang="en-US" dirty="0" smtClean="0"/>
                  <a:t>　（＋</a:t>
                </a:r>
                <a:r>
                  <a:rPr kumimoji="1" lang="en-US" altLang="ja-JP" dirty="0" smtClean="0"/>
                  <a:t>5.3</a:t>
                </a:r>
                <a:r>
                  <a:rPr kumimoji="1" lang="ja-JP" altLang="en-US" dirty="0" smtClean="0"/>
                  <a:t>）＋（－</a:t>
                </a:r>
                <a:r>
                  <a:rPr kumimoji="1" lang="en-US" altLang="ja-JP" dirty="0" smtClean="0"/>
                  <a:t>2.3</a:t>
                </a:r>
                <a:r>
                  <a:rPr kumimoji="1" lang="ja-JP" altLang="en-US" dirty="0" smtClean="0"/>
                  <a:t>）　　　</a:t>
                </a:r>
                <a:r>
                  <a:rPr kumimoji="1" lang="en-US" altLang="ja-JP" dirty="0" smtClean="0"/>
                  <a:t>(</a:t>
                </a:r>
                <a:r>
                  <a:rPr kumimoji="1" lang="ja-JP" altLang="en-US" dirty="0" smtClean="0"/>
                  <a:t>２</a:t>
                </a:r>
                <a:r>
                  <a:rPr kumimoji="1" lang="en-US" altLang="ja-JP" dirty="0" smtClean="0"/>
                  <a:t>)</a:t>
                </a:r>
                <a:r>
                  <a:rPr kumimoji="1" lang="ja-JP" altLang="en-US" dirty="0" smtClean="0"/>
                  <a:t>　</a:t>
                </a:r>
                <a:r>
                  <a:rPr lang="ja-JP" altLang="en-US" dirty="0" smtClean="0"/>
                  <a:t> （－</a:t>
                </a:r>
                <a:r>
                  <a:rPr lang="en-US" altLang="ja-JP" dirty="0" smtClean="0"/>
                  <a:t>0.4</a:t>
                </a:r>
                <a:r>
                  <a:rPr lang="ja-JP" altLang="en-US" dirty="0" smtClean="0"/>
                  <a:t>）＋（－</a:t>
                </a:r>
                <a:r>
                  <a:rPr lang="en-US" altLang="ja-JP" dirty="0" smtClean="0"/>
                  <a:t>0.3</a:t>
                </a:r>
                <a:r>
                  <a:rPr lang="ja-JP" altLang="en-US" dirty="0" smtClean="0"/>
                  <a:t>）</a:t>
                </a: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sz="2000" dirty="0" smtClean="0"/>
              </a:p>
              <a:p>
                <a:pPr marL="0" indent="0">
                  <a:buNone/>
                </a:pPr>
                <a:endParaRPr lang="en-US" altLang="ja-JP" sz="2800" dirty="0"/>
              </a:p>
              <a:p>
                <a:pPr marL="0" indent="0">
                  <a:buNone/>
                </a:pPr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３</a:t>
                </a:r>
                <a:r>
                  <a:rPr lang="en-US" altLang="ja-JP" dirty="0" smtClean="0"/>
                  <a:t>)</a:t>
                </a:r>
                <a:r>
                  <a:rPr lang="ja-JP" altLang="en-US" dirty="0"/>
                  <a:t>　（－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７</m:t>
                        </m:r>
                      </m:den>
                    </m:f>
                  </m:oMath>
                </a14:m>
                <a:r>
                  <a:rPr lang="ja-JP" altLang="en-US" dirty="0"/>
                  <a:t>）＋</a:t>
                </a:r>
                <a:r>
                  <a:rPr lang="ja-JP" altLang="en-US" dirty="0" smtClean="0"/>
                  <a:t>（</a:t>
                </a:r>
                <a14:m>
                  <m:oMath xmlns:m="http://schemas.openxmlformats.org/officeDocument/2006/math">
                    <m:r>
                      <a:rPr lang="ja-JP" altLang="en-US" b="0" i="1" smtClean="0">
                        <a:latin typeface="Cambria Math"/>
                      </a:rPr>
                      <m:t>＋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２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７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）</a:t>
                </a:r>
                <a:r>
                  <a:rPr lang="ja-JP" altLang="en-US" dirty="0"/>
                  <a:t>　　　　</a:t>
                </a:r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４</a:t>
                </a:r>
                <a:r>
                  <a:rPr lang="en-US" altLang="ja-JP" dirty="0" smtClean="0"/>
                  <a:t>)</a:t>
                </a:r>
                <a:r>
                  <a:rPr lang="ja-JP" altLang="en-US" dirty="0"/>
                  <a:t>　 （－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４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５</m:t>
                        </m:r>
                      </m:den>
                    </m:f>
                  </m:oMath>
                </a14:m>
                <a:r>
                  <a:rPr lang="ja-JP" altLang="en-US" dirty="0"/>
                  <a:t>）＋</a:t>
                </a:r>
                <a:r>
                  <a:rPr lang="ja-JP" altLang="en-US" dirty="0" smtClean="0"/>
                  <a:t>（－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５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/>
                  <a:t>）</a:t>
                </a: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sz="1800" dirty="0" smtClean="0"/>
              </a:p>
              <a:p>
                <a:pPr marL="0" indent="0">
                  <a:buNone/>
                </a:pPr>
                <a:endParaRPr lang="en-US" altLang="ja-JP" sz="1800" dirty="0"/>
              </a:p>
              <a:p>
                <a:pPr marL="0" indent="0">
                  <a:buNone/>
                </a:pPr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５</a:t>
                </a:r>
                <a:r>
                  <a:rPr lang="en-US" altLang="ja-JP" dirty="0" smtClean="0"/>
                  <a:t>)</a:t>
                </a:r>
                <a:r>
                  <a:rPr lang="ja-JP" altLang="en-US" dirty="0"/>
                  <a:t>　（－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den>
                    </m:f>
                  </m:oMath>
                </a14:m>
                <a:r>
                  <a:rPr lang="ja-JP" altLang="en-US" dirty="0"/>
                  <a:t>）＋</a:t>
                </a:r>
                <a:r>
                  <a:rPr lang="ja-JP" altLang="en-US" dirty="0" smtClean="0"/>
                  <a:t>（</a:t>
                </a:r>
                <a14:m>
                  <m:oMath xmlns:m="http://schemas.openxmlformats.org/officeDocument/2006/math">
                    <m:r>
                      <a:rPr lang="ja-JP" altLang="en-US" b="0" i="1" smtClean="0">
                        <a:latin typeface="Cambria Math"/>
                      </a:rPr>
                      <m:t>＋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４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 smtClean="0"/>
                  <a:t>）</a:t>
                </a:r>
                <a:r>
                  <a:rPr lang="ja-JP" altLang="en-US" dirty="0"/>
                  <a:t>　　　　</a:t>
                </a:r>
                <a:r>
                  <a:rPr lang="en-US" altLang="ja-JP" dirty="0" smtClean="0"/>
                  <a:t>(</a:t>
                </a:r>
                <a:r>
                  <a:rPr lang="ja-JP" altLang="en-US" dirty="0" smtClean="0"/>
                  <a:t>６</a:t>
                </a:r>
                <a:r>
                  <a:rPr lang="en-US" altLang="ja-JP" dirty="0" smtClean="0"/>
                  <a:t>)</a:t>
                </a:r>
                <a:r>
                  <a:rPr lang="ja-JP" altLang="en-US" dirty="0"/>
                  <a:t>　 （</a:t>
                </a:r>
                <a14:m>
                  <m:oMath xmlns:m="http://schemas.openxmlformats.org/officeDocument/2006/math">
                    <m:r>
                      <a:rPr lang="ja-JP" altLang="en-US" b="0" i="1" smtClean="0">
                        <a:latin typeface="Cambria Math"/>
                      </a:rPr>
                      <m:t>＋</m:t>
                    </m:r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i="1">
                            <a:latin typeface="Cambria Math"/>
                          </a:rPr>
                          <m:t>１</m:t>
                        </m:r>
                      </m:num>
                      <m:den>
                        <m:r>
                          <a:rPr lang="ja-JP" altLang="en-US" b="0" i="1" smtClean="0">
                            <a:latin typeface="Cambria Math"/>
                          </a:rPr>
                          <m:t>６</m:t>
                        </m:r>
                      </m:den>
                    </m:f>
                  </m:oMath>
                </a14:m>
                <a:r>
                  <a:rPr lang="ja-JP" altLang="en-US" dirty="0"/>
                  <a:t>）＋</a:t>
                </a:r>
                <a:r>
                  <a:rPr lang="ja-JP" altLang="en-US" dirty="0" smtClean="0"/>
                  <a:t>（－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altLang="ja-JP" i="1">
                            <a:latin typeface="Cambria Math"/>
                          </a:rPr>
                        </m:ctrlPr>
                      </m:fPr>
                      <m:num>
                        <m:r>
                          <a:rPr lang="ja-JP" altLang="en-US" b="0" i="1" smtClean="0">
                            <a:latin typeface="Cambria Math"/>
                          </a:rPr>
                          <m:t>３</m:t>
                        </m:r>
                      </m:num>
                      <m:den>
                        <m:r>
                          <a:rPr lang="ja-JP" altLang="en-US" i="1">
                            <a:latin typeface="Cambria Math"/>
                          </a:rPr>
                          <m:t>１０</m:t>
                        </m:r>
                      </m:den>
                    </m:f>
                    <m:r>
                      <a:rPr lang="ja-JP" altLang="en-US" i="1">
                        <a:latin typeface="Cambria Math"/>
                      </a:rPr>
                      <m:t> </m:t>
                    </m:r>
                  </m:oMath>
                </a14:m>
                <a:r>
                  <a:rPr lang="ja-JP" altLang="en-US" dirty="0"/>
                  <a:t>）</a:t>
                </a: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lang="en-US" altLang="ja-JP" sz="2800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endParaRPr lang="en-US" altLang="ja-JP" dirty="0"/>
              </a:p>
              <a:p>
                <a:pPr marL="0" indent="0">
                  <a:buNone/>
                </a:pPr>
                <a:endParaRPr lang="en-US" altLang="ja-JP" dirty="0" smtClean="0"/>
              </a:p>
              <a:p>
                <a:pPr marL="0" indent="0">
                  <a:buNone/>
                </a:pPr>
                <a:endParaRPr lang="ja-JP" altLang="en-US" dirty="0"/>
              </a:p>
              <a:p>
                <a:pPr marL="0" indent="0">
                  <a:buNone/>
                </a:pPr>
                <a:endParaRPr kumimoji="1" lang="ja-JP" altLang="en-US" dirty="0"/>
              </a:p>
            </p:txBody>
          </p:sp>
        </mc:Choice>
        <mc:Fallback xmlns="">
          <p:sp>
            <p:nvSpPr>
              <p:cNvPr id="3" name="コンテンツ プレースホルダー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79512" y="836712"/>
                <a:ext cx="8856984" cy="5904656"/>
              </a:xfrm>
              <a:blipFill rotWithShape="1">
                <a:blip r:embed="rId2"/>
                <a:stretch>
                  <a:fillRect l="-1721" t="-1858" r="-137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15558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8058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加法の計算法則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07504" y="1042828"/>
            <a:ext cx="3780420" cy="12961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（＋６）＋（－４）＝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（－４</a:t>
            </a:r>
            <a:r>
              <a:rPr lang="ja-JP" altLang="en-US" sz="3600" dirty="0" smtClean="0"/>
              <a:t>）＋（＋６）＝</a:t>
            </a:r>
            <a:endParaRPr kumimoji="1" lang="ja-JP" altLang="en-US" sz="36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3569997" y="1021129"/>
            <a:ext cx="1080120" cy="129614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＋２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＋２</a:t>
            </a:r>
            <a:endParaRPr lang="ja-JP" altLang="en-US" sz="36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5250980" y="1021129"/>
            <a:ext cx="3600400" cy="823694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4800" b="1" dirty="0" smtClean="0"/>
              <a:t>ａ＋ｂ＝ｂ＋ａ</a:t>
            </a:r>
            <a:endParaRPr lang="ja-JP" altLang="en-US" sz="48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5435060" y="1844823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加法の交換法則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06468" y="2636912"/>
            <a:ext cx="5328592" cy="39604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（＋６）＋｛（－４）＋（－３）｝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＝（＋６）＋（－７）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＝－１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｛（</a:t>
            </a:r>
            <a:r>
              <a:rPr lang="ja-JP" altLang="en-US" sz="3600" dirty="0"/>
              <a:t>＋６</a:t>
            </a:r>
            <a:r>
              <a:rPr lang="ja-JP" altLang="en-US" sz="3600" dirty="0" smtClean="0"/>
              <a:t>）</a:t>
            </a:r>
            <a:r>
              <a:rPr lang="ja-JP" altLang="en-US" sz="3600" dirty="0"/>
              <a:t>＋</a:t>
            </a:r>
            <a:r>
              <a:rPr lang="ja-JP" altLang="en-US" sz="3600" dirty="0" smtClean="0"/>
              <a:t>（－４）｝＋（－３）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＝（＋２）＋（－３）</a:t>
            </a:r>
            <a:endParaRPr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＝－１</a:t>
            </a:r>
          </a:p>
        </p:txBody>
      </p:sp>
      <p:sp>
        <p:nvSpPr>
          <p:cNvPr id="8" name="コンテンツ プレースホルダー 2"/>
          <p:cNvSpPr txBox="1">
            <a:spLocks/>
          </p:cNvSpPr>
          <p:nvPr/>
        </p:nvSpPr>
        <p:spPr>
          <a:xfrm>
            <a:off x="4170860" y="3609020"/>
            <a:ext cx="4680520" cy="864096"/>
          </a:xfrm>
          <a:prstGeom prst="rect">
            <a:avLst/>
          </a:prstGeom>
          <a:solidFill>
            <a:srgbClr val="FFFF00"/>
          </a:solidFill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altLang="ja-JP" sz="4800" b="1" dirty="0"/>
              <a:t>a</a:t>
            </a:r>
            <a:r>
              <a:rPr lang="en-US" altLang="ja-JP" sz="4800" b="1" dirty="0" smtClean="0"/>
              <a:t>+(</a:t>
            </a:r>
            <a:r>
              <a:rPr lang="en-US" altLang="ja-JP" sz="4800" b="1" dirty="0" err="1" smtClean="0"/>
              <a:t>b+c</a:t>
            </a:r>
            <a:r>
              <a:rPr lang="en-US" altLang="ja-JP" sz="4800" b="1" dirty="0" smtClean="0"/>
              <a:t>)</a:t>
            </a:r>
            <a:r>
              <a:rPr lang="ja-JP" altLang="en-US" sz="4800" b="1" dirty="0" smtClean="0"/>
              <a:t>＝</a:t>
            </a:r>
            <a:r>
              <a:rPr lang="en-US" altLang="ja-JP" sz="4800" b="1" dirty="0"/>
              <a:t> (</a:t>
            </a:r>
            <a:r>
              <a:rPr lang="en-US" altLang="ja-JP" sz="4800" b="1" dirty="0" err="1" smtClean="0"/>
              <a:t>a+b</a:t>
            </a:r>
            <a:r>
              <a:rPr lang="en-US" altLang="ja-JP" sz="4800" b="1" dirty="0"/>
              <a:t>)</a:t>
            </a:r>
            <a:r>
              <a:rPr lang="en-US" altLang="ja-JP" sz="4800" b="1" dirty="0" smtClean="0"/>
              <a:t>+c</a:t>
            </a:r>
            <a:endParaRPr lang="ja-JP" altLang="en-US" sz="4800" b="1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435060" y="4581128"/>
            <a:ext cx="34163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FF0000"/>
                </a:solidFill>
              </a:rPr>
              <a:t>加法の結合法則</a:t>
            </a:r>
            <a:endParaRPr kumimoji="1" lang="ja-JP" alt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944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 animBg="1"/>
      <p:bldP spid="6" grpId="0"/>
      <p:bldP spid="7" grpId="0" build="p"/>
      <p:bldP spid="8" grpId="0" animBg="1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02878"/>
          </a:xfrm>
        </p:spPr>
        <p:txBody>
          <a:bodyPr>
            <a:normAutofit/>
          </a:bodyPr>
          <a:lstStyle/>
          <a:p>
            <a:r>
              <a:rPr kumimoji="1" lang="ja-JP" altLang="en-US" sz="4800" dirty="0" smtClean="0"/>
              <a:t>式で表そう</a:t>
            </a:r>
            <a:endParaRPr kumimoji="1" lang="ja-JP" altLang="en-US" sz="4800" dirty="0"/>
          </a:p>
        </p:txBody>
      </p:sp>
      <p:pic>
        <p:nvPicPr>
          <p:cNvPr id="1026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166" y="1137167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307" y="2205276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307" y="1137166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923" y="3347745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275" y="2205277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307" y="3347746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3347744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899" y="4490213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2205277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3307" y="4490212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teacher\AppData\Local\Microsoft\Windows\Temporary Internet Files\Content.IE5\UHOFR3SL\MC900437042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1151035"/>
            <a:ext cx="1142469" cy="11424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4355976" y="1526933"/>
            <a:ext cx="38266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/>
              <a:t>５＋６＝１１</a:t>
            </a:r>
            <a:endParaRPr kumimoji="1" lang="ja-JP" altLang="en-US" sz="6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4331539" y="2734903"/>
            <a:ext cx="432451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５より６大きい数を求める計算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cxnSp>
        <p:nvCxnSpPr>
          <p:cNvPr id="18" name="直線コネクタ 17"/>
          <p:cNvCxnSpPr/>
          <p:nvPr/>
        </p:nvCxnSpPr>
        <p:spPr>
          <a:xfrm>
            <a:off x="4118734" y="5739424"/>
            <a:ext cx="4859412" cy="13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コネクタ 18"/>
          <p:cNvCxnSpPr/>
          <p:nvPr/>
        </p:nvCxnSpPr>
        <p:spPr>
          <a:xfrm>
            <a:off x="4118734" y="560023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5527808" y="559747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6243530" y="559747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6890076" y="559747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7570965" y="560023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3414197" y="559747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コネクタ 24"/>
          <p:cNvCxnSpPr/>
          <p:nvPr/>
        </p:nvCxnSpPr>
        <p:spPr>
          <a:xfrm>
            <a:off x="2639206" y="559747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コネクタ 25"/>
          <p:cNvCxnSpPr/>
          <p:nvPr/>
        </p:nvCxnSpPr>
        <p:spPr>
          <a:xfrm>
            <a:off x="1885470" y="560023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直線コネクタ 26"/>
          <p:cNvCxnSpPr/>
          <p:nvPr/>
        </p:nvCxnSpPr>
        <p:spPr>
          <a:xfrm>
            <a:off x="1135893" y="5602990"/>
            <a:ext cx="0" cy="281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/>
        </p:nvCxnSpPr>
        <p:spPr>
          <a:xfrm>
            <a:off x="4833129" y="559747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/>
        </p:nvCxnSpPr>
        <p:spPr>
          <a:xfrm>
            <a:off x="384688" y="560023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3199234" y="5875134"/>
            <a:ext cx="42992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５</a:t>
            </a:r>
            <a:endParaRPr kumimoji="1" lang="ja-JP" altLang="en-US" sz="2800" dirty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7315125" y="5868943"/>
            <a:ext cx="756938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１１ 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cxnSp>
        <p:nvCxnSpPr>
          <p:cNvPr id="32" name="直線コネクタ 31"/>
          <p:cNvCxnSpPr/>
          <p:nvPr/>
        </p:nvCxnSpPr>
        <p:spPr>
          <a:xfrm flipV="1">
            <a:off x="58993" y="5739424"/>
            <a:ext cx="4059742" cy="4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/>
        </p:nvCxnSpPr>
        <p:spPr>
          <a:xfrm>
            <a:off x="8211319" y="5620173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/>
        </p:nvCxnSpPr>
        <p:spPr>
          <a:xfrm>
            <a:off x="3414197" y="5044108"/>
            <a:ext cx="0" cy="859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/>
        </p:nvCxnSpPr>
        <p:spPr>
          <a:xfrm>
            <a:off x="7570965" y="5029689"/>
            <a:ext cx="0" cy="859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/>
        </p:nvCxnSpPr>
        <p:spPr>
          <a:xfrm flipH="1">
            <a:off x="3414198" y="5410995"/>
            <a:ext cx="4156767" cy="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コネクタ 36"/>
          <p:cNvCxnSpPr/>
          <p:nvPr/>
        </p:nvCxnSpPr>
        <p:spPr>
          <a:xfrm>
            <a:off x="8835296" y="5605753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5236741" y="4799836"/>
            <a:ext cx="51167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６ 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443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17" grpId="0"/>
      <p:bldP spid="31" grpId="0"/>
      <p:bldP spid="3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96108" y="854546"/>
            <a:ext cx="382668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/>
              <a:t>５＋６＝１１</a:t>
            </a:r>
            <a:endParaRPr kumimoji="1" lang="ja-JP" altLang="en-US" sz="6000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10149" y="1700808"/>
            <a:ext cx="81369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５より６大きい数を求める計算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10149" y="2711219"/>
            <a:ext cx="43140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/>
              <a:t>（－４）＋６＝</a:t>
            </a:r>
            <a:endParaRPr kumimoji="1" lang="ja-JP" altLang="en-US" sz="6000" dirty="0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296770" y="3573016"/>
            <a:ext cx="8459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800" dirty="0">
                <a:solidFill>
                  <a:srgbClr val="FF0000"/>
                </a:solidFill>
              </a:rPr>
              <a:t>－４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より６大きい数を求める計算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96770" y="4404013"/>
            <a:ext cx="431400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0" dirty="0" smtClean="0"/>
              <a:t>５＋（－６）＝</a:t>
            </a:r>
            <a:endParaRPr kumimoji="1" lang="ja-JP" altLang="en-US" sz="6000" dirty="0"/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314312" y="5301208"/>
            <a:ext cx="84595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FF0000"/>
                </a:solidFill>
              </a:rPr>
              <a:t>５より</a:t>
            </a:r>
            <a:r>
              <a:rPr kumimoji="1" lang="ja-JP" altLang="en-US" sz="4800" u="sng" dirty="0" smtClean="0">
                <a:solidFill>
                  <a:srgbClr val="FF0000"/>
                </a:solidFill>
              </a:rPr>
              <a:t>－６大きい数</a:t>
            </a:r>
            <a:r>
              <a:rPr kumimoji="1" lang="ja-JP" altLang="en-US" sz="4800" dirty="0" smtClean="0">
                <a:solidFill>
                  <a:srgbClr val="FF0000"/>
                </a:solidFill>
              </a:rPr>
              <a:t>を求める計算</a:t>
            </a:r>
            <a:endParaRPr kumimoji="1" lang="ja-JP" altLang="en-US" sz="4800" dirty="0">
              <a:solidFill>
                <a:srgbClr val="FF0000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2417383" y="6027002"/>
            <a:ext cx="298299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4800" dirty="0" smtClean="0">
                <a:solidFill>
                  <a:srgbClr val="0070C0"/>
                </a:solidFill>
              </a:rPr>
              <a:t>６小さい数</a:t>
            </a:r>
            <a:endParaRPr kumimoji="1" lang="ja-JP" altLang="en-US" sz="4800" dirty="0">
              <a:solidFill>
                <a:srgbClr val="0070C0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4378600" y="4404012"/>
            <a:ext cx="148954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/>
              <a:t>－１</a:t>
            </a:r>
            <a:endParaRPr kumimoji="1" lang="ja-JP" altLang="en-US" sz="6000" dirty="0"/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4526520" y="2711218"/>
            <a:ext cx="63675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6000" dirty="0" smtClean="0"/>
              <a:t>２</a:t>
            </a:r>
            <a:endParaRPr kumimoji="1" lang="ja-JP" altLang="en-US" sz="6000" dirty="0"/>
          </a:p>
        </p:txBody>
      </p:sp>
      <p:sp>
        <p:nvSpPr>
          <p:cNvPr id="25" name="タイトル 1"/>
          <p:cNvSpPr>
            <a:spLocks noGrp="1"/>
          </p:cNvSpPr>
          <p:nvPr>
            <p:ph type="title"/>
          </p:nvPr>
        </p:nvSpPr>
        <p:spPr>
          <a:xfrm>
            <a:off x="429262" y="116632"/>
            <a:ext cx="8229600" cy="579908"/>
          </a:xfrm>
        </p:spPr>
        <p:txBody>
          <a:bodyPr>
            <a:noAutofit/>
          </a:bodyPr>
          <a:lstStyle/>
          <a:p>
            <a:r>
              <a:rPr kumimoji="1" lang="ja-JP" altLang="en-US" dirty="0" smtClean="0"/>
              <a:t>正の数・負の数の加法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4589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8" grpId="0"/>
      <p:bldP spid="19" grpId="0"/>
      <p:bldP spid="20" grpId="0"/>
      <p:bldP spid="21" grpId="0"/>
      <p:bldP spid="22" grpId="0"/>
      <p:bldP spid="2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78098"/>
          </a:xfrm>
        </p:spPr>
        <p:txBody>
          <a:bodyPr/>
          <a:lstStyle/>
          <a:p>
            <a:r>
              <a:rPr kumimoji="1" lang="ja-JP" altLang="en-US" dirty="0" smtClean="0"/>
              <a:t>正の数・負の数の加法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124744"/>
            <a:ext cx="8568952" cy="50405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4800" dirty="0" smtClean="0"/>
              <a:t>（－２）＋（－６）＝</a:t>
            </a:r>
            <a:endParaRPr kumimoji="1" lang="en-US" altLang="ja-JP" sz="4800" dirty="0" smtClean="0"/>
          </a:p>
          <a:p>
            <a:pPr marL="0" indent="0">
              <a:buNone/>
            </a:pPr>
            <a:r>
              <a:rPr lang="ja-JP" altLang="en-US" sz="4400" dirty="0" smtClean="0">
                <a:solidFill>
                  <a:srgbClr val="FF0000"/>
                </a:solidFill>
              </a:rPr>
              <a:t>－２より</a:t>
            </a:r>
            <a:r>
              <a:rPr lang="ja-JP" altLang="en-US" sz="4400" u="sng" dirty="0">
                <a:solidFill>
                  <a:srgbClr val="FF0000"/>
                </a:solidFill>
              </a:rPr>
              <a:t>－６大きい数</a:t>
            </a:r>
            <a:r>
              <a:rPr lang="ja-JP" altLang="en-US" sz="4400" dirty="0">
                <a:solidFill>
                  <a:srgbClr val="FF0000"/>
                </a:solidFill>
              </a:rPr>
              <a:t>を求める</a:t>
            </a:r>
            <a:r>
              <a:rPr lang="ja-JP" altLang="en-US" sz="4400" dirty="0" smtClean="0">
                <a:solidFill>
                  <a:srgbClr val="FF0000"/>
                </a:solidFill>
              </a:rPr>
              <a:t>計算</a:t>
            </a:r>
            <a:endParaRPr lang="en-US" altLang="ja-JP" sz="44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4400" dirty="0">
                <a:solidFill>
                  <a:srgbClr val="FF0000"/>
                </a:solidFill>
              </a:rPr>
              <a:t>　</a:t>
            </a:r>
            <a:r>
              <a:rPr kumimoji="1" lang="ja-JP" altLang="en-US" sz="4400" dirty="0" smtClean="0">
                <a:solidFill>
                  <a:srgbClr val="FF0000"/>
                </a:solidFill>
              </a:rPr>
              <a:t>　　　　　</a:t>
            </a:r>
            <a:r>
              <a:rPr kumimoji="1" lang="ja-JP" altLang="en-US" sz="4400" dirty="0" smtClean="0">
                <a:solidFill>
                  <a:srgbClr val="0070C0"/>
                </a:solidFill>
              </a:rPr>
              <a:t>６小さい数</a:t>
            </a:r>
            <a:endParaRPr kumimoji="1" lang="en-US" altLang="ja-JP" sz="4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US" altLang="ja-JP" sz="4400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kumimoji="1" lang="en-US" altLang="ja-JP" sz="4400" dirty="0" smtClean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ja-JP" altLang="en-US" sz="4400" dirty="0"/>
              <a:t>た</a:t>
            </a:r>
            <a:r>
              <a:rPr lang="ja-JP" altLang="en-US" sz="4400" dirty="0" smtClean="0"/>
              <a:t>し算のことを</a:t>
            </a:r>
            <a:r>
              <a:rPr lang="ja-JP" altLang="en-US" sz="4400" dirty="0" smtClean="0">
                <a:solidFill>
                  <a:srgbClr val="FF0000"/>
                </a:solidFill>
              </a:rPr>
              <a:t>加法</a:t>
            </a:r>
            <a:r>
              <a:rPr lang="ja-JP" altLang="en-US" sz="4400" dirty="0" smtClean="0"/>
              <a:t>といいます。</a:t>
            </a:r>
            <a:endParaRPr lang="en-US" altLang="ja-JP" sz="4400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932040" y="1052736"/>
            <a:ext cx="14895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5400" dirty="0" smtClean="0"/>
              <a:t>－８</a:t>
            </a:r>
            <a:endParaRPr kumimoji="1" lang="ja-JP" altLang="en-US" sz="5400" dirty="0"/>
          </a:p>
        </p:txBody>
      </p:sp>
      <p:cxnSp>
        <p:nvCxnSpPr>
          <p:cNvPr id="5" name="直線コネクタ 4"/>
          <p:cNvCxnSpPr/>
          <p:nvPr/>
        </p:nvCxnSpPr>
        <p:spPr>
          <a:xfrm>
            <a:off x="4118734" y="4509120"/>
            <a:ext cx="4859412" cy="137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直線コネクタ 5"/>
          <p:cNvCxnSpPr/>
          <p:nvPr/>
        </p:nvCxnSpPr>
        <p:spPr>
          <a:xfrm>
            <a:off x="4118734" y="436993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コネクタ 6"/>
          <p:cNvCxnSpPr/>
          <p:nvPr/>
        </p:nvCxnSpPr>
        <p:spPr>
          <a:xfrm>
            <a:off x="5527808" y="436717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コネクタ 7"/>
          <p:cNvCxnSpPr/>
          <p:nvPr/>
        </p:nvCxnSpPr>
        <p:spPr>
          <a:xfrm>
            <a:off x="6243530" y="436717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コネクタ 8"/>
          <p:cNvCxnSpPr/>
          <p:nvPr/>
        </p:nvCxnSpPr>
        <p:spPr>
          <a:xfrm>
            <a:off x="6890076" y="436717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コネクタ 9"/>
          <p:cNvCxnSpPr/>
          <p:nvPr/>
        </p:nvCxnSpPr>
        <p:spPr>
          <a:xfrm>
            <a:off x="7570965" y="436993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3414197" y="436717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コネクタ 11"/>
          <p:cNvCxnSpPr/>
          <p:nvPr/>
        </p:nvCxnSpPr>
        <p:spPr>
          <a:xfrm>
            <a:off x="2639206" y="436717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線コネクタ 12"/>
          <p:cNvCxnSpPr/>
          <p:nvPr/>
        </p:nvCxnSpPr>
        <p:spPr>
          <a:xfrm>
            <a:off x="1885470" y="436993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コネクタ 13"/>
          <p:cNvCxnSpPr/>
          <p:nvPr/>
        </p:nvCxnSpPr>
        <p:spPr>
          <a:xfrm>
            <a:off x="1135893" y="4372686"/>
            <a:ext cx="0" cy="281134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コネクタ 14"/>
          <p:cNvCxnSpPr/>
          <p:nvPr/>
        </p:nvCxnSpPr>
        <p:spPr>
          <a:xfrm>
            <a:off x="4833129" y="4367175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線コネクタ 15"/>
          <p:cNvCxnSpPr/>
          <p:nvPr/>
        </p:nvCxnSpPr>
        <p:spPr>
          <a:xfrm>
            <a:off x="384688" y="4369931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/>
          <p:cNvSpPr txBox="1"/>
          <p:nvPr/>
        </p:nvSpPr>
        <p:spPr>
          <a:xfrm>
            <a:off x="741393" y="4659338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－８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6639380" y="4636544"/>
            <a:ext cx="512037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ja-JP" altLang="en-US" sz="2800" dirty="0" smtClean="0"/>
              <a:t>０ </a:t>
            </a:r>
            <a:endParaRPr kumimoji="1" lang="ja-JP" altLang="en-US" sz="2800" dirty="0"/>
          </a:p>
        </p:txBody>
      </p:sp>
      <p:cxnSp>
        <p:nvCxnSpPr>
          <p:cNvPr id="19" name="直線コネクタ 18"/>
          <p:cNvCxnSpPr/>
          <p:nvPr/>
        </p:nvCxnSpPr>
        <p:spPr>
          <a:xfrm flipV="1">
            <a:off x="58993" y="4509120"/>
            <a:ext cx="4059742" cy="4133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コネクタ 19"/>
          <p:cNvCxnSpPr/>
          <p:nvPr/>
        </p:nvCxnSpPr>
        <p:spPr>
          <a:xfrm>
            <a:off x="8211319" y="438986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コネクタ 20"/>
          <p:cNvCxnSpPr/>
          <p:nvPr/>
        </p:nvCxnSpPr>
        <p:spPr>
          <a:xfrm>
            <a:off x="1135893" y="3813804"/>
            <a:ext cx="0" cy="859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コネクタ 21"/>
          <p:cNvCxnSpPr/>
          <p:nvPr/>
        </p:nvCxnSpPr>
        <p:spPr>
          <a:xfrm>
            <a:off x="5527808" y="3813803"/>
            <a:ext cx="0" cy="859953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直線コネクタ 22"/>
          <p:cNvCxnSpPr/>
          <p:nvPr/>
        </p:nvCxnSpPr>
        <p:spPr>
          <a:xfrm>
            <a:off x="1135893" y="4180691"/>
            <a:ext cx="4391914" cy="0"/>
          </a:xfrm>
          <a:prstGeom prst="line">
            <a:avLst/>
          </a:prstGeom>
          <a:ln w="381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コネクタ 23"/>
          <p:cNvCxnSpPr/>
          <p:nvPr/>
        </p:nvCxnSpPr>
        <p:spPr>
          <a:xfrm>
            <a:off x="8835296" y="4375449"/>
            <a:ext cx="0" cy="283889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テキスト ボックス 24"/>
          <p:cNvSpPr txBox="1"/>
          <p:nvPr/>
        </p:nvSpPr>
        <p:spPr>
          <a:xfrm>
            <a:off x="3158357" y="3651290"/>
            <a:ext cx="511679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６ </a:t>
            </a:r>
            <a:endParaRPr kumimoji="1"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5133308" y="4673757"/>
            <a:ext cx="7889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2800" dirty="0" smtClean="0"/>
              <a:t>－２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811444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/>
      <p:bldP spid="17" grpId="0"/>
      <p:bldP spid="18" grpId="0"/>
      <p:bldP spid="25" grpId="0"/>
      <p:bldP spid="2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次の計算をしましょう。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764704"/>
            <a:ext cx="3635896" cy="268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（＋３）＋（＋４）＝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（－３）＋（－４）</a:t>
            </a:r>
            <a:r>
              <a:rPr lang="ja-JP" altLang="en-US" sz="3600" dirty="0" smtClean="0"/>
              <a:t>＝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/>
              <a:t>（＋３）＋（－４）</a:t>
            </a:r>
            <a:r>
              <a:rPr kumimoji="1" lang="ja-JP" altLang="en-US" sz="3600" dirty="0" smtClean="0"/>
              <a:t>＝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（－３）＋（＋４）＝</a:t>
            </a:r>
            <a:endParaRPr kumimoji="1" lang="ja-JP" altLang="en-US" sz="36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556520" y="764704"/>
            <a:ext cx="3635896" cy="2691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（＋６）＋（＋２）＝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（－６）＋（－２）＝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（＋６）＋（－２）＝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（－６）＋（＋２）＝</a:t>
            </a:r>
            <a:endParaRPr lang="ja-JP" altLang="en-US" sz="36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476400" y="764704"/>
            <a:ext cx="1080120" cy="2691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＋７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－７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－１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/>
              <a:t>＋１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8063880" y="755632"/>
            <a:ext cx="1080120" cy="26916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＋８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－８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/>
              <a:t>＋</a:t>
            </a:r>
            <a:r>
              <a:rPr lang="ja-JP" altLang="en-US" sz="3600" dirty="0" smtClean="0"/>
              <a:t>４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－４</a:t>
            </a:r>
            <a:endParaRPr lang="ja-JP" altLang="en-US" sz="3600" dirty="0"/>
          </a:p>
        </p:txBody>
      </p:sp>
      <p:sp>
        <p:nvSpPr>
          <p:cNvPr id="7" name="コンテンツ プレースホルダー 2"/>
          <p:cNvSpPr txBox="1">
            <a:spLocks/>
          </p:cNvSpPr>
          <p:nvPr/>
        </p:nvSpPr>
        <p:spPr>
          <a:xfrm>
            <a:off x="179511" y="3475391"/>
            <a:ext cx="8934459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２数の和の符号や絶対値について、気がついたことをいいましょう。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77961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  <p:bldP spid="6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41720" y="86892"/>
            <a:ext cx="8229600" cy="634082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次の計算をしましょう。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764704"/>
            <a:ext cx="3635896" cy="42484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（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＋</a:t>
            </a:r>
            <a:r>
              <a:rPr kumimoji="1" lang="ja-JP" altLang="en-US" sz="3600" dirty="0" smtClean="0"/>
              <a:t>３）＋（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＋</a:t>
            </a:r>
            <a:r>
              <a:rPr kumimoji="1" lang="ja-JP" altLang="en-US" sz="3600" dirty="0" smtClean="0"/>
              <a:t>４）＝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（</a:t>
            </a:r>
            <a:r>
              <a:rPr lang="ja-JP" altLang="en-US" sz="3600" dirty="0">
                <a:solidFill>
                  <a:srgbClr val="0070C0"/>
                </a:solidFill>
              </a:rPr>
              <a:t>－</a:t>
            </a:r>
            <a:r>
              <a:rPr lang="ja-JP" altLang="en-US" sz="3600" dirty="0"/>
              <a:t>３）＋（</a:t>
            </a:r>
            <a:r>
              <a:rPr lang="ja-JP" altLang="en-US" sz="3600" dirty="0">
                <a:solidFill>
                  <a:srgbClr val="0070C0"/>
                </a:solidFill>
              </a:rPr>
              <a:t>－</a:t>
            </a:r>
            <a:r>
              <a:rPr lang="ja-JP" altLang="en-US" sz="3600" dirty="0"/>
              <a:t>４）</a:t>
            </a:r>
            <a:r>
              <a:rPr lang="ja-JP" altLang="en-US" sz="3600" dirty="0" smtClean="0"/>
              <a:t>＝</a:t>
            </a: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 smtClean="0"/>
              <a:t>（</a:t>
            </a:r>
            <a:r>
              <a:rPr kumimoji="1" lang="ja-JP" altLang="en-US" sz="3600" dirty="0">
                <a:solidFill>
                  <a:srgbClr val="FF0000"/>
                </a:solidFill>
              </a:rPr>
              <a:t>＋</a:t>
            </a:r>
            <a:r>
              <a:rPr kumimoji="1" lang="ja-JP" altLang="en-US" sz="3600" dirty="0"/>
              <a:t>３）＋（</a:t>
            </a:r>
            <a:r>
              <a:rPr kumimoji="1" lang="ja-JP" altLang="en-US" sz="3600" dirty="0">
                <a:solidFill>
                  <a:srgbClr val="0070C0"/>
                </a:solidFill>
              </a:rPr>
              <a:t>－</a:t>
            </a:r>
            <a:r>
              <a:rPr kumimoji="1" lang="ja-JP" altLang="en-US" sz="3600" dirty="0"/>
              <a:t>４）</a:t>
            </a:r>
            <a:r>
              <a:rPr kumimoji="1" lang="ja-JP" altLang="en-US" sz="3600" dirty="0" smtClean="0"/>
              <a:t>＝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（</a:t>
            </a:r>
            <a:r>
              <a:rPr lang="ja-JP" altLang="en-US" sz="3600" dirty="0">
                <a:solidFill>
                  <a:srgbClr val="0070C0"/>
                </a:solidFill>
              </a:rPr>
              <a:t>－</a:t>
            </a:r>
            <a:r>
              <a:rPr lang="ja-JP" altLang="en-US" sz="3600" dirty="0"/>
              <a:t>３）＋（</a:t>
            </a:r>
            <a:r>
              <a:rPr lang="ja-JP" altLang="en-US" sz="3600" dirty="0">
                <a:solidFill>
                  <a:srgbClr val="FF0000"/>
                </a:solidFill>
              </a:rPr>
              <a:t>＋</a:t>
            </a:r>
            <a:r>
              <a:rPr lang="ja-JP" altLang="en-US" sz="3600" dirty="0"/>
              <a:t>４）＝</a:t>
            </a:r>
            <a:endParaRPr kumimoji="1" lang="ja-JP" altLang="en-US" sz="36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556520" y="764704"/>
            <a:ext cx="3635896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（</a:t>
            </a: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/>
              <a:t>６）＋（</a:t>
            </a: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/>
              <a:t>２）＝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（</a:t>
            </a:r>
            <a:r>
              <a:rPr lang="ja-JP" altLang="en-US" sz="3600" dirty="0" smtClean="0">
                <a:solidFill>
                  <a:srgbClr val="0070C0"/>
                </a:solidFill>
              </a:rPr>
              <a:t>－</a:t>
            </a:r>
            <a:r>
              <a:rPr lang="ja-JP" altLang="en-US" sz="3600" dirty="0" smtClean="0"/>
              <a:t>６）＋（</a:t>
            </a:r>
            <a:r>
              <a:rPr lang="ja-JP" altLang="en-US" sz="3600" dirty="0" smtClean="0">
                <a:solidFill>
                  <a:srgbClr val="0070C0"/>
                </a:solidFill>
              </a:rPr>
              <a:t>－</a:t>
            </a:r>
            <a:r>
              <a:rPr lang="ja-JP" altLang="en-US" sz="3600" dirty="0" smtClean="0"/>
              <a:t>２）＝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（</a:t>
            </a: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/>
              <a:t>６）＋（</a:t>
            </a:r>
            <a:r>
              <a:rPr lang="ja-JP" altLang="en-US" sz="3600" dirty="0" smtClean="0">
                <a:solidFill>
                  <a:srgbClr val="0070C0"/>
                </a:solidFill>
              </a:rPr>
              <a:t>－</a:t>
            </a:r>
            <a:r>
              <a:rPr lang="ja-JP" altLang="en-US" sz="3600" dirty="0" smtClean="0"/>
              <a:t>２）＝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（</a:t>
            </a:r>
            <a:r>
              <a:rPr lang="ja-JP" altLang="en-US" sz="3600" dirty="0" smtClean="0">
                <a:solidFill>
                  <a:srgbClr val="0070C0"/>
                </a:solidFill>
              </a:rPr>
              <a:t>－</a:t>
            </a:r>
            <a:r>
              <a:rPr lang="ja-JP" altLang="en-US" sz="3600" dirty="0" smtClean="0"/>
              <a:t>６）＋（</a:t>
            </a: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/>
              <a:t>２）＝</a:t>
            </a:r>
            <a:endParaRPr lang="ja-JP" altLang="en-US" sz="36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476400" y="764704"/>
            <a:ext cx="1080120" cy="40324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/>
              <a:t>７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0070C0"/>
                </a:solidFill>
              </a:rPr>
              <a:t>－</a:t>
            </a:r>
            <a:r>
              <a:rPr lang="ja-JP" altLang="en-US" sz="3600" dirty="0" smtClean="0"/>
              <a:t>７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0070C0"/>
                </a:solidFill>
              </a:rPr>
              <a:t>－</a:t>
            </a:r>
            <a:r>
              <a:rPr lang="ja-JP" altLang="en-US" sz="3600" dirty="0" smtClean="0"/>
              <a:t>１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＋</a:t>
            </a:r>
            <a:r>
              <a:rPr lang="ja-JP" altLang="en-US" sz="3600" dirty="0"/>
              <a:t>１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8063880" y="755632"/>
            <a:ext cx="1080120" cy="4041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/>
              <a:t>８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0070C0"/>
                </a:solidFill>
              </a:rPr>
              <a:t>－</a:t>
            </a:r>
            <a:r>
              <a:rPr lang="ja-JP" altLang="en-US" sz="3600" dirty="0" smtClean="0"/>
              <a:t>８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/>
              <a:t>４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0070C0"/>
                </a:solidFill>
              </a:rPr>
              <a:t>－</a:t>
            </a:r>
            <a:r>
              <a:rPr lang="ja-JP" altLang="en-US" sz="3600" dirty="0" smtClean="0"/>
              <a:t>４</a:t>
            </a:r>
            <a:endParaRPr lang="ja-JP" altLang="en-US" sz="3600" dirty="0"/>
          </a:p>
        </p:txBody>
      </p:sp>
      <p:sp>
        <p:nvSpPr>
          <p:cNvPr id="9" name="コンテンツ プレースホルダー 2"/>
          <p:cNvSpPr txBox="1">
            <a:spLocks/>
          </p:cNvSpPr>
          <p:nvPr/>
        </p:nvSpPr>
        <p:spPr>
          <a:xfrm>
            <a:off x="179511" y="3475391"/>
            <a:ext cx="8934459" cy="13681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２数の和の符号や絶対値について、気がついたことをいいましょう。</a:t>
            </a:r>
            <a:endParaRPr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04907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544858" y="121550"/>
            <a:ext cx="6048672" cy="634082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>
                <a:solidFill>
                  <a:srgbClr val="00B050"/>
                </a:solidFill>
              </a:rPr>
              <a:t>同符号</a:t>
            </a:r>
            <a:r>
              <a:rPr kumimoji="1" lang="ja-JP" altLang="en-US" sz="3600" dirty="0" smtClean="0"/>
              <a:t>の２数の和</a:t>
            </a:r>
            <a:endParaRPr kumimoji="1" lang="ja-JP" altLang="en-US" sz="36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764704"/>
            <a:ext cx="3635896" cy="352839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kumimoji="1" lang="ja-JP" altLang="en-US" sz="3600" dirty="0" smtClean="0"/>
              <a:t>（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＋</a:t>
            </a:r>
            <a:r>
              <a:rPr kumimoji="1" lang="ja-JP" altLang="en-US" sz="3600" dirty="0" smtClean="0"/>
              <a:t>３）＋（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＋</a:t>
            </a:r>
            <a:r>
              <a:rPr kumimoji="1" lang="ja-JP" altLang="en-US" sz="3600" dirty="0" smtClean="0"/>
              <a:t>４）＝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/>
              <a:t>（</a:t>
            </a:r>
            <a:r>
              <a:rPr lang="ja-JP" altLang="en-US" sz="3600" dirty="0">
                <a:solidFill>
                  <a:srgbClr val="0070C0"/>
                </a:solidFill>
              </a:rPr>
              <a:t>－</a:t>
            </a:r>
            <a:r>
              <a:rPr lang="ja-JP" altLang="en-US" sz="3600" dirty="0"/>
              <a:t>３）＋（</a:t>
            </a:r>
            <a:r>
              <a:rPr lang="ja-JP" altLang="en-US" sz="3600" dirty="0">
                <a:solidFill>
                  <a:srgbClr val="0070C0"/>
                </a:solidFill>
              </a:rPr>
              <a:t>－</a:t>
            </a:r>
            <a:r>
              <a:rPr lang="ja-JP" altLang="en-US" sz="3600" dirty="0"/>
              <a:t>４）</a:t>
            </a:r>
            <a:r>
              <a:rPr lang="ja-JP" altLang="en-US" sz="3600" dirty="0" smtClean="0"/>
              <a:t>＝</a:t>
            </a:r>
            <a:endParaRPr lang="en-US" altLang="ja-JP" sz="3600" dirty="0" smtClean="0"/>
          </a:p>
          <a:p>
            <a:pPr marL="0" indent="0">
              <a:buNone/>
            </a:pPr>
            <a:endParaRPr lang="en-US" altLang="ja-JP" sz="3600" dirty="0" smtClean="0"/>
          </a:p>
          <a:p>
            <a:pPr marL="0" indent="0">
              <a:buNone/>
            </a:pPr>
            <a:r>
              <a:rPr kumimoji="1" lang="ja-JP" altLang="en-US" sz="3600" dirty="0"/>
              <a:t>（</a:t>
            </a:r>
            <a:r>
              <a:rPr kumimoji="1" lang="ja-JP" altLang="en-US" sz="3600" dirty="0">
                <a:solidFill>
                  <a:srgbClr val="FF0000"/>
                </a:solidFill>
              </a:rPr>
              <a:t>＋</a:t>
            </a:r>
            <a:r>
              <a:rPr kumimoji="1" lang="ja-JP" altLang="en-US" sz="3600" dirty="0"/>
              <a:t>３）＋（</a:t>
            </a:r>
            <a:r>
              <a:rPr kumimoji="1" lang="ja-JP" altLang="en-US" sz="3600" dirty="0">
                <a:solidFill>
                  <a:srgbClr val="0070C0"/>
                </a:solidFill>
              </a:rPr>
              <a:t>－</a:t>
            </a:r>
            <a:r>
              <a:rPr kumimoji="1" lang="ja-JP" altLang="en-US" sz="3600" dirty="0"/>
              <a:t>４）</a:t>
            </a:r>
            <a:r>
              <a:rPr kumimoji="1" lang="ja-JP" altLang="en-US" sz="3600" dirty="0" smtClean="0"/>
              <a:t>＝</a:t>
            </a:r>
            <a:endParaRPr kumimoji="1" lang="en-US" altLang="ja-JP" sz="3600" dirty="0" smtClean="0"/>
          </a:p>
          <a:p>
            <a:pPr marL="0" indent="0">
              <a:buNone/>
            </a:pPr>
            <a:r>
              <a:rPr lang="ja-JP" altLang="en-US" sz="3600" dirty="0" smtClean="0"/>
              <a:t>（</a:t>
            </a:r>
            <a:r>
              <a:rPr lang="ja-JP" altLang="en-US" sz="3600" dirty="0" smtClean="0">
                <a:solidFill>
                  <a:srgbClr val="0070C0"/>
                </a:solidFill>
              </a:rPr>
              <a:t>－</a:t>
            </a:r>
            <a:r>
              <a:rPr lang="ja-JP" altLang="en-US" sz="3600" dirty="0" smtClean="0"/>
              <a:t>３）＋（</a:t>
            </a: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/>
              <a:t>４）＝</a:t>
            </a:r>
            <a:endParaRPr kumimoji="1" lang="ja-JP" altLang="en-US" sz="36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4556520" y="764704"/>
            <a:ext cx="3635896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（</a:t>
            </a: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/>
              <a:t>６）＋（</a:t>
            </a: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/>
              <a:t>２）＝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（</a:t>
            </a:r>
            <a:r>
              <a:rPr lang="ja-JP" altLang="en-US" sz="3600" dirty="0" smtClean="0">
                <a:solidFill>
                  <a:srgbClr val="0070C0"/>
                </a:solidFill>
              </a:rPr>
              <a:t>－</a:t>
            </a:r>
            <a:r>
              <a:rPr lang="ja-JP" altLang="en-US" sz="3600" dirty="0" smtClean="0"/>
              <a:t>６）＋（</a:t>
            </a:r>
            <a:r>
              <a:rPr lang="ja-JP" altLang="en-US" sz="3600" dirty="0" smtClean="0">
                <a:solidFill>
                  <a:srgbClr val="0070C0"/>
                </a:solidFill>
              </a:rPr>
              <a:t>－</a:t>
            </a:r>
            <a:r>
              <a:rPr lang="ja-JP" altLang="en-US" sz="3600" dirty="0" smtClean="0"/>
              <a:t>２）＝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（</a:t>
            </a: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/>
              <a:t>６）＋（</a:t>
            </a:r>
            <a:r>
              <a:rPr lang="ja-JP" altLang="en-US" sz="3600" dirty="0" smtClean="0">
                <a:solidFill>
                  <a:srgbClr val="0070C0"/>
                </a:solidFill>
              </a:rPr>
              <a:t>－</a:t>
            </a:r>
            <a:r>
              <a:rPr lang="ja-JP" altLang="en-US" sz="3600" dirty="0" smtClean="0"/>
              <a:t>２）＝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（</a:t>
            </a:r>
            <a:r>
              <a:rPr lang="ja-JP" altLang="en-US" sz="3600" dirty="0" smtClean="0">
                <a:solidFill>
                  <a:srgbClr val="0070C0"/>
                </a:solidFill>
              </a:rPr>
              <a:t>－</a:t>
            </a:r>
            <a:r>
              <a:rPr lang="ja-JP" altLang="en-US" sz="3600" dirty="0" smtClean="0"/>
              <a:t>６）＋（</a:t>
            </a: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/>
              <a:t>２）＝</a:t>
            </a:r>
            <a:endParaRPr lang="ja-JP" altLang="en-US" sz="3600" dirty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3476400" y="764704"/>
            <a:ext cx="1080120" cy="34563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/>
              <a:t>７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0070C0"/>
                </a:solidFill>
              </a:rPr>
              <a:t>－</a:t>
            </a:r>
            <a:r>
              <a:rPr lang="ja-JP" altLang="en-US" sz="3600" dirty="0" smtClean="0"/>
              <a:t>７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0070C0"/>
                </a:solidFill>
              </a:rPr>
              <a:t>－</a:t>
            </a:r>
            <a:r>
              <a:rPr lang="ja-JP" altLang="en-US" sz="3600" dirty="0" smtClean="0"/>
              <a:t>１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＋</a:t>
            </a:r>
            <a:r>
              <a:rPr lang="ja-JP" altLang="en-US" sz="3600" dirty="0"/>
              <a:t>１</a:t>
            </a:r>
          </a:p>
        </p:txBody>
      </p:sp>
      <p:sp>
        <p:nvSpPr>
          <p:cNvPr id="6" name="コンテンツ プレースホルダー 2"/>
          <p:cNvSpPr txBox="1">
            <a:spLocks/>
          </p:cNvSpPr>
          <p:nvPr/>
        </p:nvSpPr>
        <p:spPr>
          <a:xfrm>
            <a:off x="8063880" y="755632"/>
            <a:ext cx="1080120" cy="34654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/>
              <a:t>８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0070C0"/>
                </a:solidFill>
              </a:rPr>
              <a:t>－</a:t>
            </a:r>
            <a:r>
              <a:rPr lang="ja-JP" altLang="en-US" sz="3600" dirty="0" smtClean="0"/>
              <a:t>８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FF0000"/>
                </a:solidFill>
              </a:rPr>
              <a:t>＋</a:t>
            </a:r>
            <a:r>
              <a:rPr lang="ja-JP" altLang="en-US" sz="3600" dirty="0" smtClean="0"/>
              <a:t>４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>
                <a:solidFill>
                  <a:srgbClr val="0070C0"/>
                </a:solidFill>
              </a:rPr>
              <a:t>－</a:t>
            </a:r>
            <a:r>
              <a:rPr lang="ja-JP" altLang="en-US" sz="3600" dirty="0" smtClean="0"/>
              <a:t>４</a:t>
            </a:r>
            <a:endParaRPr lang="ja-JP" altLang="en-US" sz="3600" dirty="0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690464" y="2085271"/>
            <a:ext cx="373211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B050"/>
                </a:solidFill>
              </a:rPr>
              <a:t>異符号</a:t>
            </a:r>
            <a:r>
              <a:rPr kumimoji="1" lang="ja-JP" altLang="en-US" sz="3600" dirty="0" smtClean="0"/>
              <a:t>の２数の和</a:t>
            </a:r>
            <a:endParaRPr kumimoji="1" lang="ja-JP" altLang="en-US" sz="3600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40458" y="4204016"/>
            <a:ext cx="9057473" cy="2554545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en-US" altLang="ja-JP" sz="3200" dirty="0" smtClean="0">
              <a:solidFill>
                <a:srgbClr val="00B050"/>
              </a:solidFill>
            </a:endParaRPr>
          </a:p>
          <a:p>
            <a:r>
              <a:rPr lang="ja-JP" altLang="en-US" sz="3200" dirty="0" smtClean="0">
                <a:solidFill>
                  <a:srgbClr val="FF0000"/>
                </a:solidFill>
              </a:rPr>
              <a:t>同符号</a:t>
            </a:r>
            <a:r>
              <a:rPr lang="ja-JP" altLang="en-US" sz="3200" dirty="0" smtClean="0"/>
              <a:t>の２数の和＝</a:t>
            </a:r>
            <a:r>
              <a:rPr lang="ja-JP" altLang="en-US" sz="3200" u="wavyHeavy" dirty="0" smtClean="0"/>
              <a:t>２数と</a:t>
            </a:r>
            <a:r>
              <a:rPr lang="ja-JP" altLang="en-US" sz="3200" u="wavyHeavy" dirty="0" smtClean="0">
                <a:solidFill>
                  <a:srgbClr val="FF0000"/>
                </a:solidFill>
              </a:rPr>
              <a:t>同じ</a:t>
            </a:r>
            <a:r>
              <a:rPr lang="ja-JP" altLang="en-US" sz="3200" u="wavyHeavy" dirty="0" smtClean="0"/>
              <a:t>符号</a:t>
            </a:r>
            <a:r>
              <a:rPr lang="ja-JP" altLang="en-US" sz="3200" dirty="0" smtClean="0"/>
              <a:t>（</a:t>
            </a:r>
            <a:r>
              <a:rPr lang="ja-JP" altLang="en-US" sz="3200" u="dbl" dirty="0" smtClean="0"/>
              <a:t>絶対値の</a:t>
            </a:r>
            <a:r>
              <a:rPr lang="ja-JP" altLang="en-US" sz="3200" u="dbl" dirty="0" smtClean="0">
                <a:solidFill>
                  <a:srgbClr val="FF0000"/>
                </a:solidFill>
              </a:rPr>
              <a:t>和</a:t>
            </a:r>
            <a:r>
              <a:rPr lang="ja-JP" altLang="en-US" sz="3200" dirty="0" smtClean="0"/>
              <a:t>）</a:t>
            </a:r>
            <a:endParaRPr lang="en-US" altLang="ja-JP" sz="3200" dirty="0" smtClean="0"/>
          </a:p>
          <a:p>
            <a:r>
              <a:rPr lang="ja-JP" altLang="en-US" sz="3200" dirty="0" smtClean="0"/>
              <a:t> 例（ー４）＋（</a:t>
            </a:r>
            <a:r>
              <a:rPr lang="ja-JP" altLang="en-US" sz="3200" dirty="0" err="1" smtClean="0"/>
              <a:t>ー</a:t>
            </a:r>
            <a:r>
              <a:rPr lang="ja-JP" altLang="en-US" sz="3200" dirty="0" smtClean="0"/>
              <a:t>８）＝</a:t>
            </a:r>
            <a:r>
              <a:rPr lang="ja-JP" altLang="en-US" sz="3200" u="wavyHeavy" dirty="0" err="1" smtClean="0"/>
              <a:t>ー</a:t>
            </a:r>
            <a:r>
              <a:rPr lang="ja-JP" altLang="en-US" sz="3200" dirty="0" smtClean="0"/>
              <a:t>（</a:t>
            </a:r>
            <a:r>
              <a:rPr lang="ja-JP" altLang="en-US" sz="3200" u="dbl" dirty="0" smtClean="0"/>
              <a:t>４＋８</a:t>
            </a:r>
            <a:r>
              <a:rPr lang="ja-JP" altLang="en-US" sz="3200" dirty="0" smtClean="0"/>
              <a:t>）＝</a:t>
            </a:r>
            <a:r>
              <a:rPr lang="ja-JP" altLang="en-US" sz="3200" dirty="0" err="1" smtClean="0"/>
              <a:t>ー</a:t>
            </a:r>
            <a:r>
              <a:rPr lang="ja-JP" altLang="en-US" sz="3200" dirty="0" smtClean="0"/>
              <a:t>１２</a:t>
            </a:r>
            <a:endParaRPr lang="en-US" altLang="ja-JP" sz="3200" dirty="0"/>
          </a:p>
          <a:p>
            <a:r>
              <a:rPr kumimoji="1" lang="ja-JP" altLang="en-US" sz="3200" dirty="0" smtClean="0">
                <a:solidFill>
                  <a:srgbClr val="FF0000"/>
                </a:solidFill>
              </a:rPr>
              <a:t>異符号</a:t>
            </a:r>
            <a:r>
              <a:rPr kumimoji="1" lang="ja-JP" altLang="en-US" sz="3200" dirty="0" smtClean="0"/>
              <a:t>の２数の和＝</a:t>
            </a:r>
            <a:r>
              <a:rPr kumimoji="1" lang="ja-JP" altLang="en-US" sz="3200" u="wavyHeavy" dirty="0" smtClean="0"/>
              <a:t>絶対値</a:t>
            </a:r>
            <a:r>
              <a:rPr kumimoji="1" lang="ja-JP" altLang="en-US" sz="3200" u="wavyHeavy" dirty="0" smtClean="0">
                <a:solidFill>
                  <a:srgbClr val="FF0000"/>
                </a:solidFill>
              </a:rPr>
              <a:t>大</a:t>
            </a:r>
            <a:r>
              <a:rPr kumimoji="1" lang="ja-JP" altLang="en-US" sz="3200" u="wavyHeavy" dirty="0" smtClean="0"/>
              <a:t>の符号</a:t>
            </a:r>
            <a:r>
              <a:rPr kumimoji="1" lang="ja-JP" altLang="en-US" sz="3200" dirty="0" smtClean="0"/>
              <a:t>（</a:t>
            </a:r>
            <a:r>
              <a:rPr kumimoji="1" lang="ja-JP" altLang="en-US" sz="3200" u="dbl" dirty="0" smtClean="0"/>
              <a:t>絶対値の</a:t>
            </a:r>
            <a:r>
              <a:rPr kumimoji="1" lang="ja-JP" altLang="en-US" sz="3200" u="dbl" dirty="0" smtClean="0">
                <a:solidFill>
                  <a:srgbClr val="FF0000"/>
                </a:solidFill>
              </a:rPr>
              <a:t>差</a:t>
            </a:r>
            <a:r>
              <a:rPr kumimoji="1" lang="ja-JP" altLang="en-US" sz="3200" dirty="0" smtClean="0"/>
              <a:t>）</a:t>
            </a:r>
            <a:endParaRPr kumimoji="1" lang="en-US" altLang="ja-JP" sz="3200" dirty="0" smtClean="0"/>
          </a:p>
          <a:p>
            <a:r>
              <a:rPr lang="ja-JP" altLang="en-US" sz="3200" dirty="0" smtClean="0"/>
              <a:t> 例（＋４</a:t>
            </a:r>
            <a:r>
              <a:rPr lang="ja-JP" altLang="en-US" sz="3200" dirty="0"/>
              <a:t>）＋</a:t>
            </a:r>
            <a:r>
              <a:rPr lang="ja-JP" altLang="en-US" sz="3200" dirty="0" smtClean="0"/>
              <a:t>（－８</a:t>
            </a:r>
            <a:r>
              <a:rPr lang="ja-JP" altLang="en-US" sz="3200" dirty="0"/>
              <a:t>）</a:t>
            </a:r>
            <a:r>
              <a:rPr lang="ja-JP" altLang="en-US" sz="3200" dirty="0" smtClean="0"/>
              <a:t>＝</a:t>
            </a:r>
            <a:r>
              <a:rPr lang="ja-JP" altLang="en-US" sz="3200" u="wavyHeavy" dirty="0" err="1" smtClean="0"/>
              <a:t>ー</a:t>
            </a:r>
            <a:r>
              <a:rPr lang="ja-JP" altLang="en-US" sz="3200" dirty="0" smtClean="0"/>
              <a:t>（</a:t>
            </a:r>
            <a:r>
              <a:rPr lang="ja-JP" altLang="en-US" sz="3200" u="dbl" dirty="0" smtClean="0"/>
              <a:t>８－４</a:t>
            </a:r>
            <a:r>
              <a:rPr lang="ja-JP" altLang="en-US" sz="3200" dirty="0" smtClean="0"/>
              <a:t>）＝－４</a:t>
            </a:r>
            <a:endParaRPr kumimoji="1" lang="ja-JP" altLang="en-US" sz="3200" dirty="0"/>
          </a:p>
        </p:txBody>
      </p:sp>
      <p:sp>
        <p:nvSpPr>
          <p:cNvPr id="10" name="正方形/長方形 9"/>
          <p:cNvSpPr/>
          <p:nvPr/>
        </p:nvSpPr>
        <p:spPr>
          <a:xfrm>
            <a:off x="40458" y="4077072"/>
            <a:ext cx="3667446" cy="52322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/>
            <a:r>
              <a:rPr lang="ja-JP" altLang="en-US" sz="2800" dirty="0">
                <a:solidFill>
                  <a:schemeClr val="bg1"/>
                </a:solidFill>
              </a:rPr>
              <a:t>正の数・負の数の加法</a:t>
            </a:r>
            <a:endParaRPr lang="en-US" altLang="ja-JP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6051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 build="p" animBg="1"/>
      <p:bldP spid="1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29208" y="10308"/>
            <a:ext cx="8229600" cy="720080"/>
          </a:xfrm>
        </p:spPr>
        <p:txBody>
          <a:bodyPr>
            <a:normAutofit fontScale="90000"/>
          </a:bodyPr>
          <a:lstStyle/>
          <a:p>
            <a:r>
              <a:rPr kumimoji="1" lang="ja-JP" altLang="en-US" dirty="0" smtClean="0"/>
              <a:t>例　外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70689" y="764704"/>
            <a:ext cx="8928992" cy="2664296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絶対値が等しい異符号の</a:t>
            </a:r>
            <a:r>
              <a:rPr lang="ja-JP" altLang="en-US" sz="3600" dirty="0"/>
              <a:t>２</a:t>
            </a:r>
            <a:r>
              <a:rPr kumimoji="1" lang="ja-JP" altLang="en-US" sz="3600" dirty="0" smtClean="0"/>
              <a:t>数の和は　</a:t>
            </a:r>
            <a:r>
              <a:rPr kumimoji="1" lang="ja-JP" altLang="en-US" sz="3600" dirty="0" smtClean="0">
                <a:solidFill>
                  <a:srgbClr val="FF0000"/>
                </a:solidFill>
              </a:rPr>
              <a:t>０</a:t>
            </a:r>
            <a:endParaRPr kumimoji="1"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ja-JP" altLang="en-US" sz="3600" dirty="0">
                <a:solidFill>
                  <a:srgbClr val="FF0000"/>
                </a:solidFill>
              </a:rPr>
              <a:t>　</a:t>
            </a:r>
            <a:r>
              <a:rPr lang="ja-JP" altLang="en-US" sz="3600" dirty="0" smtClean="0"/>
              <a:t>（＋６）＋（－６）＝０</a:t>
            </a:r>
            <a:endParaRPr kumimoji="1" lang="en-US" altLang="ja-JP" sz="3600" dirty="0" smtClean="0"/>
          </a:p>
          <a:p>
            <a:r>
              <a:rPr lang="ja-JP" altLang="en-US" sz="3600" dirty="0"/>
              <a:t>０</a:t>
            </a:r>
            <a:r>
              <a:rPr lang="ja-JP" altLang="en-US" sz="3600" dirty="0" smtClean="0"/>
              <a:t>と正の数、０と負の数の和は</a:t>
            </a:r>
            <a:r>
              <a:rPr lang="ja-JP" altLang="en-US" sz="3600" dirty="0" smtClean="0">
                <a:solidFill>
                  <a:srgbClr val="FF0000"/>
                </a:solidFill>
              </a:rPr>
              <a:t>その数のまま</a:t>
            </a:r>
            <a:endParaRPr lang="en-US" altLang="ja-JP" sz="3600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kumimoji="1" lang="ja-JP" altLang="en-US" sz="3600" dirty="0">
                <a:solidFill>
                  <a:srgbClr val="FF0000"/>
                </a:solidFill>
              </a:rPr>
              <a:t>　</a:t>
            </a:r>
            <a:r>
              <a:rPr kumimoji="1" lang="ja-JP" altLang="en-US" sz="3600" dirty="0" smtClean="0"/>
              <a:t>０＋（＋３）＝＋３　　</a:t>
            </a:r>
            <a:r>
              <a:rPr lang="ja-JP" altLang="en-US" sz="3600" dirty="0"/>
              <a:t>　</a:t>
            </a:r>
            <a:r>
              <a:rPr lang="ja-JP" altLang="en-US" sz="3600" dirty="0" smtClean="0"/>
              <a:t>０＋（－３）＝－３</a:t>
            </a:r>
            <a:endParaRPr kumimoji="1" lang="ja-JP" altLang="en-US" sz="3600" dirty="0"/>
          </a:p>
        </p:txBody>
      </p:sp>
      <p:sp>
        <p:nvSpPr>
          <p:cNvPr id="4" name="コンテンツ プレースホルダー 2"/>
          <p:cNvSpPr txBox="1">
            <a:spLocks/>
          </p:cNvSpPr>
          <p:nvPr/>
        </p:nvSpPr>
        <p:spPr>
          <a:xfrm>
            <a:off x="194091" y="3573016"/>
            <a:ext cx="4151364" cy="25504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例　同符号の２数の和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（－６）＋（－８）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＝－（６＋８）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＝－１４</a:t>
            </a:r>
            <a:endParaRPr lang="en-US" altLang="ja-JP" sz="3600" dirty="0" smtClean="0"/>
          </a:p>
        </p:txBody>
      </p:sp>
      <p:sp>
        <p:nvSpPr>
          <p:cNvPr id="5" name="コンテンツ プレースホルダー 2"/>
          <p:cNvSpPr txBox="1">
            <a:spLocks/>
          </p:cNvSpPr>
          <p:nvPr/>
        </p:nvSpPr>
        <p:spPr>
          <a:xfrm>
            <a:off x="4644008" y="3573016"/>
            <a:ext cx="4151364" cy="255042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ja-JP" altLang="en-US" dirty="0" smtClean="0">
                <a:solidFill>
                  <a:srgbClr val="FF0000"/>
                </a:solidFill>
              </a:rPr>
              <a:t>例　異符号の２数の和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（＋５）＋（－１２）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＝－（１２－５）</a:t>
            </a:r>
            <a:endParaRPr lang="en-US" altLang="ja-JP" sz="3600" dirty="0" smtClean="0"/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 smtClean="0"/>
              <a:t>＝－７</a:t>
            </a:r>
            <a:endParaRPr lang="en-US" altLang="ja-JP" sz="3600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259632" y="6211669"/>
            <a:ext cx="64780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3600" dirty="0" smtClean="0">
                <a:solidFill>
                  <a:srgbClr val="00B050"/>
                </a:solidFill>
              </a:rPr>
              <a:t>教科書</a:t>
            </a:r>
            <a:r>
              <a:rPr kumimoji="1" lang="en-US" altLang="ja-JP" sz="3600" dirty="0" smtClean="0">
                <a:solidFill>
                  <a:srgbClr val="00B050"/>
                </a:solidFill>
              </a:rPr>
              <a:t>P24</a:t>
            </a:r>
            <a:r>
              <a:rPr kumimoji="1" lang="ja-JP" altLang="en-US" sz="3600" dirty="0" smtClean="0">
                <a:solidFill>
                  <a:srgbClr val="00B050"/>
                </a:solidFill>
              </a:rPr>
              <a:t>　問１、問２をやろう！</a:t>
            </a:r>
            <a:endParaRPr kumimoji="1" lang="ja-JP" altLang="en-US" sz="36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1188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build="p" animBg="1"/>
      <p:bldP spid="5" grpId="0" build="p" animBg="1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29600" cy="490066"/>
          </a:xfrm>
        </p:spPr>
        <p:txBody>
          <a:bodyPr>
            <a:normAutofit fontScale="90000"/>
          </a:bodyPr>
          <a:lstStyle/>
          <a:p>
            <a:pPr algn="l"/>
            <a:r>
              <a:rPr kumimoji="1" lang="ja-JP" altLang="en-US" dirty="0" smtClean="0"/>
              <a:t>問１　次の計算をしなさい。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51520" y="1052736"/>
            <a:ext cx="8712968" cy="5688632"/>
          </a:xfrm>
        </p:spPr>
        <p:txBody>
          <a:bodyPr/>
          <a:lstStyle/>
          <a:p>
            <a:pPr marL="0" indent="0">
              <a:buNone/>
            </a:pP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１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　（－３）＋（－８）　　　　　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２</a:t>
            </a:r>
            <a:r>
              <a:rPr kumimoji="1" lang="en-US" altLang="ja-JP" dirty="0" smtClean="0"/>
              <a:t>)</a:t>
            </a:r>
            <a:r>
              <a:rPr kumimoji="1" lang="ja-JP" altLang="en-US" dirty="0" smtClean="0"/>
              <a:t>　</a:t>
            </a:r>
            <a:r>
              <a:rPr lang="ja-JP" altLang="en-US" dirty="0" smtClean="0"/>
              <a:t> （－６）＋（－１０）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en-US" altLang="ja-JP" dirty="0" smtClean="0"/>
              <a:t>(</a:t>
            </a:r>
            <a:r>
              <a:rPr lang="ja-JP" altLang="en-US" dirty="0" smtClean="0"/>
              <a:t>３</a:t>
            </a:r>
            <a:r>
              <a:rPr lang="en-US" altLang="ja-JP" dirty="0" smtClean="0"/>
              <a:t>)</a:t>
            </a:r>
            <a:r>
              <a:rPr lang="ja-JP" altLang="en-US" dirty="0"/>
              <a:t>　（</a:t>
            </a:r>
            <a:r>
              <a:rPr lang="ja-JP" altLang="en-US" dirty="0" smtClean="0"/>
              <a:t>－７）</a:t>
            </a:r>
            <a:r>
              <a:rPr lang="ja-JP" altLang="en-US" dirty="0"/>
              <a:t>＋</a:t>
            </a:r>
            <a:r>
              <a:rPr lang="ja-JP" altLang="en-US" dirty="0" smtClean="0"/>
              <a:t>（＋１８</a:t>
            </a:r>
            <a:r>
              <a:rPr lang="ja-JP" altLang="en-US" dirty="0"/>
              <a:t>）　　　　</a:t>
            </a:r>
            <a:r>
              <a:rPr lang="en-US" altLang="ja-JP" dirty="0" smtClean="0"/>
              <a:t>(</a:t>
            </a:r>
            <a:r>
              <a:rPr lang="ja-JP" altLang="en-US" dirty="0" smtClean="0"/>
              <a:t>４</a:t>
            </a:r>
            <a:r>
              <a:rPr lang="en-US" altLang="ja-JP" dirty="0" smtClean="0"/>
              <a:t>)</a:t>
            </a:r>
            <a:r>
              <a:rPr lang="ja-JP" altLang="en-US" dirty="0"/>
              <a:t>　 （</a:t>
            </a:r>
            <a:r>
              <a:rPr lang="ja-JP" altLang="en-US" dirty="0" smtClean="0"/>
              <a:t>－１８）</a:t>
            </a:r>
            <a:r>
              <a:rPr lang="ja-JP" altLang="en-US" dirty="0"/>
              <a:t>＋</a:t>
            </a:r>
            <a:r>
              <a:rPr lang="ja-JP" altLang="en-US" dirty="0" smtClean="0"/>
              <a:t>（＋７）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158304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5560</TotalTime>
  <Words>792</Words>
  <Application>Microsoft Office PowerPoint</Application>
  <PresentationFormat>画面に合わせる (4:3)</PresentationFormat>
  <Paragraphs>172</Paragraphs>
  <Slides>13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13</vt:i4>
      </vt:variant>
    </vt:vector>
  </HeadingPairs>
  <TitlesOfParts>
    <vt:vector size="14" baseType="lpstr">
      <vt:lpstr>Office ​​テーマ</vt:lpstr>
      <vt:lpstr>正の数・負の数の計算 加法</vt:lpstr>
      <vt:lpstr>式で表そう</vt:lpstr>
      <vt:lpstr>正の数・負の数の加法</vt:lpstr>
      <vt:lpstr>正の数・負の数の加法</vt:lpstr>
      <vt:lpstr>次の計算をしましょう。</vt:lpstr>
      <vt:lpstr>次の計算をしましょう。</vt:lpstr>
      <vt:lpstr>同符号の２数の和</vt:lpstr>
      <vt:lpstr>例　外</vt:lpstr>
      <vt:lpstr>問１　次の計算をしなさい。</vt:lpstr>
      <vt:lpstr>問２　次の計算をしなさい。</vt:lpstr>
      <vt:lpstr>小数や分数の計算のしかたも同じです。</vt:lpstr>
      <vt:lpstr>問４　次の計算をしなさい。</vt:lpstr>
      <vt:lpstr>加法の計算法則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正の数・負の数</dc:title>
  <dc:creator>teacher</dc:creator>
  <cp:lastModifiedBy>kajukun</cp:lastModifiedBy>
  <cp:revision>168</cp:revision>
  <cp:lastPrinted>2015-04-24T04:23:27Z</cp:lastPrinted>
  <dcterms:created xsi:type="dcterms:W3CDTF">2014-02-26T04:50:14Z</dcterms:created>
  <dcterms:modified xsi:type="dcterms:W3CDTF">2015-04-29T05:32:08Z</dcterms:modified>
</cp:coreProperties>
</file>