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0" r:id="rId2"/>
    <p:sldId id="291" r:id="rId3"/>
    <p:sldId id="292" r:id="rId4"/>
    <p:sldId id="293" r:id="rId5"/>
    <p:sldId id="294" r:id="rId6"/>
    <p:sldId id="296" r:id="rId7"/>
    <p:sldId id="295" r:id="rId8"/>
    <p:sldId id="297" r:id="rId9"/>
    <p:sldId id="306" r:id="rId10"/>
    <p:sldId id="307" r:id="rId11"/>
    <p:sldId id="303" r:id="rId12"/>
    <p:sldId id="308" r:id="rId13"/>
    <p:sldId id="298" r:id="rId1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2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B741D-7C40-45EF-8011-C0747DDA8751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ED936-3774-4653-9CBB-A263CC6D7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494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2015/4/29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584176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正の数・負の数の計算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加法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2564904"/>
            <a:ext cx="8640960" cy="370100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正の数・負の数の加法の計算のしかたについて理解し、その計算ができるようにする。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74227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問２　次の計算をしなさい。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90465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（＋２１）＋（－２６）　　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２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</a:t>
            </a:r>
            <a:r>
              <a:rPr lang="ja-JP" altLang="en-US" dirty="0" smtClean="0"/>
              <a:t> （－３５）＋（＋３８）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en-US" altLang="ja-JP" dirty="0" smtClean="0"/>
              <a:t>(</a:t>
            </a:r>
            <a:r>
              <a:rPr lang="ja-JP" altLang="en-US" dirty="0" smtClean="0"/>
              <a:t>３</a:t>
            </a:r>
            <a:r>
              <a:rPr lang="en-US" altLang="ja-JP" dirty="0" smtClean="0"/>
              <a:t>)</a:t>
            </a:r>
            <a:r>
              <a:rPr lang="ja-JP" altLang="en-US" dirty="0"/>
              <a:t>　（</a:t>
            </a:r>
            <a:r>
              <a:rPr lang="ja-JP" altLang="en-US" dirty="0" smtClean="0"/>
              <a:t>－２５）</a:t>
            </a:r>
            <a:r>
              <a:rPr lang="ja-JP" altLang="en-US" dirty="0"/>
              <a:t>＋</a:t>
            </a:r>
            <a:r>
              <a:rPr lang="ja-JP" altLang="en-US" dirty="0" smtClean="0"/>
              <a:t>（＋２２）</a:t>
            </a:r>
            <a:r>
              <a:rPr lang="ja-JP" altLang="en-US" dirty="0"/>
              <a:t>　　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４</a:t>
            </a:r>
            <a:r>
              <a:rPr lang="en-US" altLang="ja-JP" dirty="0" smtClean="0"/>
              <a:t>)</a:t>
            </a:r>
            <a:r>
              <a:rPr lang="ja-JP" altLang="en-US" dirty="0"/>
              <a:t>　 </a:t>
            </a:r>
            <a:r>
              <a:rPr lang="ja-JP" altLang="en-US" dirty="0" smtClean="0"/>
              <a:t>（</a:t>
            </a:r>
            <a:r>
              <a:rPr lang="ja-JP" altLang="en-US" dirty="0"/>
              <a:t>＋</a:t>
            </a:r>
            <a:r>
              <a:rPr lang="ja-JP" altLang="en-US" dirty="0" smtClean="0"/>
              <a:t>３４）</a:t>
            </a:r>
            <a:r>
              <a:rPr lang="ja-JP" altLang="en-US" dirty="0"/>
              <a:t>＋（</a:t>
            </a:r>
            <a:r>
              <a:rPr lang="ja-JP" altLang="en-US" dirty="0" smtClean="0"/>
              <a:t>－２８）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en-US" altLang="ja-JP" dirty="0" smtClean="0"/>
              <a:t>(</a:t>
            </a:r>
            <a:r>
              <a:rPr lang="ja-JP" altLang="en-US" dirty="0" smtClean="0"/>
              <a:t>５</a:t>
            </a:r>
            <a:r>
              <a:rPr lang="en-US" altLang="ja-JP" dirty="0" smtClean="0"/>
              <a:t>)</a:t>
            </a:r>
            <a:r>
              <a:rPr lang="ja-JP" altLang="en-US" dirty="0"/>
              <a:t>　（</a:t>
            </a:r>
            <a:r>
              <a:rPr lang="ja-JP" altLang="en-US" dirty="0" smtClean="0"/>
              <a:t>－２７）</a:t>
            </a:r>
            <a:r>
              <a:rPr lang="ja-JP" altLang="en-US" dirty="0"/>
              <a:t>＋（</a:t>
            </a:r>
            <a:r>
              <a:rPr lang="ja-JP" altLang="en-US" dirty="0" smtClean="0"/>
              <a:t>－３４）</a:t>
            </a:r>
            <a:r>
              <a:rPr lang="ja-JP" altLang="en-US" dirty="0"/>
              <a:t>　　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６</a:t>
            </a:r>
            <a:r>
              <a:rPr lang="en-US" altLang="ja-JP" dirty="0" smtClean="0"/>
              <a:t>)</a:t>
            </a:r>
            <a:r>
              <a:rPr lang="ja-JP" altLang="en-US" dirty="0"/>
              <a:t>　 （</a:t>
            </a:r>
            <a:r>
              <a:rPr lang="ja-JP" altLang="en-US" dirty="0" smtClean="0"/>
              <a:t>－１２）</a:t>
            </a:r>
            <a:r>
              <a:rPr lang="ja-JP" altLang="en-US" dirty="0"/>
              <a:t>＋（</a:t>
            </a:r>
            <a:r>
              <a:rPr lang="ja-JP" altLang="en-US" dirty="0" smtClean="0"/>
              <a:t>－１２）</a:t>
            </a:r>
            <a:endParaRPr lang="en-US" altLang="ja-JP" dirty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en-US" altLang="ja-JP" sz="1800" dirty="0" smtClean="0"/>
          </a:p>
          <a:p>
            <a:pPr marL="0" indent="0">
              <a:buNone/>
            </a:pPr>
            <a:r>
              <a:rPr lang="en-US" altLang="ja-JP" dirty="0" smtClean="0"/>
              <a:t>(</a:t>
            </a:r>
            <a:r>
              <a:rPr lang="ja-JP" altLang="en-US" dirty="0" smtClean="0"/>
              <a:t>７</a:t>
            </a:r>
            <a:r>
              <a:rPr lang="en-US" altLang="ja-JP" dirty="0" smtClean="0"/>
              <a:t>)</a:t>
            </a:r>
            <a:r>
              <a:rPr lang="ja-JP" altLang="en-US" dirty="0"/>
              <a:t>　（</a:t>
            </a:r>
            <a:r>
              <a:rPr lang="ja-JP" altLang="en-US" dirty="0" smtClean="0"/>
              <a:t>－４９）</a:t>
            </a:r>
            <a:r>
              <a:rPr lang="ja-JP" altLang="en-US" dirty="0"/>
              <a:t>＋</a:t>
            </a:r>
            <a:r>
              <a:rPr lang="ja-JP" altLang="en-US" dirty="0" smtClean="0"/>
              <a:t>（＋４９）</a:t>
            </a:r>
            <a:r>
              <a:rPr lang="ja-JP" altLang="en-US" dirty="0"/>
              <a:t>　　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８</a:t>
            </a:r>
            <a:r>
              <a:rPr lang="en-US" altLang="ja-JP" dirty="0" smtClean="0"/>
              <a:t>)</a:t>
            </a:r>
            <a:r>
              <a:rPr lang="ja-JP" altLang="en-US" dirty="0"/>
              <a:t>　</a:t>
            </a:r>
            <a:r>
              <a:rPr lang="ja-JP" altLang="en-US"/>
              <a:t> </a:t>
            </a:r>
            <a:r>
              <a:rPr lang="ja-JP" altLang="en-US" smtClean="0"/>
              <a:t>０＋</a:t>
            </a:r>
            <a:r>
              <a:rPr lang="ja-JP" altLang="en-US"/>
              <a:t>（</a:t>
            </a:r>
            <a:r>
              <a:rPr lang="ja-JP" altLang="en-US" smtClean="0"/>
              <a:t>－３７）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8308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93610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小数や分数の計算のしかたも同じです。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66152" y="1340768"/>
            <a:ext cx="4449917" cy="28083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小数の計算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（－４．７）＋（＋２．４）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＝－（４．７－２．４）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＝－２．３</a:t>
            </a:r>
            <a:endParaRPr lang="en-US" altLang="ja-JP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2"/>
              <p:cNvSpPr txBox="1">
                <a:spLocks/>
              </p:cNvSpPr>
              <p:nvPr/>
            </p:nvSpPr>
            <p:spPr>
              <a:xfrm>
                <a:off x="4616069" y="1340768"/>
                <a:ext cx="4323319" cy="508876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分数の計算</a:t>
                </a:r>
                <a:endParaRPr lang="en-US" altLang="ja-JP" sz="36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3600" dirty="0" smtClean="0"/>
                  <a:t>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）＋（</a:t>
                </a:r>
                <a:r>
                  <a:rPr lang="ja-JP" altLang="en-US" sz="3600" dirty="0"/>
                  <a:t> 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/>
                  <a:t>）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 smtClean="0"/>
                  <a:t>＝－（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/>
                  <a:t>＋</a:t>
                </a: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/>
                  <a:t>）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 smtClean="0"/>
                  <a:t>＝</a:t>
                </a:r>
                <a:r>
                  <a:rPr lang="ja-JP" altLang="en-US" sz="3600" dirty="0"/>
                  <a:t>－（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/>
                  <a:t>＋</a:t>
                </a:r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/>
                  <a:t>）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 smtClean="0"/>
                  <a:t>＝－</a:t>
                </a:r>
                <a:r>
                  <a:rPr lang="en-US" altLang="ja-JP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sz="3600" i="1">
                        <a:latin typeface="Cambria Math"/>
                      </a:rPr>
                      <m:t> </m:t>
                    </m:r>
                  </m:oMath>
                </a14:m>
                <a:endParaRPr lang="en-US" altLang="ja-JP" sz="36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sz="3600" dirty="0" smtClean="0"/>
              </a:p>
            </p:txBody>
          </p:sp>
        </mc:Choice>
        <mc:Fallback xmlns="">
          <p:sp>
            <p:nvSpPr>
              <p:cNvPr id="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069" y="1340768"/>
                <a:ext cx="4323319" cy="5088762"/>
              </a:xfrm>
              <a:prstGeom prst="rect">
                <a:avLst/>
              </a:prstGeom>
              <a:blipFill rotWithShape="1">
                <a:blip r:embed="rId2"/>
                <a:stretch>
                  <a:fillRect l="-3927" t="-21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166152" y="5229200"/>
            <a:ext cx="411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B050"/>
                </a:solidFill>
              </a:rPr>
              <a:t>教科書</a:t>
            </a:r>
            <a:r>
              <a:rPr kumimoji="1" lang="en-US" altLang="ja-JP" sz="3600" dirty="0" smtClean="0">
                <a:solidFill>
                  <a:srgbClr val="00B050"/>
                </a:solidFill>
              </a:rPr>
              <a:t>P25</a:t>
            </a:r>
            <a:r>
              <a:rPr kumimoji="1" lang="ja-JP" altLang="en-US" sz="3600" dirty="0" smtClean="0">
                <a:solidFill>
                  <a:srgbClr val="00B050"/>
                </a:solidFill>
              </a:rPr>
              <a:t>　問</a:t>
            </a:r>
            <a:r>
              <a:rPr lang="ja-JP" altLang="en-US" sz="3600" dirty="0" smtClean="0">
                <a:solidFill>
                  <a:srgbClr val="00B050"/>
                </a:solidFill>
              </a:rPr>
              <a:t>４</a:t>
            </a:r>
            <a:r>
              <a:rPr kumimoji="1" lang="ja-JP" altLang="en-US" sz="3600" dirty="0" smtClean="0">
                <a:solidFill>
                  <a:srgbClr val="00B050"/>
                </a:solidFill>
              </a:rPr>
              <a:t>をやろう！</a:t>
            </a:r>
            <a:endParaRPr kumimoji="1" lang="ja-JP" altLang="en-US" sz="3600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96336" y="4425054"/>
            <a:ext cx="1216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通分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5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uiExpand="1" build="p" animBg="1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問４　次の計算をしなさい。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836712"/>
                <a:ext cx="8856984" cy="590465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en-US" altLang="ja-JP" dirty="0" smtClean="0"/>
                  <a:t>(</a:t>
                </a:r>
                <a:r>
                  <a:rPr kumimoji="1" lang="ja-JP" altLang="en-US" dirty="0" smtClean="0"/>
                  <a:t>１</a:t>
                </a:r>
                <a:r>
                  <a:rPr kumimoji="1" lang="en-US" altLang="ja-JP" dirty="0" smtClean="0"/>
                  <a:t>)</a:t>
                </a:r>
                <a:r>
                  <a:rPr kumimoji="1" lang="ja-JP" altLang="en-US" dirty="0" smtClean="0"/>
                  <a:t>　（＋</a:t>
                </a:r>
                <a:r>
                  <a:rPr kumimoji="1" lang="en-US" altLang="ja-JP" dirty="0" smtClean="0"/>
                  <a:t>5.3</a:t>
                </a:r>
                <a:r>
                  <a:rPr kumimoji="1" lang="ja-JP" altLang="en-US" dirty="0" smtClean="0"/>
                  <a:t>）＋（－</a:t>
                </a:r>
                <a:r>
                  <a:rPr kumimoji="1" lang="en-US" altLang="ja-JP" dirty="0" smtClean="0"/>
                  <a:t>2.3</a:t>
                </a:r>
                <a:r>
                  <a:rPr kumimoji="1" lang="ja-JP" altLang="en-US" dirty="0" smtClean="0"/>
                  <a:t>）　　　</a:t>
                </a:r>
                <a:r>
                  <a:rPr kumimoji="1" lang="en-US" altLang="ja-JP" dirty="0" smtClean="0"/>
                  <a:t>(</a:t>
                </a:r>
                <a:r>
                  <a:rPr kumimoji="1" lang="ja-JP" altLang="en-US" dirty="0" smtClean="0"/>
                  <a:t>２</a:t>
                </a:r>
                <a:r>
                  <a:rPr kumimoji="1" lang="en-US" altLang="ja-JP" dirty="0" smtClean="0"/>
                  <a:t>)</a:t>
                </a:r>
                <a:r>
                  <a:rPr kumimoji="1" lang="ja-JP" altLang="en-US" dirty="0" smtClean="0"/>
                  <a:t>　</a:t>
                </a:r>
                <a:r>
                  <a:rPr lang="ja-JP" altLang="en-US" dirty="0" smtClean="0"/>
                  <a:t> （－</a:t>
                </a:r>
                <a:r>
                  <a:rPr lang="en-US" altLang="ja-JP" dirty="0" smtClean="0"/>
                  <a:t>0.4</a:t>
                </a:r>
                <a:r>
                  <a:rPr lang="ja-JP" altLang="en-US" dirty="0" smtClean="0"/>
                  <a:t>）＋（－</a:t>
                </a:r>
                <a:r>
                  <a:rPr lang="en-US" altLang="ja-JP" dirty="0" smtClean="0"/>
                  <a:t>0.3</a:t>
                </a:r>
                <a:r>
                  <a:rPr lang="ja-JP" altLang="en-US" dirty="0" smtClean="0"/>
                  <a:t>）</a:t>
                </a:r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sz="2000" dirty="0" smtClean="0"/>
              </a:p>
              <a:p>
                <a:pPr marL="0" indent="0">
                  <a:buNone/>
                </a:pPr>
                <a:endParaRPr lang="en-US" altLang="ja-JP" sz="2800" dirty="0"/>
              </a:p>
              <a:p>
                <a:pPr marL="0" indent="0">
                  <a:buNone/>
                </a:pP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３</a:t>
                </a:r>
                <a:r>
                  <a:rPr lang="en-US" altLang="ja-JP" dirty="0" smtClean="0"/>
                  <a:t>)</a:t>
                </a:r>
                <a:r>
                  <a:rPr lang="ja-JP" altLang="en-US" dirty="0"/>
                  <a:t>　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７</m:t>
                        </m:r>
                      </m:den>
                    </m:f>
                  </m:oMath>
                </a14:m>
                <a:r>
                  <a:rPr lang="ja-JP" altLang="en-US" dirty="0"/>
                  <a:t>）＋</a:t>
                </a:r>
                <a:r>
                  <a:rPr lang="ja-JP" altLang="en-US" dirty="0" smtClean="0"/>
                  <a:t>（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＋</m:t>
                    </m:r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７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）</a:t>
                </a:r>
                <a:r>
                  <a:rPr lang="ja-JP" altLang="en-US" dirty="0"/>
                  <a:t>　　　　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４</a:t>
                </a:r>
                <a:r>
                  <a:rPr lang="en-US" altLang="ja-JP" dirty="0" smtClean="0"/>
                  <a:t>)</a:t>
                </a:r>
                <a:r>
                  <a:rPr lang="ja-JP" altLang="en-US" dirty="0"/>
                  <a:t>　 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dirty="0"/>
                  <a:t>）＋</a:t>
                </a:r>
                <a:r>
                  <a:rPr lang="ja-JP" altLang="en-US" dirty="0" smtClean="0"/>
                  <a:t>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５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/>
                  <a:t>）</a:t>
                </a: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sz="1800" dirty="0" smtClean="0"/>
              </a:p>
              <a:p>
                <a:pPr marL="0" indent="0">
                  <a:buNone/>
                </a:pPr>
                <a:endParaRPr lang="en-US" altLang="ja-JP" sz="1800" dirty="0"/>
              </a:p>
              <a:p>
                <a:pPr marL="0" indent="0">
                  <a:buNone/>
                </a:pP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５</a:t>
                </a:r>
                <a:r>
                  <a:rPr lang="en-US" altLang="ja-JP" dirty="0" smtClean="0"/>
                  <a:t>)</a:t>
                </a:r>
                <a:r>
                  <a:rPr lang="ja-JP" altLang="en-US" dirty="0"/>
                  <a:t>　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dirty="0"/>
                  <a:t>）＋</a:t>
                </a:r>
                <a:r>
                  <a:rPr lang="ja-JP" altLang="en-US" dirty="0" smtClean="0"/>
                  <a:t>（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＋</m:t>
                    </m:r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４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）</a:t>
                </a:r>
                <a:r>
                  <a:rPr lang="ja-JP" altLang="en-US" dirty="0"/>
                  <a:t>　　　　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６</a:t>
                </a:r>
                <a:r>
                  <a:rPr lang="en-US" altLang="ja-JP" dirty="0" smtClean="0"/>
                  <a:t>)</a:t>
                </a:r>
                <a:r>
                  <a:rPr lang="ja-JP" altLang="en-US" dirty="0"/>
                  <a:t>　 （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＋</m:t>
                    </m:r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dirty="0"/>
                  <a:t>）＋</a:t>
                </a:r>
                <a:r>
                  <a:rPr lang="ja-JP" altLang="en-US" dirty="0" smtClean="0"/>
                  <a:t>（－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１０</m:t>
                        </m:r>
                      </m:den>
                    </m:f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/>
                  <a:t>）</a:t>
                </a: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lang="en-US" altLang="ja-JP" sz="2800" dirty="0" smtClean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endParaRPr lang="ja-JP" altLang="en-US" dirty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836712"/>
                <a:ext cx="8856984" cy="5904656"/>
              </a:xfrm>
              <a:blipFill rotWithShape="1">
                <a:blip r:embed="rId2"/>
                <a:stretch>
                  <a:fillRect l="-1721" t="-1858" r="-13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5558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加法の計算法則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042828"/>
            <a:ext cx="3780420" cy="1296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（＋６）＋（－４）＝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（－４</a:t>
            </a:r>
            <a:r>
              <a:rPr lang="ja-JP" altLang="en-US" sz="3600" dirty="0" smtClean="0"/>
              <a:t>）＋（＋６）＝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569997" y="1021129"/>
            <a:ext cx="1080120" cy="1296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＋２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＋２</a:t>
            </a:r>
            <a:endParaRPr lang="ja-JP" altLang="en-US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5250980" y="1021129"/>
            <a:ext cx="3600400" cy="82369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b="1" dirty="0" smtClean="0"/>
              <a:t>ａ＋ｂ＝ｂ＋ａ</a:t>
            </a:r>
            <a:endParaRPr lang="ja-JP" altLang="en-US" sz="48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35060" y="1844823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加法の交換法則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06468" y="2636912"/>
            <a:ext cx="5328592" cy="396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（＋６）＋｛（－４）＋（－３）｝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＝（＋６）＋（－７）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＝－１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｛（</a:t>
            </a:r>
            <a:r>
              <a:rPr lang="ja-JP" altLang="en-US" sz="3600" dirty="0"/>
              <a:t>＋６</a:t>
            </a:r>
            <a:r>
              <a:rPr lang="ja-JP" altLang="en-US" sz="3600" dirty="0" smtClean="0"/>
              <a:t>）</a:t>
            </a:r>
            <a:r>
              <a:rPr lang="ja-JP" altLang="en-US" sz="3600" dirty="0"/>
              <a:t>＋</a:t>
            </a:r>
            <a:r>
              <a:rPr lang="ja-JP" altLang="en-US" sz="3600" dirty="0" smtClean="0"/>
              <a:t>（－４）｝＋（－３）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＝（＋２）＋（－３）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＝－１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170860" y="3609020"/>
            <a:ext cx="4680520" cy="86409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800" b="1" dirty="0"/>
              <a:t>a</a:t>
            </a:r>
            <a:r>
              <a:rPr lang="en-US" altLang="ja-JP" sz="4800" b="1" dirty="0" smtClean="0"/>
              <a:t>+(</a:t>
            </a:r>
            <a:r>
              <a:rPr lang="en-US" altLang="ja-JP" sz="4800" b="1" dirty="0" err="1" smtClean="0"/>
              <a:t>b+c</a:t>
            </a:r>
            <a:r>
              <a:rPr lang="en-US" altLang="ja-JP" sz="4800" b="1" dirty="0" smtClean="0"/>
              <a:t>)</a:t>
            </a:r>
            <a:r>
              <a:rPr lang="ja-JP" altLang="en-US" sz="4800" b="1" dirty="0" smtClean="0"/>
              <a:t>＝</a:t>
            </a:r>
            <a:r>
              <a:rPr lang="en-US" altLang="ja-JP" sz="4800" b="1" dirty="0"/>
              <a:t> (</a:t>
            </a:r>
            <a:r>
              <a:rPr lang="en-US" altLang="ja-JP" sz="4800" b="1" dirty="0" err="1" smtClean="0"/>
              <a:t>a+b</a:t>
            </a:r>
            <a:r>
              <a:rPr lang="en-US" altLang="ja-JP" sz="4800" b="1" dirty="0"/>
              <a:t>)</a:t>
            </a:r>
            <a:r>
              <a:rPr lang="en-US" altLang="ja-JP" sz="4800" b="1" dirty="0" smtClean="0"/>
              <a:t>+c</a:t>
            </a:r>
            <a:endParaRPr lang="ja-JP" altLang="en-US" sz="48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35060" y="4581128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加法の結合法則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4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/>
      <p:bldP spid="7" grpId="0" build="p"/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2878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式で表そう</a:t>
            </a:r>
            <a:endParaRPr kumimoji="1" lang="ja-JP" altLang="en-US" sz="4800" dirty="0"/>
          </a:p>
        </p:txBody>
      </p:sp>
      <p:pic>
        <p:nvPicPr>
          <p:cNvPr id="1026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66" y="1137167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07" y="2205276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07" y="1137166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23" y="3347745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75" y="2205277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07" y="3347746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47744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99" y="4490213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05277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07" y="4490212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eacher\AppData\Local\Microsoft\Windows\Temporary Internet Files\Content.IE5\UHOFR3SL\MC9004370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51035"/>
            <a:ext cx="1142469" cy="11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355976" y="1526933"/>
            <a:ext cx="38266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５＋６＝１１</a:t>
            </a:r>
            <a:endParaRPr kumimoji="1" lang="ja-JP" altLang="en-US" sz="6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331539" y="2734903"/>
            <a:ext cx="4324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５より６大きい数を求める計算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4118734" y="5739424"/>
            <a:ext cx="4859412" cy="13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118734" y="560023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5527808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6243530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890076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7570965" y="560023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414197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2639206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1885470" y="560023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1135893" y="5602990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833129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384688" y="560023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199234" y="5875134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315125" y="5868943"/>
            <a:ext cx="75693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１１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 flipV="1">
            <a:off x="58993" y="5739424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8211319" y="5620173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3414197" y="5044108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7570965" y="5029689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3414198" y="5410995"/>
            <a:ext cx="4156767" cy="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8835296" y="5605753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5236741" y="4799836"/>
            <a:ext cx="51167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６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4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31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96108" y="854546"/>
            <a:ext cx="38266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５＋６＝１１</a:t>
            </a:r>
            <a:endParaRPr kumimoji="1" lang="ja-JP" altLang="en-US" sz="6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0149" y="1700808"/>
            <a:ext cx="8136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５より６大きい数を求める計算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0149" y="2711219"/>
            <a:ext cx="43140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（－４）＋６＝</a:t>
            </a:r>
            <a:endParaRPr kumimoji="1" lang="ja-JP" altLang="en-US" sz="6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6770" y="3573016"/>
            <a:ext cx="8459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－４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より６大きい数を求める計算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96770" y="4404013"/>
            <a:ext cx="43140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５＋（－６）＝</a:t>
            </a:r>
            <a:endParaRPr kumimoji="1" lang="ja-JP" altLang="en-US" sz="6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4312" y="5301208"/>
            <a:ext cx="8459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５より</a:t>
            </a:r>
            <a:r>
              <a:rPr kumimoji="1" lang="ja-JP" altLang="en-US" sz="4800" u="sng" dirty="0" smtClean="0">
                <a:solidFill>
                  <a:srgbClr val="FF0000"/>
                </a:solidFill>
              </a:rPr>
              <a:t>－６大きい数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を求める計算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17383" y="6027002"/>
            <a:ext cx="29829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0070C0"/>
                </a:solidFill>
              </a:rPr>
              <a:t>６小さい数</a:t>
            </a:r>
            <a:endParaRPr kumimoji="1" lang="ja-JP" altLang="en-US" sz="4800" dirty="0">
              <a:solidFill>
                <a:srgbClr val="0070C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378600" y="4404012"/>
            <a:ext cx="1489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－１</a:t>
            </a:r>
            <a:endParaRPr kumimoji="1" lang="ja-JP" altLang="en-US" sz="6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526520" y="2711218"/>
            <a:ext cx="636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２</a:t>
            </a:r>
            <a:endParaRPr kumimoji="1" lang="ja-JP" altLang="en-US" sz="6000" dirty="0"/>
          </a:p>
        </p:txBody>
      </p:sp>
      <p:sp>
        <p:nvSpPr>
          <p:cNvPr id="25" name="タイトル 1"/>
          <p:cNvSpPr>
            <a:spLocks noGrp="1"/>
          </p:cNvSpPr>
          <p:nvPr>
            <p:ph type="title"/>
          </p:nvPr>
        </p:nvSpPr>
        <p:spPr>
          <a:xfrm>
            <a:off x="429262" y="116632"/>
            <a:ext cx="8229600" cy="579908"/>
          </a:xfrm>
        </p:spPr>
        <p:txBody>
          <a:bodyPr>
            <a:noAutofit/>
          </a:bodyPr>
          <a:lstStyle/>
          <a:p>
            <a:r>
              <a:rPr kumimoji="1" lang="ja-JP" altLang="en-US" dirty="0" smtClean="0"/>
              <a:t>正の数・負の数の加法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458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正の数・負の数の加法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 smtClean="0"/>
              <a:t>（－２）＋（－６）＝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400" dirty="0" smtClean="0">
                <a:solidFill>
                  <a:srgbClr val="FF0000"/>
                </a:solidFill>
              </a:rPr>
              <a:t>－２より</a:t>
            </a:r>
            <a:r>
              <a:rPr lang="ja-JP" altLang="en-US" sz="4400" u="sng" dirty="0">
                <a:solidFill>
                  <a:srgbClr val="FF0000"/>
                </a:solidFill>
              </a:rPr>
              <a:t>－６大きい数</a:t>
            </a:r>
            <a:r>
              <a:rPr lang="ja-JP" altLang="en-US" sz="4400" dirty="0">
                <a:solidFill>
                  <a:srgbClr val="FF0000"/>
                </a:solidFill>
              </a:rPr>
              <a:t>を求める</a:t>
            </a:r>
            <a:r>
              <a:rPr lang="ja-JP" altLang="en-US" sz="4400" dirty="0" smtClean="0">
                <a:solidFill>
                  <a:srgbClr val="FF0000"/>
                </a:solidFill>
              </a:rPr>
              <a:t>計算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4400" dirty="0">
                <a:solidFill>
                  <a:srgbClr val="FF0000"/>
                </a:solidFill>
              </a:rPr>
              <a:t>　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　　　　　</a:t>
            </a:r>
            <a:r>
              <a:rPr kumimoji="1" lang="ja-JP" altLang="en-US" sz="4400" dirty="0" smtClean="0">
                <a:solidFill>
                  <a:srgbClr val="0070C0"/>
                </a:solidFill>
              </a:rPr>
              <a:t>６小さい数</a:t>
            </a:r>
            <a:endParaRPr kumimoji="1" lang="en-US" altLang="ja-JP" sz="4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ja-JP" sz="4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kumimoji="1" lang="en-US" altLang="ja-JP" sz="4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ja-JP" altLang="en-US" sz="4400" dirty="0"/>
              <a:t>た</a:t>
            </a:r>
            <a:r>
              <a:rPr lang="ja-JP" altLang="en-US" sz="4400" dirty="0" smtClean="0"/>
              <a:t>し算のことを</a:t>
            </a:r>
            <a:r>
              <a:rPr lang="ja-JP" altLang="en-US" sz="4400" dirty="0" smtClean="0">
                <a:solidFill>
                  <a:srgbClr val="FF0000"/>
                </a:solidFill>
              </a:rPr>
              <a:t>加法</a:t>
            </a:r>
            <a:r>
              <a:rPr lang="ja-JP" altLang="en-US" sz="4400" dirty="0" smtClean="0"/>
              <a:t>といいます。</a:t>
            </a:r>
            <a:endParaRPr lang="en-US" altLang="ja-JP" sz="4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32040" y="1052736"/>
            <a:ext cx="1489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－８</a:t>
            </a:r>
            <a:endParaRPr kumimoji="1" lang="ja-JP" altLang="en-US" sz="54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118734" y="4509120"/>
            <a:ext cx="4859412" cy="13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4118734" y="436993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5527808" y="436717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243530" y="436717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890076" y="436717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7570965" y="436993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414197" y="436717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639206" y="436717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885470" y="436993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135893" y="4372686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4833129" y="436717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84688" y="436993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41393" y="4659338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－８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39380" y="4636544"/>
            <a:ext cx="51203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０ 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58993" y="4509120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8211319" y="438986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135893" y="3813804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527808" y="3813803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135893" y="4180691"/>
            <a:ext cx="4391914" cy="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8835296" y="437544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158357" y="3651290"/>
            <a:ext cx="51167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６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33308" y="4673757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－２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1144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17" grpId="0"/>
      <p:bldP spid="18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次の計算をしましょう。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64704"/>
            <a:ext cx="3635896" cy="268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（＋３）＋（＋４）＝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（－３）＋（－４）</a:t>
            </a:r>
            <a:r>
              <a:rPr lang="ja-JP" altLang="en-US" sz="3600" dirty="0" smtClean="0"/>
              <a:t>＝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/>
              <a:t>（＋３）＋（－４）</a:t>
            </a:r>
            <a:r>
              <a:rPr kumimoji="1" lang="ja-JP" altLang="en-US" sz="3600" dirty="0" smtClean="0"/>
              <a:t>＝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（－３）＋（＋４）＝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556520" y="764704"/>
            <a:ext cx="3635896" cy="2691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（＋６）＋（＋２）＝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（－６）＋（－２）＝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（＋６）＋（－２）＝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（－６）＋（＋２）＝</a:t>
            </a:r>
            <a:endParaRPr lang="ja-JP" altLang="en-US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476400" y="764704"/>
            <a:ext cx="1080120" cy="2691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＋７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－７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－１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＋１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8063880" y="755632"/>
            <a:ext cx="1080120" cy="2691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＋８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－８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＋</a:t>
            </a:r>
            <a:r>
              <a:rPr lang="ja-JP" altLang="en-US" sz="3600" dirty="0" smtClean="0"/>
              <a:t>４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－４</a:t>
            </a:r>
            <a:endParaRPr lang="ja-JP" altLang="en-US" sz="36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79511" y="3475391"/>
            <a:ext cx="8934459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２数の和の符号や絶対値について、気がついたことをいいましょう。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779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20" y="8689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次の計算をしましょう。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64704"/>
            <a:ext cx="3635896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（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＋</a:t>
            </a:r>
            <a:r>
              <a:rPr kumimoji="1" lang="ja-JP" altLang="en-US" sz="3600" dirty="0" smtClean="0"/>
              <a:t>３）＋（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＋</a:t>
            </a:r>
            <a:r>
              <a:rPr kumimoji="1" lang="ja-JP" altLang="en-US" sz="3600" dirty="0" smtClean="0"/>
              <a:t>４）＝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（</a:t>
            </a:r>
            <a:r>
              <a:rPr lang="ja-JP" altLang="en-US" sz="3600" dirty="0">
                <a:solidFill>
                  <a:srgbClr val="0070C0"/>
                </a:solidFill>
              </a:rPr>
              <a:t>－</a:t>
            </a:r>
            <a:r>
              <a:rPr lang="ja-JP" altLang="en-US" sz="3600" dirty="0"/>
              <a:t>３）＋（</a:t>
            </a:r>
            <a:r>
              <a:rPr lang="ja-JP" altLang="en-US" sz="3600" dirty="0">
                <a:solidFill>
                  <a:srgbClr val="0070C0"/>
                </a:solidFill>
              </a:rPr>
              <a:t>－</a:t>
            </a:r>
            <a:r>
              <a:rPr lang="ja-JP" altLang="en-US" sz="3600" dirty="0"/>
              <a:t>４）</a:t>
            </a:r>
            <a:r>
              <a:rPr lang="ja-JP" altLang="en-US" sz="3600" dirty="0" smtClean="0"/>
              <a:t>＝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（</a:t>
            </a:r>
            <a:r>
              <a:rPr kumimoji="1" lang="ja-JP" altLang="en-US" sz="3600" dirty="0">
                <a:solidFill>
                  <a:srgbClr val="FF0000"/>
                </a:solidFill>
              </a:rPr>
              <a:t>＋</a:t>
            </a:r>
            <a:r>
              <a:rPr kumimoji="1" lang="ja-JP" altLang="en-US" sz="3600" dirty="0"/>
              <a:t>３）＋（</a:t>
            </a:r>
            <a:r>
              <a:rPr kumimoji="1" lang="ja-JP" altLang="en-US" sz="3600" dirty="0">
                <a:solidFill>
                  <a:srgbClr val="0070C0"/>
                </a:solidFill>
              </a:rPr>
              <a:t>－</a:t>
            </a:r>
            <a:r>
              <a:rPr kumimoji="1" lang="ja-JP" altLang="en-US" sz="3600" dirty="0"/>
              <a:t>４）</a:t>
            </a:r>
            <a:r>
              <a:rPr kumimoji="1" lang="ja-JP" altLang="en-US" sz="3600" dirty="0" smtClean="0"/>
              <a:t>＝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（</a:t>
            </a:r>
            <a:r>
              <a:rPr lang="ja-JP" altLang="en-US" sz="3600" dirty="0">
                <a:solidFill>
                  <a:srgbClr val="0070C0"/>
                </a:solidFill>
              </a:rPr>
              <a:t>－</a:t>
            </a:r>
            <a:r>
              <a:rPr lang="ja-JP" altLang="en-US" sz="3600" dirty="0"/>
              <a:t>３）＋（</a:t>
            </a:r>
            <a:r>
              <a:rPr lang="ja-JP" altLang="en-US" sz="3600" dirty="0">
                <a:solidFill>
                  <a:srgbClr val="FF0000"/>
                </a:solidFill>
              </a:rPr>
              <a:t>＋</a:t>
            </a:r>
            <a:r>
              <a:rPr lang="ja-JP" altLang="en-US" sz="3600" dirty="0"/>
              <a:t>４）＝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556520" y="764704"/>
            <a:ext cx="3635896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６）＋（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２）＝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６）＋（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２）＝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６）＋（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２）＝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６）＋（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２）＝</a:t>
            </a:r>
            <a:endParaRPr lang="ja-JP" altLang="en-US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476400" y="764704"/>
            <a:ext cx="1080120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７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７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１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FF0000"/>
                </a:solidFill>
              </a:rPr>
              <a:t>＋</a:t>
            </a:r>
            <a:r>
              <a:rPr lang="ja-JP" altLang="en-US" sz="3600" dirty="0"/>
              <a:t>１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8063880" y="755632"/>
            <a:ext cx="1080120" cy="4041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８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８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４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４</a:t>
            </a:r>
            <a:endParaRPr lang="ja-JP" altLang="en-US" sz="36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79511" y="3475391"/>
            <a:ext cx="8934459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２数の和の符号や絶対値について、気がついたことをいいましょう。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4907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4858" y="121550"/>
            <a:ext cx="6048672" cy="634082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>
                <a:solidFill>
                  <a:srgbClr val="00B050"/>
                </a:solidFill>
              </a:rPr>
              <a:t>同符号</a:t>
            </a:r>
            <a:r>
              <a:rPr kumimoji="1" lang="ja-JP" altLang="en-US" sz="3600" dirty="0" smtClean="0"/>
              <a:t>の２数の和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64704"/>
            <a:ext cx="3635896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（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＋</a:t>
            </a:r>
            <a:r>
              <a:rPr kumimoji="1" lang="ja-JP" altLang="en-US" sz="3600" dirty="0" smtClean="0"/>
              <a:t>３）＋（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＋</a:t>
            </a:r>
            <a:r>
              <a:rPr kumimoji="1" lang="ja-JP" altLang="en-US" sz="3600" dirty="0" smtClean="0"/>
              <a:t>４）＝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（</a:t>
            </a:r>
            <a:r>
              <a:rPr lang="ja-JP" altLang="en-US" sz="3600" dirty="0">
                <a:solidFill>
                  <a:srgbClr val="0070C0"/>
                </a:solidFill>
              </a:rPr>
              <a:t>－</a:t>
            </a:r>
            <a:r>
              <a:rPr lang="ja-JP" altLang="en-US" sz="3600" dirty="0"/>
              <a:t>３）＋（</a:t>
            </a:r>
            <a:r>
              <a:rPr lang="ja-JP" altLang="en-US" sz="3600" dirty="0">
                <a:solidFill>
                  <a:srgbClr val="0070C0"/>
                </a:solidFill>
              </a:rPr>
              <a:t>－</a:t>
            </a:r>
            <a:r>
              <a:rPr lang="ja-JP" altLang="en-US" sz="3600" dirty="0"/>
              <a:t>４）</a:t>
            </a:r>
            <a:r>
              <a:rPr lang="ja-JP" altLang="en-US" sz="3600" dirty="0" smtClean="0"/>
              <a:t>＝</a:t>
            </a:r>
            <a:endParaRPr lang="en-US" altLang="ja-JP" sz="3600" dirty="0" smtClean="0"/>
          </a:p>
          <a:p>
            <a:pPr marL="0" indent="0">
              <a:buNone/>
            </a:pP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/>
              <a:t>（</a:t>
            </a:r>
            <a:r>
              <a:rPr kumimoji="1" lang="ja-JP" altLang="en-US" sz="3600" dirty="0">
                <a:solidFill>
                  <a:srgbClr val="FF0000"/>
                </a:solidFill>
              </a:rPr>
              <a:t>＋</a:t>
            </a:r>
            <a:r>
              <a:rPr kumimoji="1" lang="ja-JP" altLang="en-US" sz="3600" dirty="0"/>
              <a:t>３）＋（</a:t>
            </a:r>
            <a:r>
              <a:rPr kumimoji="1" lang="ja-JP" altLang="en-US" sz="3600" dirty="0">
                <a:solidFill>
                  <a:srgbClr val="0070C0"/>
                </a:solidFill>
              </a:rPr>
              <a:t>－</a:t>
            </a:r>
            <a:r>
              <a:rPr kumimoji="1" lang="ja-JP" altLang="en-US" sz="3600" dirty="0"/>
              <a:t>４）</a:t>
            </a:r>
            <a:r>
              <a:rPr kumimoji="1" lang="ja-JP" altLang="en-US" sz="3600" dirty="0" smtClean="0"/>
              <a:t>＝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３）＋（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４）＝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556520" y="764704"/>
            <a:ext cx="363589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６）＋（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２）＝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６）＋（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２）＝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６）＋（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２）＝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</a:t>
            </a: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６）＋（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２）＝</a:t>
            </a:r>
            <a:endParaRPr lang="ja-JP" altLang="en-US" sz="36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476400" y="764704"/>
            <a:ext cx="1080120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７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７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１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FF0000"/>
                </a:solidFill>
              </a:rPr>
              <a:t>＋</a:t>
            </a:r>
            <a:r>
              <a:rPr lang="ja-JP" altLang="en-US" sz="3600" dirty="0"/>
              <a:t>１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8063880" y="755632"/>
            <a:ext cx="1080120" cy="346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８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８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/>
              <a:t>４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0070C0"/>
                </a:solidFill>
              </a:rPr>
              <a:t>－</a:t>
            </a:r>
            <a:r>
              <a:rPr lang="ja-JP" altLang="en-US" sz="3600" dirty="0" smtClean="0"/>
              <a:t>４</a:t>
            </a:r>
            <a:endParaRPr lang="ja-JP" altLang="en-US" sz="3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90464" y="2085271"/>
            <a:ext cx="3732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B050"/>
                </a:solidFill>
              </a:rPr>
              <a:t>異符号</a:t>
            </a:r>
            <a:r>
              <a:rPr kumimoji="1" lang="ja-JP" altLang="en-US" sz="3600" dirty="0" smtClean="0"/>
              <a:t>の２数の和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458" y="4204016"/>
            <a:ext cx="9057473" cy="25545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3200" dirty="0" smtClean="0">
              <a:solidFill>
                <a:srgbClr val="00B050"/>
              </a:solidFill>
            </a:endParaRPr>
          </a:p>
          <a:p>
            <a:r>
              <a:rPr lang="ja-JP" altLang="en-US" sz="3200" dirty="0" smtClean="0">
                <a:solidFill>
                  <a:srgbClr val="FF0000"/>
                </a:solidFill>
              </a:rPr>
              <a:t>同符号</a:t>
            </a:r>
            <a:r>
              <a:rPr lang="ja-JP" altLang="en-US" sz="3200" dirty="0" smtClean="0"/>
              <a:t>の２数の和＝</a:t>
            </a:r>
            <a:r>
              <a:rPr lang="ja-JP" altLang="en-US" sz="3200" u="wavyHeavy" dirty="0" smtClean="0"/>
              <a:t>２数と</a:t>
            </a:r>
            <a:r>
              <a:rPr lang="ja-JP" altLang="en-US" sz="3200" u="wavyHeavy" dirty="0" smtClean="0">
                <a:solidFill>
                  <a:srgbClr val="FF0000"/>
                </a:solidFill>
              </a:rPr>
              <a:t>同じ</a:t>
            </a:r>
            <a:r>
              <a:rPr lang="ja-JP" altLang="en-US" sz="3200" u="wavyHeavy" dirty="0" smtClean="0"/>
              <a:t>符号</a:t>
            </a:r>
            <a:r>
              <a:rPr lang="ja-JP" altLang="en-US" sz="3200" dirty="0" smtClean="0"/>
              <a:t>（</a:t>
            </a:r>
            <a:r>
              <a:rPr lang="ja-JP" altLang="en-US" sz="3200" u="dbl" dirty="0" smtClean="0"/>
              <a:t>絶対値の</a:t>
            </a:r>
            <a:r>
              <a:rPr lang="ja-JP" altLang="en-US" sz="3200" u="dbl" dirty="0" smtClean="0">
                <a:solidFill>
                  <a:srgbClr val="FF0000"/>
                </a:solidFill>
              </a:rPr>
              <a:t>和</a:t>
            </a:r>
            <a:r>
              <a:rPr lang="ja-JP" altLang="en-US" sz="3200" dirty="0" smtClean="0"/>
              <a:t>）</a:t>
            </a:r>
            <a:endParaRPr lang="en-US" altLang="ja-JP" sz="3200" dirty="0" smtClean="0"/>
          </a:p>
          <a:p>
            <a:r>
              <a:rPr lang="ja-JP" altLang="en-US" sz="3200" dirty="0" smtClean="0"/>
              <a:t> 例（ー４）＋（</a:t>
            </a:r>
            <a:r>
              <a:rPr lang="ja-JP" altLang="en-US" sz="3200" dirty="0" err="1" smtClean="0"/>
              <a:t>ー</a:t>
            </a:r>
            <a:r>
              <a:rPr lang="ja-JP" altLang="en-US" sz="3200" dirty="0" smtClean="0"/>
              <a:t>８）＝</a:t>
            </a:r>
            <a:r>
              <a:rPr lang="ja-JP" altLang="en-US" sz="3200" u="wavyHeavy" dirty="0" err="1" smtClean="0"/>
              <a:t>ー</a:t>
            </a:r>
            <a:r>
              <a:rPr lang="ja-JP" altLang="en-US" sz="3200" dirty="0" smtClean="0"/>
              <a:t>（</a:t>
            </a:r>
            <a:r>
              <a:rPr lang="ja-JP" altLang="en-US" sz="3200" u="dbl" dirty="0" smtClean="0"/>
              <a:t>４＋８</a:t>
            </a:r>
            <a:r>
              <a:rPr lang="ja-JP" altLang="en-US" sz="3200" dirty="0" smtClean="0"/>
              <a:t>）＝</a:t>
            </a:r>
            <a:r>
              <a:rPr lang="ja-JP" altLang="en-US" sz="3200" dirty="0" err="1" smtClean="0"/>
              <a:t>ー</a:t>
            </a:r>
            <a:r>
              <a:rPr lang="ja-JP" altLang="en-US" sz="3200" dirty="0" smtClean="0"/>
              <a:t>１２</a:t>
            </a:r>
            <a:endParaRPr lang="en-US" altLang="ja-JP" sz="3200" dirty="0"/>
          </a:p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異符号</a:t>
            </a:r>
            <a:r>
              <a:rPr kumimoji="1" lang="ja-JP" altLang="en-US" sz="3200" dirty="0" smtClean="0"/>
              <a:t>の２数の和＝</a:t>
            </a:r>
            <a:r>
              <a:rPr kumimoji="1" lang="ja-JP" altLang="en-US" sz="3200" u="wavyHeavy" dirty="0" smtClean="0"/>
              <a:t>絶対値</a:t>
            </a:r>
            <a:r>
              <a:rPr kumimoji="1" lang="ja-JP" altLang="en-US" sz="3200" u="wavyHeavy" dirty="0" smtClean="0">
                <a:solidFill>
                  <a:srgbClr val="FF0000"/>
                </a:solidFill>
              </a:rPr>
              <a:t>大</a:t>
            </a:r>
            <a:r>
              <a:rPr kumimoji="1" lang="ja-JP" altLang="en-US" sz="3200" u="wavyHeavy" dirty="0" smtClean="0"/>
              <a:t>の符号</a:t>
            </a:r>
            <a:r>
              <a:rPr kumimoji="1" lang="ja-JP" altLang="en-US" sz="3200" dirty="0" smtClean="0"/>
              <a:t>（</a:t>
            </a:r>
            <a:r>
              <a:rPr kumimoji="1" lang="ja-JP" altLang="en-US" sz="3200" u="dbl" dirty="0" smtClean="0"/>
              <a:t>絶対値の</a:t>
            </a:r>
            <a:r>
              <a:rPr kumimoji="1" lang="ja-JP" altLang="en-US" sz="3200" u="dbl" dirty="0" smtClean="0">
                <a:solidFill>
                  <a:srgbClr val="FF0000"/>
                </a:solidFill>
              </a:rPr>
              <a:t>差</a:t>
            </a:r>
            <a:r>
              <a:rPr kumimoji="1" lang="ja-JP" altLang="en-US" sz="3200" dirty="0" smtClean="0"/>
              <a:t>）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 例（＋４</a:t>
            </a:r>
            <a:r>
              <a:rPr lang="ja-JP" altLang="en-US" sz="3200" dirty="0"/>
              <a:t>）＋</a:t>
            </a:r>
            <a:r>
              <a:rPr lang="ja-JP" altLang="en-US" sz="3200" dirty="0" smtClean="0"/>
              <a:t>（－８</a:t>
            </a:r>
            <a:r>
              <a:rPr lang="ja-JP" altLang="en-US" sz="3200" dirty="0"/>
              <a:t>）</a:t>
            </a:r>
            <a:r>
              <a:rPr lang="ja-JP" altLang="en-US" sz="3200" dirty="0" smtClean="0"/>
              <a:t>＝</a:t>
            </a:r>
            <a:r>
              <a:rPr lang="ja-JP" altLang="en-US" sz="3200" u="wavyHeavy" dirty="0" err="1" smtClean="0"/>
              <a:t>ー</a:t>
            </a:r>
            <a:r>
              <a:rPr lang="ja-JP" altLang="en-US" sz="3200" dirty="0" smtClean="0"/>
              <a:t>（</a:t>
            </a:r>
            <a:r>
              <a:rPr lang="ja-JP" altLang="en-US" sz="3200" u="dbl" dirty="0" smtClean="0"/>
              <a:t>８－４</a:t>
            </a:r>
            <a:r>
              <a:rPr lang="ja-JP" altLang="en-US" sz="3200" dirty="0" smtClean="0"/>
              <a:t>）＝－４</a:t>
            </a:r>
            <a:endParaRPr kumimoji="1" lang="ja-JP" alt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40458" y="4077072"/>
            <a:ext cx="3667446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ja-JP" altLang="en-US" sz="2800" dirty="0">
                <a:solidFill>
                  <a:schemeClr val="bg1"/>
                </a:solidFill>
              </a:rPr>
              <a:t>正の数・負の数の加法</a:t>
            </a:r>
            <a:endParaRPr lang="en-US" altLang="ja-JP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05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build="p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9208" y="10308"/>
            <a:ext cx="8229600" cy="72008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例　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0689" y="764704"/>
            <a:ext cx="8928992" cy="2664296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絶対値が等しい異符号の</a:t>
            </a:r>
            <a:r>
              <a:rPr lang="ja-JP" altLang="en-US" sz="3600" dirty="0"/>
              <a:t>２</a:t>
            </a:r>
            <a:r>
              <a:rPr kumimoji="1" lang="ja-JP" altLang="en-US" sz="3600" dirty="0" smtClean="0"/>
              <a:t>数の和は　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０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rgbClr val="FF0000"/>
                </a:solidFill>
              </a:rPr>
              <a:t>　</a:t>
            </a:r>
            <a:r>
              <a:rPr lang="ja-JP" altLang="en-US" sz="3600" dirty="0" smtClean="0"/>
              <a:t>（＋６）＋（－６）＝０</a:t>
            </a:r>
            <a:endParaRPr kumimoji="1" lang="en-US" altLang="ja-JP" sz="3600" dirty="0" smtClean="0"/>
          </a:p>
          <a:p>
            <a:r>
              <a:rPr lang="ja-JP" altLang="en-US" sz="3600" dirty="0"/>
              <a:t>０</a:t>
            </a:r>
            <a:r>
              <a:rPr lang="ja-JP" altLang="en-US" sz="3600" dirty="0" smtClean="0"/>
              <a:t>と正の数、０と負の数の和は</a:t>
            </a:r>
            <a:r>
              <a:rPr lang="ja-JP" altLang="en-US" sz="3600" dirty="0" smtClean="0">
                <a:solidFill>
                  <a:srgbClr val="FF0000"/>
                </a:solidFill>
              </a:rPr>
              <a:t>その数のまま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3600" dirty="0">
                <a:solidFill>
                  <a:srgbClr val="FF0000"/>
                </a:solidFill>
              </a:rPr>
              <a:t>　</a:t>
            </a:r>
            <a:r>
              <a:rPr kumimoji="1" lang="ja-JP" altLang="en-US" sz="3600" dirty="0" smtClean="0"/>
              <a:t>０＋（＋３）＝＋３　　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０＋（－３）＝－３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94091" y="3573016"/>
            <a:ext cx="4151364" cy="25504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例　同符号の２数の和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（－６）＋（－８）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＝－（６＋８）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＝－１４</a:t>
            </a:r>
            <a:endParaRPr lang="en-US" altLang="ja-JP" sz="3600" dirty="0" smtClean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644008" y="3573016"/>
            <a:ext cx="4151364" cy="25504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例　異符号の２数の和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（＋５）＋（－１２）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＝－（１２－５）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＝－７</a:t>
            </a:r>
            <a:endParaRPr lang="en-US" altLang="ja-JP" sz="36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59632" y="6211669"/>
            <a:ext cx="6478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B050"/>
                </a:solidFill>
              </a:rPr>
              <a:t>教科書</a:t>
            </a:r>
            <a:r>
              <a:rPr kumimoji="1" lang="en-US" altLang="ja-JP" sz="3600" dirty="0" smtClean="0">
                <a:solidFill>
                  <a:srgbClr val="00B050"/>
                </a:solidFill>
              </a:rPr>
              <a:t>P24</a:t>
            </a:r>
            <a:r>
              <a:rPr kumimoji="1" lang="ja-JP" altLang="en-US" sz="3600" dirty="0" smtClean="0">
                <a:solidFill>
                  <a:srgbClr val="00B050"/>
                </a:solidFill>
              </a:rPr>
              <a:t>　問１、問２をやろう！</a:t>
            </a:r>
            <a:endParaRPr kumimoji="1" lang="ja-JP" alt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18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問１　次の計算をしなさい。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88632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（－３）＋（－８）　　　　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２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</a:t>
            </a:r>
            <a:r>
              <a:rPr lang="ja-JP" altLang="en-US" dirty="0" smtClean="0"/>
              <a:t> （－６）＋（－１０）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(</a:t>
            </a:r>
            <a:r>
              <a:rPr lang="ja-JP" altLang="en-US" dirty="0" smtClean="0"/>
              <a:t>３</a:t>
            </a:r>
            <a:r>
              <a:rPr lang="en-US" altLang="ja-JP" dirty="0" smtClean="0"/>
              <a:t>)</a:t>
            </a:r>
            <a:r>
              <a:rPr lang="ja-JP" altLang="en-US" dirty="0"/>
              <a:t>　（</a:t>
            </a:r>
            <a:r>
              <a:rPr lang="ja-JP" altLang="en-US" dirty="0" smtClean="0"/>
              <a:t>－７）</a:t>
            </a:r>
            <a:r>
              <a:rPr lang="ja-JP" altLang="en-US" dirty="0"/>
              <a:t>＋</a:t>
            </a:r>
            <a:r>
              <a:rPr lang="ja-JP" altLang="en-US" dirty="0" smtClean="0"/>
              <a:t>（＋１８</a:t>
            </a:r>
            <a:r>
              <a:rPr lang="ja-JP" altLang="en-US" dirty="0"/>
              <a:t>）　　　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４</a:t>
            </a:r>
            <a:r>
              <a:rPr lang="en-US" altLang="ja-JP" dirty="0" smtClean="0"/>
              <a:t>)</a:t>
            </a:r>
            <a:r>
              <a:rPr lang="ja-JP" altLang="en-US" dirty="0"/>
              <a:t>　 （</a:t>
            </a:r>
            <a:r>
              <a:rPr lang="ja-JP" altLang="en-US" dirty="0" smtClean="0"/>
              <a:t>－１８）</a:t>
            </a:r>
            <a:r>
              <a:rPr lang="ja-JP" altLang="en-US" dirty="0"/>
              <a:t>＋</a:t>
            </a:r>
            <a:r>
              <a:rPr lang="ja-JP" altLang="en-US" dirty="0" smtClean="0"/>
              <a:t>（＋７）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5830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5560</TotalTime>
  <Words>792</Words>
  <Application>Microsoft Office PowerPoint</Application>
  <PresentationFormat>画面に合わせる (4:3)</PresentationFormat>
  <Paragraphs>172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正の数・負の数の計算 加法</vt:lpstr>
      <vt:lpstr>式で表そう</vt:lpstr>
      <vt:lpstr>正の数・負の数の加法</vt:lpstr>
      <vt:lpstr>正の数・負の数の加法</vt:lpstr>
      <vt:lpstr>次の計算をしましょう。</vt:lpstr>
      <vt:lpstr>次の計算をしましょう。</vt:lpstr>
      <vt:lpstr>同符号の２数の和</vt:lpstr>
      <vt:lpstr>例　外</vt:lpstr>
      <vt:lpstr>問１　次の計算をしなさい。</vt:lpstr>
      <vt:lpstr>問２　次の計算をしなさい。</vt:lpstr>
      <vt:lpstr>小数や分数の計算のしかたも同じです。</vt:lpstr>
      <vt:lpstr>問４　次の計算をしなさい。</vt:lpstr>
      <vt:lpstr>加法の計算法則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kajukun</cp:lastModifiedBy>
  <cp:revision>168</cp:revision>
  <cp:lastPrinted>2015-04-24T04:23:27Z</cp:lastPrinted>
  <dcterms:created xsi:type="dcterms:W3CDTF">2014-02-26T04:50:14Z</dcterms:created>
  <dcterms:modified xsi:type="dcterms:W3CDTF">2015-04-29T05:32:08Z</dcterms:modified>
</cp:coreProperties>
</file>