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70" r:id="rId2"/>
    <p:sldId id="374" r:id="rId3"/>
    <p:sldId id="375" r:id="rId4"/>
    <p:sldId id="376" r:id="rId5"/>
    <p:sldId id="377" r:id="rId6"/>
  </p:sldIdLst>
  <p:sldSz cx="9144000" cy="6858000" type="screen4x3"/>
  <p:notesSz cx="6886575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ja-JP" sz="36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ある月の火曜日の入場者数</a:t>
            </a:r>
            <a:endParaRPr lang="ja-JP" sz="3600"/>
          </a:p>
        </c:rich>
      </c:tx>
      <c:layout/>
      <c:overlay val="0"/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38100">
              <a:solidFill>
                <a:schemeClr val="tx1"/>
              </a:solidFill>
            </a:ln>
          </c:spPr>
          <c:invertIfNegative val="0"/>
          <c:val>
            <c:numRef>
              <c:f>(Sheet1!$C$3,Sheet1!$C$5,Sheet1!$C$7,Sheet1!$C$9,Sheet1!$C$11)</c:f>
              <c:numCache>
                <c:formatCode>General</c:formatCode>
                <c:ptCount val="5"/>
                <c:pt idx="0">
                  <c:v>380</c:v>
                </c:pt>
                <c:pt idx="1">
                  <c:v>401</c:v>
                </c:pt>
                <c:pt idx="2">
                  <c:v>377</c:v>
                </c:pt>
                <c:pt idx="3">
                  <c:v>382</c:v>
                </c:pt>
                <c:pt idx="4">
                  <c:v>370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85-4BCD-B321-CFE8B7B78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119360"/>
        <c:axId val="22864256"/>
      </c:barChart>
      <c:catAx>
        <c:axId val="21119360"/>
        <c:scaling>
          <c:orientation val="minMax"/>
        </c:scaling>
        <c:delete val="1"/>
        <c:axPos val="b"/>
        <c:majorTickMark val="none"/>
        <c:minorTickMark val="none"/>
        <c:tickLblPos val="nextTo"/>
        <c:crossAx val="22864256"/>
        <c:crosses val="autoZero"/>
        <c:auto val="1"/>
        <c:lblAlgn val="ctr"/>
        <c:lblOffset val="100"/>
        <c:noMultiLvlLbl val="0"/>
      </c:catAx>
      <c:valAx>
        <c:axId val="228642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119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32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 sz="3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ja-JP" sz="36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ある月の火曜日の入場者数</a:t>
            </a:r>
            <a:endParaRPr lang="ja-JP" sz="3600"/>
          </a:p>
        </c:rich>
      </c:tx>
      <c:layout/>
      <c:overlay val="0"/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38100">
              <a:solidFill>
                <a:schemeClr val="tx1"/>
              </a:solidFill>
            </a:ln>
          </c:spPr>
          <c:invertIfNegative val="0"/>
          <c:val>
            <c:numRef>
              <c:f>(Sheet1!$C$3,Sheet1!$C$5,Sheet1!$C$7,Sheet1!$C$9,Sheet1!$C$11)</c:f>
              <c:numCache>
                <c:formatCode>General</c:formatCode>
                <c:ptCount val="5"/>
                <c:pt idx="0">
                  <c:v>380</c:v>
                </c:pt>
                <c:pt idx="1">
                  <c:v>401</c:v>
                </c:pt>
                <c:pt idx="2">
                  <c:v>377</c:v>
                </c:pt>
                <c:pt idx="3">
                  <c:v>382</c:v>
                </c:pt>
                <c:pt idx="4">
                  <c:v>370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42-48C8-9225-FB8B1C1F9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9163008"/>
        <c:axId val="39164544"/>
      </c:barChart>
      <c:catAx>
        <c:axId val="39163008"/>
        <c:scaling>
          <c:orientation val="minMax"/>
        </c:scaling>
        <c:delete val="1"/>
        <c:axPos val="b"/>
        <c:majorTickMark val="none"/>
        <c:minorTickMark val="none"/>
        <c:tickLblPos val="nextTo"/>
        <c:crossAx val="39164544"/>
        <c:crosses val="autoZero"/>
        <c:auto val="1"/>
        <c:lblAlgn val="ctr"/>
        <c:lblOffset val="100"/>
        <c:noMultiLvlLbl val="0"/>
      </c:catAx>
      <c:valAx>
        <c:axId val="391645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163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32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101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0799" y="0"/>
            <a:ext cx="2984183" cy="50101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81B9677F-D99E-45AE-867E-FD4289C1A2C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183" cy="501015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0799" y="9517546"/>
            <a:ext cx="2984183" cy="501015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27D1647D-5780-4E49-B468-A1A8ECD2F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674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101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0799" y="0"/>
            <a:ext cx="2984183" cy="501015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6625" y="750888"/>
            <a:ext cx="501332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658" y="4759643"/>
            <a:ext cx="5509260" cy="4509135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183" cy="501015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0799" y="9517546"/>
            <a:ext cx="2984183" cy="501015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400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2017/6/5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9325" y="476672"/>
            <a:ext cx="8517632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5400" dirty="0" smtClean="0"/>
              <a:t>正の数・負の数の利用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9325" y="2348880"/>
            <a:ext cx="8517632" cy="3816424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正の数・負の数を利用して身のまわりの問題を解決することができる。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80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44"/>
    </mc:Choice>
    <mc:Fallback xmlns="">
      <p:transition spd="slow" advTm="1124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5293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科学博物館の、ある月の入場者数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491640"/>
              </p:ext>
            </p:extLst>
          </p:nvPr>
        </p:nvGraphicFramePr>
        <p:xfrm>
          <a:off x="467544" y="908720"/>
          <a:ext cx="8229599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xmlns="" val="402572267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50818296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57518317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333648138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13141712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2412973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3704805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火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水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木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金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0070C0"/>
                          </a:solidFill>
                        </a:rPr>
                        <a:t>土</a:t>
                      </a:r>
                      <a:endParaRPr kumimoji="1" lang="ja-JP" alt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5767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４０２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３８０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４６９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4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３０３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5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３４６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rgbClr val="0070C0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0070C0"/>
                          </a:solidFill>
                        </a:rPr>
                        <a:t>６５９</a:t>
                      </a:r>
                      <a:endParaRPr kumimoji="1" lang="ja-JP" alt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5054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  <a:p>
                      <a:r>
                        <a:rPr kumimoji="1" lang="ja-JP" altLang="en-US" sz="2800" dirty="0" smtClean="0">
                          <a:solidFill>
                            <a:srgbClr val="FF0000"/>
                          </a:solidFill>
                        </a:rPr>
                        <a:t>１５５６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8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３８２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9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４０１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10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４８２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11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２７７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12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３３８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rgbClr val="0070C0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0070C0"/>
                          </a:solidFill>
                        </a:rPr>
                        <a:t>６４０</a:t>
                      </a:r>
                      <a:endParaRPr kumimoji="1" lang="ja-JP" alt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52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</a:p>
                    <a:p>
                      <a:r>
                        <a:rPr kumimoji="1" lang="ja-JP" altLang="en-US" sz="2800" dirty="0" smtClean="0">
                          <a:solidFill>
                            <a:srgbClr val="FF0000"/>
                          </a:solidFill>
                        </a:rPr>
                        <a:t>１５４１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15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４１６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16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３７７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17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５１０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18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２９４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19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３３０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rgbClr val="0070C0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0070C0"/>
                          </a:solidFill>
                        </a:rPr>
                        <a:t>６７１</a:t>
                      </a:r>
                      <a:endParaRPr kumimoji="1" lang="ja-JP" alt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2689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</a:p>
                    <a:p>
                      <a:pPr algn="l"/>
                      <a:r>
                        <a:rPr kumimoji="1" lang="ja-JP" altLang="en-US" sz="2800" dirty="0" smtClean="0">
                          <a:solidFill>
                            <a:srgbClr val="FF0000"/>
                          </a:solidFill>
                        </a:rPr>
                        <a:t>１６１０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22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３９３</a:t>
                      </a:r>
                      <a:endParaRPr kumimoji="1" lang="en-US" altLang="ja-JP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23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３８２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24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４７１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25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２８６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26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３５４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rgbClr val="0070C0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0070C0"/>
                          </a:solidFill>
                        </a:rPr>
                        <a:t>６６６</a:t>
                      </a:r>
                      <a:endParaRPr kumimoji="1" lang="ja-JP" alt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142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  <a:p>
                      <a:r>
                        <a:rPr kumimoji="1" lang="ja-JP" altLang="en-US" sz="2800" dirty="0" smtClean="0">
                          <a:solidFill>
                            <a:srgbClr val="FF0000"/>
                          </a:solidFill>
                        </a:rPr>
                        <a:t>１５５３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29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３９７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30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３７０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31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４６３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3625519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204595" y="6025270"/>
            <a:ext cx="7402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火</a:t>
            </a:r>
            <a:r>
              <a:rPr kumimoji="1" lang="ja-JP" altLang="en-US" sz="3200" dirty="0" smtClean="0"/>
              <a:t>曜日の入場者数の平均を求めましょう。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5130110" y="6030816"/>
            <a:ext cx="4043094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工夫</a:t>
            </a:r>
            <a:r>
              <a:rPr lang="ja-JP" altLang="en-US" sz="3200" dirty="0">
                <a:solidFill>
                  <a:srgbClr val="FF0000"/>
                </a:solidFill>
              </a:rPr>
              <a:t>して</a:t>
            </a:r>
            <a:r>
              <a:rPr lang="ja-JP" altLang="en-US" sz="3200" dirty="0"/>
              <a:t>求めましょう。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5944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344318"/>
              </p:ext>
            </p:extLst>
          </p:nvPr>
        </p:nvGraphicFramePr>
        <p:xfrm>
          <a:off x="1220730" y="55118"/>
          <a:ext cx="7992888" cy="5966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2266397" y="4149080"/>
            <a:ext cx="68407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123405" y="3550180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０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48531" y="2602691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１２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78541" y="3038203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７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46940" y="1219079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３１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78788" y="2812361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１０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46729" y="475270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370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14881" y="4757864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370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06219" y="4757864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370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11984" y="4752702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370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51083" y="4776969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370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20" name="右矢印吹き出し 19"/>
          <p:cNvSpPr/>
          <p:nvPr/>
        </p:nvSpPr>
        <p:spPr>
          <a:xfrm>
            <a:off x="73062" y="3104749"/>
            <a:ext cx="1130424" cy="2168046"/>
          </a:xfrm>
          <a:prstGeom prst="rightArrow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4400" dirty="0" smtClean="0">
                <a:solidFill>
                  <a:srgbClr val="FFFF00"/>
                </a:solidFill>
              </a:rPr>
              <a:t>仮平均</a:t>
            </a:r>
            <a:endParaRPr kumimoji="1" lang="ja-JP" altLang="en-US" sz="4400" dirty="0">
              <a:solidFill>
                <a:srgbClr val="FFFF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66276" y="6061214"/>
            <a:ext cx="720581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３７０＋（１０＋３１＋７＋１２＋０）</a:t>
            </a:r>
            <a:r>
              <a:rPr kumimoji="1" lang="en-US" altLang="ja-JP" sz="3600" dirty="0" smtClean="0"/>
              <a:t>÷</a:t>
            </a:r>
            <a:r>
              <a:rPr kumimoji="1" lang="ja-JP" altLang="en-US" sz="3600" dirty="0" smtClean="0"/>
              <a:t>５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0206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587278"/>
              </p:ext>
            </p:extLst>
          </p:nvPr>
        </p:nvGraphicFramePr>
        <p:xfrm>
          <a:off x="1220730" y="55118"/>
          <a:ext cx="7992888" cy="5966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7712126" y="2758984"/>
            <a:ext cx="1156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－１０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65436" y="2546785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＋２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01652" y="2803673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－３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60932" y="1134626"/>
            <a:ext cx="1156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＋２１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38228" y="2784423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０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65905" y="429309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380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34057" y="4298257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380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25395" y="4298257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380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31160" y="4293095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380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70259" y="4317362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380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20" name="右矢印吹き出し 19"/>
          <p:cNvSpPr/>
          <p:nvPr/>
        </p:nvSpPr>
        <p:spPr>
          <a:xfrm>
            <a:off x="73062" y="2264614"/>
            <a:ext cx="1130424" cy="2168046"/>
          </a:xfrm>
          <a:prstGeom prst="rightArrow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4400" dirty="0" smtClean="0">
                <a:solidFill>
                  <a:srgbClr val="FFFF00"/>
                </a:solidFill>
              </a:rPr>
              <a:t>仮平均</a:t>
            </a:r>
            <a:endParaRPr kumimoji="1" lang="ja-JP" altLang="en-US" sz="4400" dirty="0">
              <a:solidFill>
                <a:srgbClr val="FFFF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48514" y="6061214"/>
            <a:ext cx="932819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（　　　）</a:t>
            </a:r>
            <a:r>
              <a:rPr kumimoji="1" lang="ja-JP" altLang="en-US" sz="3600" dirty="0" smtClean="0"/>
              <a:t>＋</a:t>
            </a:r>
            <a:r>
              <a:rPr kumimoji="1" lang="en-US" altLang="ja-JP" sz="3600" dirty="0" smtClean="0"/>
              <a:t>{</a:t>
            </a:r>
            <a:r>
              <a:rPr kumimoji="1" lang="ja-JP" altLang="en-US" sz="3600" dirty="0" smtClean="0"/>
              <a:t>　　　　　　　　　　　　　　</a:t>
            </a:r>
            <a:r>
              <a:rPr kumimoji="1" lang="en-US" altLang="ja-JP" sz="3600" dirty="0" smtClean="0"/>
              <a:t>}</a:t>
            </a:r>
            <a:r>
              <a:rPr kumimoji="1" lang="ja-JP" altLang="en-US" sz="3600" dirty="0" smtClean="0"/>
              <a:t> </a:t>
            </a:r>
            <a:r>
              <a:rPr kumimoji="1" lang="en-US" altLang="ja-JP" sz="3600" dirty="0" smtClean="0"/>
              <a:t>÷</a:t>
            </a:r>
            <a:r>
              <a:rPr kumimoji="1" lang="ja-JP" altLang="en-US" sz="3600" dirty="0" smtClean="0"/>
              <a:t>５＝（　　　）</a:t>
            </a:r>
            <a:endParaRPr kumimoji="1" lang="ja-JP" altLang="en-US" sz="3600" dirty="0"/>
          </a:p>
        </p:txBody>
      </p:sp>
      <p:sp>
        <p:nvSpPr>
          <p:cNvPr id="2" name="正方形/長方形 1"/>
          <p:cNvSpPr/>
          <p:nvPr/>
        </p:nvSpPr>
        <p:spPr>
          <a:xfrm>
            <a:off x="5306219" y="3369198"/>
            <a:ext cx="764038" cy="275826"/>
          </a:xfrm>
          <a:prstGeom prst="rect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8015558" y="3383685"/>
            <a:ext cx="784169" cy="782353"/>
          </a:xfrm>
          <a:prstGeom prst="rect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2303240" y="3383685"/>
            <a:ext cx="68407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251520" y="6112990"/>
            <a:ext cx="5721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３８０　　　　０＋２１－３＋２－１０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62055" y="6109437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３８２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23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 animBg="1"/>
      <p:bldP spid="2" grpId="0" animBg="1"/>
      <p:bldP spid="19" grpId="0" animBg="1"/>
      <p:bldP spid="3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/>
              <a:t>１</a:t>
            </a:r>
            <a:r>
              <a:rPr kumimoji="1" lang="ja-JP" altLang="en-US" smtClean="0"/>
              <a:t>から</a:t>
            </a:r>
            <a:r>
              <a:rPr kumimoji="1" lang="ja-JP" altLang="en-US" dirty="0" smtClean="0"/>
              <a:t>順にひいたりたしたりする計算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14751"/>
            <a:ext cx="8820472" cy="5733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sz="4000" dirty="0" smtClean="0"/>
              <a:t>1</a:t>
            </a:r>
            <a:r>
              <a:rPr kumimoji="1" lang="ja-JP" altLang="en-US" sz="4000" dirty="0" smtClean="0"/>
              <a:t>番目　　　　　　　　　　　　　　　　　　　　　１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kumimoji="1" lang="en-US" altLang="ja-JP" sz="4000" dirty="0" smtClean="0"/>
              <a:t>2</a:t>
            </a:r>
            <a:r>
              <a:rPr kumimoji="1" lang="ja-JP" altLang="en-US" sz="4000" dirty="0" smtClean="0"/>
              <a:t>番目　１－２　　　　　　　　　　　　　＝（　　　）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en-US" altLang="ja-JP" sz="4000" dirty="0" smtClean="0"/>
              <a:t>3</a:t>
            </a:r>
            <a:r>
              <a:rPr lang="ja-JP" altLang="en-US" sz="4000" dirty="0" smtClean="0"/>
              <a:t>番目　１－２＋３　　　　　　　　　 　 ＝（　　　）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en-US" altLang="ja-JP" sz="4000" dirty="0" smtClean="0"/>
              <a:t>4</a:t>
            </a:r>
            <a:r>
              <a:rPr kumimoji="1" lang="ja-JP" altLang="en-US" sz="4000" dirty="0" smtClean="0"/>
              <a:t>番目　１－２＋３－４        　　　 　　＝（　　　）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en-US" altLang="ja-JP" sz="4000" dirty="0" smtClean="0"/>
              <a:t>5</a:t>
            </a:r>
            <a:r>
              <a:rPr lang="ja-JP" altLang="en-US" sz="4000" dirty="0" smtClean="0"/>
              <a:t>番目　１－２＋３－４＋５　　　　　 ＝（　　　）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en-US" altLang="ja-JP" sz="4000" dirty="0" smtClean="0"/>
              <a:t>6</a:t>
            </a:r>
            <a:r>
              <a:rPr kumimoji="1" lang="ja-JP" altLang="en-US" sz="4000" dirty="0" smtClean="0"/>
              <a:t>番目　１－２＋３－４＋５－６　　　＝（　　　）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en-US" altLang="ja-JP" sz="4000" dirty="0" smtClean="0"/>
              <a:t>7</a:t>
            </a:r>
            <a:r>
              <a:rPr lang="ja-JP" altLang="en-US" sz="4000" dirty="0" smtClean="0"/>
              <a:t>番目　１－２＋３－４＋５－６＋７ ＝（　　　）</a:t>
            </a:r>
            <a:endParaRPr lang="en-US" altLang="ja-JP" sz="4000" dirty="0" smtClean="0"/>
          </a:p>
          <a:p>
            <a:pPr marL="0" indent="0">
              <a:buNone/>
            </a:pPr>
            <a:endParaRPr kumimoji="1"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式</a:t>
            </a:r>
            <a:r>
              <a:rPr kumimoji="1" lang="ja-JP" altLang="en-US" sz="3600" dirty="0"/>
              <a:t>と答えの間にあるきまりを見つけましょう。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603547" y="1701337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</a:rPr>
              <a:t>－１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20398" y="2276872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＋２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20398" y="2923203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－２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03546" y="3559670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＋３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16689" y="4222154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－３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03545" y="4868485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＋４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09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9221</TotalTime>
  <Words>197</Words>
  <Application>Microsoft Office PowerPoint</Application>
  <PresentationFormat>画面に合わせる (4:3)</PresentationFormat>
  <Paragraphs>120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正の数・負の数の利用</vt:lpstr>
      <vt:lpstr>科学博物館の、ある月の入場者数</vt:lpstr>
      <vt:lpstr>PowerPoint プレゼンテーション</vt:lpstr>
      <vt:lpstr>PowerPoint プレゼンテーション</vt:lpstr>
      <vt:lpstr>１から順にひいたりたしたりする計算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iwachu-20</cp:lastModifiedBy>
  <cp:revision>337</cp:revision>
  <cp:lastPrinted>2017-06-04T08:35:45Z</cp:lastPrinted>
  <dcterms:created xsi:type="dcterms:W3CDTF">2014-02-26T04:50:14Z</dcterms:created>
  <dcterms:modified xsi:type="dcterms:W3CDTF">2017-06-05T05:02:22Z</dcterms:modified>
</cp:coreProperties>
</file>