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524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524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524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hyperlink" Target="http://www.google.co.jp/url?sa=i&amp;rct=j&amp;q=&amp;esrc=s&amp;frm=1&amp;source=images&amp;cd=&amp;cad=rja&amp;uact=8&amp;docid=fSMpzzAQBINhfM&amp;tbnid=ETobDBHg9czvGM:&amp;ved=0CAYQjRw&amp;url=http://money-manner.blogspot.com/2014/01/smbcnikko-e-kofu.html&amp;ei=318qU4HSO4XylAWe3IDADA&amp;bvm=bv.62922401,d.dGI&amp;psig=AFQjCNGVDa1-nARuO4Zk9-vE7rDKUeTfSw&amp;ust=13953723687946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.jp/url?sa=i&amp;rct=j&amp;q=&amp;esrc=s&amp;frm=1&amp;source=images&amp;cd=&amp;cad=rja&amp;uact=8&amp;docid=Nbg3ErBGFCWnyM&amp;tbnid=f11OFp-sd5DYdM:&amp;ved=0CAYQjRw&amp;url=http://www.part-arbeit.jp/info/useful/average-salary/&amp;ei=qmIqU6TYNoqlkgXxpYDgBQ&amp;bvm=bv.62922401,d.dGI&amp;psig=AFQjCNFsscdTtzB3CQsSf67Z7i573qyjhw&amp;ust=1395372917003512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google.co.jp/url?sa=i&amp;rct=j&amp;q=&amp;esrc=s&amp;frm=1&amp;source=images&amp;cd=&amp;cad=rja&amp;uact=8&amp;docid=EsXq8rm-tWL16M&amp;tbnid=9CCEd7oDM8T4kM:&amp;ved=0CAYQjRw&amp;url=http://www.irasutoya.com/2013/05/blog-post_7748.html&amp;ei=VGkqU7aAJIfvkgX2zoGgBQ&amp;bvm=bv.62922401,d.dGI&amp;psig=AFQjCNGHWrWhXcp5qoVpyEWr3uzVuCnBxA&amp;ust=1395374684263521" TargetMode="External"/><Relationship Id="rId7" Type="http://schemas.openxmlformats.org/officeDocument/2006/relationships/hyperlink" Target="http://4.bp.blogspot.com/-fuNmrSm39RM/UVWMjvqhDFI/AAAAAAAAPKE/838WW3TOBUc/s1600/school_gakuran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jp/url?sa=i&amp;rct=j&amp;q=&amp;esrc=s&amp;frm=1&amp;source=images&amp;cd=&amp;cad=rja&amp;uact=8&amp;docid=FIzGQRt82NQQZM&amp;tbnid=lZsi381ElgntCM:&amp;ved=0CAYQjRw&amp;url=http://www.civillink.net/esozai/gakkokosya.html&amp;ei=dWcqU_fNC82-kQXk3IDwAQ&amp;bvm=bv.62922401,d.dGI&amp;psig=AFQjCNGLXPMFktrU4wkPeuEKtzI5QURQ_g&amp;ust=1395374292291280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64896" cy="1470025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正の数・負の数で量を表すこと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068960"/>
            <a:ext cx="7200800" cy="295232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反対の性質を持つ量や、基準を決めたときの量を正の符号、負の符号を使って表すことができる。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たがいに反対の</a:t>
            </a:r>
            <a:r>
              <a:rPr kumimoji="1" lang="ja-JP" altLang="en-US" smtClean="0"/>
              <a:t>性質をもつ</a:t>
            </a:r>
            <a:r>
              <a:rPr kumimoji="1" lang="ja-JP" altLang="en-US" dirty="0" smtClean="0"/>
              <a:t>量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589511" y="1093550"/>
            <a:ext cx="2808312" cy="1385382"/>
            <a:chOff x="589511" y="1093550"/>
            <a:chExt cx="2808312" cy="1385382"/>
          </a:xfrm>
        </p:grpSpPr>
        <p:sp>
          <p:nvSpPr>
            <p:cNvPr id="5" name="台形 4"/>
            <p:cNvSpPr/>
            <p:nvPr/>
          </p:nvSpPr>
          <p:spPr>
            <a:xfrm>
              <a:off x="589511" y="1110780"/>
              <a:ext cx="2808312" cy="1368152"/>
            </a:xfrm>
            <a:prstGeom prst="trapezoid">
              <a:avLst>
                <a:gd name="adj" fmla="val 81819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リーフォーム 5"/>
            <p:cNvSpPr/>
            <p:nvPr/>
          </p:nvSpPr>
          <p:spPr>
            <a:xfrm>
              <a:off x="1410438" y="1093550"/>
              <a:ext cx="1132764" cy="491319"/>
            </a:xfrm>
            <a:custGeom>
              <a:avLst/>
              <a:gdLst>
                <a:gd name="connsiteX0" fmla="*/ 286603 w 1132764"/>
                <a:gd name="connsiteY0" fmla="*/ 0 h 491319"/>
                <a:gd name="connsiteX1" fmla="*/ 0 w 1132764"/>
                <a:gd name="connsiteY1" fmla="*/ 409433 h 491319"/>
                <a:gd name="connsiteX2" fmla="*/ 245660 w 1132764"/>
                <a:gd name="connsiteY2" fmla="*/ 368489 h 491319"/>
                <a:gd name="connsiteX3" fmla="*/ 395785 w 1132764"/>
                <a:gd name="connsiteY3" fmla="*/ 491319 h 491319"/>
                <a:gd name="connsiteX4" fmla="*/ 614149 w 1132764"/>
                <a:gd name="connsiteY4" fmla="*/ 341194 h 491319"/>
                <a:gd name="connsiteX5" fmla="*/ 750627 w 1132764"/>
                <a:gd name="connsiteY5" fmla="*/ 436728 h 491319"/>
                <a:gd name="connsiteX6" fmla="*/ 900752 w 1132764"/>
                <a:gd name="connsiteY6" fmla="*/ 409433 h 491319"/>
                <a:gd name="connsiteX7" fmla="*/ 1064526 w 1132764"/>
                <a:gd name="connsiteY7" fmla="*/ 477672 h 491319"/>
                <a:gd name="connsiteX8" fmla="*/ 1105469 w 1132764"/>
                <a:gd name="connsiteY8" fmla="*/ 341194 h 491319"/>
                <a:gd name="connsiteX9" fmla="*/ 1132764 w 1132764"/>
                <a:gd name="connsiteY9" fmla="*/ 341194 h 491319"/>
                <a:gd name="connsiteX10" fmla="*/ 887105 w 1132764"/>
                <a:gd name="connsiteY10" fmla="*/ 13648 h 491319"/>
                <a:gd name="connsiteX11" fmla="*/ 286603 w 1132764"/>
                <a:gd name="connsiteY11" fmla="*/ 0 h 491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32764" h="491319">
                  <a:moveTo>
                    <a:pt x="286603" y="0"/>
                  </a:moveTo>
                  <a:lnTo>
                    <a:pt x="0" y="409433"/>
                  </a:lnTo>
                  <a:lnTo>
                    <a:pt x="245660" y="368489"/>
                  </a:lnTo>
                  <a:lnTo>
                    <a:pt x="395785" y="491319"/>
                  </a:lnTo>
                  <a:lnTo>
                    <a:pt x="614149" y="341194"/>
                  </a:lnTo>
                  <a:lnTo>
                    <a:pt x="750627" y="436728"/>
                  </a:lnTo>
                  <a:lnTo>
                    <a:pt x="900752" y="409433"/>
                  </a:lnTo>
                  <a:lnTo>
                    <a:pt x="1064526" y="477672"/>
                  </a:lnTo>
                  <a:lnTo>
                    <a:pt x="1105469" y="341194"/>
                  </a:lnTo>
                  <a:lnTo>
                    <a:pt x="1132764" y="341194"/>
                  </a:lnTo>
                  <a:lnTo>
                    <a:pt x="887105" y="13648"/>
                  </a:lnTo>
                  <a:lnTo>
                    <a:pt x="286603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フリーフォーム 6"/>
          <p:cNvSpPr/>
          <p:nvPr/>
        </p:nvSpPr>
        <p:spPr>
          <a:xfrm rot="153821">
            <a:off x="3365203" y="2455645"/>
            <a:ext cx="2377165" cy="4092112"/>
          </a:xfrm>
          <a:custGeom>
            <a:avLst/>
            <a:gdLst>
              <a:gd name="connsiteX0" fmla="*/ 0 w 2115403"/>
              <a:gd name="connsiteY0" fmla="*/ 27296 h 900752"/>
              <a:gd name="connsiteX1" fmla="*/ 354842 w 2115403"/>
              <a:gd name="connsiteY1" fmla="*/ 395785 h 900752"/>
              <a:gd name="connsiteX2" fmla="*/ 423080 w 2115403"/>
              <a:gd name="connsiteY2" fmla="*/ 627797 h 900752"/>
              <a:gd name="connsiteX3" fmla="*/ 709683 w 2115403"/>
              <a:gd name="connsiteY3" fmla="*/ 723331 h 900752"/>
              <a:gd name="connsiteX4" fmla="*/ 914400 w 2115403"/>
              <a:gd name="connsiteY4" fmla="*/ 846161 h 900752"/>
              <a:gd name="connsiteX5" fmla="*/ 1228298 w 2115403"/>
              <a:gd name="connsiteY5" fmla="*/ 900752 h 900752"/>
              <a:gd name="connsiteX6" fmla="*/ 1405719 w 2115403"/>
              <a:gd name="connsiteY6" fmla="*/ 873457 h 900752"/>
              <a:gd name="connsiteX7" fmla="*/ 1583140 w 2115403"/>
              <a:gd name="connsiteY7" fmla="*/ 791570 h 900752"/>
              <a:gd name="connsiteX8" fmla="*/ 1924334 w 2115403"/>
              <a:gd name="connsiteY8" fmla="*/ 518615 h 900752"/>
              <a:gd name="connsiteX9" fmla="*/ 2019868 w 2115403"/>
              <a:gd name="connsiteY9" fmla="*/ 327546 h 900752"/>
              <a:gd name="connsiteX10" fmla="*/ 2101755 w 2115403"/>
              <a:gd name="connsiteY10" fmla="*/ 54591 h 900752"/>
              <a:gd name="connsiteX11" fmla="*/ 2115403 w 2115403"/>
              <a:gd name="connsiteY11" fmla="*/ 0 h 900752"/>
              <a:gd name="connsiteX12" fmla="*/ 0 w 2115403"/>
              <a:gd name="connsiteY12" fmla="*/ 27296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5403" h="900752">
                <a:moveTo>
                  <a:pt x="0" y="27296"/>
                </a:moveTo>
                <a:lnTo>
                  <a:pt x="354842" y="395785"/>
                </a:lnTo>
                <a:lnTo>
                  <a:pt x="423080" y="627797"/>
                </a:lnTo>
                <a:lnTo>
                  <a:pt x="709683" y="723331"/>
                </a:lnTo>
                <a:lnTo>
                  <a:pt x="914400" y="846161"/>
                </a:lnTo>
                <a:lnTo>
                  <a:pt x="1228298" y="900752"/>
                </a:lnTo>
                <a:lnTo>
                  <a:pt x="1405719" y="873457"/>
                </a:lnTo>
                <a:lnTo>
                  <a:pt x="1583140" y="791570"/>
                </a:lnTo>
                <a:lnTo>
                  <a:pt x="1924334" y="518615"/>
                </a:lnTo>
                <a:lnTo>
                  <a:pt x="2019868" y="327546"/>
                </a:lnTo>
                <a:lnTo>
                  <a:pt x="2101755" y="54591"/>
                </a:lnTo>
                <a:lnTo>
                  <a:pt x="2115403" y="0"/>
                </a:lnTo>
                <a:lnTo>
                  <a:pt x="0" y="27296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>
            <a:endCxn id="5" idx="2"/>
          </p:cNvCxnSpPr>
          <p:nvPr/>
        </p:nvCxnSpPr>
        <p:spPr>
          <a:xfrm flipH="1">
            <a:off x="1993667" y="1115188"/>
            <a:ext cx="3376" cy="1363744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653780" y="2489703"/>
            <a:ext cx="0" cy="4108573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750447" y="1384309"/>
            <a:ext cx="1000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高さ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68276" y="3997786"/>
            <a:ext cx="1000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深さ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75203" y="2184101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基準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>
            <a:endCxn id="7" idx="11"/>
          </p:cNvCxnSpPr>
          <p:nvPr/>
        </p:nvCxnSpPr>
        <p:spPr>
          <a:xfrm>
            <a:off x="589511" y="2500476"/>
            <a:ext cx="5243187" cy="103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778357" y="1389055"/>
            <a:ext cx="2101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＋３７７６ｍ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75892" y="4028565"/>
            <a:ext cx="2101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－９７８０ｍ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7924" y="3789040"/>
            <a:ext cx="3203956" cy="20621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たがいに反対の性質をもつ量</a:t>
            </a:r>
            <a:r>
              <a:rPr kumimoji="1" lang="ja-JP" altLang="en-US" sz="3200" dirty="0" smtClean="0"/>
              <a:t>は正の数・負の数で表すことができる。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2864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  <p:bldP spid="19" grpId="0"/>
      <p:bldP spid="20" grpId="0"/>
      <p:bldP spid="14" grpId="0"/>
      <p:bldP spid="15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92106"/>
            <a:ext cx="5616624" cy="576064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収入と支出</a:t>
            </a:r>
            <a:endParaRPr kumimoji="1" lang="ja-JP" altLang="en-US" sz="3600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15" y="3825027"/>
            <a:ext cx="2286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849486" y="620688"/>
            <a:ext cx="2967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5000</a:t>
            </a:r>
            <a:r>
              <a:rPr kumimoji="1" lang="ja-JP" altLang="en-US" sz="3600" dirty="0" smtClean="0"/>
              <a:t>円の収入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46650" y="3361215"/>
            <a:ext cx="3102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－３０００円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49486" y="3001722"/>
            <a:ext cx="2967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3</a:t>
            </a:r>
            <a:r>
              <a:rPr kumimoji="1" lang="en-US" altLang="ja-JP" sz="3600" dirty="0" smtClean="0"/>
              <a:t>000</a:t>
            </a:r>
            <a:r>
              <a:rPr kumimoji="1" lang="ja-JP" altLang="en-US" sz="3600" dirty="0" smtClean="0"/>
              <a:t>円の支出</a:t>
            </a:r>
            <a:endParaRPr kumimoji="1" lang="ja-JP" altLang="en-US" sz="36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86" y="3620970"/>
            <a:ext cx="3247838" cy="190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https://encrypted-tbn2.gstatic.com/images?q=tbn:ANd9GcRXRr3LOJln03TDvn1m7yRvHfmgsh4X13rQ8umZwH98HgiHDpUS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740" y="1323324"/>
            <a:ext cx="1742835" cy="174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SIb1TWHkwEtZv7ZfogjVJ9CVppQUA88KSaEiE89anQEARPnGhVaQ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86" y="1323324"/>
            <a:ext cx="2967479" cy="146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4798884" y="1267019"/>
            <a:ext cx="3102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0070C0"/>
                </a:solidFill>
              </a:rPr>
              <a:t>＋５０００円</a:t>
            </a:r>
            <a:endParaRPr kumimoji="1" lang="ja-JP" altLang="en-US" sz="4800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5780782"/>
            <a:ext cx="8240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問題　１０００円の利益を＋１０００円とすると、</a:t>
            </a:r>
            <a:endParaRPr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　</a:t>
            </a:r>
            <a:r>
              <a:rPr lang="ja-JP" altLang="en-US" sz="3200" dirty="0" smtClean="0"/>
              <a:t>５００円の損失はどう表されるか</a:t>
            </a:r>
            <a:r>
              <a:rPr lang="en-US" altLang="ja-JP" sz="3200" dirty="0" smtClean="0"/>
              <a:t>?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72838" y="6220009"/>
            <a:ext cx="205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－５００円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21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/>
      <p:bldP spid="17" grpId="0"/>
      <p:bldP spid="14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-34048" y="2600399"/>
            <a:ext cx="9178047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2" name="Picture 4" descr="https://encrypted-tbn0.gstatic.com/images?q=tbn:ANd9GcSBBjdq1HikAq-dbxBkwgxfEU0aMoIXjdF_s0e96TS_isxDVZvWPw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10"/>
          <a:stretch/>
        </p:blipFill>
        <p:spPr bwMode="auto">
          <a:xfrm>
            <a:off x="1654711" y="1776520"/>
            <a:ext cx="1552759" cy="84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方　角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448761" y="182846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東</a:t>
            </a:r>
            <a:endParaRPr kumimoji="1" lang="ja-JP" altLang="en-US" sz="3600" dirty="0"/>
          </a:p>
        </p:txBody>
      </p:sp>
      <p:pic>
        <p:nvPicPr>
          <p:cNvPr id="2050" name="Picture 2" descr="https://encrypted-tbn2.gstatic.com/images?q=tbn:ANd9GcRHtrVC7sJAVDzZ4NfK8my_XGq8_ehaAA5v_1Vrk_nbdWE-9Hvn0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1"/>
          <a:stretch/>
        </p:blipFill>
        <p:spPr bwMode="auto">
          <a:xfrm>
            <a:off x="6353343" y="1408532"/>
            <a:ext cx="1842651" cy="124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6454232" y="2787000"/>
            <a:ext cx="1669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４ｋｍ東</a:t>
            </a:r>
            <a:endParaRPr kumimoji="1" lang="ja-JP" altLang="en-US" sz="36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317479" y="2474792"/>
            <a:ext cx="8454448" cy="835428"/>
            <a:chOff x="251520" y="1539218"/>
            <a:chExt cx="8640960" cy="1140803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4572000" y="1733048"/>
              <a:ext cx="4320480" cy="37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4572000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6012160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6743672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7404481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8100392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3851920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3059832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2289467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1475656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5302155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755576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4369677" y="1965548"/>
              <a:ext cx="439411" cy="714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０</a:t>
              </a:r>
              <a:endParaRPr kumimoji="1" lang="ja-JP" altLang="en-US" sz="2800" dirty="0"/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251520" y="1729285"/>
              <a:ext cx="4320480" cy="37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67563" y="186712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西</a:t>
            </a:r>
            <a:endParaRPr kumimoji="1" lang="ja-JP" altLang="en-US" sz="3600" dirty="0"/>
          </a:p>
        </p:txBody>
      </p:sp>
      <p:sp>
        <p:nvSpPr>
          <p:cNvPr id="3" name="フローチャート : 結合子 2"/>
          <p:cNvSpPr/>
          <p:nvPr/>
        </p:nvSpPr>
        <p:spPr>
          <a:xfrm>
            <a:off x="2699791" y="2591121"/>
            <a:ext cx="57150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 : 結合子 29"/>
          <p:cNvSpPr/>
          <p:nvPr/>
        </p:nvSpPr>
        <p:spPr>
          <a:xfrm>
            <a:off x="7287471" y="2600399"/>
            <a:ext cx="57150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048879" y="3468708"/>
            <a:ext cx="1669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0070C0"/>
                </a:solidFill>
              </a:rPr>
              <a:t>＋４</a:t>
            </a:r>
            <a:r>
              <a:rPr lang="ja-JP" altLang="en-US" sz="3600" dirty="0" smtClean="0"/>
              <a:t>ｋｍ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413761" y="3470880"/>
            <a:ext cx="2273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err="1" smtClean="0">
                <a:solidFill>
                  <a:srgbClr val="FF0000"/>
                </a:solidFill>
              </a:rPr>
              <a:t>ー</a:t>
            </a:r>
            <a:r>
              <a:rPr lang="ja-JP" altLang="en-US" sz="3600" dirty="0" smtClean="0">
                <a:solidFill>
                  <a:srgbClr val="FF0000"/>
                </a:solidFill>
              </a:rPr>
              <a:t>２．５</a:t>
            </a:r>
            <a:r>
              <a:rPr lang="ja-JP" altLang="en-US" sz="3600" dirty="0" smtClean="0"/>
              <a:t>ｋｍ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24943" y="2824549"/>
            <a:ext cx="2291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２．５ｋｍ西</a:t>
            </a:r>
            <a:endParaRPr kumimoji="1" lang="ja-JP" altLang="en-US" sz="3600" dirty="0"/>
          </a:p>
        </p:txBody>
      </p:sp>
      <p:pic>
        <p:nvPicPr>
          <p:cNvPr id="1026" name="Picture 2" descr="高校生・中学生のイラスト（学ラン・セーラー服）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59"/>
          <a:stretch/>
        </p:blipFill>
        <p:spPr bwMode="auto">
          <a:xfrm>
            <a:off x="4287675" y="1513382"/>
            <a:ext cx="488997" cy="112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矢印コネクタ 4"/>
          <p:cNvCxnSpPr>
            <a:endCxn id="26" idx="2"/>
          </p:cNvCxnSpPr>
          <p:nvPr/>
        </p:nvCxnSpPr>
        <p:spPr>
          <a:xfrm flipV="1">
            <a:off x="4561710" y="3310220"/>
            <a:ext cx="0" cy="80699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4007712" y="412872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基準</a:t>
            </a:r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67854" y="5157192"/>
            <a:ext cx="7553697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基準を決めて、基準からの増減を正の数や負の数で表すこともある。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937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29" grpId="0"/>
      <p:bldP spid="31" grpId="0"/>
      <p:bldP spid="32" grpId="0"/>
      <p:bldP spid="33" grpId="0"/>
      <p:bldP spid="35" grpId="0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358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目標を基準にして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ある工場では製品の一日の生産目標を</a:t>
            </a:r>
            <a:r>
              <a:rPr kumimoji="1" lang="en-US" altLang="ja-JP" sz="2800" dirty="0" smtClean="0"/>
              <a:t>200</a:t>
            </a:r>
            <a:r>
              <a:rPr kumimoji="1" lang="ja-JP" altLang="en-US" sz="2800" dirty="0" smtClean="0"/>
              <a:t>個と決めています。ある週の月曜から金曜までの生産数は次の表のようになりました。空欄に当てはまる数は何ですか。</a:t>
            </a:r>
            <a:endParaRPr kumimoji="1" lang="ja-JP" altLang="en-US" sz="2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799812"/>
              </p:ext>
            </p:extLst>
          </p:nvPr>
        </p:nvGraphicFramePr>
        <p:xfrm>
          <a:off x="251520" y="2204864"/>
          <a:ext cx="8712970" cy="2182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1440160"/>
                <a:gridCol w="1296144"/>
                <a:gridCol w="1368152"/>
                <a:gridCol w="1368152"/>
                <a:gridCol w="1296146"/>
              </a:tblGrid>
              <a:tr h="415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曜　日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火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水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木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金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5925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生産数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smtClean="0"/>
                        <a:t>個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210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195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203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193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200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102462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/>
                        <a:t>目標</a:t>
                      </a:r>
                      <a:r>
                        <a:rPr kumimoji="1" lang="en-US" altLang="ja-JP" sz="2400" dirty="0" smtClean="0"/>
                        <a:t>(200</a:t>
                      </a:r>
                      <a:r>
                        <a:rPr kumimoji="1" lang="ja-JP" altLang="en-US" sz="2400" dirty="0" smtClean="0"/>
                        <a:t>個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との違い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423461" y="3523655"/>
            <a:ext cx="10358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+10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19605" y="3527288"/>
            <a:ext cx="1034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－</a:t>
            </a:r>
            <a:r>
              <a:rPr kumimoji="1" lang="en-US" altLang="ja-JP" sz="4400" dirty="0" smtClean="0"/>
              <a:t>5</a:t>
            </a:r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31773" y="3523654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+3</a:t>
            </a:r>
            <a:endParaRPr kumimoji="1" lang="ja-JP" altLang="en-US" sz="4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55909" y="3523653"/>
            <a:ext cx="1034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－</a:t>
            </a:r>
            <a:r>
              <a:rPr kumimoji="1" lang="en-US" altLang="ja-JP" sz="4400" dirty="0" smtClean="0"/>
              <a:t>7</a:t>
            </a:r>
            <a:endParaRPr kumimoji="1" lang="ja-JP" altLang="en-US" sz="4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094149" y="352365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0</a:t>
            </a:r>
            <a:endParaRPr kumimoji="1" lang="ja-JP" altLang="en-US" sz="4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37453" y="4509120"/>
            <a:ext cx="1608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10</a:t>
            </a:r>
            <a:r>
              <a:rPr kumimoji="1" lang="ja-JP" altLang="en-US" sz="2800" dirty="0" smtClean="0"/>
              <a:t>個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多い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47309" y="5052543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－</a:t>
            </a:r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個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多い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16986" y="4509120"/>
            <a:ext cx="1749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個少ない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3669" y="5590607"/>
            <a:ext cx="87849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反対の性質をもつ量は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負の符号</a:t>
            </a:r>
            <a:r>
              <a:rPr kumimoji="1" lang="ja-JP" altLang="en-US" sz="3200" dirty="0" smtClean="0"/>
              <a:t>を使って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どちらか一方の言葉</a:t>
            </a:r>
            <a:r>
              <a:rPr kumimoji="1" lang="ja-JP" altLang="en-US" sz="3200" dirty="0" smtClean="0"/>
              <a:t>で表すことができる。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1055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0811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</a:t>
            </a:r>
            <a:r>
              <a:rPr kumimoji="1" lang="en-US" altLang="ja-JP" sz="3600" dirty="0" smtClean="0"/>
              <a:t>3</a:t>
            </a:r>
            <a:r>
              <a:rPr kumimoji="1" lang="ja-JP" altLang="en-US" sz="3600" dirty="0" smtClean="0"/>
              <a:t>　（　　）内の言葉を使って次のことを表しなさい。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556792"/>
            <a:ext cx="4968552" cy="3528392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４個少ない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多い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　</a:t>
            </a:r>
            <a:endParaRPr kumimoji="1" lang="en-US" altLang="ja-JP" sz="3600" dirty="0" smtClean="0"/>
          </a:p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６</a:t>
            </a:r>
            <a:r>
              <a:rPr kumimoji="1" lang="en-US" altLang="ja-JP" sz="3600" dirty="0" smtClean="0"/>
              <a:t>㎝</a:t>
            </a:r>
            <a:r>
              <a:rPr kumimoji="1" lang="ja-JP" altLang="en-US" sz="3600" dirty="0" smtClean="0"/>
              <a:t>短い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長い</a:t>
            </a:r>
            <a:r>
              <a:rPr kumimoji="1"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 smtClean="0"/>
              <a:t>(</a:t>
            </a:r>
            <a:r>
              <a:rPr lang="en-US" altLang="ja-JP" sz="3600" dirty="0"/>
              <a:t>3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　３ｋｇ軽い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重い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　　　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/>
              <a:t>(4)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10</a:t>
            </a:r>
            <a:r>
              <a:rPr lang="ja-JP" altLang="en-US" sz="3600" dirty="0" smtClean="0"/>
              <a:t>円たりない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余る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/>
              <a:t>(5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100</a:t>
            </a:r>
            <a:r>
              <a:rPr lang="ja-JP" altLang="en-US" sz="3600" dirty="0" smtClean="0"/>
              <a:t>円あげる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もらう</a:t>
            </a:r>
            <a:r>
              <a:rPr lang="en-US" altLang="ja-JP" sz="3600" dirty="0" smtClean="0"/>
              <a:t>)</a:t>
            </a:r>
            <a:endParaRPr lang="en-US" altLang="ja-JP" sz="3600" dirty="0"/>
          </a:p>
          <a:p>
            <a:pPr marL="514350" indent="-514350">
              <a:buAutoNum type="arabicParenBoth"/>
            </a:pP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257698" y="1556792"/>
            <a:ext cx="3116685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－４個多い　　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－６</a:t>
            </a:r>
            <a:r>
              <a:rPr lang="en-US" altLang="ja-JP" sz="3600" dirty="0" smtClean="0">
                <a:solidFill>
                  <a:srgbClr val="FF0000"/>
                </a:solidFill>
              </a:rPr>
              <a:t>㎝</a:t>
            </a:r>
            <a:r>
              <a:rPr lang="ja-JP" altLang="en-US" sz="3600" dirty="0" smtClean="0">
                <a:solidFill>
                  <a:srgbClr val="FF0000"/>
                </a:solidFill>
              </a:rPr>
              <a:t>長い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－３ｋｇ重い　　　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</a:t>
            </a:r>
            <a:r>
              <a:rPr lang="en-US" altLang="ja-JP" sz="3600" dirty="0" smtClean="0">
                <a:solidFill>
                  <a:srgbClr val="FF0000"/>
                </a:solidFill>
              </a:rPr>
              <a:t>10</a:t>
            </a:r>
            <a:r>
              <a:rPr lang="ja-JP" altLang="en-US" sz="3600" dirty="0" smtClean="0">
                <a:solidFill>
                  <a:srgbClr val="FF0000"/>
                </a:solidFill>
              </a:rPr>
              <a:t>円余る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</a:t>
            </a:r>
            <a:r>
              <a:rPr lang="en-US" altLang="ja-JP" sz="3600" dirty="0" smtClean="0">
                <a:solidFill>
                  <a:srgbClr val="FF0000"/>
                </a:solidFill>
              </a:rPr>
              <a:t>100</a:t>
            </a:r>
            <a:r>
              <a:rPr lang="ja-JP" altLang="en-US" sz="3600" dirty="0" smtClean="0">
                <a:solidFill>
                  <a:srgbClr val="FF0000"/>
                </a:solidFill>
              </a:rPr>
              <a:t>円もらう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arenBoth"/>
            </a:pP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9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247</Words>
  <Application>Microsoft Office PowerPoint</Application>
  <PresentationFormat>画面に合わせる (4:3)</PresentationFormat>
  <Paragraphs>67</Paragraphs>
  <Slides>6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正の数・負の数で量を表すこと</vt:lpstr>
      <vt:lpstr>たがいに反対の性質をもつ量</vt:lpstr>
      <vt:lpstr>収入と支出</vt:lpstr>
      <vt:lpstr>方　角</vt:lpstr>
      <vt:lpstr>目標を基準にして</vt:lpstr>
      <vt:lpstr>問3　（　　）内の言葉を使って次のことを表しなさい。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teacher</cp:lastModifiedBy>
  <cp:revision>70</cp:revision>
  <dcterms:created xsi:type="dcterms:W3CDTF">2014-02-26T04:50:14Z</dcterms:created>
  <dcterms:modified xsi:type="dcterms:W3CDTF">2014-04-17T03:57:21Z</dcterms:modified>
</cp:coreProperties>
</file>