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8" r:id="rId3"/>
    <p:sldId id="279" r:id="rId4"/>
    <p:sldId id="277" r:id="rId5"/>
    <p:sldId id="280" r:id="rId6"/>
    <p:sldId id="281" r:id="rId7"/>
    <p:sldId id="288" r:id="rId8"/>
    <p:sldId id="283" r:id="rId9"/>
    <p:sldId id="282" r:id="rId10"/>
    <p:sldId id="285" r:id="rId11"/>
    <p:sldId id="287" r:id="rId12"/>
    <p:sldId id="284" r:id="rId13"/>
    <p:sldId id="289" r:id="rId14"/>
    <p:sldId id="290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840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絶対値と数の大小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3068960"/>
            <a:ext cx="7776864" cy="302433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 smtClean="0">
                <a:solidFill>
                  <a:schemeClr val="tx1"/>
                </a:solidFill>
              </a:rPr>
              <a:t>正の数、負の数の大小関係や数直線上での表し方、絶対値の意味を理解する。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86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332656"/>
            <a:ext cx="8604448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 smtClean="0"/>
              <a:t>　　５　より　　</a:t>
            </a:r>
            <a:r>
              <a:rPr lang="ja-JP" altLang="en-US" sz="4800" dirty="0" err="1" smtClean="0"/>
              <a:t>ー</a:t>
            </a:r>
            <a:r>
              <a:rPr lang="ja-JP" altLang="en-US" sz="4800" dirty="0" smtClean="0"/>
              <a:t>４　　　大きい数</a:t>
            </a:r>
            <a:endParaRPr lang="en-US" altLang="ja-JP" sz="4800" dirty="0"/>
          </a:p>
          <a:p>
            <a:pPr marL="0" indent="0">
              <a:buNone/>
            </a:pPr>
            <a:r>
              <a:rPr kumimoji="1" lang="ja-JP" altLang="en-US" sz="4800" dirty="0" smtClean="0"/>
              <a:t>ある数より</a:t>
            </a:r>
            <a:r>
              <a:rPr kumimoji="1" lang="ja-JP" altLang="en-US" sz="4800" u="sng" dirty="0" smtClean="0">
                <a:solidFill>
                  <a:srgbClr val="FF0000"/>
                </a:solidFill>
              </a:rPr>
              <a:t>負の数だけ大きい数</a:t>
            </a:r>
            <a:endParaRPr kumimoji="1" lang="en-US" altLang="ja-JP" sz="48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4800" dirty="0"/>
          </a:p>
          <a:p>
            <a:pPr marL="0" indent="0">
              <a:buNone/>
            </a:pPr>
            <a:r>
              <a:rPr kumimoji="1" lang="ja-JP" altLang="en-US" sz="4800" dirty="0" smtClean="0"/>
              <a:t>ある数より</a:t>
            </a:r>
            <a:r>
              <a:rPr kumimoji="1" lang="ja-JP" altLang="en-US" sz="4800" u="sng" dirty="0" smtClean="0">
                <a:solidFill>
                  <a:srgbClr val="0070C0"/>
                </a:solidFill>
              </a:rPr>
              <a:t>正の数だけ小さい数</a:t>
            </a:r>
            <a:endParaRPr kumimoji="1" lang="en-US" altLang="ja-JP" sz="4800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kumimoji="1" lang="ja-JP" altLang="en-US" sz="4800" dirty="0" smtClean="0"/>
              <a:t>　　５　より　　４　　　　 小さい数</a:t>
            </a:r>
            <a:endParaRPr kumimoji="1" lang="ja-JP" altLang="en-US" sz="4800" dirty="0"/>
          </a:p>
        </p:txBody>
      </p:sp>
      <p:sp>
        <p:nvSpPr>
          <p:cNvPr id="7" name="等号 6"/>
          <p:cNvSpPr/>
          <p:nvPr/>
        </p:nvSpPr>
        <p:spPr>
          <a:xfrm rot="5400000">
            <a:off x="5285577" y="2132856"/>
            <a:ext cx="914400" cy="914400"/>
          </a:xfrm>
          <a:prstGeom prst="mathEqual">
            <a:avLst>
              <a:gd name="adj1" fmla="val 5610"/>
              <a:gd name="adj2" fmla="val 117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6509981" y="5038358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385184" y="5733256"/>
            <a:ext cx="4227223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385184" y="559406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794259" y="559131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6509981" y="559131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156526" y="559131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7837416" y="559406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680647" y="559131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905656" y="559131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151920" y="559406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402343" y="5596822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099579" y="559131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651138" y="559406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740702" y="5923848"/>
            <a:ext cx="4020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　                                      ５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53181" y="5893995"/>
            <a:ext cx="4549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１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325443" y="5733256"/>
            <a:ext cx="4059743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680647" y="5038271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680647" y="5378043"/>
            <a:ext cx="2829334" cy="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メモ 28"/>
          <p:cNvSpPr/>
          <p:nvPr/>
        </p:nvSpPr>
        <p:spPr>
          <a:xfrm>
            <a:off x="3059832" y="3007634"/>
            <a:ext cx="1971143" cy="651520"/>
          </a:xfrm>
          <a:prstGeom prst="foldedCorner">
            <a:avLst>
              <a:gd name="adj" fmla="val 3342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メモ 29"/>
          <p:cNvSpPr/>
          <p:nvPr/>
        </p:nvSpPr>
        <p:spPr>
          <a:xfrm>
            <a:off x="6075235" y="3007634"/>
            <a:ext cx="1737125" cy="651520"/>
          </a:xfrm>
          <a:prstGeom prst="foldedCorner">
            <a:avLst>
              <a:gd name="adj" fmla="val 3342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メモ 30"/>
          <p:cNvSpPr/>
          <p:nvPr/>
        </p:nvSpPr>
        <p:spPr>
          <a:xfrm>
            <a:off x="3070590" y="3988218"/>
            <a:ext cx="1971143" cy="651520"/>
          </a:xfrm>
          <a:prstGeom prst="foldedCorner">
            <a:avLst>
              <a:gd name="adj" fmla="val 3342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メモ 31"/>
          <p:cNvSpPr/>
          <p:nvPr/>
        </p:nvSpPr>
        <p:spPr>
          <a:xfrm>
            <a:off x="5749280" y="3988218"/>
            <a:ext cx="1971143" cy="651520"/>
          </a:xfrm>
          <a:prstGeom prst="foldedCorner">
            <a:avLst>
              <a:gd name="adj" fmla="val 3342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1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 animBg="1"/>
      <p:bldP spid="30" grpId="0" animBg="1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72582" y="476672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　　３　より　　</a:t>
            </a:r>
            <a:r>
              <a:rPr lang="ja-JP" altLang="en-US" sz="4800" dirty="0" err="1" smtClean="0"/>
              <a:t>ー</a:t>
            </a:r>
            <a:r>
              <a:rPr lang="ja-JP" altLang="en-US" sz="4800" dirty="0" smtClean="0"/>
              <a:t>５　　　小さい数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ある数より</a:t>
            </a:r>
            <a:r>
              <a:rPr lang="ja-JP" altLang="en-US" sz="4800" u="sng" dirty="0" smtClean="0">
                <a:solidFill>
                  <a:srgbClr val="FF0000"/>
                </a:solidFill>
              </a:rPr>
              <a:t>負の数だけ小さい数</a:t>
            </a:r>
            <a:endParaRPr lang="en-US" altLang="ja-JP" sz="4800" u="sng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ある数より</a:t>
            </a:r>
            <a:r>
              <a:rPr lang="ja-JP" altLang="en-US" sz="4800" u="sng" dirty="0" smtClean="0">
                <a:solidFill>
                  <a:srgbClr val="0070C0"/>
                </a:solidFill>
              </a:rPr>
              <a:t>正の数だけ大きい数</a:t>
            </a:r>
            <a:endParaRPr lang="en-US" altLang="ja-JP" sz="4800" u="sng" dirty="0" smtClean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　　３　より　　５　　　　 大きい数</a:t>
            </a:r>
            <a:endParaRPr lang="ja-JP" altLang="en-US" sz="4800" dirty="0"/>
          </a:p>
        </p:txBody>
      </p:sp>
      <p:sp>
        <p:nvSpPr>
          <p:cNvPr id="9" name="等号 8"/>
          <p:cNvSpPr/>
          <p:nvPr/>
        </p:nvSpPr>
        <p:spPr>
          <a:xfrm rot="5400000">
            <a:off x="5292080" y="2204864"/>
            <a:ext cx="914400" cy="914400"/>
          </a:xfrm>
          <a:prstGeom prst="mathEqual">
            <a:avLst>
              <a:gd name="adj1" fmla="val 5610"/>
              <a:gd name="adj2" fmla="val 117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4118734" y="5739424"/>
            <a:ext cx="4859412" cy="13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118734" y="560023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5527808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243530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6890076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570965" y="560023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414197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639206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885470" y="560023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135893" y="5602990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833129" y="559747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84688" y="560023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474252" y="5930016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　                     ３              </a:t>
            </a:r>
            <a:endParaRPr kumimoji="1"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046378" y="5880553"/>
            <a:ext cx="51167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８</a:t>
            </a:r>
            <a:r>
              <a:rPr lang="ja-JP" altLang="en-US" sz="2800" dirty="0" smtClean="0">
                <a:solidFill>
                  <a:srgbClr val="FF0000"/>
                </a:solidFill>
              </a:rPr>
              <a:t>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V="1">
            <a:off x="58993" y="5739424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8211319" y="5620173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4833129" y="5044108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8211319" y="5029689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>
            <a:off x="4833130" y="5421402"/>
            <a:ext cx="3378189" cy="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8835296" y="5605753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メモ 4"/>
          <p:cNvSpPr/>
          <p:nvPr/>
        </p:nvSpPr>
        <p:spPr>
          <a:xfrm>
            <a:off x="3059832" y="3119264"/>
            <a:ext cx="1971143" cy="651520"/>
          </a:xfrm>
          <a:prstGeom prst="foldedCorner">
            <a:avLst>
              <a:gd name="adj" fmla="val 3342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メモ 29"/>
          <p:cNvSpPr/>
          <p:nvPr/>
        </p:nvSpPr>
        <p:spPr>
          <a:xfrm>
            <a:off x="6075235" y="3119264"/>
            <a:ext cx="1737125" cy="651520"/>
          </a:xfrm>
          <a:prstGeom prst="foldedCorner">
            <a:avLst>
              <a:gd name="adj" fmla="val 3342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メモ 30"/>
          <p:cNvSpPr/>
          <p:nvPr/>
        </p:nvSpPr>
        <p:spPr>
          <a:xfrm>
            <a:off x="3070590" y="4099848"/>
            <a:ext cx="1971143" cy="651520"/>
          </a:xfrm>
          <a:prstGeom prst="foldedCorner">
            <a:avLst>
              <a:gd name="adj" fmla="val 3342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メモ 31"/>
          <p:cNvSpPr/>
          <p:nvPr/>
        </p:nvSpPr>
        <p:spPr>
          <a:xfrm>
            <a:off x="5749280" y="4099848"/>
            <a:ext cx="1971143" cy="651520"/>
          </a:xfrm>
          <a:prstGeom prst="foldedCorner">
            <a:avLst>
              <a:gd name="adj" fmla="val 33425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71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" grpId="0" animBg="1"/>
      <p:bldP spid="30" grpId="0" animBg="1"/>
      <p:bldP spid="3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2211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 smtClean="0"/>
              <a:t>問</a:t>
            </a:r>
            <a:r>
              <a:rPr kumimoji="1" lang="en-US" altLang="ja-JP" sz="3600" dirty="0" smtClean="0"/>
              <a:t>6</a:t>
            </a:r>
            <a:r>
              <a:rPr kumimoji="1" lang="ja-JP" altLang="en-US" sz="3600" dirty="0" smtClean="0"/>
              <a:t>　数直線を使って、次の数を求めなさい。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124744"/>
            <a:ext cx="5040560" cy="5328592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kumimoji="1" lang="ja-JP" altLang="en-US" sz="3600" dirty="0" smtClean="0"/>
              <a:t>　－５より３大きい数</a:t>
            </a:r>
            <a:endParaRPr kumimoji="1" lang="en-US" altLang="ja-JP" sz="3600" dirty="0" smtClean="0"/>
          </a:p>
          <a:p>
            <a:pPr marL="514350" indent="-514350">
              <a:buAutoNum type="arabicParenBoth"/>
            </a:pPr>
            <a:r>
              <a:rPr lang="ja-JP" altLang="en-US" sz="3600" dirty="0" smtClean="0"/>
              <a:t>　－３</a:t>
            </a:r>
            <a:r>
              <a:rPr lang="ja-JP" altLang="en-US" sz="3600" dirty="0"/>
              <a:t>より</a:t>
            </a:r>
            <a:r>
              <a:rPr lang="ja-JP" altLang="en-US" sz="3600" dirty="0" smtClean="0"/>
              <a:t>５大きい数</a:t>
            </a:r>
            <a:endParaRPr lang="en-US" altLang="ja-JP" sz="3600" dirty="0" smtClean="0"/>
          </a:p>
          <a:p>
            <a:pPr marL="514350" indent="-514350">
              <a:buAutoNum type="arabicParenBoth"/>
            </a:pPr>
            <a:r>
              <a:rPr kumimoji="1" lang="ja-JP" altLang="en-US" sz="3600" dirty="0" smtClean="0"/>
              <a:t>　３</a:t>
            </a:r>
            <a:r>
              <a:rPr kumimoji="1" lang="ja-JP" altLang="en-US" sz="3600" dirty="0"/>
              <a:t>より６小さい</a:t>
            </a:r>
            <a:r>
              <a:rPr kumimoji="1" lang="ja-JP" altLang="en-US" sz="3600" dirty="0" smtClean="0"/>
              <a:t>数</a:t>
            </a:r>
            <a:endParaRPr kumimoji="1" lang="en-US" altLang="ja-JP" sz="3600" dirty="0" smtClean="0"/>
          </a:p>
          <a:p>
            <a:pPr marL="514350" indent="-514350">
              <a:buAutoNum type="arabicParenBoth"/>
            </a:pPr>
            <a:r>
              <a:rPr lang="ja-JP" altLang="en-US" sz="3600" dirty="0" smtClean="0"/>
              <a:t>　－１</a:t>
            </a:r>
            <a:r>
              <a:rPr lang="ja-JP" altLang="en-US" sz="3600" dirty="0"/>
              <a:t>より４小さい</a:t>
            </a:r>
            <a:r>
              <a:rPr lang="ja-JP" altLang="en-US" sz="3600" dirty="0" smtClean="0"/>
              <a:t>数</a:t>
            </a:r>
            <a:endParaRPr lang="en-US" altLang="ja-JP" sz="3600" dirty="0" smtClean="0"/>
          </a:p>
          <a:p>
            <a:pPr marL="514350" indent="-514350">
              <a:buAutoNum type="arabicParenBoth"/>
            </a:pPr>
            <a:r>
              <a:rPr kumimoji="1" lang="ja-JP" altLang="en-US" sz="3600" dirty="0" smtClean="0"/>
              <a:t>　１</a:t>
            </a:r>
            <a:r>
              <a:rPr kumimoji="1" lang="ja-JP" altLang="en-US" sz="3600" dirty="0"/>
              <a:t>より－４大きい</a:t>
            </a:r>
            <a:r>
              <a:rPr kumimoji="1" lang="ja-JP" altLang="en-US" sz="3600" dirty="0" smtClean="0"/>
              <a:t>数</a:t>
            </a:r>
            <a:endParaRPr kumimoji="1" lang="en-US" altLang="ja-JP" sz="3600" dirty="0" smtClean="0"/>
          </a:p>
          <a:p>
            <a:pPr marL="514350" indent="-514350">
              <a:buAutoNum type="arabicParenBoth"/>
            </a:pPr>
            <a:r>
              <a:rPr lang="ja-JP" altLang="en-US" sz="3600" dirty="0" smtClean="0"/>
              <a:t>　－１</a:t>
            </a:r>
            <a:r>
              <a:rPr lang="ja-JP" altLang="en-US" sz="3600" dirty="0"/>
              <a:t>より－３大きい</a:t>
            </a:r>
            <a:r>
              <a:rPr lang="ja-JP" altLang="en-US" sz="3600" dirty="0" smtClean="0"/>
              <a:t>数</a:t>
            </a:r>
            <a:endParaRPr lang="en-US" altLang="ja-JP" sz="3600" dirty="0" smtClean="0"/>
          </a:p>
          <a:p>
            <a:pPr marL="514350" indent="-514350">
              <a:buAutoNum type="arabicParenBoth"/>
            </a:pPr>
            <a:r>
              <a:rPr kumimoji="1" lang="ja-JP" altLang="en-US" sz="3600" dirty="0" smtClean="0"/>
              <a:t>　２</a:t>
            </a:r>
            <a:r>
              <a:rPr kumimoji="1" lang="ja-JP" altLang="en-US" sz="3600" dirty="0"/>
              <a:t>より－３小さい</a:t>
            </a:r>
            <a:r>
              <a:rPr kumimoji="1" lang="ja-JP" altLang="en-US" sz="3600" dirty="0" smtClean="0"/>
              <a:t>数</a:t>
            </a:r>
            <a:endParaRPr kumimoji="1" lang="en-US" altLang="ja-JP" sz="3600" dirty="0" smtClean="0"/>
          </a:p>
          <a:p>
            <a:pPr marL="514350" indent="-514350">
              <a:buAutoNum type="arabicParenBoth"/>
            </a:pPr>
            <a:r>
              <a:rPr lang="ja-JP" altLang="en-US" sz="3600" dirty="0" smtClean="0"/>
              <a:t>　－４</a:t>
            </a:r>
            <a:r>
              <a:rPr lang="ja-JP" altLang="en-US" sz="3600" dirty="0"/>
              <a:t>より－８小さい数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5257698" y="3756707"/>
            <a:ext cx="3886302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１より</a:t>
            </a:r>
            <a:r>
              <a:rPr lang="ja-JP" altLang="en-US" sz="3600" dirty="0" smtClean="0">
                <a:solidFill>
                  <a:srgbClr val="FF0000"/>
                </a:solidFill>
              </a:rPr>
              <a:t>４小さい数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－１より</a:t>
            </a:r>
            <a:r>
              <a:rPr lang="ja-JP" altLang="en-US" sz="3600" dirty="0" smtClean="0">
                <a:solidFill>
                  <a:srgbClr val="FF0000"/>
                </a:solidFill>
              </a:rPr>
              <a:t>３小さい数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２より</a:t>
            </a:r>
            <a:r>
              <a:rPr lang="ja-JP" altLang="en-US" sz="3600" dirty="0" smtClean="0">
                <a:solidFill>
                  <a:srgbClr val="FF0000"/>
                </a:solidFill>
              </a:rPr>
              <a:t>３大きい数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－４より</a:t>
            </a:r>
            <a:r>
              <a:rPr lang="ja-JP" altLang="en-US" sz="3600" dirty="0" smtClean="0">
                <a:solidFill>
                  <a:srgbClr val="FF0000"/>
                </a:solidFill>
              </a:rPr>
              <a:t>８大きい数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arenBoth"/>
            </a:pPr>
            <a:endParaRPr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67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1168" y="1049979"/>
            <a:ext cx="849694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　　　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　</a:t>
            </a:r>
            <a:endParaRPr lang="en-US" altLang="ja-JP" dirty="0" smtClean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720593" y="535767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4720593" y="39657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6129667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845390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7491935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8172825" y="39657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016056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241065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487329" y="39657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737752" y="399333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434988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986547" y="39657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4505631" y="66962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660852" y="535767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813178" y="40824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12055" y="680467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957862" y="66962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4720593" y="1896734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720593" y="175754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129667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845390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7491935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8172825" y="175754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4016056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3241065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2487329" y="175754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1737752" y="1760300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434988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986547" y="175754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4505631" y="2030594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660852" y="1896734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8813178" y="176920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12055" y="2041434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957862" y="2030594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  <p:cxnSp>
        <p:nvCxnSpPr>
          <p:cNvPr id="60" name="直線コネクタ 59"/>
          <p:cNvCxnSpPr/>
          <p:nvPr/>
        </p:nvCxnSpPr>
        <p:spPr>
          <a:xfrm>
            <a:off x="4700322" y="3295831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4700322" y="315664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6109396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6825119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7471664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8152554" y="315664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3995785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3220794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2467058" y="315664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1717481" y="3159397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5414717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966276" y="315664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4485360" y="3429691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73" name="直線コネクタ 72"/>
          <p:cNvCxnSpPr/>
          <p:nvPr/>
        </p:nvCxnSpPr>
        <p:spPr>
          <a:xfrm flipV="1">
            <a:off x="640581" y="3295831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8792907" y="316830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391784" y="3440531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937591" y="3429691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  <p:cxnSp>
        <p:nvCxnSpPr>
          <p:cNvPr id="77" name="直線コネクタ 76"/>
          <p:cNvCxnSpPr/>
          <p:nvPr/>
        </p:nvCxnSpPr>
        <p:spPr>
          <a:xfrm>
            <a:off x="4689135" y="4723777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>
            <a:off x="4689135" y="458458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6098209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6813932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7460477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8141367" y="458458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3984598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3209607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2455871" y="458458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1706294" y="4587343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5403530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955089" y="458458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474173" y="485763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90" name="直線コネクタ 89"/>
          <p:cNvCxnSpPr/>
          <p:nvPr/>
        </p:nvCxnSpPr>
        <p:spPr>
          <a:xfrm flipV="1">
            <a:off x="629394" y="4723777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8781720" y="45962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380597" y="4868477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926404" y="485763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  <p:cxnSp>
        <p:nvCxnSpPr>
          <p:cNvPr id="94" name="直線コネクタ 93"/>
          <p:cNvCxnSpPr/>
          <p:nvPr/>
        </p:nvCxnSpPr>
        <p:spPr>
          <a:xfrm>
            <a:off x="4720594" y="6093296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>
            <a:off x="4720594" y="595410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>
            <a:off x="6129668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6845391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7491936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8172826" y="595410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4016057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3241066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2487330" y="595410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1737753" y="5956862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5434989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986548" y="595410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/>
          <p:cNvSpPr txBox="1"/>
          <p:nvPr/>
        </p:nvSpPr>
        <p:spPr>
          <a:xfrm>
            <a:off x="4505632" y="6227156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107" name="直線コネクタ 106"/>
          <p:cNvCxnSpPr/>
          <p:nvPr/>
        </p:nvCxnSpPr>
        <p:spPr>
          <a:xfrm flipV="1">
            <a:off x="660853" y="6093296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8813179" y="5965770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412056" y="6237996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7957863" y="6227156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2086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1168" y="1049979"/>
            <a:ext cx="849694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　　　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　</a:t>
            </a:r>
            <a:endParaRPr lang="en-US" altLang="ja-JP" dirty="0" smtClean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720593" y="535767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4720593" y="39657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6129667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845390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7491935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8172825" y="39657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016056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241065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487329" y="39657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737752" y="399333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434988" y="39382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986547" y="39657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4505631" y="66962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660852" y="535767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813178" y="40824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12055" y="680467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957862" y="66962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  <p:cxnSp>
        <p:nvCxnSpPr>
          <p:cNvPr id="43" name="直線コネクタ 42"/>
          <p:cNvCxnSpPr/>
          <p:nvPr/>
        </p:nvCxnSpPr>
        <p:spPr>
          <a:xfrm>
            <a:off x="4720593" y="1896734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720593" y="175754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129667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6845390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7491935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8172825" y="175754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4016056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3241065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2487329" y="175754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1737752" y="1760300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434988" y="1754789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986547" y="175754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4505631" y="2030594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660852" y="1896734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8813178" y="176920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12055" y="2041434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957862" y="2030594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  <p:cxnSp>
        <p:nvCxnSpPr>
          <p:cNvPr id="60" name="直線コネクタ 59"/>
          <p:cNvCxnSpPr/>
          <p:nvPr/>
        </p:nvCxnSpPr>
        <p:spPr>
          <a:xfrm>
            <a:off x="4700322" y="3295831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4700322" y="315664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6109396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6825119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7471664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8152554" y="315664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3995785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3220794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2467058" y="315664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1717481" y="3159397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5414717" y="315388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966276" y="315664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4485360" y="3429691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73" name="直線コネクタ 72"/>
          <p:cNvCxnSpPr/>
          <p:nvPr/>
        </p:nvCxnSpPr>
        <p:spPr>
          <a:xfrm flipV="1">
            <a:off x="640581" y="3295831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8792907" y="3168305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391784" y="3440531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937591" y="3429691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  <p:cxnSp>
        <p:nvCxnSpPr>
          <p:cNvPr id="77" name="直線コネクタ 76"/>
          <p:cNvCxnSpPr/>
          <p:nvPr/>
        </p:nvCxnSpPr>
        <p:spPr>
          <a:xfrm>
            <a:off x="4689135" y="4723777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>
            <a:off x="4689135" y="458458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6098209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6813932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7460477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8141367" y="458458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3984598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3209607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2455871" y="458458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1706294" y="4587343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5403530" y="458183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955089" y="458458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474173" y="485763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90" name="直線コネクタ 89"/>
          <p:cNvCxnSpPr/>
          <p:nvPr/>
        </p:nvCxnSpPr>
        <p:spPr>
          <a:xfrm flipV="1">
            <a:off x="629394" y="4723777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8781720" y="45962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380597" y="4868477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926404" y="4857637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  <p:cxnSp>
        <p:nvCxnSpPr>
          <p:cNvPr id="94" name="直線コネクタ 93"/>
          <p:cNvCxnSpPr/>
          <p:nvPr/>
        </p:nvCxnSpPr>
        <p:spPr>
          <a:xfrm>
            <a:off x="4720594" y="6093296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>
            <a:off x="4720594" y="595410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>
            <a:off x="6129668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6845391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7491936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8172826" y="595410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4016057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3241066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2487330" y="595410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1737753" y="5956862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5434989" y="595135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986548" y="595410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/>
          <p:cNvSpPr txBox="1"/>
          <p:nvPr/>
        </p:nvSpPr>
        <p:spPr>
          <a:xfrm>
            <a:off x="4505632" y="6227156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</a:t>
            </a:r>
            <a:endParaRPr kumimoji="1" lang="ja-JP" altLang="en-US" sz="2800" dirty="0"/>
          </a:p>
        </p:txBody>
      </p:sp>
      <p:cxnSp>
        <p:nvCxnSpPr>
          <p:cNvPr id="107" name="直線コネクタ 106"/>
          <p:cNvCxnSpPr/>
          <p:nvPr/>
        </p:nvCxnSpPr>
        <p:spPr>
          <a:xfrm flipV="1">
            <a:off x="660853" y="6093296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8813179" y="5965770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412056" y="6237996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－５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7957863" y="6227156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５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203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296144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次の数を下の数直線上に表してみましょう。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200" dirty="0" smtClean="0"/>
              <a:t>－３、＋３、－４、＋４、－１．５、＋１．５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225" y="4625001"/>
            <a:ext cx="8229600" cy="10801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ja-JP" altLang="en-US" dirty="0"/>
              <a:t>数直線上</a:t>
            </a:r>
            <a:r>
              <a:rPr lang="ja-JP" altLang="en-US" dirty="0" smtClean="0"/>
              <a:t>の、０からある数までの</a:t>
            </a:r>
            <a:r>
              <a:rPr lang="ja-JP" altLang="en-US" dirty="0" smtClean="0">
                <a:solidFill>
                  <a:srgbClr val="FF0000"/>
                </a:solidFill>
              </a:rPr>
              <a:t>距離</a:t>
            </a:r>
            <a:r>
              <a:rPr lang="ja-JP" altLang="en-US" dirty="0" smtClean="0"/>
              <a:t>を、その数の</a:t>
            </a:r>
            <a:r>
              <a:rPr lang="ja-JP" altLang="en-US" dirty="0" smtClean="0">
                <a:solidFill>
                  <a:srgbClr val="FF0000"/>
                </a:solidFill>
              </a:rPr>
              <a:t>絶対値</a:t>
            </a:r>
            <a:r>
              <a:rPr lang="ja-JP" altLang="en-US" dirty="0" smtClean="0"/>
              <a:t>という。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51520" y="2113598"/>
            <a:ext cx="8640960" cy="956659"/>
            <a:chOff x="251520" y="1532108"/>
            <a:chExt cx="8640960" cy="956659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4572000" y="1733048"/>
              <a:ext cx="4320480" cy="37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4572000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6012160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6743672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7404481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>
              <a:off x="8100392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3851920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3081680" y="153210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2348643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1619672" y="1558447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5302155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899592" y="1544864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4369677" y="1965547"/>
              <a:ext cx="11592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０　   １</a:t>
              </a:r>
              <a:endParaRPr kumimoji="1" lang="ja-JP" altLang="en-US" sz="2800" dirty="0"/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251520" y="1736812"/>
              <a:ext cx="4320480" cy="37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/>
          <p:cNvSpPr txBox="1"/>
          <p:nvPr/>
        </p:nvSpPr>
        <p:spPr>
          <a:xfrm>
            <a:off x="3416544" y="2547037"/>
            <a:ext cx="87075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 －１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54091" y="2548822"/>
            <a:ext cx="87075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 －３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275802" y="2514723"/>
            <a:ext cx="87075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 </a:t>
            </a:r>
            <a:r>
              <a:rPr lang="ja-JP" altLang="en-US" sz="2800" dirty="0"/>
              <a:t>＋</a:t>
            </a:r>
            <a:r>
              <a:rPr lang="ja-JP" altLang="en-US" sz="2800" dirty="0" smtClean="0"/>
              <a:t>３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83340" y="2550607"/>
            <a:ext cx="87075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 －４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999114" y="2514723"/>
            <a:ext cx="87075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 ＋４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899290" y="3073827"/>
            <a:ext cx="108234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 －</a:t>
            </a:r>
            <a:r>
              <a:rPr lang="en-US" altLang="ja-JP" sz="2800" dirty="0" smtClean="0"/>
              <a:t>1.5</a:t>
            </a:r>
            <a:endParaRPr kumimoji="1" lang="ja-JP" altLang="en-US" sz="2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152884" y="3086868"/>
            <a:ext cx="108234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 ＋</a:t>
            </a:r>
            <a:r>
              <a:rPr lang="en-US" altLang="ja-JP" sz="2800" dirty="0" smtClean="0"/>
              <a:t>1.5</a:t>
            </a:r>
            <a:endParaRPr kumimoji="1" lang="ja-JP" altLang="en-US" sz="2800" dirty="0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3483230" y="2322066"/>
            <a:ext cx="0" cy="769235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5685736" y="2322066"/>
            <a:ext cx="0" cy="769235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437214" y="3501008"/>
            <a:ext cx="83096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－３と＋３などのよう</a:t>
            </a:r>
            <a:r>
              <a:rPr lang="ja-JP" altLang="en-US" sz="3200" dirty="0" smtClean="0"/>
              <a:t>に、符号</a:t>
            </a:r>
            <a:r>
              <a:rPr lang="ja-JP" altLang="en-US" sz="3200" dirty="0"/>
              <a:t>を変えてできる２つの数について、気づいたことをいいましょう。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4558352" y="1916832"/>
            <a:ext cx="2183642" cy="416935"/>
          </a:xfrm>
          <a:custGeom>
            <a:avLst/>
            <a:gdLst>
              <a:gd name="connsiteX0" fmla="*/ 0 w 2183642"/>
              <a:gd name="connsiteY0" fmla="*/ 437245 h 437245"/>
              <a:gd name="connsiteX1" fmla="*/ 368490 w 2183642"/>
              <a:gd name="connsiteY1" fmla="*/ 164290 h 437245"/>
              <a:gd name="connsiteX2" fmla="*/ 750627 w 2183642"/>
              <a:gd name="connsiteY2" fmla="*/ 41460 h 437245"/>
              <a:gd name="connsiteX3" fmla="*/ 1132764 w 2183642"/>
              <a:gd name="connsiteY3" fmla="*/ 517 h 437245"/>
              <a:gd name="connsiteX4" fmla="*/ 1514902 w 2183642"/>
              <a:gd name="connsiteY4" fmla="*/ 27812 h 437245"/>
              <a:gd name="connsiteX5" fmla="*/ 1842448 w 2183642"/>
              <a:gd name="connsiteY5" fmla="*/ 150642 h 437245"/>
              <a:gd name="connsiteX6" fmla="*/ 2183642 w 2183642"/>
              <a:gd name="connsiteY6" fmla="*/ 409950 h 437245"/>
              <a:gd name="connsiteX7" fmla="*/ 2183642 w 2183642"/>
              <a:gd name="connsiteY7" fmla="*/ 409950 h 437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3642" h="437245">
                <a:moveTo>
                  <a:pt x="0" y="437245"/>
                </a:moveTo>
                <a:cubicBezTo>
                  <a:pt x="121693" y="333749"/>
                  <a:pt x="243386" y="230254"/>
                  <a:pt x="368490" y="164290"/>
                </a:cubicBezTo>
                <a:cubicBezTo>
                  <a:pt x="493594" y="98326"/>
                  <a:pt x="623248" y="68755"/>
                  <a:pt x="750627" y="41460"/>
                </a:cubicBezTo>
                <a:cubicBezTo>
                  <a:pt x="878006" y="14165"/>
                  <a:pt x="1005385" y="2792"/>
                  <a:pt x="1132764" y="517"/>
                </a:cubicBezTo>
                <a:cubicBezTo>
                  <a:pt x="1260143" y="-1758"/>
                  <a:pt x="1396621" y="2791"/>
                  <a:pt x="1514902" y="27812"/>
                </a:cubicBezTo>
                <a:cubicBezTo>
                  <a:pt x="1633183" y="52833"/>
                  <a:pt x="1730991" y="86952"/>
                  <a:pt x="1842448" y="150642"/>
                </a:cubicBezTo>
                <a:cubicBezTo>
                  <a:pt x="1953905" y="214332"/>
                  <a:pt x="2183642" y="409950"/>
                  <a:pt x="2183642" y="409950"/>
                </a:cubicBezTo>
                <a:lnTo>
                  <a:pt x="2183642" y="409950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フリーフォーム 41"/>
          <p:cNvSpPr/>
          <p:nvPr/>
        </p:nvSpPr>
        <p:spPr>
          <a:xfrm>
            <a:off x="2348643" y="1905131"/>
            <a:ext cx="2183642" cy="416935"/>
          </a:xfrm>
          <a:custGeom>
            <a:avLst/>
            <a:gdLst>
              <a:gd name="connsiteX0" fmla="*/ 0 w 2183642"/>
              <a:gd name="connsiteY0" fmla="*/ 437245 h 437245"/>
              <a:gd name="connsiteX1" fmla="*/ 368490 w 2183642"/>
              <a:gd name="connsiteY1" fmla="*/ 164290 h 437245"/>
              <a:gd name="connsiteX2" fmla="*/ 750627 w 2183642"/>
              <a:gd name="connsiteY2" fmla="*/ 41460 h 437245"/>
              <a:gd name="connsiteX3" fmla="*/ 1132764 w 2183642"/>
              <a:gd name="connsiteY3" fmla="*/ 517 h 437245"/>
              <a:gd name="connsiteX4" fmla="*/ 1514902 w 2183642"/>
              <a:gd name="connsiteY4" fmla="*/ 27812 h 437245"/>
              <a:gd name="connsiteX5" fmla="*/ 1842448 w 2183642"/>
              <a:gd name="connsiteY5" fmla="*/ 150642 h 437245"/>
              <a:gd name="connsiteX6" fmla="*/ 2183642 w 2183642"/>
              <a:gd name="connsiteY6" fmla="*/ 409950 h 437245"/>
              <a:gd name="connsiteX7" fmla="*/ 2183642 w 2183642"/>
              <a:gd name="connsiteY7" fmla="*/ 409950 h 437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3642" h="437245">
                <a:moveTo>
                  <a:pt x="0" y="437245"/>
                </a:moveTo>
                <a:cubicBezTo>
                  <a:pt x="121693" y="333749"/>
                  <a:pt x="243386" y="230254"/>
                  <a:pt x="368490" y="164290"/>
                </a:cubicBezTo>
                <a:cubicBezTo>
                  <a:pt x="493594" y="98326"/>
                  <a:pt x="623248" y="68755"/>
                  <a:pt x="750627" y="41460"/>
                </a:cubicBezTo>
                <a:cubicBezTo>
                  <a:pt x="878006" y="14165"/>
                  <a:pt x="1005385" y="2792"/>
                  <a:pt x="1132764" y="517"/>
                </a:cubicBezTo>
                <a:cubicBezTo>
                  <a:pt x="1260143" y="-1758"/>
                  <a:pt x="1396621" y="2791"/>
                  <a:pt x="1514902" y="27812"/>
                </a:cubicBezTo>
                <a:cubicBezTo>
                  <a:pt x="1633183" y="52833"/>
                  <a:pt x="1730991" y="86952"/>
                  <a:pt x="1842448" y="150642"/>
                </a:cubicBezTo>
                <a:cubicBezTo>
                  <a:pt x="1953905" y="214332"/>
                  <a:pt x="2183642" y="409950"/>
                  <a:pt x="2183642" y="409950"/>
                </a:cubicBezTo>
                <a:lnTo>
                  <a:pt x="2183642" y="409950"/>
                </a:lnTo>
              </a:path>
            </a:pathLst>
          </a:custGeom>
          <a:noFill/>
          <a:ln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リーフォーム 42"/>
          <p:cNvSpPr/>
          <p:nvPr/>
        </p:nvSpPr>
        <p:spPr>
          <a:xfrm>
            <a:off x="4602237" y="1628800"/>
            <a:ext cx="2802244" cy="643671"/>
          </a:xfrm>
          <a:custGeom>
            <a:avLst/>
            <a:gdLst>
              <a:gd name="connsiteX0" fmla="*/ 0 w 2183642"/>
              <a:gd name="connsiteY0" fmla="*/ 437245 h 437245"/>
              <a:gd name="connsiteX1" fmla="*/ 368490 w 2183642"/>
              <a:gd name="connsiteY1" fmla="*/ 164290 h 437245"/>
              <a:gd name="connsiteX2" fmla="*/ 750627 w 2183642"/>
              <a:gd name="connsiteY2" fmla="*/ 41460 h 437245"/>
              <a:gd name="connsiteX3" fmla="*/ 1132764 w 2183642"/>
              <a:gd name="connsiteY3" fmla="*/ 517 h 437245"/>
              <a:gd name="connsiteX4" fmla="*/ 1514902 w 2183642"/>
              <a:gd name="connsiteY4" fmla="*/ 27812 h 437245"/>
              <a:gd name="connsiteX5" fmla="*/ 1842448 w 2183642"/>
              <a:gd name="connsiteY5" fmla="*/ 150642 h 437245"/>
              <a:gd name="connsiteX6" fmla="*/ 2183642 w 2183642"/>
              <a:gd name="connsiteY6" fmla="*/ 409950 h 437245"/>
              <a:gd name="connsiteX7" fmla="*/ 2183642 w 2183642"/>
              <a:gd name="connsiteY7" fmla="*/ 409950 h 437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3642" h="437245">
                <a:moveTo>
                  <a:pt x="0" y="437245"/>
                </a:moveTo>
                <a:cubicBezTo>
                  <a:pt x="121693" y="333749"/>
                  <a:pt x="243386" y="230254"/>
                  <a:pt x="368490" y="164290"/>
                </a:cubicBezTo>
                <a:cubicBezTo>
                  <a:pt x="493594" y="98326"/>
                  <a:pt x="623248" y="68755"/>
                  <a:pt x="750627" y="41460"/>
                </a:cubicBezTo>
                <a:cubicBezTo>
                  <a:pt x="878006" y="14165"/>
                  <a:pt x="1005385" y="2792"/>
                  <a:pt x="1132764" y="517"/>
                </a:cubicBezTo>
                <a:cubicBezTo>
                  <a:pt x="1260143" y="-1758"/>
                  <a:pt x="1396621" y="2791"/>
                  <a:pt x="1514902" y="27812"/>
                </a:cubicBezTo>
                <a:cubicBezTo>
                  <a:pt x="1633183" y="52833"/>
                  <a:pt x="1730991" y="86952"/>
                  <a:pt x="1842448" y="150642"/>
                </a:cubicBezTo>
                <a:cubicBezTo>
                  <a:pt x="1953905" y="214332"/>
                  <a:pt x="2183642" y="409950"/>
                  <a:pt x="2183642" y="409950"/>
                </a:cubicBezTo>
                <a:lnTo>
                  <a:pt x="2183642" y="409950"/>
                </a:lnTo>
              </a:path>
            </a:pathLst>
          </a:custGeom>
          <a:noFill/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リーフォーム 43"/>
          <p:cNvSpPr/>
          <p:nvPr/>
        </p:nvSpPr>
        <p:spPr>
          <a:xfrm>
            <a:off x="1619672" y="1628800"/>
            <a:ext cx="2938680" cy="704967"/>
          </a:xfrm>
          <a:custGeom>
            <a:avLst/>
            <a:gdLst>
              <a:gd name="connsiteX0" fmla="*/ 0 w 2183642"/>
              <a:gd name="connsiteY0" fmla="*/ 437245 h 437245"/>
              <a:gd name="connsiteX1" fmla="*/ 368490 w 2183642"/>
              <a:gd name="connsiteY1" fmla="*/ 164290 h 437245"/>
              <a:gd name="connsiteX2" fmla="*/ 750627 w 2183642"/>
              <a:gd name="connsiteY2" fmla="*/ 41460 h 437245"/>
              <a:gd name="connsiteX3" fmla="*/ 1132764 w 2183642"/>
              <a:gd name="connsiteY3" fmla="*/ 517 h 437245"/>
              <a:gd name="connsiteX4" fmla="*/ 1514902 w 2183642"/>
              <a:gd name="connsiteY4" fmla="*/ 27812 h 437245"/>
              <a:gd name="connsiteX5" fmla="*/ 1842448 w 2183642"/>
              <a:gd name="connsiteY5" fmla="*/ 150642 h 437245"/>
              <a:gd name="connsiteX6" fmla="*/ 2183642 w 2183642"/>
              <a:gd name="connsiteY6" fmla="*/ 409950 h 437245"/>
              <a:gd name="connsiteX7" fmla="*/ 2183642 w 2183642"/>
              <a:gd name="connsiteY7" fmla="*/ 409950 h 437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3642" h="437245">
                <a:moveTo>
                  <a:pt x="0" y="437245"/>
                </a:moveTo>
                <a:cubicBezTo>
                  <a:pt x="121693" y="333749"/>
                  <a:pt x="243386" y="230254"/>
                  <a:pt x="368490" y="164290"/>
                </a:cubicBezTo>
                <a:cubicBezTo>
                  <a:pt x="493594" y="98326"/>
                  <a:pt x="623248" y="68755"/>
                  <a:pt x="750627" y="41460"/>
                </a:cubicBezTo>
                <a:cubicBezTo>
                  <a:pt x="878006" y="14165"/>
                  <a:pt x="1005385" y="2792"/>
                  <a:pt x="1132764" y="517"/>
                </a:cubicBezTo>
                <a:cubicBezTo>
                  <a:pt x="1260143" y="-1758"/>
                  <a:pt x="1396621" y="2791"/>
                  <a:pt x="1514902" y="27812"/>
                </a:cubicBezTo>
                <a:cubicBezTo>
                  <a:pt x="1633183" y="52833"/>
                  <a:pt x="1730991" y="86952"/>
                  <a:pt x="1842448" y="150642"/>
                </a:cubicBezTo>
                <a:cubicBezTo>
                  <a:pt x="1953905" y="214332"/>
                  <a:pt x="2183642" y="409950"/>
                  <a:pt x="2183642" y="409950"/>
                </a:cubicBezTo>
                <a:lnTo>
                  <a:pt x="2183642" y="409950"/>
                </a:lnTo>
              </a:path>
            </a:pathLst>
          </a:custGeom>
          <a:noFill/>
          <a:ln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フリーフォーム 44"/>
          <p:cNvSpPr/>
          <p:nvPr/>
        </p:nvSpPr>
        <p:spPr>
          <a:xfrm rot="10800000">
            <a:off x="4560030" y="2303663"/>
            <a:ext cx="1125706" cy="246945"/>
          </a:xfrm>
          <a:custGeom>
            <a:avLst/>
            <a:gdLst>
              <a:gd name="connsiteX0" fmla="*/ 0 w 2183642"/>
              <a:gd name="connsiteY0" fmla="*/ 437245 h 437245"/>
              <a:gd name="connsiteX1" fmla="*/ 368490 w 2183642"/>
              <a:gd name="connsiteY1" fmla="*/ 164290 h 437245"/>
              <a:gd name="connsiteX2" fmla="*/ 750627 w 2183642"/>
              <a:gd name="connsiteY2" fmla="*/ 41460 h 437245"/>
              <a:gd name="connsiteX3" fmla="*/ 1132764 w 2183642"/>
              <a:gd name="connsiteY3" fmla="*/ 517 h 437245"/>
              <a:gd name="connsiteX4" fmla="*/ 1514902 w 2183642"/>
              <a:gd name="connsiteY4" fmla="*/ 27812 h 437245"/>
              <a:gd name="connsiteX5" fmla="*/ 1842448 w 2183642"/>
              <a:gd name="connsiteY5" fmla="*/ 150642 h 437245"/>
              <a:gd name="connsiteX6" fmla="*/ 2183642 w 2183642"/>
              <a:gd name="connsiteY6" fmla="*/ 409950 h 437245"/>
              <a:gd name="connsiteX7" fmla="*/ 2183642 w 2183642"/>
              <a:gd name="connsiteY7" fmla="*/ 409950 h 437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3642" h="437245">
                <a:moveTo>
                  <a:pt x="0" y="437245"/>
                </a:moveTo>
                <a:cubicBezTo>
                  <a:pt x="121693" y="333749"/>
                  <a:pt x="243386" y="230254"/>
                  <a:pt x="368490" y="164290"/>
                </a:cubicBezTo>
                <a:cubicBezTo>
                  <a:pt x="493594" y="98326"/>
                  <a:pt x="623248" y="68755"/>
                  <a:pt x="750627" y="41460"/>
                </a:cubicBezTo>
                <a:cubicBezTo>
                  <a:pt x="878006" y="14165"/>
                  <a:pt x="1005385" y="2792"/>
                  <a:pt x="1132764" y="517"/>
                </a:cubicBezTo>
                <a:cubicBezTo>
                  <a:pt x="1260143" y="-1758"/>
                  <a:pt x="1396621" y="2791"/>
                  <a:pt x="1514902" y="27812"/>
                </a:cubicBezTo>
                <a:cubicBezTo>
                  <a:pt x="1633183" y="52833"/>
                  <a:pt x="1730991" y="86952"/>
                  <a:pt x="1842448" y="150642"/>
                </a:cubicBezTo>
                <a:cubicBezTo>
                  <a:pt x="1953905" y="214332"/>
                  <a:pt x="2183642" y="409950"/>
                  <a:pt x="2183642" y="409950"/>
                </a:cubicBezTo>
                <a:lnTo>
                  <a:pt x="2183642" y="409950"/>
                </a:lnTo>
              </a:path>
            </a:pathLst>
          </a:custGeom>
          <a:noFill/>
          <a:ln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リーフォーム 46"/>
          <p:cNvSpPr/>
          <p:nvPr/>
        </p:nvSpPr>
        <p:spPr>
          <a:xfrm rot="10800000">
            <a:off x="3483228" y="2306858"/>
            <a:ext cx="1108797" cy="243749"/>
          </a:xfrm>
          <a:custGeom>
            <a:avLst/>
            <a:gdLst>
              <a:gd name="connsiteX0" fmla="*/ 0 w 2183642"/>
              <a:gd name="connsiteY0" fmla="*/ 437245 h 437245"/>
              <a:gd name="connsiteX1" fmla="*/ 368490 w 2183642"/>
              <a:gd name="connsiteY1" fmla="*/ 164290 h 437245"/>
              <a:gd name="connsiteX2" fmla="*/ 750627 w 2183642"/>
              <a:gd name="connsiteY2" fmla="*/ 41460 h 437245"/>
              <a:gd name="connsiteX3" fmla="*/ 1132764 w 2183642"/>
              <a:gd name="connsiteY3" fmla="*/ 517 h 437245"/>
              <a:gd name="connsiteX4" fmla="*/ 1514902 w 2183642"/>
              <a:gd name="connsiteY4" fmla="*/ 27812 h 437245"/>
              <a:gd name="connsiteX5" fmla="*/ 1842448 w 2183642"/>
              <a:gd name="connsiteY5" fmla="*/ 150642 h 437245"/>
              <a:gd name="connsiteX6" fmla="*/ 2183642 w 2183642"/>
              <a:gd name="connsiteY6" fmla="*/ 409950 h 437245"/>
              <a:gd name="connsiteX7" fmla="*/ 2183642 w 2183642"/>
              <a:gd name="connsiteY7" fmla="*/ 409950 h 437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3642" h="437245">
                <a:moveTo>
                  <a:pt x="0" y="437245"/>
                </a:moveTo>
                <a:cubicBezTo>
                  <a:pt x="121693" y="333749"/>
                  <a:pt x="243386" y="230254"/>
                  <a:pt x="368490" y="164290"/>
                </a:cubicBezTo>
                <a:cubicBezTo>
                  <a:pt x="493594" y="98326"/>
                  <a:pt x="623248" y="68755"/>
                  <a:pt x="750627" y="41460"/>
                </a:cubicBezTo>
                <a:cubicBezTo>
                  <a:pt x="878006" y="14165"/>
                  <a:pt x="1005385" y="2792"/>
                  <a:pt x="1132764" y="517"/>
                </a:cubicBezTo>
                <a:cubicBezTo>
                  <a:pt x="1260143" y="-1758"/>
                  <a:pt x="1396621" y="2791"/>
                  <a:pt x="1514902" y="27812"/>
                </a:cubicBezTo>
                <a:cubicBezTo>
                  <a:pt x="1633183" y="52833"/>
                  <a:pt x="1730991" y="86952"/>
                  <a:pt x="1842448" y="150642"/>
                </a:cubicBezTo>
                <a:cubicBezTo>
                  <a:pt x="1953905" y="214332"/>
                  <a:pt x="2183642" y="409950"/>
                  <a:pt x="2183642" y="409950"/>
                </a:cubicBezTo>
                <a:lnTo>
                  <a:pt x="2183642" y="409950"/>
                </a:lnTo>
              </a:path>
            </a:pathLst>
          </a:custGeom>
          <a:noFill/>
          <a:ln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3094676" y="1484784"/>
            <a:ext cx="0" cy="288032"/>
          </a:xfrm>
          <a:prstGeom prst="line">
            <a:avLst/>
          </a:prstGeom>
          <a:ln w="635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6024717" y="1472864"/>
            <a:ext cx="0" cy="288032"/>
          </a:xfrm>
          <a:prstGeom prst="line">
            <a:avLst/>
          </a:prstGeom>
          <a:ln w="635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3482137" y="1760896"/>
            <a:ext cx="0" cy="288032"/>
          </a:xfrm>
          <a:prstGeom prst="line">
            <a:avLst/>
          </a:prstGeom>
          <a:ln w="635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706615" y="1772816"/>
            <a:ext cx="0" cy="288032"/>
          </a:xfrm>
          <a:prstGeom prst="line">
            <a:avLst/>
          </a:prstGeom>
          <a:ln w="635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3981638" y="2418651"/>
            <a:ext cx="0" cy="288032"/>
          </a:xfrm>
          <a:prstGeom prst="line">
            <a:avLst/>
          </a:prstGeom>
          <a:ln w="635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5151793" y="2390572"/>
            <a:ext cx="0" cy="288032"/>
          </a:xfrm>
          <a:prstGeom prst="line">
            <a:avLst/>
          </a:prstGeom>
          <a:ln w="635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447426" y="5780782"/>
            <a:ext cx="84450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＋３、－３の絶対値は</a:t>
            </a:r>
            <a:r>
              <a:rPr lang="ja-JP" altLang="en-US" sz="3200" dirty="0" smtClean="0">
                <a:solidFill>
                  <a:srgbClr val="FF0000"/>
                </a:solidFill>
              </a:rPr>
              <a:t>３</a:t>
            </a:r>
            <a:r>
              <a:rPr lang="ja-JP" altLang="en-US" sz="3200" dirty="0" smtClean="0"/>
              <a:t>、＋４、－４の絶対値は</a:t>
            </a:r>
            <a:r>
              <a:rPr lang="ja-JP" altLang="en-US" sz="3200" dirty="0" smtClean="0">
                <a:solidFill>
                  <a:srgbClr val="FF0000"/>
                </a:solidFill>
              </a:rPr>
              <a:t>４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 smtClean="0"/>
              <a:t>＋</a:t>
            </a:r>
            <a:r>
              <a:rPr lang="en-US" altLang="ja-JP" sz="3200" dirty="0" smtClean="0"/>
              <a:t>1.5</a:t>
            </a:r>
            <a:r>
              <a:rPr lang="ja-JP" altLang="en-US" sz="3200" dirty="0" err="1" smtClean="0"/>
              <a:t>、</a:t>
            </a:r>
            <a:r>
              <a:rPr lang="ja-JP" altLang="en-US" sz="3200" dirty="0" smtClean="0"/>
              <a:t>－</a:t>
            </a:r>
            <a:r>
              <a:rPr lang="en-US" altLang="ja-JP" sz="3200" dirty="0" smtClean="0"/>
              <a:t>1.5</a:t>
            </a:r>
            <a:r>
              <a:rPr lang="ja-JP" altLang="en-US" sz="3200" dirty="0" smtClean="0"/>
              <a:t>の絶対値は</a:t>
            </a:r>
            <a:r>
              <a:rPr lang="en-US" altLang="ja-JP" sz="3200" dirty="0" smtClean="0">
                <a:solidFill>
                  <a:srgbClr val="FF0000"/>
                </a:solidFill>
              </a:rPr>
              <a:t>1.5</a:t>
            </a:r>
            <a:r>
              <a:rPr lang="ja-JP" altLang="en-US" sz="3200" dirty="0" smtClean="0"/>
              <a:t>　０の絶対値は</a:t>
            </a:r>
            <a:r>
              <a:rPr lang="ja-JP" altLang="en-US" sz="3200" dirty="0" smtClean="0">
                <a:solidFill>
                  <a:srgbClr val="FF0000"/>
                </a:solidFill>
              </a:rPr>
              <a:t>０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7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3" grpId="0"/>
      <p:bldP spid="34" grpId="0"/>
      <p:bldP spid="35" grpId="0"/>
      <p:bldP spid="37" grpId="0"/>
      <p:bldP spid="38" grpId="0"/>
      <p:bldP spid="39" grpId="0"/>
      <p:bldP spid="6" grpId="0"/>
      <p:bldP spid="14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63888" y="274638"/>
            <a:ext cx="2016224" cy="49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絶対値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229600" cy="496855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次の数の絶対値をいいなさい。また、符号を変えた数をいいなさい。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/>
                  <a:t>(</a:t>
                </a:r>
                <a:r>
                  <a:rPr lang="ja-JP" altLang="en-US" dirty="0"/>
                  <a:t>１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－５　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２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＋８　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３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－３．５　　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４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　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絶対値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/>
                  <a:t>　</a:t>
                </a:r>
                <a:r>
                  <a:rPr kumimoji="1" lang="ja-JP" altLang="en-US" dirty="0" smtClean="0"/>
                  <a:t>　　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５　　　　　　８　　　　　　３．５　　　　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　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dirty="0"/>
                  <a:t>符号を変えた</a:t>
                </a:r>
                <a:r>
                  <a:rPr lang="ja-JP" altLang="en-US" dirty="0" smtClean="0"/>
                  <a:t>数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/>
                  <a:t>　</a:t>
                </a:r>
                <a:r>
                  <a:rPr kumimoji="1" lang="ja-JP" altLang="en-US" dirty="0" smtClean="0"/>
                  <a:t>　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＋５　　　　　－８　　　　＋３．５　　　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229600" cy="4968552"/>
              </a:xfrm>
              <a:blipFill rotWithShape="1">
                <a:blip r:embed="rId2"/>
                <a:stretch>
                  <a:fillRect l="-1926" t="-25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205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9833" y="116632"/>
            <a:ext cx="2952328" cy="5040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数の大小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2204864"/>
            <a:ext cx="8814718" cy="2592288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数直線上では、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右にある数ほど大きい</a:t>
            </a:r>
            <a:r>
              <a:rPr kumimoji="1" lang="ja-JP" altLang="en-US" sz="2800" dirty="0" smtClean="0"/>
              <a:t>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練習　次の数で大きい数はどっち？また、</a:t>
            </a:r>
            <a:r>
              <a:rPr lang="ja-JP" altLang="en-US" sz="2800" dirty="0" smtClean="0"/>
              <a:t>絶対値</a:t>
            </a:r>
            <a:r>
              <a:rPr lang="ja-JP" altLang="en-US" sz="2800" dirty="0"/>
              <a:t>が大きいのはどっち？　</a:t>
            </a:r>
            <a:endParaRPr kumimoji="1" lang="en-US" altLang="ja-JP" sz="2800" dirty="0" smtClean="0"/>
          </a:p>
          <a:p>
            <a:pPr marL="514350" indent="-514350">
              <a:buAutoNum type="arabicParenBoth"/>
            </a:pPr>
            <a:r>
              <a:rPr lang="ja-JP" altLang="en-US" sz="2800" dirty="0" smtClean="0"/>
              <a:t>－４と３　　　　　　　　　　　</a:t>
            </a:r>
            <a:r>
              <a:rPr lang="en-US" altLang="ja-JP" sz="2800" dirty="0" smtClean="0"/>
              <a:t>(2)</a:t>
            </a:r>
            <a:r>
              <a:rPr lang="ja-JP" altLang="en-US" sz="2800" dirty="0" smtClean="0"/>
              <a:t>　－５と</a:t>
            </a:r>
            <a:r>
              <a:rPr lang="en-US" altLang="ja-JP" sz="2800" dirty="0" smtClean="0"/>
              <a:t>―</a:t>
            </a:r>
            <a:r>
              <a:rPr lang="ja-JP" altLang="en-US" sz="2800" dirty="0" smtClean="0"/>
              <a:t>２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大きい</a:t>
            </a:r>
            <a:r>
              <a:rPr lang="ja-JP" altLang="en-US" sz="2800" dirty="0" smtClean="0"/>
              <a:t>数３　絶対値大－４　　大きい数</a:t>
            </a:r>
            <a:r>
              <a:rPr lang="ja-JP" altLang="en-US" sz="2800" dirty="0" err="1" smtClean="0"/>
              <a:t>ー</a:t>
            </a:r>
            <a:r>
              <a:rPr lang="ja-JP" altLang="en-US" sz="2800" dirty="0" smtClean="0"/>
              <a:t>２　絶対値大</a:t>
            </a:r>
            <a:r>
              <a:rPr lang="ja-JP" altLang="en-US" sz="2800" dirty="0" err="1" smtClean="0"/>
              <a:t>ー</a:t>
            </a:r>
            <a:r>
              <a:rPr lang="ja-JP" altLang="en-US" sz="2800" dirty="0" smtClean="0"/>
              <a:t>５</a:t>
            </a:r>
            <a:endParaRPr lang="en-US" altLang="ja-JP" sz="28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67774" y="1340768"/>
            <a:ext cx="8454448" cy="715699"/>
            <a:chOff x="251520" y="1539218"/>
            <a:chExt cx="8640960" cy="977309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4572000" y="1733048"/>
              <a:ext cx="4320480" cy="37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4572000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6012160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6743672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7404481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8100392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3851920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3059832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2289467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1517972" y="1552390"/>
              <a:ext cx="0" cy="38389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5302155" y="1539218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755576" y="1542982"/>
              <a:ext cx="0" cy="3876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4369677" y="1965547"/>
              <a:ext cx="40078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０　   １ 　  ２ 　  ３     ４      ５</a:t>
              </a:r>
              <a:endParaRPr kumimoji="1" lang="ja-JP" altLang="en-US" sz="28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51520" y="1993307"/>
              <a:ext cx="415370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dirty="0" smtClean="0"/>
                <a:t>―</a:t>
              </a:r>
              <a:r>
                <a:rPr lang="ja-JP" altLang="en-US" sz="2800" dirty="0" smtClean="0"/>
                <a:t>５   －４  －３   －２   －１</a:t>
              </a:r>
              <a:endParaRPr kumimoji="1" lang="ja-JP" altLang="en-US" sz="2800" dirty="0"/>
            </a:p>
          </p:txBody>
        </p:sp>
        <p:cxnSp>
          <p:nvCxnSpPr>
            <p:cNvPr id="19" name="直線コネクタ 18"/>
            <p:cNvCxnSpPr/>
            <p:nvPr/>
          </p:nvCxnSpPr>
          <p:spPr>
            <a:xfrm>
              <a:off x="280358" y="1740575"/>
              <a:ext cx="4320480" cy="37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/>
          <p:cNvSpPr txBox="1"/>
          <p:nvPr/>
        </p:nvSpPr>
        <p:spPr>
          <a:xfrm>
            <a:off x="7236296" y="209715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ea typeface="ＤＦ平成明朝体W7" panose="02010609000101010101" pitchFamily="1" charset="-128"/>
              </a:rPr>
              <a:t>大きい</a:t>
            </a:r>
            <a:endParaRPr kumimoji="1" lang="ja-JP" altLang="en-US" sz="2800" dirty="0">
              <a:ea typeface="ＤＦ平成明朝体W7" panose="02010609000101010101" pitchFamily="1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5576" y="431086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ea typeface="ＤＦ平成明朝体W7" panose="02010609000101010101" pitchFamily="1" charset="-128"/>
              </a:rPr>
              <a:t>小さい</a:t>
            </a:r>
            <a:endParaRPr kumimoji="1" lang="ja-JP" altLang="en-US" sz="2800" dirty="0">
              <a:ea typeface="ＤＦ平成明朝体W7" panose="02010609000101010101" pitchFamily="1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1520" y="4797152"/>
            <a:ext cx="8670702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000" dirty="0" smtClean="0">
                <a:solidFill>
                  <a:srgbClr val="7030A0"/>
                </a:solidFill>
              </a:rPr>
              <a:t>数の大小</a:t>
            </a:r>
            <a:endParaRPr kumimoji="1" lang="en-US" altLang="ja-JP" sz="3000" dirty="0" smtClean="0">
              <a:solidFill>
                <a:srgbClr val="7030A0"/>
              </a:solidFill>
            </a:endParaRPr>
          </a:p>
          <a:p>
            <a:r>
              <a:rPr kumimoji="1" lang="ja-JP" altLang="en-US" sz="3000" dirty="0" smtClean="0"/>
              <a:t>・　正の数は負の数より大きい。</a:t>
            </a:r>
            <a:endParaRPr kumimoji="1" lang="en-US" altLang="ja-JP" sz="3000" dirty="0" smtClean="0"/>
          </a:p>
          <a:p>
            <a:r>
              <a:rPr lang="ja-JP" altLang="en-US" sz="3000" dirty="0" smtClean="0"/>
              <a:t>・　正</a:t>
            </a:r>
            <a:r>
              <a:rPr lang="ja-JP" altLang="en-US" sz="3000" dirty="0"/>
              <a:t>の数は０より大きく、絶対値が大きいほど大きい</a:t>
            </a:r>
            <a:r>
              <a:rPr lang="ja-JP" altLang="en-US" sz="3000" dirty="0" smtClean="0"/>
              <a:t>。</a:t>
            </a:r>
            <a:endParaRPr lang="en-US" altLang="ja-JP" sz="3000" dirty="0" smtClean="0"/>
          </a:p>
          <a:p>
            <a:r>
              <a:rPr kumimoji="1" lang="ja-JP" altLang="en-US" sz="3000" dirty="0" smtClean="0"/>
              <a:t>・　負の数は０より小さく、絶対値が大きいほど小さい。</a:t>
            </a:r>
            <a:endParaRPr kumimoji="1" lang="ja-JP" altLang="en-US" sz="3000" dirty="0"/>
          </a:p>
        </p:txBody>
      </p:sp>
      <p:sp>
        <p:nvSpPr>
          <p:cNvPr id="22" name="フリーフォーム 21"/>
          <p:cNvSpPr/>
          <p:nvPr/>
        </p:nvSpPr>
        <p:spPr>
          <a:xfrm>
            <a:off x="614149" y="692696"/>
            <a:ext cx="8152710" cy="713023"/>
          </a:xfrm>
          <a:custGeom>
            <a:avLst/>
            <a:gdLst>
              <a:gd name="connsiteX0" fmla="*/ 0 w 7697338"/>
              <a:gd name="connsiteY0" fmla="*/ 259307 h 600501"/>
              <a:gd name="connsiteX1" fmla="*/ 6946711 w 7697338"/>
              <a:gd name="connsiteY1" fmla="*/ 150125 h 600501"/>
              <a:gd name="connsiteX2" fmla="*/ 6933063 w 7697338"/>
              <a:gd name="connsiteY2" fmla="*/ 0 h 600501"/>
              <a:gd name="connsiteX3" fmla="*/ 7697338 w 7697338"/>
              <a:gd name="connsiteY3" fmla="*/ 286603 h 600501"/>
              <a:gd name="connsiteX4" fmla="*/ 6960358 w 7697338"/>
              <a:gd name="connsiteY4" fmla="*/ 600501 h 600501"/>
              <a:gd name="connsiteX5" fmla="*/ 6960358 w 7697338"/>
              <a:gd name="connsiteY5" fmla="*/ 436728 h 600501"/>
              <a:gd name="connsiteX6" fmla="*/ 0 w 7697338"/>
              <a:gd name="connsiteY6" fmla="*/ 259307 h 600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97338" h="600501">
                <a:moveTo>
                  <a:pt x="0" y="259307"/>
                </a:moveTo>
                <a:lnTo>
                  <a:pt x="6946711" y="150125"/>
                </a:lnTo>
                <a:lnTo>
                  <a:pt x="6933063" y="0"/>
                </a:lnTo>
                <a:lnTo>
                  <a:pt x="7697338" y="286603"/>
                </a:lnTo>
                <a:lnTo>
                  <a:pt x="6960358" y="600501"/>
                </a:lnTo>
                <a:lnTo>
                  <a:pt x="6960358" y="436728"/>
                </a:lnTo>
                <a:lnTo>
                  <a:pt x="0" y="259307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74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/>
      <p:bldP spid="25" grpId="0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39475" y="188640"/>
            <a:ext cx="3744416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２つの数の大小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764705"/>
                <a:ext cx="8856984" cy="609329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ja-JP" altLang="en-US" sz="2800" dirty="0" smtClean="0"/>
                  <a:t>５と</a:t>
                </a:r>
                <a:r>
                  <a:rPr lang="en-US" altLang="ja-JP" sz="2800" dirty="0" smtClean="0"/>
                  <a:t>―</a:t>
                </a:r>
                <a:r>
                  <a:rPr lang="ja-JP" altLang="en-US" sz="2800" dirty="0" smtClean="0"/>
                  <a:t>３</a:t>
                </a:r>
                <a:r>
                  <a:rPr lang="ja-JP" altLang="en-US" sz="2800" dirty="0"/>
                  <a:t>で</a:t>
                </a:r>
                <a:r>
                  <a:rPr lang="ja-JP" altLang="en-US" sz="2800" dirty="0" smtClean="0"/>
                  <a:t>は、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 smtClean="0"/>
                  <a:t>５のほうが大きい。これを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不等号</a:t>
                </a:r>
                <a:r>
                  <a:rPr lang="ja-JP" altLang="en-US" sz="2800" dirty="0" smtClean="0"/>
                  <a:t>を使って表すと　　　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 smtClean="0"/>
                  <a:t>５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＞</a:t>
                </a:r>
                <a:r>
                  <a:rPr lang="ja-JP" altLang="en-US" sz="2800" dirty="0" smtClean="0"/>
                  <a:t>－３となり　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「５は</a:t>
                </a:r>
                <a:r>
                  <a:rPr lang="en-US" altLang="ja-JP" sz="2800" dirty="0" smtClean="0">
                    <a:solidFill>
                      <a:srgbClr val="FF0000"/>
                    </a:solidFill>
                  </a:rPr>
                  <a:t>―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３より大きい」</a:t>
                </a:r>
                <a:r>
                  <a:rPr lang="ja-JP" altLang="en-US" sz="2800" dirty="0" smtClean="0"/>
                  <a:t>と読みます。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sz="2800" dirty="0" smtClean="0"/>
                  <a:t>－３と－２では、</a:t>
                </a: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sz="2800" dirty="0" smtClean="0"/>
                  <a:t>－３のほうが小さい。</a:t>
                </a: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/>
                  <a:t>－３</a:t>
                </a:r>
                <a:r>
                  <a:rPr lang="ja-JP" altLang="en-US" sz="2800" dirty="0">
                    <a:solidFill>
                      <a:srgbClr val="FF0000"/>
                    </a:solidFill>
                  </a:rPr>
                  <a:t>＜</a:t>
                </a:r>
                <a:r>
                  <a:rPr lang="ja-JP" altLang="en-US" sz="2800" dirty="0"/>
                  <a:t>－</a:t>
                </a:r>
                <a:r>
                  <a:rPr lang="ja-JP" altLang="en-US" sz="2800" dirty="0" smtClean="0"/>
                  <a:t>２　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sz="2800" dirty="0" smtClean="0">
                    <a:solidFill>
                      <a:srgbClr val="FF0000"/>
                    </a:solidFill>
                  </a:rPr>
                  <a:t>「－３は</a:t>
                </a:r>
                <a:r>
                  <a:rPr kumimoji="1" lang="en-US" altLang="ja-JP" sz="2800" dirty="0" smtClean="0">
                    <a:solidFill>
                      <a:srgbClr val="FF0000"/>
                    </a:solidFill>
                  </a:rPr>
                  <a:t>―</a:t>
                </a:r>
                <a:r>
                  <a:rPr kumimoji="1" lang="ja-JP" altLang="en-US" sz="2800" dirty="0" smtClean="0">
                    <a:solidFill>
                      <a:srgbClr val="FF0000"/>
                    </a:solidFill>
                  </a:rPr>
                  <a:t>２より小さい」</a:t>
                </a:r>
                <a:endParaRPr kumimoji="1" lang="en-US" altLang="ja-JP" sz="2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2800" dirty="0" smtClean="0"/>
                  <a:t>問３　次の（　　）に不等号を入れて、大小を表そう。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kumimoji="1" lang="en-US" altLang="ja-JP" sz="2800" dirty="0"/>
                  <a:t>(</a:t>
                </a:r>
                <a:r>
                  <a:rPr kumimoji="1" lang="ja-JP" altLang="en-US" sz="2800" dirty="0"/>
                  <a:t>１</a:t>
                </a:r>
                <a:r>
                  <a:rPr kumimoji="1" lang="en-US" altLang="ja-JP" sz="2800" dirty="0" smtClean="0"/>
                  <a:t>)</a:t>
                </a:r>
                <a:r>
                  <a:rPr kumimoji="1" lang="ja-JP" altLang="en-US" sz="2800" dirty="0" smtClean="0"/>
                  <a:t>　４（　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  </a:t>
                </a:r>
                <a:r>
                  <a:rPr kumimoji="1" lang="ja-JP" altLang="en-US" sz="2800" dirty="0" smtClean="0"/>
                  <a:t>）５　　　</a:t>
                </a:r>
                <a:r>
                  <a:rPr kumimoji="1" lang="en-US" altLang="ja-JP" sz="2800" dirty="0" smtClean="0"/>
                  <a:t>(</a:t>
                </a:r>
                <a:r>
                  <a:rPr kumimoji="1" lang="ja-JP" altLang="en-US" sz="2800" dirty="0" smtClean="0"/>
                  <a:t>２</a:t>
                </a:r>
                <a:r>
                  <a:rPr kumimoji="1" lang="en-US" altLang="ja-JP" sz="2800" dirty="0" smtClean="0"/>
                  <a:t>)</a:t>
                </a:r>
                <a:r>
                  <a:rPr kumimoji="1" lang="ja-JP" altLang="en-US" sz="2800" dirty="0" smtClean="0"/>
                  <a:t>　－３（　　）－７</a:t>
                </a: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kumimoji="1" lang="en-US" altLang="ja-JP" sz="2800" dirty="0" smtClean="0"/>
                  <a:t>(</a:t>
                </a:r>
                <a:r>
                  <a:rPr kumimoji="1" lang="ja-JP" altLang="en-US" sz="2800" dirty="0" smtClean="0"/>
                  <a:t>３</a:t>
                </a:r>
                <a:r>
                  <a:rPr kumimoji="1" lang="en-US" altLang="ja-JP" sz="2800" dirty="0" smtClean="0"/>
                  <a:t>)</a:t>
                </a:r>
                <a:r>
                  <a:rPr kumimoji="1" lang="ja-JP" altLang="en-US" sz="2800" dirty="0" smtClean="0"/>
                  <a:t>　－１．６</a:t>
                </a:r>
                <a:r>
                  <a:rPr lang="ja-JP" altLang="en-US" sz="2800" dirty="0" smtClean="0"/>
                  <a:t>（　　）－０．６　　</a:t>
                </a:r>
                <a:r>
                  <a:rPr lang="en-US" altLang="ja-JP" sz="2800" dirty="0" smtClean="0"/>
                  <a:t>(</a:t>
                </a:r>
                <a:r>
                  <a:rPr lang="ja-JP" altLang="en-US" sz="2800" dirty="0" smtClean="0"/>
                  <a:t>４</a:t>
                </a:r>
                <a:r>
                  <a:rPr lang="en-US" altLang="ja-JP" sz="2800" dirty="0" smtClean="0"/>
                  <a:t>)</a:t>
                </a:r>
                <a:r>
                  <a:rPr lang="ja-JP" altLang="en-US" sz="2800" dirty="0" smtClean="0"/>
                  <a:t>　</a:t>
                </a:r>
                <a:r>
                  <a:rPr lang="ja-JP" altLang="en-US" sz="2800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en-US" sz="2800" dirty="0" smtClean="0">
                    <a:solidFill>
                      <a:schemeClr val="tx1"/>
                    </a:solidFill>
                  </a:rPr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r>
                  <a:rPr kumimoji="1" lang="ja-JP" altLang="en-US" sz="2800" dirty="0" smtClean="0">
                    <a:solidFill>
                      <a:schemeClr val="tx1"/>
                    </a:solidFill>
                  </a:rPr>
                  <a:t>（　　）</a:t>
                </a:r>
                <a:r>
                  <a:rPr lang="ja-JP" altLang="en-US" sz="2800" dirty="0">
                    <a:solidFill>
                      <a:schemeClr val="tx1"/>
                    </a:solidFill>
                  </a:rPr>
                  <a:t> 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８</m:t>
                        </m:r>
                      </m:den>
                    </m:f>
                  </m:oMath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764705"/>
                <a:ext cx="8856984" cy="6093296"/>
              </a:xfrm>
              <a:blipFill rotWithShape="1">
                <a:blip r:embed="rId2"/>
                <a:stretch>
                  <a:fillRect l="-1376" t="-14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1331640" y="539054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＜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364250" y="537321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＞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2195736" y="6070443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＜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940152" y="6084694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＞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9775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47476" y="116632"/>
            <a:ext cx="3826752" cy="5040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数直線を使って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4157" y="764704"/>
            <a:ext cx="8496944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５より３大きい数を数直線を使って表すと、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　　　５より</a:t>
            </a:r>
            <a:r>
              <a:rPr kumimoji="1" lang="ja-JP" altLang="en-US" dirty="0" smtClean="0">
                <a:solidFill>
                  <a:srgbClr val="FF0000"/>
                </a:solidFill>
              </a:rPr>
              <a:t>右に</a:t>
            </a:r>
            <a:r>
              <a:rPr kumimoji="1" lang="ja-JP" altLang="en-US" dirty="0" smtClean="0"/>
              <a:t>３進んだところ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５より７小さい数</a:t>
            </a:r>
            <a:r>
              <a:rPr lang="ja-JP" altLang="en-US" dirty="0" smtClean="0"/>
              <a:t>は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　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　５より</a:t>
            </a:r>
            <a:r>
              <a:rPr kumimoji="1" lang="ja-JP" altLang="en-US" dirty="0" smtClean="0">
                <a:solidFill>
                  <a:srgbClr val="FF0000"/>
                </a:solidFill>
              </a:rPr>
              <a:t>左に</a:t>
            </a:r>
            <a:r>
              <a:rPr kumimoji="1" lang="ja-JP" altLang="en-US" dirty="0" smtClean="0"/>
              <a:t>７進んだところ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問　数直線を使って５より４小さい数を求めなさい。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291957" y="1984013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4291957" y="184482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5701031" y="18420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416754" y="18420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7063299" y="18420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7744189" y="184482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587420" y="18420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812429" y="18420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058693" y="184482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309116" y="1847579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006352" y="18420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557911" y="184482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647476" y="2174605"/>
            <a:ext cx="4020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　                                      ５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160927" y="2149070"/>
            <a:ext cx="51167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８</a:t>
            </a:r>
            <a:r>
              <a:rPr lang="ja-JP" altLang="en-US" sz="2800" dirty="0" smtClean="0">
                <a:solidFill>
                  <a:srgbClr val="FF0000"/>
                </a:solidFill>
              </a:rPr>
              <a:t>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232216" y="1984013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384542" y="185648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416754" y="1314652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8384542" y="1289117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6416754" y="1719093"/>
            <a:ext cx="1967788" cy="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360617" y="4603429"/>
            <a:ext cx="4227223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360617" y="4464240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769692" y="446148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6485414" y="446148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131959" y="446148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812849" y="4464240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3656080" y="446148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2881090" y="446148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127353" y="4464240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1377776" y="4466995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5075012" y="446148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626571" y="4464240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716136" y="4794021"/>
            <a:ext cx="4020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　                                      ５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67718" y="4798261"/>
            <a:ext cx="7920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－２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300876" y="4603429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6485414" y="3908531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1377776" y="3908532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1377776" y="4248216"/>
            <a:ext cx="5107638" cy="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7225561" y="1230054"/>
            <a:ext cx="51167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３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675755" y="3710952"/>
            <a:ext cx="51167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７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60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" grpId="0"/>
      <p:bldP spid="40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47476" y="116632"/>
            <a:ext cx="3826752" cy="5040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数直線を使って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3400" y="1052736"/>
            <a:ext cx="849694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３より４大きい</a:t>
            </a:r>
            <a:r>
              <a:rPr kumimoji="1" lang="ja-JP" altLang="en-US" dirty="0" smtClean="0"/>
              <a:t>数を数</a:t>
            </a:r>
            <a:r>
              <a:rPr kumimoji="1" lang="ja-JP" altLang="en-US" dirty="0" smtClean="0"/>
              <a:t>直線に表しましょう。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　　　　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３</a:t>
            </a:r>
            <a:r>
              <a:rPr lang="ja-JP" altLang="en-US" dirty="0" smtClean="0"/>
              <a:t>より６小さい数を数直線上に表しましょう。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　</a:t>
            </a:r>
            <a:endParaRPr lang="en-US" altLang="ja-JP" dirty="0" smtClean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332386" y="2462637"/>
            <a:ext cx="4227222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4332386" y="232344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5741460" y="232069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457183" y="232069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7103728" y="232069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7784618" y="232344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627849" y="232069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852858" y="232069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099122" y="232344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349545" y="2326203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046781" y="232069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598340" y="232344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687905" y="2653229"/>
            <a:ext cx="2630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　                     </a:t>
            </a:r>
            <a:r>
              <a:rPr kumimoji="1" lang="ja-JP" altLang="en-US" sz="2800" dirty="0" smtClean="0"/>
              <a:t>３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272645" y="2462637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8424971" y="2335111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389860" y="4891461"/>
            <a:ext cx="4227223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389860" y="475227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798935" y="474951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6514657" y="474951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161202" y="474951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842092" y="475227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3685323" y="474951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2910333" y="474951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156596" y="475227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1407019" y="4755027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5104255" y="4749516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655814" y="475227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745379" y="5082053"/>
            <a:ext cx="2630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　     </a:t>
            </a:r>
            <a:r>
              <a:rPr kumimoji="1" lang="ja-JP" altLang="en-US" sz="2800" dirty="0" smtClean="0"/>
              <a:t>                ３</a:t>
            </a:r>
            <a:endParaRPr kumimoji="1" lang="ja-JP" altLang="en-US" sz="2800" dirty="0"/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330119" y="4891461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0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0811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>
                <a:solidFill>
                  <a:srgbClr val="00B050"/>
                </a:solidFill>
              </a:rPr>
              <a:t>復習</a:t>
            </a:r>
            <a:r>
              <a:rPr kumimoji="1" lang="ja-JP" altLang="en-US" sz="3600" dirty="0" smtClean="0"/>
              <a:t>　（　　）内の言葉を使って次のことを表しなさい。　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556792"/>
            <a:ext cx="4968552" cy="511256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Both"/>
            </a:pPr>
            <a:r>
              <a:rPr kumimoji="1" lang="ja-JP" altLang="en-US" sz="3600" dirty="0" smtClean="0"/>
              <a:t>　４個少ない</a:t>
            </a: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多い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　　</a:t>
            </a:r>
            <a:endParaRPr kumimoji="1" lang="en-US" altLang="ja-JP" sz="3600" dirty="0" smtClean="0"/>
          </a:p>
          <a:p>
            <a:pPr marL="514350" indent="-514350">
              <a:buAutoNum type="arabicParenBoth"/>
            </a:pPr>
            <a:r>
              <a:rPr kumimoji="1" lang="ja-JP" altLang="en-US" sz="3600" dirty="0" smtClean="0"/>
              <a:t>　６</a:t>
            </a:r>
            <a:r>
              <a:rPr kumimoji="1" lang="en-US" altLang="ja-JP" sz="3600" dirty="0" smtClean="0"/>
              <a:t>㎝</a:t>
            </a:r>
            <a:r>
              <a:rPr kumimoji="1" lang="ja-JP" altLang="en-US" sz="3600" dirty="0" smtClean="0"/>
              <a:t>短い</a:t>
            </a: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長い</a:t>
            </a:r>
            <a:r>
              <a:rPr kumimoji="1" lang="en-US" altLang="ja-JP" sz="3600" dirty="0" smtClean="0"/>
              <a:t>)</a:t>
            </a:r>
          </a:p>
          <a:p>
            <a:pPr marL="0" indent="0">
              <a:buNone/>
            </a:pPr>
            <a:r>
              <a:rPr lang="en-US" altLang="ja-JP" sz="3600" dirty="0" smtClean="0"/>
              <a:t>(</a:t>
            </a:r>
            <a:r>
              <a:rPr lang="en-US" altLang="ja-JP" sz="3600" dirty="0"/>
              <a:t>3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　３ｋｇ軽い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重い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　　　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en-US" altLang="ja-JP" sz="3600" dirty="0" smtClean="0"/>
              <a:t>(4)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10</a:t>
            </a:r>
            <a:r>
              <a:rPr lang="ja-JP" altLang="en-US" sz="3600" dirty="0" smtClean="0"/>
              <a:t>円たりない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余る</a:t>
            </a:r>
            <a:r>
              <a:rPr lang="en-US" altLang="ja-JP" sz="3600" dirty="0" smtClean="0"/>
              <a:t>)</a:t>
            </a:r>
          </a:p>
          <a:p>
            <a:pPr marL="0" indent="0">
              <a:buNone/>
            </a:pPr>
            <a:r>
              <a:rPr lang="en-US" altLang="ja-JP" sz="3600" dirty="0"/>
              <a:t>(5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100</a:t>
            </a:r>
            <a:r>
              <a:rPr lang="ja-JP" altLang="en-US" sz="3600" dirty="0" smtClean="0"/>
              <a:t>円あげる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もらう</a:t>
            </a:r>
            <a:r>
              <a:rPr lang="en-US" altLang="ja-JP" sz="3600" dirty="0" smtClean="0"/>
              <a:t>)</a:t>
            </a:r>
          </a:p>
          <a:p>
            <a:pPr marL="0" indent="0">
              <a:buNone/>
            </a:pPr>
            <a:r>
              <a:rPr lang="en-US" altLang="ja-JP" sz="3600" dirty="0" smtClean="0">
                <a:solidFill>
                  <a:srgbClr val="FF0000"/>
                </a:solidFill>
              </a:rPr>
              <a:t>(6)</a:t>
            </a:r>
            <a:r>
              <a:rPr lang="ja-JP" altLang="en-US" sz="3600" dirty="0" smtClean="0">
                <a:solidFill>
                  <a:srgbClr val="FF0000"/>
                </a:solidFill>
              </a:rPr>
              <a:t>　</a:t>
            </a:r>
            <a:r>
              <a:rPr lang="ja-JP" altLang="en-US" sz="3600" dirty="0" smtClean="0"/>
              <a:t>３小さい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大きい</a:t>
            </a:r>
            <a:r>
              <a:rPr lang="en-US" altLang="ja-JP" sz="3600" dirty="0" smtClean="0"/>
              <a:t>)</a:t>
            </a:r>
          </a:p>
          <a:p>
            <a:pPr marL="0" indent="0">
              <a:buNone/>
            </a:pPr>
            <a:r>
              <a:rPr lang="en-US" altLang="ja-JP" sz="3600" dirty="0" smtClean="0">
                <a:solidFill>
                  <a:srgbClr val="FF0000"/>
                </a:solidFill>
              </a:rPr>
              <a:t>(7)</a:t>
            </a:r>
            <a:r>
              <a:rPr lang="ja-JP" altLang="en-US" sz="3600" dirty="0" smtClean="0">
                <a:solidFill>
                  <a:srgbClr val="FF0000"/>
                </a:solidFill>
              </a:rPr>
              <a:t>　</a:t>
            </a:r>
            <a:r>
              <a:rPr lang="ja-JP" altLang="en-US" sz="3600" dirty="0" smtClean="0"/>
              <a:t>－６小さい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大きい</a:t>
            </a:r>
            <a:r>
              <a:rPr lang="en-US" altLang="ja-JP" sz="3600" dirty="0" smtClean="0"/>
              <a:t>)</a:t>
            </a:r>
            <a:r>
              <a:rPr lang="ja-JP" altLang="en-US" sz="3600" dirty="0" smtClean="0">
                <a:solidFill>
                  <a:srgbClr val="FF0000"/>
                </a:solidFill>
              </a:rPr>
              <a:t>　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sz="3600" dirty="0" smtClean="0">
                <a:solidFill>
                  <a:srgbClr val="FF0000"/>
                </a:solidFill>
              </a:rPr>
              <a:t>(</a:t>
            </a:r>
            <a:r>
              <a:rPr lang="en-US" altLang="ja-JP" sz="3600" dirty="0">
                <a:solidFill>
                  <a:srgbClr val="FF0000"/>
                </a:solidFill>
              </a:rPr>
              <a:t>8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sz="3600" dirty="0" smtClean="0"/>
              <a:t>－</a:t>
            </a:r>
            <a:r>
              <a:rPr lang="ja-JP" altLang="en-US" sz="3600" dirty="0"/>
              <a:t>２</a:t>
            </a:r>
            <a:r>
              <a:rPr kumimoji="1" lang="ja-JP" altLang="en-US" sz="3600" dirty="0" smtClean="0"/>
              <a:t>大きい</a:t>
            </a: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小さい</a:t>
            </a:r>
            <a:r>
              <a:rPr kumimoji="1" lang="en-US" altLang="ja-JP" sz="3600" dirty="0" smtClean="0"/>
              <a:t>)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5257698" y="1556792"/>
            <a:ext cx="3116685" cy="5112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－４個多い　　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－６</a:t>
            </a:r>
            <a:r>
              <a:rPr lang="en-US" altLang="ja-JP" sz="3600" dirty="0" smtClean="0">
                <a:solidFill>
                  <a:srgbClr val="FF0000"/>
                </a:solidFill>
              </a:rPr>
              <a:t>㎝</a:t>
            </a:r>
            <a:r>
              <a:rPr lang="ja-JP" altLang="en-US" sz="3600" dirty="0" smtClean="0">
                <a:solidFill>
                  <a:srgbClr val="FF0000"/>
                </a:solidFill>
              </a:rPr>
              <a:t>長い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－３ｋｇ重い　　　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</a:t>
            </a:r>
            <a:r>
              <a:rPr lang="en-US" altLang="ja-JP" sz="3600" dirty="0" smtClean="0">
                <a:solidFill>
                  <a:srgbClr val="FF0000"/>
                </a:solidFill>
              </a:rPr>
              <a:t>10</a:t>
            </a:r>
            <a:r>
              <a:rPr lang="ja-JP" altLang="en-US" sz="3600" dirty="0" smtClean="0">
                <a:solidFill>
                  <a:srgbClr val="FF0000"/>
                </a:solidFill>
              </a:rPr>
              <a:t>円余る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－</a:t>
            </a:r>
            <a:r>
              <a:rPr lang="en-US" altLang="ja-JP" sz="3600" dirty="0" smtClean="0">
                <a:solidFill>
                  <a:srgbClr val="FF0000"/>
                </a:solidFill>
              </a:rPr>
              <a:t>100</a:t>
            </a:r>
            <a:r>
              <a:rPr lang="ja-JP" altLang="en-US" sz="3600" dirty="0" smtClean="0">
                <a:solidFill>
                  <a:srgbClr val="FF0000"/>
                </a:solidFill>
              </a:rPr>
              <a:t>円もらう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FF0000"/>
                </a:solidFill>
              </a:rPr>
              <a:t>－３</a:t>
            </a:r>
            <a:r>
              <a:rPr lang="ja-JP" altLang="en-US" sz="3600" dirty="0" smtClean="0">
                <a:solidFill>
                  <a:srgbClr val="FF0000"/>
                </a:solidFill>
              </a:rPr>
              <a:t>大きい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６大きい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２小さい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arenBoth"/>
            </a:pPr>
            <a:endParaRPr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01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直線コネクタ 19"/>
          <p:cNvCxnSpPr/>
          <p:nvPr/>
        </p:nvCxnSpPr>
        <p:spPr>
          <a:xfrm>
            <a:off x="6381120" y="1798024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５より</a:t>
            </a:r>
            <a:r>
              <a:rPr kumimoji="1" lang="ja-JP" altLang="en-US" u="sng" dirty="0" smtClean="0"/>
              <a:t>－８大きい数</a:t>
            </a:r>
            <a:r>
              <a:rPr kumimoji="1" lang="ja-JP" altLang="en-US" dirty="0" smtClean="0"/>
              <a:t>を求めることは、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0031" y="980728"/>
            <a:ext cx="8640960" cy="5323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５より</a:t>
            </a:r>
            <a:r>
              <a:rPr kumimoji="1" lang="ja-JP" altLang="en-US" sz="4400" u="sng" dirty="0" smtClean="0">
                <a:solidFill>
                  <a:srgbClr val="FF0000"/>
                </a:solidFill>
              </a:rPr>
              <a:t>８小さい数</a:t>
            </a:r>
            <a:r>
              <a:rPr kumimoji="1" lang="ja-JP" altLang="en-US" sz="4400" dirty="0" smtClean="0"/>
              <a:t>を求めることと同じ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５より</a:t>
            </a:r>
            <a:r>
              <a:rPr lang="ja-JP" altLang="en-US" sz="4400" u="sng" dirty="0"/>
              <a:t>－４小さい数</a:t>
            </a:r>
            <a:r>
              <a:rPr lang="ja-JP" altLang="en-US" sz="4400" dirty="0"/>
              <a:t>を求めること</a:t>
            </a:r>
            <a:r>
              <a:rPr lang="ja-JP" altLang="en-US" sz="4400" dirty="0" smtClean="0"/>
              <a:t>は、</a:t>
            </a:r>
            <a:endParaRPr lang="en-US" altLang="ja-JP" sz="4400" dirty="0" smtClean="0"/>
          </a:p>
          <a:p>
            <a:pPr marL="0" indent="0">
              <a:buNone/>
            </a:pPr>
            <a:r>
              <a:rPr kumimoji="1" lang="ja-JP" altLang="en-US" sz="4400" dirty="0"/>
              <a:t>５</a:t>
            </a:r>
            <a:r>
              <a:rPr kumimoji="1" lang="ja-JP" altLang="en-US" sz="4400" dirty="0" smtClean="0"/>
              <a:t>より</a:t>
            </a:r>
            <a:r>
              <a:rPr kumimoji="1" lang="ja-JP" altLang="en-US" sz="4400" u="sng" dirty="0" smtClean="0">
                <a:solidFill>
                  <a:srgbClr val="FF0000"/>
                </a:solidFill>
              </a:rPr>
              <a:t>４大きい数</a:t>
            </a:r>
            <a:r>
              <a:rPr kumimoji="1" lang="ja-JP" altLang="en-US" sz="4400" dirty="0" smtClean="0"/>
              <a:t>を求めることと同じ</a:t>
            </a:r>
            <a:endParaRPr kumimoji="1" lang="ja-JP" altLang="en-US" sz="44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256323" y="2492922"/>
            <a:ext cx="4227223" cy="27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4256323" y="2353733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5665398" y="235097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381120" y="235097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7027665" y="235097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7708555" y="2353733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551786" y="235097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776795" y="235097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023059" y="2353733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273482" y="2356488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4970718" y="2350977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522277" y="2353733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611841" y="2683514"/>
            <a:ext cx="4020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　                                      ５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4099" y="2634866"/>
            <a:ext cx="7920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－３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196582" y="2492922"/>
            <a:ext cx="4059743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22277" y="1774913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22277" y="2137709"/>
            <a:ext cx="5858843" cy="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4118734" y="5601613"/>
            <a:ext cx="4859412" cy="13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4118734" y="546242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5527808" y="54596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243530" y="54596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890076" y="54596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570965" y="546242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3414197" y="54596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2639206" y="54596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1885470" y="546242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1135893" y="5465179"/>
            <a:ext cx="0" cy="2811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4833129" y="5459668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384688" y="5462424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474252" y="5792205"/>
            <a:ext cx="4020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０　                                      ５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629976" y="5771044"/>
            <a:ext cx="51167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９ 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 flipV="1">
            <a:off x="58993" y="5601613"/>
            <a:ext cx="4059742" cy="4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8211319" y="548236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243531" y="4940527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8835296" y="4906298"/>
            <a:ext cx="0" cy="859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6243531" y="5254675"/>
            <a:ext cx="2591765" cy="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8835296" y="5467942"/>
            <a:ext cx="0" cy="2838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21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" grpId="0"/>
      <p:bldP spid="38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4480</TotalTime>
  <Words>366</Words>
  <Application>Microsoft Office PowerPoint</Application>
  <PresentationFormat>画面に合わせる (4:3)</PresentationFormat>
  <Paragraphs>177</Paragraphs>
  <Slides>14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絶対値と数の大小</vt:lpstr>
      <vt:lpstr>次の数を下の数直線上に表してみましょう。 －３、＋３、－４、＋４、－１．５、＋１．５</vt:lpstr>
      <vt:lpstr>絶対値</vt:lpstr>
      <vt:lpstr>数の大小</vt:lpstr>
      <vt:lpstr>２つの数の大小</vt:lpstr>
      <vt:lpstr>数直線を使って</vt:lpstr>
      <vt:lpstr>数直線を使って</vt:lpstr>
      <vt:lpstr>復習　（　　）内の言葉を使って次のことを表しなさい。　</vt:lpstr>
      <vt:lpstr>５より－８大きい数を求めることは、</vt:lpstr>
      <vt:lpstr>PowerPoint プレゼンテーション</vt:lpstr>
      <vt:lpstr>PowerPoint プレゼンテーション</vt:lpstr>
      <vt:lpstr>問6　数直線を使って、次の数を求めなさい。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kajukun</cp:lastModifiedBy>
  <cp:revision>149</cp:revision>
  <dcterms:created xsi:type="dcterms:W3CDTF">2014-02-26T04:50:14Z</dcterms:created>
  <dcterms:modified xsi:type="dcterms:W3CDTF">2015-04-19T01:35:14Z</dcterms:modified>
</cp:coreProperties>
</file>