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62" r:id="rId3"/>
    <p:sldId id="295" r:id="rId4"/>
    <p:sldId id="298" r:id="rId5"/>
    <p:sldId id="297" r:id="rId6"/>
    <p:sldId id="299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13d25396a3116a30" providerId="LiveId" clId="{2004DF89-E19A-45D3-A42F-1C77DD4ABD2E}"/>
    <pc:docChg chg="undo custSel delSld modSld">
      <pc:chgData name="" userId="13d25396a3116a30" providerId="LiveId" clId="{2004DF89-E19A-45D3-A42F-1C77DD4ABD2E}" dt="2025-06-30T00:39:44.895" v="692" actId="207"/>
      <pc:docMkLst>
        <pc:docMk/>
      </pc:docMkLst>
      <pc:sldChg chg="addSp delSp modSp delAnim modAnim">
        <pc:chgData name="" userId="13d25396a3116a30" providerId="LiveId" clId="{2004DF89-E19A-45D3-A42F-1C77DD4ABD2E}" dt="2025-06-30T00:38:21.726" v="684" actId="1076"/>
        <pc:sldMkLst>
          <pc:docMk/>
          <pc:sldMk cId="1466234039" sldId="262"/>
        </pc:sldMkLst>
        <pc:spChg chg="del mod">
          <ac:chgData name="" userId="13d25396a3116a30" providerId="LiveId" clId="{2004DF89-E19A-45D3-A42F-1C77DD4ABD2E}" dt="2025-06-30T00:13:08.501" v="315" actId="478"/>
          <ac:spMkLst>
            <pc:docMk/>
            <pc:sldMk cId="1466234039" sldId="262"/>
            <ac:spMk id="2" creationId="{00000000-0000-0000-0000-000000000000}"/>
          </ac:spMkLst>
        </pc:spChg>
        <pc:spChg chg="mod">
          <ac:chgData name="" userId="13d25396a3116a30" providerId="LiveId" clId="{2004DF89-E19A-45D3-A42F-1C77DD4ABD2E}" dt="2025-06-30T00:37:59.169" v="681"/>
          <ac:spMkLst>
            <pc:docMk/>
            <pc:sldMk cId="1466234039" sldId="262"/>
            <ac:spMk id="4" creationId="{00000000-0000-0000-0000-000000000000}"/>
          </ac:spMkLst>
        </pc:spChg>
        <pc:spChg chg="add del mod">
          <ac:chgData name="" userId="13d25396a3116a30" providerId="LiveId" clId="{2004DF89-E19A-45D3-A42F-1C77DD4ABD2E}" dt="2025-06-30T00:13:11.315" v="316" actId="478"/>
          <ac:spMkLst>
            <pc:docMk/>
            <pc:sldMk cId="1466234039" sldId="262"/>
            <ac:spMk id="8" creationId="{53B68CE5-BB4A-41A2-8638-8384020CDC50}"/>
          </ac:spMkLst>
        </pc:spChg>
        <pc:spChg chg="mod">
          <ac:chgData name="" userId="13d25396a3116a30" providerId="LiveId" clId="{2004DF89-E19A-45D3-A42F-1C77DD4ABD2E}" dt="2025-06-30T00:20:42.073" v="492" actId="1076"/>
          <ac:spMkLst>
            <pc:docMk/>
            <pc:sldMk cId="1466234039" sldId="262"/>
            <ac:spMk id="9" creationId="{00000000-0000-0000-0000-000000000000}"/>
          </ac:spMkLst>
        </pc:spChg>
        <pc:spChg chg="add mod">
          <ac:chgData name="" userId="13d25396a3116a30" providerId="LiveId" clId="{2004DF89-E19A-45D3-A42F-1C77DD4ABD2E}" dt="2025-06-30T00:24:56.841" v="551" actId="1076"/>
          <ac:spMkLst>
            <pc:docMk/>
            <pc:sldMk cId="1466234039" sldId="262"/>
            <ac:spMk id="10" creationId="{07856E1C-5FA5-45FE-8E31-E6612D03FEAD}"/>
          </ac:spMkLst>
        </pc:spChg>
        <pc:spChg chg="mod">
          <ac:chgData name="" userId="13d25396a3116a30" providerId="LiveId" clId="{2004DF89-E19A-45D3-A42F-1C77DD4ABD2E}" dt="2025-06-30T00:38:21.726" v="684" actId="1076"/>
          <ac:spMkLst>
            <pc:docMk/>
            <pc:sldMk cId="1466234039" sldId="262"/>
            <ac:spMk id="11" creationId="{D9300B8A-8ABE-4448-AE2B-C94DA6B270B5}"/>
          </ac:spMkLst>
        </pc:spChg>
        <pc:spChg chg="mod">
          <ac:chgData name="" userId="13d25396a3116a30" providerId="LiveId" clId="{2004DF89-E19A-45D3-A42F-1C77DD4ABD2E}" dt="2025-06-30T00:38:13.556" v="683" actId="1076"/>
          <ac:spMkLst>
            <pc:docMk/>
            <pc:sldMk cId="1466234039" sldId="262"/>
            <ac:spMk id="12" creationId="{7E56BF29-2BD3-4478-BDB4-78662763773F}"/>
          </ac:spMkLst>
        </pc:spChg>
        <pc:spChg chg="mod">
          <ac:chgData name="" userId="13d25396a3116a30" providerId="LiveId" clId="{2004DF89-E19A-45D3-A42F-1C77DD4ABD2E}" dt="2025-06-30T00:20:36.683" v="490" actId="1076"/>
          <ac:spMkLst>
            <pc:docMk/>
            <pc:sldMk cId="1466234039" sldId="262"/>
            <ac:spMk id="13" creationId="{00000000-0000-0000-0000-000000000000}"/>
          </ac:spMkLst>
        </pc:spChg>
        <pc:spChg chg="del mod">
          <ac:chgData name="" userId="13d25396a3116a30" providerId="LiveId" clId="{2004DF89-E19A-45D3-A42F-1C77DD4ABD2E}" dt="2025-06-30T00:06:56.944" v="90" actId="478"/>
          <ac:spMkLst>
            <pc:docMk/>
            <pc:sldMk cId="1466234039" sldId="262"/>
            <ac:spMk id="14" creationId="{00000000-0000-0000-0000-000000000000}"/>
          </ac:spMkLst>
        </pc:spChg>
        <pc:spChg chg="mod">
          <ac:chgData name="" userId="13d25396a3116a30" providerId="LiveId" clId="{2004DF89-E19A-45D3-A42F-1C77DD4ABD2E}" dt="2025-06-30T00:38:07.917" v="682" actId="1076"/>
          <ac:spMkLst>
            <pc:docMk/>
            <pc:sldMk cId="1466234039" sldId="262"/>
            <ac:spMk id="15" creationId="{81948723-E235-49E9-B6E5-14C583BBFD97}"/>
          </ac:spMkLst>
        </pc:spChg>
        <pc:spChg chg="add mod">
          <ac:chgData name="" userId="13d25396a3116a30" providerId="LiveId" clId="{2004DF89-E19A-45D3-A42F-1C77DD4ABD2E}" dt="2025-06-30T00:20:47.040" v="493" actId="1076"/>
          <ac:spMkLst>
            <pc:docMk/>
            <pc:sldMk cId="1466234039" sldId="262"/>
            <ac:spMk id="16" creationId="{5A8C4C07-F729-4F79-99C5-75F8A7DE29EB}"/>
          </ac:spMkLst>
        </pc:spChg>
        <pc:spChg chg="add mod">
          <ac:chgData name="" userId="13d25396a3116a30" providerId="LiveId" clId="{2004DF89-E19A-45D3-A42F-1C77DD4ABD2E}" dt="2025-06-30T00:25:49.438" v="558" actId="1076"/>
          <ac:spMkLst>
            <pc:docMk/>
            <pc:sldMk cId="1466234039" sldId="262"/>
            <ac:spMk id="20" creationId="{D100616F-0CF3-4C77-BFB5-54775CBB1EDD}"/>
          </ac:spMkLst>
        </pc:spChg>
        <pc:spChg chg="add mod">
          <ac:chgData name="" userId="13d25396a3116a30" providerId="LiveId" clId="{2004DF89-E19A-45D3-A42F-1C77DD4ABD2E}" dt="2025-06-30T00:25:00.356" v="552" actId="1076"/>
          <ac:spMkLst>
            <pc:docMk/>
            <pc:sldMk cId="1466234039" sldId="262"/>
            <ac:spMk id="21" creationId="{1D302049-5EF3-40EC-AEE6-D14927CD8180}"/>
          </ac:spMkLst>
        </pc:spChg>
        <pc:spChg chg="add mod">
          <ac:chgData name="" userId="13d25396a3116a30" providerId="LiveId" clId="{2004DF89-E19A-45D3-A42F-1C77DD4ABD2E}" dt="2025-06-30T00:24:52.811" v="550" actId="1076"/>
          <ac:spMkLst>
            <pc:docMk/>
            <pc:sldMk cId="1466234039" sldId="262"/>
            <ac:spMk id="22" creationId="{A09C858E-2AC2-491D-959A-CF65CEDEA4EA}"/>
          </ac:spMkLst>
        </pc:spChg>
        <pc:picChg chg="mod">
          <ac:chgData name="" userId="13d25396a3116a30" providerId="LiveId" clId="{2004DF89-E19A-45D3-A42F-1C77DD4ABD2E}" dt="2025-06-30T00:20:32.481" v="489" actId="1076"/>
          <ac:picMkLst>
            <pc:docMk/>
            <pc:sldMk cId="1466234039" sldId="262"/>
            <ac:picMk id="1026" creationId="{00000000-0000-0000-0000-000000000000}"/>
          </ac:picMkLst>
        </pc:picChg>
        <pc:picChg chg="mod">
          <ac:chgData name="" userId="13d25396a3116a30" providerId="LiveId" clId="{2004DF89-E19A-45D3-A42F-1C77DD4ABD2E}" dt="2025-06-30T00:19:51.660" v="480" actId="14100"/>
          <ac:picMkLst>
            <pc:docMk/>
            <pc:sldMk cId="1466234039" sldId="262"/>
            <ac:picMk id="1029" creationId="{00000000-0000-0000-0000-000000000000}"/>
          </ac:picMkLst>
        </pc:picChg>
        <pc:picChg chg="del mod">
          <ac:chgData name="" userId="13d25396a3116a30" providerId="LiveId" clId="{2004DF89-E19A-45D3-A42F-1C77DD4ABD2E}" dt="2025-06-30T00:17:42.017" v="374" actId="478"/>
          <ac:picMkLst>
            <pc:docMk/>
            <pc:sldMk cId="1466234039" sldId="262"/>
            <ac:picMk id="1035" creationId="{00000000-0000-0000-0000-000000000000}"/>
          </ac:picMkLst>
        </pc:picChg>
        <pc:cxnChg chg="mod">
          <ac:chgData name="" userId="13d25396a3116a30" providerId="LiveId" clId="{2004DF89-E19A-45D3-A42F-1C77DD4ABD2E}" dt="2025-06-30T00:19:54.301" v="481" actId="1076"/>
          <ac:cxnSpMkLst>
            <pc:docMk/>
            <pc:sldMk cId="1466234039" sldId="262"/>
            <ac:cxnSpMk id="5" creationId="{00000000-0000-0000-0000-000000000000}"/>
          </ac:cxnSpMkLst>
        </pc:cxnChg>
      </pc:sldChg>
      <pc:sldChg chg="modSp">
        <pc:chgData name="" userId="13d25396a3116a30" providerId="LiveId" clId="{2004DF89-E19A-45D3-A42F-1C77DD4ABD2E}" dt="2025-06-29T23:58:59.423" v="19" actId="403"/>
        <pc:sldMkLst>
          <pc:docMk/>
          <pc:sldMk cId="439400860" sldId="284"/>
        </pc:sldMkLst>
        <pc:spChg chg="mod">
          <ac:chgData name="" userId="13d25396a3116a30" providerId="LiveId" clId="{2004DF89-E19A-45D3-A42F-1C77DD4ABD2E}" dt="2025-06-29T23:58:59.423" v="19" actId="403"/>
          <ac:spMkLst>
            <pc:docMk/>
            <pc:sldMk cId="439400860" sldId="284"/>
            <ac:spMk id="2" creationId="{00000000-0000-0000-0000-000000000000}"/>
          </ac:spMkLst>
        </pc:spChg>
        <pc:spChg chg="mod">
          <ac:chgData name="" userId="13d25396a3116a30" providerId="LiveId" clId="{2004DF89-E19A-45D3-A42F-1C77DD4ABD2E}" dt="2025-06-29T23:58:53.050" v="15" actId="1076"/>
          <ac:spMkLst>
            <pc:docMk/>
            <pc:sldMk cId="439400860" sldId="284"/>
            <ac:spMk id="3" creationId="{00000000-0000-0000-0000-000000000000}"/>
          </ac:spMkLst>
        </pc:spChg>
      </pc:sldChg>
      <pc:sldChg chg="del">
        <pc:chgData name="" userId="13d25396a3116a30" providerId="LiveId" clId="{2004DF89-E19A-45D3-A42F-1C77DD4ABD2E}" dt="2025-06-30T00:38:44.221" v="685" actId="2696"/>
        <pc:sldMkLst>
          <pc:docMk/>
          <pc:sldMk cId="3477641545" sldId="289"/>
        </pc:sldMkLst>
      </pc:sldChg>
      <pc:sldChg chg="modSp modAnim">
        <pc:chgData name="" userId="13d25396a3116a30" providerId="LiveId" clId="{2004DF89-E19A-45D3-A42F-1C77DD4ABD2E}" dt="2025-06-30T00:39:44.895" v="692" actId="207"/>
        <pc:sldMkLst>
          <pc:docMk/>
          <pc:sldMk cId="2494982168" sldId="295"/>
        </pc:sldMkLst>
        <pc:spChg chg="mod">
          <ac:chgData name="" userId="13d25396a3116a30" providerId="LiveId" clId="{2004DF89-E19A-45D3-A42F-1C77DD4ABD2E}" dt="2025-06-30T00:39:23.221" v="689" actId="207"/>
          <ac:spMkLst>
            <pc:docMk/>
            <pc:sldMk cId="2494982168" sldId="295"/>
            <ac:spMk id="6" creationId="{00000000-0000-0000-0000-000000000000}"/>
          </ac:spMkLst>
        </pc:spChg>
      </pc:sldChg>
      <pc:sldChg chg="del">
        <pc:chgData name="" userId="13d25396a3116a30" providerId="LiveId" clId="{2004DF89-E19A-45D3-A42F-1C77DD4ABD2E}" dt="2025-06-30T00:38:44.236" v="686" actId="2696"/>
        <pc:sldMkLst>
          <pc:docMk/>
          <pc:sldMk cId="2968123417" sldId="296"/>
        </pc:sldMkLst>
      </pc:sldChg>
      <pc:sldChg chg="modSp modAnim">
        <pc:chgData name="" userId="13d25396a3116a30" providerId="LiveId" clId="{2004DF89-E19A-45D3-A42F-1C77DD4ABD2E}" dt="2025-06-30T00:39:43.911" v="691" actId="207"/>
        <pc:sldMkLst>
          <pc:docMk/>
          <pc:sldMk cId="1581133620" sldId="298"/>
        </pc:sldMkLst>
        <pc:spChg chg="mod">
          <ac:chgData name="" userId="13d25396a3116a30" providerId="LiveId" clId="{2004DF89-E19A-45D3-A42F-1C77DD4ABD2E}" dt="2025-06-30T00:39:37.345" v="690" actId="207"/>
          <ac:spMkLst>
            <pc:docMk/>
            <pc:sldMk cId="1581133620" sldId="298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6C3BE-329A-4403-AD78-C9772123B5F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61379-0AC3-4937-8F96-D34D945DF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455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1B69A-C58D-42B6-B22E-1A0729F13F8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094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1379-0AC3-4937-8F96-D34D945DFA1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37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1379-0AC3-4937-8F96-D34D945DFA1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3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4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1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9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0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67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53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89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9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5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371F-FDE2-40D1-8FD8-A223D71452BA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62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google.co.jp/url?sa=i&amp;rct=j&amp;q=&amp;esrc=s&amp;source=images&amp;cd=&amp;cad=rja&amp;uact=8&amp;ved=0CAcQjRw&amp;url=http://designers-tips.com/archives/2390&amp;ei=2NuRVf_TCuTSmAWqrYPoAw&amp;bvm=bv.96783405,d.dGY&amp;psig=AFQjCNFcVZrNZSg5HWIqkDPJRsOTTuuxow&amp;ust=143570874613148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232248"/>
          </a:xfrm>
        </p:spPr>
        <p:txBody>
          <a:bodyPr>
            <a:normAutofit/>
          </a:bodyPr>
          <a:lstStyle/>
          <a:p>
            <a:r>
              <a:rPr kumimoji="1" lang="ja-JP" altLang="en-US" sz="13800" dirty="0"/>
              <a:t>式の値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9896" y="2420888"/>
            <a:ext cx="8064896" cy="4061047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800" dirty="0"/>
              <a:t>本時のねらい</a:t>
            </a:r>
            <a:endParaRPr kumimoji="1" lang="en-US" altLang="ja-JP" sz="4800" dirty="0"/>
          </a:p>
          <a:p>
            <a:pPr marL="0" indent="0">
              <a:buNone/>
            </a:pPr>
            <a:r>
              <a:rPr lang="ja-JP" altLang="en-US" sz="4800" dirty="0"/>
              <a:t>代入や式の値について理解するとともに、文字が色々な値をとることができることについて理解を深める。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3940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07"/>
    </mc:Choice>
    <mc:Fallback xmlns="">
      <p:transition spd="slow" advTm="1070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://designers-tips.com/wp-content/uploads/2013/04/00813.jp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78"/>
          <a:stretch/>
        </p:blipFill>
        <p:spPr bwMode="auto">
          <a:xfrm>
            <a:off x="0" y="6360168"/>
            <a:ext cx="9144000" cy="529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eacher\AppData\Local\Microsoft\Windows\Temporary Internet Files\Content.IE5\4IEGVB0E\sgi01a201411150400[1]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35" r="18159"/>
          <a:stretch/>
        </p:blipFill>
        <p:spPr bwMode="auto">
          <a:xfrm>
            <a:off x="7274454" y="5025973"/>
            <a:ext cx="1105469" cy="143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0" y="69739"/>
            <a:ext cx="929033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地上の気温をｘ</a:t>
            </a:r>
            <a:r>
              <a:rPr lang="ja-JP" altLang="en-US" sz="3200" dirty="0"/>
              <a:t>（℃）とすると</a:t>
            </a:r>
            <a:r>
              <a:rPr kumimoji="1" lang="ja-JP" altLang="en-US" sz="3200" dirty="0"/>
              <a:t>、地上から３</a:t>
            </a:r>
            <a:r>
              <a:rPr kumimoji="1" lang="en-US" altLang="ja-JP" sz="3200" dirty="0"/>
              <a:t>km</a:t>
            </a:r>
            <a:r>
              <a:rPr kumimoji="1" lang="ja-JP" altLang="en-US" sz="3200" dirty="0"/>
              <a:t>上空の気温は、ｘ－１８</a:t>
            </a:r>
            <a:r>
              <a:rPr lang="ja-JP" altLang="en-US" sz="3200" dirty="0">
                <a:solidFill>
                  <a:srgbClr val="FF0000"/>
                </a:solidFill>
              </a:rPr>
              <a:t> </a:t>
            </a:r>
            <a:r>
              <a:rPr lang="ja-JP" altLang="en-US" sz="3200" dirty="0"/>
              <a:t>（℃）である。地上の気温が２８℃のときの３</a:t>
            </a:r>
            <a:r>
              <a:rPr lang="en-US" altLang="ja-JP" sz="3200" dirty="0"/>
              <a:t>km</a:t>
            </a:r>
            <a:r>
              <a:rPr lang="ja-JP" altLang="en-US" sz="3200" dirty="0"/>
              <a:t>上空の気温は、</a:t>
            </a:r>
            <a:endParaRPr lang="en-US" altLang="ja-JP" sz="3200" dirty="0"/>
          </a:p>
          <a:p>
            <a:pPr algn="ctr"/>
            <a:r>
              <a:rPr lang="ja-JP" altLang="en-US" sz="3200" dirty="0"/>
              <a:t>　　　　</a:t>
            </a:r>
            <a:r>
              <a:rPr lang="ja-JP" altLang="en-US" sz="4400" dirty="0"/>
              <a:t>ｘ－１８</a:t>
            </a:r>
            <a:endParaRPr lang="en-US" altLang="ja-JP" sz="3200" dirty="0"/>
          </a:p>
          <a:p>
            <a:endParaRPr lang="en-US" altLang="ja-JP" sz="3200" dirty="0"/>
          </a:p>
          <a:p>
            <a:r>
              <a:rPr lang="ja-JP" altLang="en-US" sz="3200" dirty="0"/>
              <a:t>のｘに２８をあてはめて、</a:t>
            </a:r>
            <a:r>
              <a:rPr lang="ja-JP" altLang="en-US" sz="4000" dirty="0">
                <a:solidFill>
                  <a:srgbClr val="FF0000"/>
                </a:solidFill>
              </a:rPr>
              <a:t>２８</a:t>
            </a:r>
            <a:r>
              <a:rPr lang="ja-JP" altLang="en-US" sz="4000" dirty="0"/>
              <a:t>－１８＝１０</a:t>
            </a:r>
            <a:endParaRPr lang="en-US" altLang="ja-JP" sz="4000" dirty="0"/>
          </a:p>
          <a:p>
            <a:endParaRPr lang="en-US" altLang="ja-JP" sz="3200" dirty="0"/>
          </a:p>
          <a:p>
            <a:endParaRPr lang="en-US" altLang="ja-JP" sz="3200" dirty="0"/>
          </a:p>
          <a:p>
            <a:r>
              <a:rPr lang="ja-JP" altLang="en-US" sz="3200" dirty="0"/>
              <a:t>問１　地上の気温が次のとき、</a:t>
            </a:r>
            <a:endParaRPr lang="en-US" altLang="ja-JP" sz="3200" dirty="0"/>
          </a:p>
          <a:p>
            <a:r>
              <a:rPr lang="ja-JP" altLang="en-US" sz="3200" dirty="0"/>
              <a:t>３</a:t>
            </a:r>
            <a:r>
              <a:rPr lang="en-US" altLang="ja-JP" sz="3200" dirty="0"/>
              <a:t>km</a:t>
            </a:r>
            <a:r>
              <a:rPr lang="ja-JP" altLang="en-US" sz="3200" dirty="0"/>
              <a:t>上空の気温は何度ですか？</a:t>
            </a:r>
            <a:endParaRPr lang="en-US" altLang="ja-JP" sz="3200" dirty="0"/>
          </a:p>
          <a:p>
            <a:r>
              <a:rPr kumimoji="1" lang="en-US" altLang="ja-JP" sz="3200" dirty="0"/>
              <a:t>(1)</a:t>
            </a:r>
            <a:r>
              <a:rPr kumimoji="1" lang="ja-JP" altLang="en-US" sz="3200" dirty="0"/>
              <a:t>　ａ＝２４　</a:t>
            </a:r>
            <a:r>
              <a:rPr kumimoji="1" lang="en-US" altLang="ja-JP" sz="3200" dirty="0"/>
              <a:t>(2)</a:t>
            </a:r>
            <a:r>
              <a:rPr kumimoji="1" lang="ja-JP" altLang="en-US" sz="3200" dirty="0"/>
              <a:t>　ａ＝０</a:t>
            </a:r>
            <a:r>
              <a:rPr lang="ja-JP" altLang="en-US" sz="3200" dirty="0"/>
              <a:t>　</a:t>
            </a:r>
            <a:r>
              <a:rPr lang="en-US" altLang="ja-JP" sz="3200" dirty="0"/>
              <a:t>(3)</a:t>
            </a:r>
            <a:r>
              <a:rPr lang="ja-JP" altLang="en-US" sz="3200" dirty="0"/>
              <a:t>　ａ＝－２　</a:t>
            </a:r>
            <a:endParaRPr kumimoji="1" lang="ja-JP" altLang="en-US" sz="3200" dirty="0"/>
          </a:p>
        </p:txBody>
      </p:sp>
      <p:cxnSp>
        <p:nvCxnSpPr>
          <p:cNvPr id="5" name="直線矢印コネクタ 4"/>
          <p:cNvCxnSpPr>
            <a:cxnSpLocks/>
          </p:cNvCxnSpPr>
          <p:nvPr/>
        </p:nvCxnSpPr>
        <p:spPr>
          <a:xfrm>
            <a:off x="7217677" y="4145967"/>
            <a:ext cx="35016" cy="231103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132185" y="5918138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FF0000"/>
                </a:solidFill>
              </a:rPr>
              <a:t>28℃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80228" y="3848649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３㎞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9300B8A-8ABE-4448-AE2B-C94DA6B270B5}"/>
              </a:ext>
            </a:extLst>
          </p:cNvPr>
          <p:cNvSpPr txBox="1"/>
          <p:nvPr/>
        </p:nvSpPr>
        <p:spPr>
          <a:xfrm>
            <a:off x="552272" y="5918138"/>
            <a:ext cx="1619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</a:rPr>
              <a:t>（　　　）℃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56BF29-2BD3-4478-BDB4-78662763773F}"/>
              </a:ext>
            </a:extLst>
          </p:cNvPr>
          <p:cNvSpPr txBox="1"/>
          <p:nvPr/>
        </p:nvSpPr>
        <p:spPr>
          <a:xfrm>
            <a:off x="2710329" y="5910743"/>
            <a:ext cx="1619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</a:rPr>
              <a:t>（　　　）℃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948723-E235-49E9-B6E5-14C583BBFD97}"/>
              </a:ext>
            </a:extLst>
          </p:cNvPr>
          <p:cNvSpPr txBox="1"/>
          <p:nvPr/>
        </p:nvSpPr>
        <p:spPr>
          <a:xfrm>
            <a:off x="4869275" y="5886716"/>
            <a:ext cx="1619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</a:rPr>
              <a:t>（　　　）℃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A8C4C07-F729-4F79-99C5-75F8A7DE29EB}"/>
              </a:ext>
            </a:extLst>
          </p:cNvPr>
          <p:cNvSpPr txBox="1"/>
          <p:nvPr/>
        </p:nvSpPr>
        <p:spPr>
          <a:xfrm>
            <a:off x="8077062" y="3879426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FF0000"/>
                </a:solidFill>
              </a:rPr>
              <a:t>10℃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07856E1C-5FA5-45FE-8E31-E6612D03FEAD}"/>
              </a:ext>
            </a:extLst>
          </p:cNvPr>
          <p:cNvSpPr/>
          <p:nvPr/>
        </p:nvSpPr>
        <p:spPr>
          <a:xfrm>
            <a:off x="4329683" y="2256493"/>
            <a:ext cx="484632" cy="52322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100616F-0CF3-4C77-BFB5-54775CBB1EDD}"/>
              </a:ext>
            </a:extLst>
          </p:cNvPr>
          <p:cNvSpPr txBox="1"/>
          <p:nvPr/>
        </p:nvSpPr>
        <p:spPr>
          <a:xfrm>
            <a:off x="4876100" y="2198170"/>
            <a:ext cx="3265638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/>
              <a:t>ｘに２８を</a:t>
            </a:r>
            <a:r>
              <a:rPr kumimoji="1" lang="ja-JP" altLang="en-US" sz="3200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代入</a:t>
            </a:r>
            <a:r>
              <a:rPr kumimoji="1" lang="ja-JP" altLang="en-US" sz="3200" dirty="0">
                <a:solidFill>
                  <a:srgbClr val="FF0000"/>
                </a:solidFill>
              </a:rPr>
              <a:t>する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D302049-5EF3-40EC-AEE6-D14927CD8180}"/>
              </a:ext>
            </a:extLst>
          </p:cNvPr>
          <p:cNvSpPr txBox="1"/>
          <p:nvPr/>
        </p:nvSpPr>
        <p:spPr>
          <a:xfrm>
            <a:off x="6249106" y="3340177"/>
            <a:ext cx="1415772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式の値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09C858E-2AC2-491D-959A-CF65CEDEA4EA}"/>
              </a:ext>
            </a:extLst>
          </p:cNvPr>
          <p:cNvSpPr txBox="1"/>
          <p:nvPr/>
        </p:nvSpPr>
        <p:spPr>
          <a:xfrm>
            <a:off x="3658929" y="3333456"/>
            <a:ext cx="1826141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文字の値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623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241"/>
    </mc:Choice>
    <mc:Fallback xmlns="">
      <p:transition spd="slow" advTm="822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96296E-6 L 0.00382 -0.31598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9" grpId="0"/>
      <p:bldP spid="13" grpId="0"/>
      <p:bldP spid="11" grpId="0"/>
      <p:bldP spid="12" grpId="0"/>
      <p:bldP spid="15" grpId="0"/>
      <p:bldP spid="16" grpId="0"/>
      <p:bldP spid="10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43808" y="116632"/>
            <a:ext cx="3424921" cy="65581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1" lang="ja-JP" altLang="en-US" sz="4000" dirty="0"/>
              <a:t>代入と式の値</a:t>
            </a: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209533" y="772450"/>
            <a:ext cx="4233461" cy="30668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例１　６－４ｘ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ｘ＝２のとき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６－４ｘ＝６－４</a:t>
            </a:r>
            <a:r>
              <a:rPr lang="en-US" altLang="ja-JP" dirty="0"/>
              <a:t>×</a:t>
            </a:r>
            <a:r>
              <a:rPr lang="ja-JP" altLang="en-US" dirty="0"/>
              <a:t>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 ＝６－８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 ＝－２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0" y="3839310"/>
            <a:ext cx="9144000" cy="30186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/>
              <a:t>問２　</a:t>
            </a:r>
            <a:r>
              <a:rPr lang="ja-JP" altLang="en-US" sz="2800" dirty="0" err="1"/>
              <a:t>ｘ</a:t>
            </a:r>
            <a:r>
              <a:rPr lang="ja-JP" altLang="en-US" sz="2800" dirty="0"/>
              <a:t>の値が次の場合に、１２－２ｘの値を求めなさい。</a:t>
            </a:r>
            <a:endParaRPr lang="en-US" altLang="ja-JP" sz="2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800" dirty="0"/>
              <a:t>(</a:t>
            </a:r>
            <a:r>
              <a:rPr lang="ja-JP" altLang="en-US" sz="2800" dirty="0"/>
              <a:t>１</a:t>
            </a:r>
            <a:r>
              <a:rPr lang="en-US" altLang="ja-JP" sz="2800" dirty="0"/>
              <a:t>)</a:t>
            </a:r>
            <a:r>
              <a:rPr lang="ja-JP" altLang="en-US" sz="2800" dirty="0"/>
              <a:t>　ｘ＝７　　　　　　　　　　　　</a:t>
            </a:r>
            <a:r>
              <a:rPr lang="en-US" altLang="ja-JP" sz="2800" dirty="0"/>
              <a:t>(</a:t>
            </a:r>
            <a:r>
              <a:rPr lang="ja-JP" altLang="en-US" sz="2800" dirty="0"/>
              <a:t>２</a:t>
            </a:r>
            <a:r>
              <a:rPr lang="en-US" altLang="ja-JP" sz="2800" dirty="0"/>
              <a:t>)</a:t>
            </a:r>
            <a:r>
              <a:rPr lang="ja-JP" altLang="en-US" sz="2800" dirty="0"/>
              <a:t>　ｘ＝－８</a:t>
            </a:r>
            <a:endParaRPr lang="en-US" altLang="ja-JP" sz="28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　</a:t>
            </a:r>
            <a:r>
              <a:rPr lang="ja-JP" altLang="en-US" sz="2800" dirty="0">
                <a:solidFill>
                  <a:srgbClr val="FF0000"/>
                </a:solidFill>
              </a:rPr>
              <a:t>　－２　　　　　　　　　　　　　　　　　２８</a:t>
            </a:r>
            <a:endParaRPr lang="en-US" altLang="ja-JP" sz="28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067944" y="1321192"/>
            <a:ext cx="440157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ｘ＝－５のとき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６－４ｘ＝６－４</a:t>
            </a:r>
            <a:r>
              <a:rPr lang="en-US" altLang="ja-JP" sz="3200" dirty="0">
                <a:solidFill>
                  <a:prstClr val="black"/>
                </a:solidFill>
              </a:rPr>
              <a:t>×</a:t>
            </a:r>
            <a:r>
              <a:rPr lang="ja-JP" altLang="en-US" sz="3200" dirty="0">
                <a:solidFill>
                  <a:prstClr val="black"/>
                </a:solidFill>
              </a:rPr>
              <a:t>（－５）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　　　　 ＝６＋２０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　　　　 ＝２６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498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25"/>
    </mc:Choice>
    <mc:Fallback xmlns="">
      <p:transition spd="slow" advTm="51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0" grpId="0" build="p"/>
      <p:bldP spid="6" grpId="0" uiExpand="1" build="p" animBg="1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07504" y="188640"/>
            <a:ext cx="3886269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例２　－</a:t>
            </a:r>
            <a:r>
              <a:rPr lang="ja-JP" altLang="en-US" dirty="0" err="1"/>
              <a:t>ｘ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ｘ＝－３のとき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－ｘ＝（－１）</a:t>
            </a:r>
            <a:r>
              <a:rPr lang="en-US" altLang="ja-JP" dirty="0"/>
              <a:t>×</a:t>
            </a:r>
            <a:r>
              <a:rPr lang="ja-JP" altLang="en-US" dirty="0"/>
              <a:t>（－３）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 ＝３</a:t>
            </a:r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2"/>
              <p:cNvSpPr txBox="1">
                <a:spLocks/>
              </p:cNvSpPr>
              <p:nvPr/>
            </p:nvSpPr>
            <p:spPr>
              <a:xfrm>
                <a:off x="107504" y="2924944"/>
                <a:ext cx="3563699" cy="365613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/>
                  <a:t>例３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b="0" i="1" dirty="0" smtClean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i="1" dirty="0">
                            <a:latin typeface="Cambria Math"/>
                          </a:rPr>
                          <m:t>ｘ</m:t>
                        </m:r>
                      </m:den>
                    </m:f>
                  </m:oMath>
                </a14:m>
                <a:endParaRPr lang="en-US" altLang="ja-JP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dirty="0"/>
                  <a:t>ｘ＝－２のとき</a:t>
                </a:r>
                <a:endParaRPr lang="en-US" altLang="ja-JP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i="1" dirty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i="1" dirty="0">
                            <a:latin typeface="Cambria Math"/>
                          </a:rPr>
                          <m:t>ｘ</m:t>
                        </m:r>
                      </m:den>
                    </m:f>
                    <m:r>
                      <a:rPr lang="ja-JP" altLang="en-US" i="1" dirty="0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/>
                  <a:t>＝６</a:t>
                </a:r>
                <a:r>
                  <a:rPr lang="en-US" altLang="ja-JP" dirty="0"/>
                  <a:t>÷</a:t>
                </a:r>
                <a:r>
                  <a:rPr lang="ja-JP" altLang="en-US" dirty="0" err="1"/>
                  <a:t>ｘ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　 ＝６</a:t>
                </a:r>
                <a:r>
                  <a:rPr lang="en-US" altLang="ja-JP" dirty="0"/>
                  <a:t>÷</a:t>
                </a:r>
                <a:r>
                  <a:rPr lang="ja-JP" altLang="en-US" dirty="0"/>
                  <a:t>（－２）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　 ＝－３</a:t>
                </a:r>
                <a:endParaRPr lang="en-US" altLang="ja-JP" dirty="0"/>
              </a:p>
            </p:txBody>
          </p:sp>
        </mc:Choice>
        <mc:Fallback xmlns="">
          <p:sp>
            <p:nvSpPr>
              <p:cNvPr id="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924944"/>
                <a:ext cx="3563699" cy="3656139"/>
              </a:xfrm>
              <a:prstGeom prst="rect">
                <a:avLst/>
              </a:prstGeom>
              <a:blipFill rotWithShape="1">
                <a:blip r:embed="rId3"/>
                <a:stretch>
                  <a:fillRect l="-4452" b="-21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/>
              <p:cNvSpPr txBox="1">
                <a:spLocks/>
              </p:cNvSpPr>
              <p:nvPr/>
            </p:nvSpPr>
            <p:spPr>
              <a:xfrm>
                <a:off x="3856218" y="0"/>
                <a:ext cx="5292080" cy="68580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2400" dirty="0"/>
                  <a:t>問３　</a:t>
                </a:r>
                <a:r>
                  <a:rPr lang="ja-JP" altLang="en-US" sz="2400" dirty="0" err="1"/>
                  <a:t>ｘ</a:t>
                </a:r>
                <a:r>
                  <a:rPr lang="ja-JP" altLang="en-US" sz="2400" dirty="0"/>
                  <a:t>の値が次のとき、－ｘ－２の値を求めなさい。</a:t>
                </a: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ja-JP" sz="2400" dirty="0"/>
                  <a:t>(</a:t>
                </a:r>
                <a:r>
                  <a:rPr lang="ja-JP" altLang="en-US" sz="2400" dirty="0"/>
                  <a:t>１</a:t>
                </a:r>
                <a:r>
                  <a:rPr lang="en-US" altLang="ja-JP" sz="2400" dirty="0"/>
                  <a:t>)</a:t>
                </a:r>
                <a:r>
                  <a:rPr lang="ja-JP" altLang="en-US" sz="2400" dirty="0"/>
                  <a:t>　ｘ＝３　　　　　　</a:t>
                </a:r>
                <a:r>
                  <a:rPr lang="en-US" altLang="ja-JP" sz="2400" dirty="0"/>
                  <a:t>(</a:t>
                </a:r>
                <a:r>
                  <a:rPr lang="ja-JP" altLang="en-US" sz="2400" dirty="0"/>
                  <a:t>２</a:t>
                </a:r>
                <a:r>
                  <a:rPr lang="en-US" altLang="ja-JP" sz="2400" dirty="0"/>
                  <a:t>)</a:t>
                </a:r>
                <a:r>
                  <a:rPr lang="ja-JP" altLang="en-US" sz="2400" dirty="0"/>
                  <a:t>　ｘ＝－５</a:t>
                </a: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2400" dirty="0"/>
                  <a:t>　</a:t>
                </a:r>
                <a:r>
                  <a:rPr lang="ja-JP" altLang="en-US" sz="2400" dirty="0">
                    <a:solidFill>
                      <a:srgbClr val="FF0000"/>
                    </a:solidFill>
                  </a:rPr>
                  <a:t>－５　　　　　　　　　　　３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None/>
                </a:pPr>
                <a:r>
                  <a:rPr lang="ja-JP" altLang="en-US" sz="2400" dirty="0"/>
                  <a:t>問４　ｘ＝－３のとき、次の式の値を求めなさい。</a:t>
                </a:r>
                <a:endParaRPr lang="en-US" altLang="ja-JP" sz="2400" dirty="0"/>
              </a:p>
              <a:p>
                <a:pPr marL="0" indent="0">
                  <a:buNone/>
                </a:pPr>
                <a:r>
                  <a:rPr lang="en-US" altLang="ja-JP" sz="2400" dirty="0"/>
                  <a:t>(</a:t>
                </a:r>
                <a:r>
                  <a:rPr lang="ja-JP" altLang="en-US" sz="2400" dirty="0"/>
                  <a:t>１</a:t>
                </a:r>
                <a:r>
                  <a:rPr lang="en-US" altLang="ja-JP" sz="2400" dirty="0"/>
                  <a:t>)</a:t>
                </a:r>
                <a:r>
                  <a:rPr lang="ja-JP" altLang="en-US" sz="2400" dirty="0"/>
                  <a:t>　</a:t>
                </a:r>
                <a:r>
                  <a:rPr lang="en-US" altLang="ja-JP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400" i="1" dirty="0" smtClean="0">
                            <a:latin typeface="Cambria Math"/>
                          </a:rPr>
                          <m:t>１２</m:t>
                        </m:r>
                      </m:num>
                      <m:den>
                        <m:r>
                          <a:rPr lang="ja-JP" altLang="en-US" sz="2400" i="1" dirty="0">
                            <a:latin typeface="Cambria Math"/>
                          </a:rPr>
                          <m:t>ｘ</m:t>
                        </m:r>
                      </m:den>
                    </m:f>
                  </m:oMath>
                </a14:m>
                <a:r>
                  <a:rPr lang="ja-JP" altLang="en-US" sz="2400" dirty="0"/>
                  <a:t>　</a:t>
                </a:r>
                <a:r>
                  <a:rPr lang="en-US" altLang="ja-JP" sz="2400" dirty="0"/>
                  <a:t> </a:t>
                </a:r>
                <a:r>
                  <a:rPr lang="ja-JP" altLang="en-US" sz="2400" dirty="0"/>
                  <a:t>　　　　　　</a:t>
                </a:r>
                <a:r>
                  <a:rPr lang="en-US" altLang="ja-JP" sz="2400" dirty="0"/>
                  <a:t>(</a:t>
                </a:r>
                <a:r>
                  <a:rPr lang="ja-JP" altLang="en-US" sz="2400" dirty="0"/>
                  <a:t>２</a:t>
                </a:r>
                <a:r>
                  <a:rPr lang="en-US" altLang="ja-JP" sz="2400" dirty="0"/>
                  <a:t>)</a:t>
                </a:r>
                <a:r>
                  <a:rPr lang="ja-JP" altLang="en-US" sz="2400" dirty="0"/>
                  <a:t>　</a:t>
                </a:r>
                <a:r>
                  <a:rPr lang="en-US" altLang="ja-JP" sz="2400" dirty="0"/>
                  <a:t> </a:t>
                </a:r>
                <a:r>
                  <a:rPr lang="ja-JP" altLang="en-US" sz="2400" dirty="0"/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400" i="1" dirty="0">
                            <a:latin typeface="Cambria Math"/>
                          </a:rPr>
                          <m:t>１</m:t>
                        </m:r>
                        <m:r>
                          <a:rPr lang="ja-JP" altLang="en-US" sz="2400" b="0" i="1" dirty="0" smtClean="0"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2400" i="1" dirty="0">
                            <a:latin typeface="Cambria Math"/>
                          </a:rPr>
                          <m:t>ｘ</m:t>
                        </m:r>
                      </m:den>
                    </m:f>
                  </m:oMath>
                </a14:m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2400" dirty="0"/>
                  <a:t>　</a:t>
                </a:r>
                <a:r>
                  <a:rPr lang="ja-JP" altLang="en-US" sz="2400" dirty="0">
                    <a:solidFill>
                      <a:srgbClr val="FF0000"/>
                    </a:solidFill>
                  </a:rPr>
                  <a:t>－４　　　　　　　　　　　６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218" y="0"/>
                <a:ext cx="5292080" cy="6858000"/>
              </a:xfrm>
              <a:prstGeom prst="rect">
                <a:avLst/>
              </a:prstGeom>
              <a:blipFill rotWithShape="1">
                <a:blip r:embed="rId4"/>
                <a:stretch>
                  <a:fillRect l="-1843" t="-711" r="-10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8113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11"/>
    </mc:Choice>
    <mc:Fallback xmlns="">
      <p:transition spd="slow" advTm="570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07504" y="116632"/>
            <a:ext cx="3911530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例４　ａ</a:t>
            </a:r>
            <a:r>
              <a:rPr lang="ja-JP" altLang="en-US" baseline="30000" dirty="0"/>
              <a:t>２</a:t>
            </a:r>
            <a:r>
              <a:rPr lang="ja-JP" altLang="en-US" dirty="0"/>
              <a:t>、－ａ</a:t>
            </a:r>
            <a:r>
              <a:rPr lang="ja-JP" altLang="en-US" baseline="30000" dirty="0"/>
              <a:t>２</a:t>
            </a:r>
            <a:endParaRPr lang="en-US" altLang="ja-JP" baseline="30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ａ＝－３のとき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ａ</a:t>
            </a:r>
            <a:r>
              <a:rPr lang="ja-JP" altLang="en-US" baseline="30000" dirty="0"/>
              <a:t>２ </a:t>
            </a:r>
            <a:r>
              <a:rPr lang="ja-JP" altLang="en-US" dirty="0"/>
              <a:t>＝（－３）</a:t>
            </a:r>
            <a:r>
              <a:rPr lang="ja-JP" altLang="en-US" baseline="30000" dirty="0"/>
              <a:t>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 ＝ （－３） </a:t>
            </a:r>
            <a:r>
              <a:rPr lang="en-US" altLang="ja-JP" dirty="0"/>
              <a:t>×</a:t>
            </a:r>
            <a:r>
              <a:rPr lang="ja-JP" altLang="en-US" dirty="0"/>
              <a:t>（－３）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 ＝９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3923188" y="725048"/>
            <a:ext cx="52565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－ａ</a:t>
            </a:r>
            <a:r>
              <a:rPr lang="ja-JP" altLang="en-US" sz="3200" baseline="30000" dirty="0">
                <a:solidFill>
                  <a:prstClr val="black"/>
                </a:solidFill>
              </a:rPr>
              <a:t>２ </a:t>
            </a:r>
            <a:r>
              <a:rPr lang="ja-JP" altLang="en-US" sz="3200" dirty="0">
                <a:solidFill>
                  <a:prstClr val="black"/>
                </a:solidFill>
              </a:rPr>
              <a:t>＝－（－３）</a:t>
            </a:r>
            <a:r>
              <a:rPr lang="ja-JP" altLang="en-US" sz="3200" baseline="30000" dirty="0">
                <a:solidFill>
                  <a:prstClr val="black"/>
                </a:solidFill>
              </a:rPr>
              <a:t>２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　 　  ＝ －｛（－３） </a:t>
            </a:r>
            <a:r>
              <a:rPr lang="en-US" altLang="ja-JP" sz="3200" dirty="0">
                <a:solidFill>
                  <a:prstClr val="black"/>
                </a:solidFill>
              </a:rPr>
              <a:t>×</a:t>
            </a:r>
            <a:r>
              <a:rPr lang="ja-JP" altLang="en-US" sz="3200" dirty="0">
                <a:solidFill>
                  <a:prstClr val="black"/>
                </a:solidFill>
              </a:rPr>
              <a:t>（－３）｝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　      ＝－９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0" y="3068960"/>
            <a:ext cx="4572000" cy="3789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/>
              <a:t>問５　ａの値が次の場合に、ａ</a:t>
            </a:r>
            <a:r>
              <a:rPr lang="ja-JP" altLang="en-US" sz="2400" baseline="30000" dirty="0"/>
              <a:t>２</a:t>
            </a:r>
            <a:r>
              <a:rPr lang="ja-JP" altLang="en-US" sz="2400" dirty="0"/>
              <a:t>の値を求めなさい。</a:t>
            </a:r>
            <a:endParaRPr lang="en-US" altLang="ja-JP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/>
              <a:t>(</a:t>
            </a:r>
            <a:r>
              <a:rPr lang="ja-JP" altLang="en-US" sz="2400" dirty="0"/>
              <a:t>１</a:t>
            </a:r>
            <a:r>
              <a:rPr lang="en-US" altLang="ja-JP" sz="2400" dirty="0"/>
              <a:t>)</a:t>
            </a:r>
            <a:r>
              <a:rPr lang="ja-JP" altLang="en-US" sz="2400" dirty="0"/>
              <a:t>　ａ＝６　　　　</a:t>
            </a:r>
            <a:r>
              <a:rPr lang="en-US" altLang="ja-JP" sz="2400" dirty="0"/>
              <a:t>(</a:t>
            </a:r>
            <a:r>
              <a:rPr lang="ja-JP" altLang="en-US" sz="2400" dirty="0"/>
              <a:t>２</a:t>
            </a:r>
            <a:r>
              <a:rPr lang="en-US" altLang="ja-JP" sz="2400" dirty="0"/>
              <a:t>)</a:t>
            </a:r>
            <a:r>
              <a:rPr lang="ja-JP" altLang="en-US" sz="2400" dirty="0"/>
              <a:t>　ａ＝－２</a:t>
            </a:r>
            <a:endParaRPr lang="en-US" altLang="ja-JP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/>
              <a:t>　</a:t>
            </a:r>
            <a:r>
              <a:rPr lang="ja-JP" altLang="en-US" sz="2400" dirty="0">
                <a:solidFill>
                  <a:srgbClr val="FF0000"/>
                </a:solidFill>
              </a:rPr>
              <a:t>３６　　　　　　　　　４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4566527" y="3075936"/>
                <a:ext cx="4572000" cy="459997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lvl="0"/>
                <a:r>
                  <a:rPr lang="ja-JP" altLang="en-US" sz="2400" dirty="0">
                    <a:solidFill>
                      <a:prstClr val="black"/>
                    </a:solidFill>
                  </a:rPr>
                  <a:t>問６　</a:t>
                </a:r>
                <a:r>
                  <a:rPr lang="ja-JP" altLang="en-US" sz="2400" dirty="0" err="1">
                    <a:solidFill>
                      <a:prstClr val="black"/>
                    </a:solidFill>
                  </a:rPr>
                  <a:t>ｘ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の値が次の場合に、－ｘ</a:t>
                </a:r>
                <a:r>
                  <a:rPr lang="ja-JP" altLang="en-US" sz="2400" baseline="30000" dirty="0">
                    <a:solidFill>
                      <a:prstClr val="black"/>
                    </a:solidFill>
                  </a:rPr>
                  <a:t>２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の値を求めなさい。</a:t>
                </a:r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US" altLang="ja-JP" sz="2400" dirty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１</a:t>
                </a:r>
                <a:r>
                  <a:rPr lang="en-US" altLang="ja-JP" sz="2400" dirty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　ｘ＝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400" dirty="0">
                    <a:solidFill>
                      <a:prstClr val="black"/>
                    </a:solidFill>
                  </a:rPr>
                  <a:t>　　　　　</a:t>
                </a:r>
                <a:r>
                  <a:rPr lang="en-US" altLang="ja-JP" sz="2400" dirty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２</a:t>
                </a:r>
                <a:r>
                  <a:rPr lang="en-US" altLang="ja-JP" sz="2400" dirty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　ｘ＝－１</a:t>
                </a:r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pPr lvl="0"/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pPr lvl="0"/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2400" dirty="0">
                    <a:solidFill>
                      <a:prstClr val="black"/>
                    </a:solidFill>
                  </a:rPr>
                  <a:t>　　</a:t>
                </a:r>
                <a:r>
                  <a:rPr lang="ja-JP" altLang="en-US" sz="2400" dirty="0">
                    <a:solidFill>
                      <a:srgbClr val="FF0000"/>
                    </a:solidFill>
                  </a:rPr>
                  <a:t>－</a:t>
                </a:r>
                <a:r>
                  <a:rPr lang="en-US" altLang="ja-JP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　　　　　　　　　－１</a:t>
                </a:r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pPr lvl="0"/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pPr lvl="0"/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pPr lvl="0"/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pPr lvl="0"/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pPr lvl="0"/>
                <a:endParaRPr lang="en-US" altLang="ja-JP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527" y="3075936"/>
                <a:ext cx="4572000" cy="4599977"/>
              </a:xfrm>
              <a:prstGeom prst="rect">
                <a:avLst/>
              </a:prstGeom>
              <a:blipFill rotWithShape="1">
                <a:blip r:embed="rId4"/>
                <a:stretch>
                  <a:fillRect l="-2000" t="-10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5871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349"/>
    </mc:Choice>
    <mc:Fallback xmlns="">
      <p:transition spd="slow" advTm="603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" grpId="0" build="p"/>
      <p:bldP spid="8" grpId="0" uiExpand="1" build="p" animBg="1"/>
      <p:bldP spid="5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06150" y="0"/>
            <a:ext cx="4032419" cy="34563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例５　３ｘ＋２ｙ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ｘ＝５、ｙ＝４のとき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３ｘ＋２ｙ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＝３</a:t>
            </a:r>
            <a:r>
              <a:rPr lang="en-US" altLang="ja-JP" dirty="0"/>
              <a:t>×</a:t>
            </a:r>
            <a:r>
              <a:rPr lang="ja-JP" altLang="en-US" dirty="0"/>
              <a:t>５＋２</a:t>
            </a:r>
            <a:r>
              <a:rPr lang="en-US" altLang="ja-JP" dirty="0"/>
              <a:t>×</a:t>
            </a:r>
            <a:r>
              <a:rPr lang="ja-JP" altLang="en-US" dirty="0"/>
              <a:t>４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＝１５＋８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＝２３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4354553" y="0"/>
            <a:ext cx="45085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例６　－５ｘ－６ｙ　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ｘ＝３、ｙ＝－２のとき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－５ｘ－６ｙ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＝－５</a:t>
            </a:r>
            <a:r>
              <a:rPr lang="en-US" altLang="ja-JP" sz="3200" dirty="0">
                <a:solidFill>
                  <a:prstClr val="black"/>
                </a:solidFill>
              </a:rPr>
              <a:t>×</a:t>
            </a:r>
            <a:r>
              <a:rPr lang="ja-JP" altLang="en-US" sz="3200" dirty="0">
                <a:solidFill>
                  <a:prstClr val="black"/>
                </a:solidFill>
              </a:rPr>
              <a:t>３－６</a:t>
            </a:r>
            <a:r>
              <a:rPr lang="en-US" altLang="ja-JP" sz="3200" dirty="0">
                <a:solidFill>
                  <a:prstClr val="black"/>
                </a:solidFill>
              </a:rPr>
              <a:t>×</a:t>
            </a:r>
            <a:r>
              <a:rPr lang="ja-JP" altLang="en-US" sz="3200" dirty="0">
                <a:solidFill>
                  <a:prstClr val="black"/>
                </a:solidFill>
              </a:rPr>
              <a:t>（－２）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＝－１５＋１２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＝－３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コンテンツ プレースホルダー 2"/>
              <p:cNvSpPr txBox="1">
                <a:spLocks/>
              </p:cNvSpPr>
              <p:nvPr/>
            </p:nvSpPr>
            <p:spPr>
              <a:xfrm>
                <a:off x="0" y="3456382"/>
                <a:ext cx="9144000" cy="340161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2400" dirty="0"/>
                  <a:t>問７　ｘ＝－２、ｙ＝６のとき、次の式の値を求めなさい。</a:t>
                </a: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ja-JP" sz="2400" dirty="0"/>
                  <a:t>(</a:t>
                </a:r>
                <a:r>
                  <a:rPr lang="ja-JP" altLang="en-US" sz="2400" dirty="0"/>
                  <a:t>１</a:t>
                </a:r>
                <a:r>
                  <a:rPr lang="en-US" altLang="ja-JP" sz="2400" dirty="0"/>
                  <a:t>)</a:t>
                </a:r>
                <a:r>
                  <a:rPr lang="ja-JP" altLang="en-US" sz="2400" dirty="0"/>
                  <a:t>　２ｘ＋ｙ　　　　　　　　</a:t>
                </a:r>
                <a:r>
                  <a:rPr lang="en-US" altLang="ja-JP" sz="2400" dirty="0"/>
                  <a:t>(</a:t>
                </a:r>
                <a:r>
                  <a:rPr lang="ja-JP" altLang="en-US" sz="2400" dirty="0"/>
                  <a:t>２</a:t>
                </a:r>
                <a:r>
                  <a:rPr lang="en-US" altLang="ja-JP" sz="2400" dirty="0"/>
                  <a:t>)</a:t>
                </a:r>
                <a:r>
                  <a:rPr lang="ja-JP" altLang="en-US" sz="2400" dirty="0"/>
                  <a:t>　４ｘ－３ｙ　　　　　　　　</a:t>
                </a:r>
                <a:r>
                  <a:rPr lang="en-US" altLang="ja-JP" sz="2400" dirty="0"/>
                  <a:t>(</a:t>
                </a:r>
                <a:r>
                  <a:rPr lang="ja-JP" altLang="en-US" sz="2400" dirty="0"/>
                  <a:t>３</a:t>
                </a:r>
                <a:r>
                  <a:rPr lang="en-US" altLang="ja-JP" sz="2400" dirty="0"/>
                  <a:t>)</a:t>
                </a:r>
                <a:r>
                  <a:rPr lang="ja-JP" altLang="en-US" sz="2400" dirty="0"/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4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4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400" dirty="0"/>
                  <a:t>ｘ＋</a:t>
                </a:r>
                <a:r>
                  <a:rPr lang="ja-JP" altLang="en-US" sz="2400" dirty="0" err="1"/>
                  <a:t>ｙ</a:t>
                </a: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2400" dirty="0"/>
                  <a:t>　</a:t>
                </a:r>
                <a:r>
                  <a:rPr lang="ja-JP" altLang="en-US" sz="2400" dirty="0">
                    <a:solidFill>
                      <a:srgbClr val="FF0000"/>
                    </a:solidFill>
                  </a:rPr>
                  <a:t>　２　　　　　　　　　　　　　　－２６　　　　　　　　　　　　３</a:t>
                </a:r>
                <a:r>
                  <a:rPr lang="ja-JP" altLang="en-US" sz="2400" dirty="0"/>
                  <a:t>　</a:t>
                </a: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</p:txBody>
          </p:sp>
        </mc:Choice>
        <mc:Fallback xmlns="">
          <p:sp>
            <p:nvSpPr>
              <p:cNvPr id="8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56382"/>
                <a:ext cx="9144000" cy="3401618"/>
              </a:xfrm>
              <a:prstGeom prst="rect">
                <a:avLst/>
              </a:prstGeom>
              <a:blipFill rotWithShape="1">
                <a:blip r:embed="rId4"/>
                <a:stretch>
                  <a:fillRect l="-1000" t="-21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42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289"/>
    </mc:Choice>
    <mc:Fallback xmlns="">
      <p:transition spd="slow" advTm="542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  <p:bldP spid="8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7.8|12.2|2.9|2.6|4.1|5.9|8.1|11.3|5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0.7|2.1|1.9|2.2|3.5|1.6|2.5|2.1|2.6|1.9|3|0.7|8.8|8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5|2.6|2|2.6|2.7|3.1|2.2|2.8|4.6|0.8|4.6|4.2|3.1|12.3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1|3.1|2.2|3.1|3|4.5|2.3|2.9|0.8|2.1|8.3|0.9|1.4|12.4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.5|2.1|1.1|1.8|1.8|3|1.9|3.1|1.3|2.8|2.5|5.8|0.8|2.6|10.5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</TotalTime>
  <Words>810</Words>
  <Application>Microsoft Office PowerPoint</Application>
  <PresentationFormat>画面に合わせる (4:3)</PresentationFormat>
  <Paragraphs>97</Paragraphs>
  <Slides>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ＤＦ特太ゴシック体</vt:lpstr>
      <vt:lpstr>ＭＳ Ｐゴシック</vt:lpstr>
      <vt:lpstr>Arial</vt:lpstr>
      <vt:lpstr>Calibri</vt:lpstr>
      <vt:lpstr>Cambria Math</vt:lpstr>
      <vt:lpstr>Office ​​テーマ</vt:lpstr>
      <vt:lpstr>式の値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２章　文字の式 文字を使った式</dc:title>
  <dc:creator>teacher</dc:creator>
  <cp:lastModifiedBy>teacher</cp:lastModifiedBy>
  <cp:revision>122</cp:revision>
  <dcterms:created xsi:type="dcterms:W3CDTF">2014-05-29T02:46:17Z</dcterms:created>
  <dcterms:modified xsi:type="dcterms:W3CDTF">2025-06-30T05:03:19Z</dcterms:modified>
</cp:coreProperties>
</file>