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1" r:id="rId6"/>
    <p:sldId id="262" r:id="rId7"/>
    <p:sldId id="263" r:id="rId8"/>
    <p:sldId id="266" r:id="rId9"/>
    <p:sldId id="267" r:id="rId10"/>
    <p:sldId id="259" r:id="rId11"/>
    <p:sldId id="265" r:id="rId12"/>
    <p:sldId id="264"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5" d="100"/>
          <a:sy n="65" d="100"/>
        </p:scale>
        <p:origin x="-1440" y="-5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2273031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102336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2566681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235741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1664003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537122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129093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219396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205832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3719858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996612D-5095-456C-A195-04B4214ADFF3}" type="datetimeFigureOut">
              <a:rPr kumimoji="1" lang="ja-JP" altLang="en-US" smtClean="0"/>
              <a:t>2015/3/5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822688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6612D-5095-456C-A195-04B4214ADFF3}" type="datetimeFigureOut">
              <a:rPr kumimoji="1" lang="ja-JP" altLang="en-US" smtClean="0"/>
              <a:t>2015/3/5</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739B2-D1FD-4412-9044-79C90C80077B}" type="slidenum">
              <a:rPr kumimoji="1" lang="ja-JP" altLang="en-US" smtClean="0"/>
              <a:t>‹#›</a:t>
            </a:fld>
            <a:endParaRPr kumimoji="1" lang="ja-JP" altLang="en-US"/>
          </a:p>
        </p:txBody>
      </p:sp>
    </p:spTree>
    <p:extLst>
      <p:ext uri="{BB962C8B-B14F-4D97-AF65-F5344CB8AC3E}">
        <p14:creationId xmlns:p14="http://schemas.microsoft.com/office/powerpoint/2010/main" val="36307074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908720"/>
            <a:ext cx="7772400" cy="1470025"/>
          </a:xfrm>
        </p:spPr>
        <p:txBody>
          <a:bodyPr>
            <a:normAutofit/>
          </a:bodyPr>
          <a:lstStyle/>
          <a:p>
            <a:r>
              <a:rPr kumimoji="1" lang="ja-JP" altLang="en-US" sz="5400" dirty="0" smtClean="0">
                <a:ea typeface="ＤＦ平成明朝体W7" pitchFamily="1" charset="-128"/>
              </a:rPr>
              <a:t>代表値と散らばり</a:t>
            </a:r>
            <a:endParaRPr kumimoji="1" lang="ja-JP" altLang="en-US" sz="5400" dirty="0">
              <a:ea typeface="ＤＦ平成明朝体W7" pitchFamily="1" charset="-128"/>
            </a:endParaRPr>
          </a:p>
        </p:txBody>
      </p:sp>
      <p:sp>
        <p:nvSpPr>
          <p:cNvPr id="3" name="サブタイトル 2"/>
          <p:cNvSpPr>
            <a:spLocks noGrp="1"/>
          </p:cNvSpPr>
          <p:nvPr>
            <p:ph type="subTitle" idx="1"/>
          </p:nvPr>
        </p:nvSpPr>
        <p:spPr/>
        <p:txBody>
          <a:bodyPr/>
          <a:lstStyle/>
          <a:p>
            <a:endParaRPr kumimoji="1" lang="ja-JP" alt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2636912"/>
            <a:ext cx="6396271" cy="354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teacher\AppData\Local\Microsoft\Windows\Temporary Internet Files\Content.IE5\9IPCJ38I\MC90030154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100" y="2636912"/>
            <a:ext cx="3571711" cy="3571711"/>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hQSERUUExQUFRUVGR0aGBgXGBgcGBwYHiAeGBwcGhkaHiYeGxwkGh4cIC8gJCcpLCwsICAzNTAqNiYrLCoBCQoKDgwOGg8PGiwcHBwvLCkpLCw1NCwpLCkpLCwpLCwsKSkuKSkpKSksLCwsLCksLCwpLCwsKSksLCksLCksLP/AABEIAKcBLQMBIgACEQEDEQH/xAAbAAACAgMBAAAAAAAAAAAAAAADBAIFAAEGB//EAEwQAAIBAgQEAgcDBwoFAgcBAAECEQMhAAQSMQUTQVEiYQYjMkJScYEUM5EHU2KhscHRFRZDcoKSk6LC0jRzsvDxJGMlNUR0s+HiCP/EABgBAQEBAQEAAAAAAAAAAAAAAAABAgME/8QAKREAAgIBAwMEAgMBAQAAAAAAAAECESESMfAEUYEDFEFhccETIzOhMv/aAAwDAQACEQMRAD8A7jieaanlaRy2XpVKh5QMophTpDMfpPy3NgcCfiFZHQGhQdJXmRQOpacrqcEEhqjSYpKDp07nq+vC4prpFUxRpEeKsQSTDnwsJ0rB0i98KDL17eoebWL5iBYHcVDs5ZJj3NWzDHplKFvL55OSUyX26pygORQFU0wXJotopMVEgABjWIck6U6CCQYLKU+KZgOgOUolTczSEkM5CqGFqZWlDHUDBDAxK6r3KcJ1FNS1RNMsV11RDBgFvrIBInwyYjCmTyFVlctRcELKzUrjxQY8JeWuBYRFr3tNUO755FSOZyfH8+WAfIUoKobUk3iXF3UCbC5tfc4tMtxis6MfstJHPL0o1AzcrzNwFCQSdRbULjSSBq61fR6lA+9/xav+7G/5u0v/AHf8Wr/uxNUO755LUvo4ilxnNc+krZWjy2ZhUIyxhQKrovikxNPQ032BvqjHTPyucnq6f3b+4vxUvLFl/N2l/wC7/i1f92EsxwOktZfvY5dQn1tToaXUtjcZw7vnkjUxfP5hUajoo0SHqhXmmCQhVzIgW8QW5tfzGHByvzdL+4v8MLDI0npB15ynmIpBq1Ni6qd26qe37jhujwikzukVgU03NV4MiZEPPleLjtBM1w++eRpmKcLFLk0vV0/u09xfhHlhfgueWqrM9KhZyF004lQBurCR4tQBMSADCzAf4TwCkaFIk1L00/panwj9LHBcR9MaWU40+SzHOag4p8tleqWR2UWIUyysT5kHy205QbeXzyNMztqnK5yerp+xU9xfipeWFuM59aXL5dKkSzqCDR1SC6KfEsBSFZmvMxtY44/0Q9L6PEOI5nQKq5XL0GKTUqa2OtdTmWkSBZfxvt3T8OplCRzVZaqIw51Q7ugI9rqrfr+RwcoOlb55FTGF5Uj1dL+4v8MK8K5XIperpewvuL8I8sHy3D6LVXp+uDJB+9qXB6+13xvhPo/SNCkZqXpp/S1PhH6WJr9OvnnkmmZX8Jz4qPXFTLU6YRwKcoslCoMk3BMz7NhYXIJwzV5XOp+rp+xU9xe9PyxxXFvS+nk+NHJ1xVahUWnoZXqlkqMI2UyysY7kHbtjXoZ6U0uJ8WrUqQqrlqFBtE1Kgd210wXMtKiLBfqb2FUoJ7vi/JamdZxrPilyzTo0WDNDDlSxBIA0aV0g3J8RFhbFoooz93S3+Bf4YWPDUNLUBVQ8wIfXVD/SCm0HVtuNsNUuEUjUZIrDTBnm1IM/JrfXzxnVDu+eRpmJ8K5XJpzTp+wvuL2HlhTgXERV5vNy9JCjwBygLfM+0e5AG+GMrkKKU8upFYmoq3FWpA9lfi7sP/MAtJwmkDV1GtpRgBFSqSAVU7KZNziynC3l88jTMDW5XNp+rp+y/uL+h5YHxWuqqvKpUSzOiwaQYQzAMTEQFXU0+XnhqpwOlzaV6sFHP3tWfc7tIwumUpVKHMTnL4lF6tSYJXcFrSrD8bSIJuuDpZ55GmY2vJn7qn/cX+GFeF8rkp6unt8C/wAMc7+Uv0qyvC6UKXqZqoPV0+dVgDbXUhpCA9N2IgdSL70P4QlXIZSo5qF6lCk7EVKglmQMTAaBcmwxNfp1888k0zA8G4iKr1hUy9JQjQp5USNTr1F/Cqt0Pi2gqS3X5XNperp7P7i9h5Y4z0i9LKeR4ymVrCq2XrUqcFalUvTqMzLMAyymwIuRuOoMfRb0ppcR4zUy9IVVy9CjUILVKod6gempYgtKqASAu/U3gLVKCe74vyWpnU+kHEeSqGjl6VQs8FeWCSIJAERBLACTMTsdsW0UZ+7pf3F/hhNcpSqUWdOcpBAvVqddJ+LqrD90iCXU4RSNVqcVhpVW1c54OouIHjmRoMyBuIm+M64b2+eRpmJ8M5XKX1dPr7i9z5YhxLMqnK5dGi2qoFccsE6SrGRAsdQW5kXxqhkqNNKIYVjzCRIq1IB1hR725LD6Bj0w3/JNFWql3dUpgEk1qgCiCWJJba0ycalODb355JpmV3o/xAVqZarQpK0rEUtIM00dhDSfC7PTPmh22w1xPlcl/V09vgX+GOL9F/TGlxHjDZfL8z7LToudRqVNVRwyANdpVACYG5mT0A7A5KjWy9RlFZStiGq1LGFb4t4YSOhkdMSM4JrL55K4zGs2aYVitOkGAJE01IkX2ET+OKKn6RQi6sorVNNNmPLCINfK1dGICiobnc06kxpnFpxNaNCqVqLV5YoVKxcV6pb1bIpUJNydYi9zaMVXDeKpVAJpMAHRKmnN1H0tUr1MsukgQ4DICTIs1pi+dcO755FSGeG8dStVCjKqiAVNRekAdS8grBIFiKrggiZQ/CcA9LOXFKKdMe1sq/o+WOnqcCoqCSagA3POq/7scr6V8DU8szWQHVA5jTHhu2qYJ7Db9nfp5w1rL55I1IuM1larJR5TBTyUEkSNWk6PcOzeI32BFp8QqeRqlagLoAQdELJEKYX7uDblhjBkJEG8MPwUVvs1SL0kSDpQjabywMAgbRYkXkwhwz0K5aw5qP4SDZFJJ1NP3hEy8XkagTYaceJ7s7FjXylQl9JCnWSlr3aASeXsra309SbmPEa+tlswqJGg+LxkIscrQLQ2m+mbAERaLAC/oZVhc8zVqJJBUISWPu6/ZAv3jzsK6pwR3RRVZ2CnVACLLaSWkc0hpY7GRM+6cQFnk6ahQHUFtRvok+3KyYuQdMnqRq88T9THsLEfm+mk9NPwSI846xisfgZ1EoCnjDWA8RDb1PWAvvPQ6VA3ti3p1mCiUqEgC5NOSYm8NEyI7Se1wsGjyp9lZn4OupesfFpM+QPTAhp51PSAF5dSBED2qXTDXPPwN+KdwJ9rsSfkD1gFSrVPOpnQ08upbwz7VL9KP14IG87SRUWmpSnLqVEWlWDxAjciPmRiQpVpnVRkxJ0NJ7e/iGdyfNKakqeBgRBS8N1vMSqtA8usgM85o+7f5SnYGPa72+YPSCcpvYoDhLgZakSQAKSEk2AGkSfIYoKHoxRPEqmeR6T13RQmtSeWqqFOmGHiPUxIBAtJ1XPDSzZamulxNNRqGi0gLIknYeK4Nuk2xHJ8O5bawtUtpgyaXYMdiLyAN4mT1LY0202QquGeiNOhxKpmVCK2ZosKiopCswemdcEmGM3jffeSbfOJSReWhSkZVwAtpVg3srEzoI7wD2OJ1Kh+0J4G9ip8Px0hPtbRfvHSbYjm8mahDEVhCkAA0xBKuJF7NeN4nT0Eg7wwSy9Nz40NDxwdQpt4hFjOu9sS4ZWC5WmzEALSUsegAUEn5YYViIAptAt7kRIHxbQZ+QPkClw4lstTXQ8Gkoto6p5tHQbj3h5xMtFKal6M0X4i+eVqb1mpqE1ox5agaSV8Q8TSLxIBEWa8uHeiSUOJtm1CK9ei61AikKzB6ba4JMMesb77yTaZDhK0XLqlQkggzyoJJUk2I+g2GloF/EarVb7RT8DexU+D4k/S8h/eHnGk2+fRDOKVqapoLpTgqwkW8LBhYRuRHneNsZQy9SS68gF4JYU2BawifFJtG+BZzhgqVBUKVAwWLco7XAIYnq7W2JF9lOHMqhRVQI8IAoJKbDwyfF2AO3UWmQM20igOF0lNCizKpKopBiYOkSR1GBUMxqqPyqtM6/FDK0jSAh94bEC0SJ8xgnCarcil4H9heqfCD8Xe3zB6QTmW4focMBVMAqJNOLsNTbzJ0hz8zaSRiu02DAKnPp6yhGipGlSOqd2ONcSVFptSRqdJiNS+GQGB1AlFK6pI2kEwY2xutVbnUzy3nQ9pSdkMe1G/h338r41nOH8yorxUVlsCppxMlQ1yZ8LMYPQm0mCd4ZDyviH5AnzdRsxV4m1V6p1FzQF52j1sARAAFgIAx6f6PIuWyFBXcBaNFFLtCiEULJk2mO+HMqpp01QU3hVAEmnNh1homwHaSOkkK5JC+WVCjwyFSQU2PhkeLsSfofIE22ilRmvR2g/EvtvMotWVVoorjVy2WWJEMPGQ67i0iPaxLK+iaUuKDOAItStSenUCKQGMowcgsfF4YJ6zfa9w+TJfXpqjxayvqtJOkKJkzbQsQd2B6SssxUPOpeBtn+Dsv6XmfwPlNTb59EI5xqIR6SvSptYkWsWJKllBBvpP0BPTE6DVHlkeg1ypZUY3UlSJD+62oR0M4jmskXYmKqzpBjlEEKahghibHVfvK/pDB8uCgICPcs1ym7HWR7XdiP7J8ic26KI8Oy1RqaE8klZ0k02JFzMHXbHOenXoZW4gDRbPpl0ca3ppSkuEgSxNUHQpItESQTNo6zhVQ8pfA3W/hj2mHxT0B+o6yBmayoqXanUspEBlG+h4lXBmVA3j2uhBxpyabIeefk6/JUvD8ycxRzqVyaZTSaJAhirBgRVM+z+3tjus7lqiUXA5IWLhUYdbx4onBeG8NFCyrVIACjUyGBqMmZkySXJMm/8AZwTiGt6LhabaitgSgvGqJ1Wv4fn5XwUm2gHzWhWD6QakFUj2oMEgHoJVSfkMU+bySUWp1HXLqxqBUIoux5lRyRJB/OOx1GAC7G2o4taCMCWZWLGxPhgCYhfFIWPF3MXvAwLiOWNZFBSoNL06ljTmabCqBdouyBT8/qM5RRA8fo81kqVNb0mUaKdKqfGys4gANrYKjm06dJ64V9LMwrpQdCGVgzKRsVIQgjyIwV/RNRW5tLnU2kEQyMoM1gzaajGdX2io3zG1yGU9IMsKVLL0lVlWmmldRBMKFUCQTcAD8cdfR/0RHsXmSzkU0WVEUqRMz70qAI3JK2GJjiJK6gVI21ANGo6QFj2p1HttGK1nKCiyoCwoKQx0CIBMamG0Ezew7SdW3zDlVZ1fm8tnGpE8KwqkTpINQzsOrGYELjlLdlH63F9LICD6zTHhIszhRIYggwRMi1/lhz1ke5Mee8fs1fqxTUqoV1R6cOqqAEVCB4mdUDaAFEKg3gEqASfFgn2+oagpeJW0gnUaQY2YEINI1GVDA+zczEacZBbeP9GJ89p/2/rxr1ke5P13g/6o+k4hQVmEnmJf2W5Xefdm0eHeY874l9naPvH+cJ2In2O9/mB0kFYJeP8ARj67SP3T9YwnmaGuqiv1p1J0kj3qWx3Hz3w5yD8bfgncGPZ7CPkT1ghcqRXpgkn1dS5ifapdgB+rFiwD0H2+UdQ9WBrEcufa7ecRPTyxOhkhqC6GC0jNNtczO8jcx+lPfcTieaoQwdU1PGj2o8BMnytv/DB8vl1pqFUQo2F/34zYorMhlvU0mCFjUpoj+KITSLwf3XP0EG5JW4pMTR8NMcz2gbE38vivY95JOF0w2WpAiQaSg/IqBjMtkxqE09PK8NM6ifCRBt07Xn+GpPLFAG4egqKkHS1OrNzN2pTB3H026RAiegjxikdS+rUaxen8Xbzjf8YJqv8AxFP/AJdT/qpY3m6EEVFTU8afajwkyfLz/hg3sAdHJAMF0MFpEFG1zJNzI3t5z33Flsjl4o0mCFi9NEbxQAmkSYNreVz9BFnlsstNQqiFGwv3nrhbhaTlqQOxpKD8tIwvAoHySt1pMTRtTHM9oGx3/wBV/wAZMDkVFRUgwyVSRJm5pTB3H026RAg+XyY1CaekUrUjqJ8JEG3TtecSq/f0/wCpU/bSwi8gDyyPEKR1J4FGsXT4u3ne9jG950ciAwTQwSmQyNrmSbmRvbzttG1iZujBFRU11ANI8UeEm/l5/wAMGy2WWmoVBCjYX7z1xLBW5KhFGk4QsWpqjeKAEIuYNrficF5Gnakx5P3XrPamxmfw8Xz88E4Uk5emDsaaj9WMy+SAYA09IpWpHUTYiDbp2vOLJ5YoA2SUVEWCA61SwkzJ0TB3H026RifLK+IUiWp+BBrHiTbV2273sY3uat9/T/q1P9GN5ujBFRU11FEDxRYm/l54N7CgdLIgME0MEpkMra923Ije3nbaNrL5KjFKm6oWYqEPigBCZJg2t+OLHLZZaahUEKOl+pnrgHClmggPVcLwKBfZ9O1JjyfuvWe1O8z+Hi+fniL5NQ6LBAcVCwk7sBMHp9MFy+RAYDl6VpfdHUTuL26drzieY++pfJ/2DCLyAPKK+IUmLUvDTGseJbCb2273se95UskNQTQwRCHVte7TtG/422jaxc5RuKiprqKIUaosd77bYLlcstNdKiBJMX63O/njNgrspRimjqhdoKHxQApYkmDa34/swX7NpsKTEUb0/H7RO4M+dvF8+k4LwsepX6/tOI0MiAwXlwtL7s6idxe3ltecak8sBqOUXQwgjmSWEk3YXg/wwtyitxSYml4aY5ntKbE38vivY972OFs5R2qKmuok6Rq072N9tsZsUBp5ISE0NoUioG1+/O0bx17dBtAsJwHLZZaawogSTF9zc7+eC4WDc45n0z/ov7f+nHS45r0z/ov7f+nHfp3/AGIj2IjKQihJnk0dI1jck6vab2tItNrHscI6MxpkClMTeomn2VY3DE6ZLHvo5dwSxw9naZZaKrX5JNJQPGwJJUgEKCAdJ8XmQAbGwqVIlagOZMMCQFZ5UgMAAZDAKxjuWSLEEYkm7YHcrlgWUN8DAguI169KTpb2/aBAMSIwlkqdTSxqcuNMiKqzGnWNNwpbTc6oUWIJEkv1shUfXDuPGSkGr4ZIUmehABIW6y0xEAV2ZyldUQ88wr6nZmZfCFB03ptLCG7XJEYlsF1lspR0LrK64AYaz7VlIgN8do72xP7NlomVjf7w7QW+L4QT8gcTyGZCrp1FirEGJOmW8Kz5AiJ3UThn7WInS+3wnsT+6PnAwtgV+x5eYlZ2+8O8hfi7kD5kd8KV8lS5isq6hyqps5gwafWYxbfafJv7p7gfv/Ce2F2ea9M3Hq6m4g+1S6YqkwVqU6dSgtQKVJqItmqbc1UMTBgidxscWCcPpFiNDiIuS8H5Gb43xJ0CqhbRLLpIWQCrKRI2A1aR03GJfZ6v50f4Y/jiarW4KzIZRBTyqhAdaDV43BACTIGxEwOm4xHN1ctlkzNbMNopUmEszPYcumYAm5LGwFyT54suFOFy1InYUlJPlpBOOQ9KPQXL8WqlXzWZVV8fJQKEV4CEtqSdcACGNrxF8XVl5Bz/AOTn0w/lXimYOgpl6dE8mnqabuks5BuxtYWAgCbk+gHLK1FX06Saqr4XcgrzVSQbWYfqOKH0J/JnQ4Vmi1GpVc1aTA8zTbS1MiNKjvjrOKV1gISyklWUqjNdTrAsIPs7du2Gqmsg2nD6RYrocRFyXg/IzfFVlkpomWTRPMRZOthFlG3zPli1orUZVZawKsAQeWLg3HXtiXBx/wCnozeKaX/sjE1NLcFZmny2XTMVq7aKVJgSzO8AaEMC9yWNgLkm1zjz/wDJ/wCmg4pxavCFMtSy7cqnqbUfHTl3M+2R0FgLXuT0XpR6FZfi9TS+bzCoCW5SBVp61C0y3iSWIGnqYDCPavv0K/JjQ4Vm9dGpVc1aTqeZogANTNtKjGtX38foF5RWnVoCoEKEuggOxsXWxIPwmD/2Mcb+Vb8oVDhyGhlwHzbD4mIog7Mwm7xdV+ptAbv+MVkKmjzGpuw1KUXUwIaQwUqQTqFpBk488f8A/wA/5Osea2azdQ1PGXLUyW1X1ElJJMzjKla3B1Po6EGTyGoBmq0KWomo+skoksB1ubmRuO+H8zQVBWYJqKugAaqVEEJN2aBuTHU/PDno/lhTymXQXFOiigkSYVAvTqQOmBUqy1HbRUI1m6vSPtKApEtF4AMdr7Yrm7eRQvnMvTBpuFsabG7PAk07m8wAZPkDhLJNrRg4GpSklCwAl1BUkVGBsYkHcMCLXu+W4r09ThvBU90DqnnjXEDSppojlhjIKJbUvjvAifD13w1U1kA6VCka7U9IsJkVHJ92zDofEDubR3wlQWnTXLryyeYIkM8i6jYf1pJMCB3IGLTLo7AOtUQ3XlgH63nG+FQMvTLR4VmY/E+WJqdbgXTI0w9WVZgpWAC5N1GwnvgHEsnTUowQ+y5hme1lub2AmT5A4PRzIeqeVUZTUGqDTMeGFNzEG6288FNNxXpanDWe2kDoPPF1ffx+gUeTq8xH1AEiCChcRdbHxneSBefC0gGwu6eTpms9PlwFVGDa2k6i4iOkaN5vPSL64hUo00amSKWoapVbA7gmBEnSbHeDgtBajqGWqIYAj1YFvqcTVjcHOVKgpimqhFHUuXMgsRPtiFHlJ8LWgEiyNNQlapyySlNXFNncX0lipN47Exg3D8gzUkJdTpJImkpgybiTbG67Gk51V/E6zHKmQpVLR1LOoiZM26405ZeQEzHDaYqUgAYJafE94UnvjOJ8NprScgEECxDP/HAcnW+0Nqp19XKJH3cCTKncz0ODcToVOU81QRFxoAn6ziKWVkFT6Q5oZeoQKaFeRUqCWqSGR6SS14CAVJPW24wtkuJTmDSdaZRanKLIWJLk1I8JqyqwgEw3iD3sdPV5twCBpDOQQAfhMTJ6LtP03MDFPxNxlVDnZFYzTy6xTRRLGdQgXsoJZpMA3xlSfcFnW4fRUSQY/rPM9ABNyT0xy3pbwhTyiwZZ1QoqVBA8O5Vrnv06DuX39KqKVXWoajtSYIG0otOWFUkqSwBg0qiMx2IIHvY36YNIonvq/wBPbHb0JteoqZHsNDhAqjLud6aJpOqIMSbRBghTeZjpeUuHehFOksRrGkiGfyPUIPiK/ISZmBZ5PPaVppqg8qkQNMltQYQADJPh7WF+8EbiDATO9hNNlYtAFkcgkbtO0T2nHGW7Kbo8OIiRLSSW1sJJYmSoAU2uAZ7eZRb0c1BQ5L6PEupls+m5BFIbtuYuRqibYPV40Q1MWIqBGEaZAdwomHIIhhcEzEibxY6Hj21mPg6x/W+K/wAreeM2UrKvAJaQAsMCumLQxMmUOo3LXO8DuTZU9YUDSDAG7knbqSsm8CfMnyM9LT7Q3+HpP9b4bfO/ljWh49tZ/qdYP6XeD9I88LBLW8+yv947SP0e0n6AdZCdd251Mws8upu1p1Uovp/dhvS/xD+70kfpdpH1B6QVK9ANVRXhgaVQMIsRqpWiTbyxYsEs1lhUK61Q6GDr4z0Jho09gD85ExuYVmgWSTt4+tv0fit+HeMLFWBnTS5g8I8RnkzvvM9e02n3sTyuVWRCU+XT+6KmY6N5DqLdJGJgAeGknLU1OkA0lBIqEMBABNhIIUg779euN5Th4pkMqrqKx94fhH6P6CLMbKD0jEMjQihSYKnipotQsSPV6b/he3mfrPRHsLR1Lah4vc6/Kw2E2A+Q1KrZCVSqeensxoqX19NdHy303jvbzxrM5LmEMQNQAiKrAbMQRC9zExcEzMAYx8knNRNI0tTq6l6GWpFpHmZnvJ742VYGdNLmDwr4jPJnfeZtMbSBfqI6wA9DwKqqE0iFXxnYFVHu3tP1AHWQrw4k5empWmQaSyC3TReRp29n8T2ubLZVSRCU+WhmkVMwbhvIdRbuRbqvkqEUKLqqyaaK7MSPV6ZN/Lp8zhigSyfC0pPqp06YJBA8Z2LB2A8OxbUY/RHcxKpVbn07JGip7/6VP9Htp/E9r6FOI0LRlLZcaradm22EWtNgPkNtkkFRE0jS1OrqXoSxp6p+d57ye+CoEc5w8VTLKurTAiqRIgxst/aqD5E94DlNyAB4IsAddyJj4d40/UkdJKzIwMhaXMXw05Yzyv2zbbYkC/UTy2VUkALT5SGaZUzDX1eQ3N/Mi3WYKC4VVYUKdktTBu/6IN/DtNp7QesYlQyKoylVW1h6wnbwTEXbQBJ+nngWSoxRpOqrqKKrsxI9XEm/luPrtviYpxGhaPgtlxqtEQwtsOlgYH4Ysqtg3VqtzaZhJCP79phDc6e8D5X8sFzOXFQgMqmxA8Z9liLgRvpE/QjYk4E+TQVEXSIZapYdCW0ap+fXG2psDZaXMXw0gWM8u0+YsNtjA+h1ggXLyiKqhIAAHrCbxtOm/igfXygg4YxNBAQkab+MzpkCfZ7SfoO8guXyqkgBafKQ6qZUyQ/U9hub9ZO3UGToxRpuqqW0hWLEj1dybjtuP3b4YoBMnkxTjSqTBA9YT1JIHh+LSD//ACJyvVbm07JYP7/km/htufwHe0RSAjQtHwf8P4rbQwtsOlpgdOmNvlFD010gBxULjoSwGrr1wVWDM3w9arKXRGIB0+sPXVceHeAL+Z+ESbLyiKqhIAgesJ6Drpvcn8B3gCamVNkpa08NEFiPBafMWGwnZfpPL5VSQAtM0lOpCDJ5kyTvHUmepJ+swUhwuo3LUQvX3rxqa8ae0H6kdJO8zl+ZBZUmCFioReUaxC7ioov0gdyMCylH1SOiqXupLEiE1Em4/H59txIUgICLRhP+H8Vp2bbYdLTYm3Q2VWyBMlkhTJ0KOi/eM0KpMASDEBiY7mNgDiWeo1HpMoVAxW0uYmJuQkxqtMbXjphjK0AosApY6mj4jucGnETSdlFKFB1kkKSTdtRk3tbTYBZIX6TcthfiHDmraCfCaZ1ABxp1QYJDUyDDRBi06twMWc4ycLBQ1fRZCzsico1AFblvpBUF5lQkGRVqEz1CncBgj6U0tK0V0hVUEAAk7aRFwNhH/e/WTjmfTP8Aov7f+nHb0P8A2iPYKWcLSKAfcr4iKhuBMSgNvLrYdowGqEGpG5hps2oFmA9kCmIYMWPcwJkybnAV4UCi6KaCaNHSdIjVJL+6YJW2qLRuOqlDg1WV1GlErq9WLiELQOVuTrYD9JVjwwMyWWC3p5ior6WV3MDxKKi09RLPGokjSPApid9gBAjzapqCnBUaRfVVOowykBgIAsp1EggzYm+NZfhiBkDU0JFLS50CDVkLIXTG4e8CxHTZXLcLIpnXyWYrP3V/eaAdAIOnTchrg2GM0C9oISJaVM7CozDfV5dbR2ttiX2cRGp+3tt2I7+f4wdxhTKZGiEQPTplwAGIpCC1lJHh21fqvtgn2XLxPKTv915Fvh7DCi2MckfE395u4Pfy/CR1OAEAV6Yk2p1NySfapdTjPseXmOVT7fdDuB8Pcj/sYXPDqJrU4pU4NOp/RqPepdCMVIljmZpmQyBNexLT7EyQCL+facGpIqgKoCgbAWA+Qxx35VMqlLhOaqU0RHRUKsqqGBFRIIIGPN+Pen2cPBaVX7CtJqxNNs0EQKVAEMigSjPcajaxK7jTnSquy2e38Kg5akDsaSAj+yMTy+XhvEtMBLUtIuFiCPL5C1hhD0c4XROTy5NKmSaNP3F+BfLHm3EOO1cv6RvlqOWXMUay09dEKnh8AmohayEDeSARveCNOKbeSWerVW9fT/5dT/qpYnmqZsyBNe0tPszJEi/n84x5T+TnjNTO8ZzYzNBKQpUSqUCixT8a728Tnq3XpAgY6/8AKdk6dPhWaemiI6oCrKqhgQywQQJBw0p0r5Ys62iiqAqgKBsBYD6YV4VBy9IHrTSf7ox4jxf0/wA4eCU6v2Fab1GNNs2KaBdIiHRQJRnMjVGmQdNyAvd8NYLQyg001mhS0ry6bGp6tDN1LMSxYQpB8PniaVRbO1oZeGutMBLUtIuFiCOw7QLRGNVW9fT/AKlT9tLCmWyFMGsfs6MQ48IWnP3dOwLQOp64m/DKPOp+ppiab20J3p9hGKopPflEsbzVM+0gQ1BYFp9mbiRf/wDYGDUaaqAqgKBsBYd8cr+UjI06fC826U0VlpEqyqoIIIgggSDjzLiH5QM7/IiVvsKo7saZzYp0wum0OqASrsZXVGmQYuQFzpVXZbPbuFEHL0wfgX9mN0MsA11phU+60i6iIPkO1umKr0O4bSPD8mTSpknL0SSUUknlrcki5xwHpBxurlfSJKFDLLXp16dMPQCJ+lNRSRClRckkAgX6EacU28ks9UrN6+n/AFan+jE81TPtIENQWBabAm4kX2/WBjyf0G43VznHsymYy60Vo0HVMuUXwespXaBDMRB1bQbWx39GilTLa2oUlOtRamoB8SyQL2kkb9OmwaU6yLL6jTVBCgKOwsO+FuFEchB+jjy38rf5R6GTDZTJpSOZNnqBEIpDsLXqf9Pzx3foRw6k3DckzU6ZJy1EklFJJKLJJi5xKVFLijlgGutMIn3UC62hvIdrdMZmG9dS+T/sGPLPSnjVXK+kNKjQy616delTD0AiX8T+NSRCsokkmBAv0I16Gcbq5z0gr0sxl1oJRoVFSgUTw+Ol4mgQzMIOoWg2tc1RSe/KJZ6vmqZPiQIagspaYAO9xe4/YMFo01UQoAHYbXuf13xQ0qKVMszvQpI0gRy1EXUx1kgkqfMGwjDlPLUzmGp8miVCz90AQfDEnYzJ6DYiSQ0Z0qty2M8KYclfr+043RywDQVphEjlQLrbxeQ7COk4qKdFEFAChSIckM3LUx4gABteCWm8BGthivk6SNWIp0hHLiaYIE2uBH4yANyQATjTireSWXWrGasU6ZGmxy7GjTUsCWGhbEpMXE2PfBeK8Loii5FKnt8C/wAMZ0LGdy2WevGa8ct6QryqpFNMuFOXqONVNBDq9JQS5t7LmAYEi5jaqyPEWaooNKkPWItNDSpzWptXq0meVsdNFEqSnh3JswiaV3Fnfa8c16ZH7r+3/pxc18jQUSaNMk2ACJJPYW/7uTABOOX9LeCUvVF6VIk6rBF0r7Nha/mevkIA79PGP8iyRvAzxHL03GXR6nLZ6SqsKNR1ArIbULrMi1m0kTthXKjLMlT1wZXBkLywoMMBHjI0qWbSJjwgzADG+pcKFVKDmJRE0m8i1/1wR5gTMDAMj6I06QhVU+Er4izC8nrfdmHyjznlLdgypwcVOZ51CRCpCksFY/eTr0r7QgiSY1SMVec4cKaUyaxQCpquRLFVAKDTWkkEETJIabwZPSJwsCJWmxBJDsJeSxJIboY7QAdrQMLL6PAADfTEanqEBgukEXsfMXgDrJMBPIcTpqCgcEq5B8VMQWY2A1zF7DsI3EYsPtDR92/ylOxMe13t8yOkkI1+DazJOxBWDGmDbSAIFifrHYQ3TpuqhRoEAAe1FhHfaY+k4YKE55n2G/FO4E+12JPyB6wCuzTXpkgj1dSxifapdiRhjx/ox9dpH7p+sYRzVUrVQsUWKVSSZCjxUr+QxUQB6SpRq0zl66OyVdNl0+IhgQtz1YCZGm4BN8bfg6ZjL6Gd2o1EA0FaUFCLCOXa3bbptg9bLI7+Lllis+9q0AtDAA7gGzbgloicEo1oVArUYYQkTBgCy3uJB26YibWCg+FuKeTpEBmCUVsoliAgsB1JjbqcV2Ry1B81Vq0+ZTr1VXmGKcwkKFuGKx2sJnqpAc4ZUmgiMaZHKQspmdBHW+xXr3BxPLUFUqUNLU6nSZY6rSWF7y0EtuREnbFdpsgvR4MiZ4VpLVXoujMQoJVWpkA6VExJucS9KBSqUWoV0dqVUAHSVv4hAu03bSNo8Qk3wSpmvXK2unpCVZaTAAelMmYBAmexwatTDkBjSLFJHtTp3JF5A1hDI2gdYwd4YF24Olahy2d2o1EA0FaOnQRYQKcRHb6YNwYLSydECdKUU7kwqD6kwMEo1wAgVqWk+FI2IEWW94UNt2HQHC3DXmhTQmmfUqWUyfCVIuOxsP72GWig8rnKdWpFOpVVqgLkDlEDTpp7w1yI2JEX6iWVoFcwk1Hf1dT2tHxUvhUY1l6CKyFOTqYHQ1yzKdLNDTLTBJMn3TiD5mayNrp6VSrJvAhkmTNotPaGwTZCPHOVXp1MtWSoUfQjQLEVDAv8MiCfpfEKHDUr0WplqnKg02pMtDTAEaYVCsRaBttYjDjKGbekWYKw3khYKnfYMSfquI5QoiqEakEZoWCTNyIBm5CgCOkHoLRNpFA8LdcvkaUBilKigAF20qoH1sMJtlqQzb1QKqVn00Wcck+EewBq1MAZmBewJAABw3w86suiE0z6oEqZ9kqBJE7ap+mJ08rS1qw5RLkspk+LxajF4IiGjbV4vPFdpsAV4MiZ1K8lqpovTLkICU1U2AOlRMEWmYk98E4xnkIekwrCdIL0xGkNqIfXPhClDLdDGN1MwTURtdPwpUk30ggJqm9ob8BPXBa1BKjDVyyWgjeSoJjrcaWYdpa9jg7wwcLlvyK8Lram5eY1aiG1ViTqsTJBMm/feZuDjs+FFMtkacBilGkAALtpQQPmYGDZQqiLoakAxgQTBaCIBm8EAR0CkdLC4cdVFabGmZS6mZ0EgG07RqHzjB20QVq5Wl9sesFqpWYLRLgUiNIllAJ1EAlgSBB2JEKSDfyMi52nXJLVTTenqIQHRKvB0qJhhInaTG5wxykZkcGlqYkoQW8RiCRB8QhU72BxGtmJqoQ1OF5gJvAgLM3tHi/V54JsGcW4nTAem4qCAklQPe1RpJMSNBt3gCSYxPKIai6hWriGZYYUgZVihto2JEjyjGVaKVCNXKYuARvLKNW17iHg9IZgbNGJ0awAGlqQDMQImC5MkC9zq12/gcTKKA4Xk25S+uqjf813P/t4DnXFByTVryy6iQKMQrIkEsoAM1B2ESSRGGOF1joVdSTBMX1adTCY/D6ziVULUCy1JtYIQgm/ssdJBn2lm3QA9Jxpt2yC2TZa5DLWr+EalJFIAgypI8HcEXA/fgvE8owpOTVqGBseXB+cJOGMnQUFjT5W+ltM2g7RMAwdu5J643nMrUemyakBZYmGIBjtIkauki2Im7RQ1fMGdKXc99lHxN+4bn6Eil9IuKfZKYdqtZ2YwFHJBIF3a9OAFWT+AF2ANxRy7LsVMmSTMm4ufPTbsLRAEYDnuG85ClRaTgi4Ibt85Hij6TiZWwKVvSA0ncNSquyRLE6gtNuadR5NM6R6qTCn2kBaRA36XVAy0WBBBDEEXEHSbHqMPN6K0TPq0Ek7NUBAJawhvCIqVfCIHi2xX+ldMqKIOkABgAogD2f1RGOvo/6Ij2LHKZ2BTSWnlUmVV03nUDuLAQJM9tjuRs0wgE1AxFkPJ5h2GqFDLpF2kneRFwMVh4gClLRWQDkrJ1Uj4gJFi4M72iLifLQzkUwpq0ixpklhVpzrhQKYU+ELFtRnY2EjGJJ28Afq8QqB6QUMwqBGO3hDOAf6O4Ct5GBcqbtZcho+8fbeE7RPsbzf5+VsUScSCvp106gt6w1aSjUS7kwrSQCVEaR7x+cftgNTSatFUCiCrKQxhlMkvKqRptBMzDdcZp8RToeSfjbfsneY9ntb5ed8a+ztH3j/ADhOxE+x3v8AMDpIKFDPUYl6tDVM+GqCN9XUjrif2vLRHNpdvvR2K/F2Jwp8QHeSfjb8E7gx7PYEfInrBC1Sl66mG8Xq6k6gL+KluAAP1Yh9uy2/Npd/vF7g/F3AwA8ToCtTirSgU6n9IvxUvP54sU+wDtqB06qXM3HhP3MxG0z0naYMe7guTUN4hy2p2NLSu3xGdrnt+vAM1xKkR4a9BTIklkPh6jfr+rz2Jl4tQG1WiP7afxxmpdgL5Kn/AOnosNAHLTmFlklNIkYkKk+y1HU16Hh9zr87HcRYj5kfCuK0fs9IGrS+7QEF0+EeeCUOJUgzFq9AifCAyAqO0zc338/qdSUreCBHoLzkGlY5dSRAj2qXTEW1A6dVIVN18P8AQgxH7p2ki3QhqcXo8+n66l93U99PipeeCZriVIjw16CtIuWQ26jfr+qeuxNSxgB8ooY6l5bUrGnpXY+8Z237fr6L5Ol/6eiy6B6tNZZZJTSJFsMLxagLCrR+jp/HCnCuLUPs9IGrS+7SQXT4R54VKtgEFSY0NRl75fw+7u224i9osR8yR6CitTGlYNOpIgQb0vLA6PEqQZia9AifCAyAqOombzvP/kwq8Wo8+n66l7FT3070vPCKlewCuGB0hqQqb0/DtSFo+m0iwJFuhLlFVzqXltS/o4XYzcztv2895sHNcTpEeCvQVreIsht238yPKeuxMnFaAsKtEfJ0/jjNS7FF8nSP2eky6AdC6iyzKRcWvjYqzGhqPj/4c6bREsbbiL2iR+OB8K4tR5FMGrS9hffTt88Eo8SpBmJr0CJ8IDICve83k3/7k6kpW8AI9ACrTELdKkiBBPgmbXxFwwbSGpCob0vDtTFiPptIsJX6ircXo86n66l7NT30/Q88TzfE6RXw16CtaGLIY/X2kfX6YNSxgB8oqudS8s0vcAW4YG52jftsQd+gMnSPIpldAMDUWWZTqLX/AO9jsTpxWgLCrRHydP44U4VxajyEBq0vZ+NP44VKtiBBVBjQ1Hx/8P4bbSxtuOtokdeuCVKIFSkCFuH1QBBMLM2vgdLiVIMxNegVtpAZAV73m8m+IV+LUedS9dS2f307DzwSlewC1AwOkGkKhnleHZBv+A6iAJX6kyihzK8s0h7IC3DgwTtG9u4IPyAs1xOkV8FegrdGLIY/X2kfXBU4rQFhVoj5On8cZqXYoHKUiaKFNAa4JYT4dRkWv8vPodjgqgwUajD/APD+G07ttuOtosDfqB8L4tR5Kg1qXX307nzwSnxGkHYmvQK20jUkr3vN5N8akpW8AsKFPSNgCbtA3bqcEnCX8s0Pz1L/ABE/jjDxmh+epf4ifxxmpdgOzjJwl/LFH89S/wARP44z+WKP56l/iJ/HCpdgOzjmfTP+i/t/6cXP8sUfz1L/ABE/jjm/THi1E8r1tL3v6RP0fPHbp4y/kWCPYfKSqjWFLUaIB1MCIYki3RrKSD2sZGEqOSeAxzTFRpLEM9xCb+KxaCwv7TsBOkTPiKUnGXp1S/rKSqoUWOpTTaSKbRZtPte9aDco5XO5Vlc62PMDE6tQBJDgsByR1NWLbXjouJbsF/lmCsmpxZTSJ1G9QsLCeiwYkkwfqVsrQZUYfaKmpl0gjUx1EMwGlybgQAFKklTN8EqZOm7OrOsu5EF1BgsFZVU0xMooU7ncT7xqs/wuilOl4iBzJUCWLuFA0WpjwkqABEEQQNhiA6rJVYpoCWchQC4DQxELqkk2JvMm15wX7UInS/8AdPYn90fOBisyfFkXwD4yJYVBqLOSSvq4YXO1gbTF8WQquRIVNvjMbHro2mBPa/kYCf2jyf8AunuB+/8AAHthStUJqoQDPKqwCLzqpdCR+0Ya1P8ACv8AeO0j9HtJ+YA6yFmJ59OQAeXU2Mj2qXWB+zFQFVq1GoKashubT3EW5qeS/wDSPrubCg78yoG9jw6LR08QmfFe823jzK3GMyqhFdWKuyiQWBB1LpMredRB3AgG/Ql/kxPiq/41b/fiWqyKM4P/AMPR/wCWn/SMeWZ/iuep+k9Snk15iVKdI1kYkU9AQeNmg6COjQT0gzGPUOGPpytI7xSUxIvCjqTH4nFdkhSqZioeW9OpUUM7K9RdegKonSVBADLp67yF661JN3zIo4L8m/FM7W45nftwKVUo6RT91F1qQE6FSL6ve3x6Q+vkLzCSeam4AOnnLpkAATpjoMRThtNM2lQA6zRdSzM7HSHpECWJtJJ+uIekGcpEfZ6gDc1TILlBpUM8ll8XuH2R0vHVatc+RR5P+V/8sE68lkXtda1ZT9ClMj8Cw+Q6nHpvo/WqjK8PCA6DQparSPYTe1rSd123b2DX0PyS8LZVJyKKSASuupYnce302x0PDqq0clTaPDToKYG+lUBgfQYjarAKz0i9MKHDqWYrV2/pAEQHxO3Kp+FR+07AY85/JJ6Y1+JcYzNesf8A6ZhTQTpReZThVH7TucdzmvR7I8Rrk5nKh6iqQSz1YBXSGAHhFpWTAPcC0u8E9C8nkcyGytBaTPTcMQXMgNTIHiY9cauP/P0B6nWqNl1NUENzKe9iRzEuRAj5QP3nyr8r/wCWCNeSyL3utasp26FKZHXoWHyHU49T9Ic8gU0alNnWoACFLAyxhRKXEsO4PwhoIFJlfyU8JdFcZKnDKG9qr1E/HjKarIL30K/+XZL/AO2o/wD41x55x/iudpekypkl5gqUafOpsSKZpgtLO0HRpmzQTJiDq0n0XIVRQyNMqpK0qKwoIHhVQIlj0A/V1wtV5f2lm5LqzMKdSqKrLZQnLkI1wTVgdrzE4tq3z5BwfoHxXO1vSHNDPAo6ZZwlME6FQ1KUaD7wO+rr9IHcflIP/wAKzv8AyH/Zh4cNppmqdQAl+XUXUzOx0zTaJYm0gHEON5pGWrRq0tdMqusFgAyNrmAL20HeO5IAJwtJp83FHkGa9KuNfyAtQoQpOk5jUftBy8CHKxYE25syRBi+s+m+ideqMhwwICVOXpa7WjRTuTFoXURcSQN9jZcOWjmFfSahVWKXrVSDZTtrsCG2P1HTEshUXL5FCqStGl4UUgeFBYAsegHXEtUBmmzB62kAtKwCxA9kdQDH4Y3VJ5tGbGHkAyJgdYE/hisq8SpNXZQHkMquVrOtyeWDoVujWkx9ZUM79kCV6RBcyH9p3boOjMRi2ufgAFrVWy7mqCG1CLRaV/1SPpu3tN5n+V/8sHK15LIv6y61qyn2OhSmR7/QsPZ2F5K+m8Zz48dJqTMmldZ16RoYVCzAr4xp5fS97bY5vhf5M+E1lJ+wopDQQWq9g3xDownpMwSLmJqsgh6OVKv2Hh0Gto+zUo5eq50pvpBExqPitZY3OLvi/pTSyFKrmM2wWFpjSty9TSToQdSTPyFzABOG+CcHprl6arzFVRpVRVrABQYAA12AAAxV+knojkq9QHMZfnFabuGq1qulQhSR7RIkNMge78sabjbB59+TH04r8T469WsYRcvUFKkCdNNdVOw7sbS258gAB61mNf2etrLG7adQAOkGBOkAXIJFtiMUHor6I5CnUd8vlfs9RRpJWpVDQSQwnULa0ItIMdDIF9xPh6ik5BqWHWrVI+oLwfkcRONoG83zPtajVU5JoVNQUeEOHpaSGA1Bipe07AwLHFFwvM5vnUeZztDhG0keyKjV3YOxUg8tOShBIMixBPi6mvXJOhN/eboo/ex6D6m0TQ+kWeXLaABUaVqVGZq9cKqUgCxbSSY8Q2BgSYNlOV9g6LMZnTAAlj7K9/4AdT0/AY5f0tyv3ReGY6pJFh7NlB2A/wDOGG4s1EZhhSBNHMU6MtVqMSjiidWpgSCOb7G0je8416Z/0X9v/Tjt6D/sVB7FjluHLUp0WIErTSLGR4YMEMIMHfp+yGS9G6dERTVF8JWytEHyLwRqLH5EDoMaylYxTUK59VSKkFws+LVqYeEQItuZFjaJsziAVaSI0h6rCPCCxqWAsNokm4uTjlJ5ZRyjkyo0gjTJ6Em5JPiLSSQd95v5YUp8ARRACbAXVjspUbubX27QOgwKrVq66WlTDBGeeZaXGoA6hEAmxGw2IsLL7MIiX2j237RvPa89773xmwLVuDq5JaDJB9+RBtB1+GASLRck+WGUosFADKIECEsLRYatpgx2EeeN8gTu2/xN3nv3tHa21sa+zCIl9vjfsRvPY/jB3GJYolpf4h/d6SPPtI+vlBRztUpURmcDTSqS2kke1SvAM4d5Andt/ibuD38vwkdTgBWK9MXPq6m5JPtUupvjUXkGmdWdQWUsBzFBp3CyRIM2MEDvv3jGkzoIQiqp5lkOhrkD52uCb9LeeNOzAmnzTrnXOgRy5jT28p36+eD5OprmoHJRo0qVjTFjve577YgK/htYGgiMymKKM6lCRoI63gytv3dMHy2gaAjU1NRfDppRIC+R2BMwfl54zJA/ZqLBtIVEZrAyoUSPL5jGc4tZarA1vFTPL9kC5F/L4r3Pa1luyAXzoNRanMGhUqydBsA9KRvO1p+vlhpqgYhC6kldQBpnaCpNzG5Fu0jriVQevp/8up/1UsDctJp80hydYOgQEmNPbyk3/CQfwCSZ4HQRUEVDCeA3uLb2sG37+V1uF5j1NNdYlaKMRoNl07736fge9nsnU1k1A5KNGlSsRFjve574WyYP2aiQ2kKiM1gZUKJF9p74fAMy5pgpoNMGosJFKJUQ0W2A8Ri3teVwvmwaqvzBpVKuo6DaGSbTNrfge9jc8tZarA1r0zy/ZAEnf/Vf8IwaoPX0/wDl1P20sEUE4V2VSyMzISs058BCg7nY3kdZA6XlSziwhWoulzpSEImCbb2sAPoe8YyoW1GnzSHY6lOgWQH2e3le9zG1i5OrrJqByUaNKlYgixN73PfEAjw2r6lELrIohiChPh0gSbwfFJj6eeDipTZqbakJclqZ5dz3g9DogTbb6Y1k1P2akQ2nSqk2BlQLi+098Z9o1ezVYc77r1fsxczP4+L5eWLLdkA1M1Lq3MEItUFtBsVCBrTJ8V/1eeGG0OyAlGLAOoNOfCDIMnYgEj5mfLBKg9dS/qP/AKMQqltRp80h3OpDoHhUe72PXe9zG1j+CmqecBVWFRfWNpB5Zu8Fe/cDfoI88A4bVHLRC6k8vUVKE+CQO8bah9fK7uTq6yaiuShsFKxBBgmTe/8A48wZNScvThtMAE2BkDcX2nvh8ENc1HNJtaEv92TTM2DbEmRuD02PewquaBqKwqCE5gJ0G2kLq6367dx2uX7Tq9mqw533Xq/ZjeZ/HxfLywaqIq0ZuYe/0GC3AMlHZAWRi4DLNOZCyQbm0ah+vvaNDMoFXQ6BWbSsUyAXO9gfiDH6+V51S2o0+aQ7nUh0A6VG47H63uY2sXJ1dZLq5KEQFKxBBuZ3/d1G8mFFOGV/CqaxMFo0n2dbDeY7D6T1sQZhWCHWh5gIQmmb2E7mwkEwfIdJxmTQmgmltEEkmAZAJkX798a+1arrVYCtal6v2SNyZ87+KO3WMWW7ASi6+sdWWzHmEIQZXeTuSEgTf92BV2FVBT5oBrIdJCGfZ9oSSN4aD8sWSCAATJi574SrFgxTmkNUModAOkC5HY/Xue1omCFDMoqqVqDSz6R4GksWuCZmYBEnrfywXNcMFUAVOW8baqYMGCJAJ7x9LdcSylXWS6uSkadJWPEDczv5duo3ktzhYE34aDqkUyHYMwNMeIjRpJvchUABPZfhjFF6XqRytRB9rYRfw+Z8sdTOOZ9M/wCi/t/6cdvQf9iI9hf+UqbLS01IiiosG1agLQCkW6HVaTtedLm0FMJzKbeAy2moCap0gCYkU4EQLwoHljMZj1Ppo28szYSnxNFcBXpskDxOrl5lnLRouQ5WxbYG5JxoZ2makNUBphQAVpgCQGX1g0gmVKjStjA2HhxmMxPbR7stlhQ4xlwPG9NmmZWk69dWx1GdV5nfEv5XykRKRt92doK/D2JHyJxmMw9tHuxZL+Wsr3Xv9228g/D3APzA7YAePZcVqcOABTqCysBdqXTT88ZjMVdNHuxqDZnj1FgAKxS4MhW27bbH/wAQYIL/ADjy/wCc/wAr/wC3G8ZjPtYd2NQpwr0hoChSBqXFNPdf4R5YLR49RBYmsWDGQCreEdhbbrf9kAZjMal0sLeWNQKp6Q0Oeh5luXU91/ipeXlguZ49RYQtYoZBkK34bddv2QYIzGYj6WGMsag3848v+c/yv/twpwr0hoChSBqbU091/hHljMZh7WFbsagtLj1EMxNYsGNgVaF8hb63/ZAAqvpDQ5yHmW0VPdfvT/RxvGYq6WF7sagmZ49RZYWsUPcK0/Lbrt+yDBBv5yZf85/lf/bjMZjPtYd2NQpwr0hoChTHM2Rfdft/VwWlx6iGYmsSGiAVaF+Vuu9/2QBmMxqXSwt5Y1Aq3pDQ51M8zZX91/0P0cFzPHqLLC1ih7hWn9a9dsZjMH0sKWWNQb+ceX/Of5X/ANuFOF+kNAUUBqe78L/7cZjMT2sK3Y1BafHqIZiaxIaIUq0LHbw9d74HX9IaHNpHmbB/dfsP0cZjMF0sL3Y1Bczx6iykLWKE+8FaR+K/TBR6R0Pzn+V/4YzGYntYd2NQpwz0hoCko5nf3X7n9HBafHqIZiaxIaIXS0LG8eHrjMZjUulhbyxqC/zky/5z/K/+3A8zx+iykLWKE+8FaR+KxjMZjPtYd2NQQekdD85/lf8AhjP5yZf85/lf/bjeMw9rDuxqNfzky/5z/K/+3HPel3HKLcqH21e636PljMZjt6HSw/kW5HLB/9k="/>
          <p:cNvSpPr>
            <a:spLocks noChangeAspect="1" noChangeArrowheads="1"/>
          </p:cNvSpPr>
          <p:nvPr/>
        </p:nvSpPr>
        <p:spPr bwMode="auto">
          <a:xfrm>
            <a:off x="63500" y="-1571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669838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619155" y="548680"/>
            <a:ext cx="3312368" cy="61247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8000" dirty="0" smtClean="0">
                <a:ea typeface="ＤＦ平成明朝体W7" pitchFamily="1" charset="-128"/>
              </a:rPr>
              <a:t>代表値</a:t>
            </a:r>
            <a:endParaRPr kumimoji="1" lang="en-US" altLang="ja-JP" sz="8000" dirty="0" smtClean="0">
              <a:ea typeface="ＤＦ平成明朝体W7" pitchFamily="1" charset="-128"/>
            </a:endParaRPr>
          </a:p>
          <a:p>
            <a:endParaRPr lang="en-US" altLang="ja-JP" sz="7200" dirty="0">
              <a:ea typeface="ＤＦ平成明朝体W7" pitchFamily="1" charset="-128"/>
            </a:endParaRPr>
          </a:p>
          <a:p>
            <a:endParaRPr kumimoji="1" lang="en-US" altLang="ja-JP" sz="7200" dirty="0" smtClean="0">
              <a:ea typeface="ＤＦ平成明朝体W7" pitchFamily="1" charset="-128"/>
            </a:endParaRPr>
          </a:p>
          <a:p>
            <a:endParaRPr kumimoji="1" lang="en-US" altLang="ja-JP" sz="7200" dirty="0" smtClean="0">
              <a:ea typeface="ＤＦ平成明朝体W7" pitchFamily="1" charset="-128"/>
            </a:endParaRPr>
          </a:p>
          <a:p>
            <a:endParaRPr kumimoji="1" lang="ja-JP" altLang="en-US" sz="9600" dirty="0">
              <a:ea typeface="ＤＦ平成明朝体W7" pitchFamily="1" charset="-128"/>
            </a:endParaRPr>
          </a:p>
        </p:txBody>
      </p:sp>
      <p:sp>
        <p:nvSpPr>
          <p:cNvPr id="3" name="テキスト ボックス 2"/>
          <p:cNvSpPr txBox="1"/>
          <p:nvPr/>
        </p:nvSpPr>
        <p:spPr>
          <a:xfrm>
            <a:off x="276292" y="260648"/>
            <a:ext cx="4931162" cy="1938992"/>
          </a:xfrm>
          <a:prstGeom prst="rect">
            <a:avLst/>
          </a:prstGeom>
          <a:noFill/>
        </p:spPr>
        <p:txBody>
          <a:bodyPr wrap="square" rtlCol="0">
            <a:spAutoFit/>
          </a:bodyPr>
          <a:lstStyle/>
          <a:p>
            <a:r>
              <a:rPr kumimoji="1" lang="ja-JP" altLang="en-US" sz="6000" dirty="0" smtClean="0">
                <a:ea typeface="ＤＦ平成明朝体W7" pitchFamily="1" charset="-128"/>
              </a:rPr>
              <a:t>資料の値全体</a:t>
            </a:r>
            <a:r>
              <a:rPr kumimoji="1" lang="ja-JP" altLang="en-US" sz="6000" dirty="0" smtClean="0">
                <a:ea typeface="ＤＦ平成明朝体W7" pitchFamily="1" charset="-128"/>
              </a:rPr>
              <a:t>を代表する値</a:t>
            </a:r>
            <a:endParaRPr kumimoji="1" lang="ja-JP" altLang="en-US" sz="6000" dirty="0">
              <a:ea typeface="ＤＦ平成明朝体W7" pitchFamily="1" charset="-128"/>
            </a:endParaRPr>
          </a:p>
        </p:txBody>
      </p:sp>
      <p:sp>
        <p:nvSpPr>
          <p:cNvPr id="4" name="テキスト ボックス 3"/>
          <p:cNvSpPr txBox="1"/>
          <p:nvPr/>
        </p:nvSpPr>
        <p:spPr>
          <a:xfrm>
            <a:off x="276292" y="2636912"/>
            <a:ext cx="5073825" cy="769441"/>
          </a:xfrm>
          <a:prstGeom prst="rect">
            <a:avLst/>
          </a:prstGeom>
          <a:noFill/>
        </p:spPr>
        <p:txBody>
          <a:bodyPr wrap="none" rtlCol="0">
            <a:spAutoFit/>
          </a:bodyPr>
          <a:lstStyle/>
          <a:p>
            <a:r>
              <a:rPr kumimoji="1" lang="ja-JP" altLang="en-US" sz="4400" dirty="0" smtClean="0"/>
              <a:t>◎　資料全体の平均</a:t>
            </a:r>
            <a:endParaRPr kumimoji="1" lang="ja-JP" altLang="en-US" sz="4400" dirty="0"/>
          </a:p>
        </p:txBody>
      </p:sp>
      <p:sp>
        <p:nvSpPr>
          <p:cNvPr id="5" name="テキスト ボックス 4"/>
          <p:cNvSpPr txBox="1"/>
          <p:nvPr/>
        </p:nvSpPr>
        <p:spPr>
          <a:xfrm>
            <a:off x="282790" y="3651222"/>
            <a:ext cx="5341527" cy="1446550"/>
          </a:xfrm>
          <a:prstGeom prst="rect">
            <a:avLst/>
          </a:prstGeom>
          <a:noFill/>
        </p:spPr>
        <p:txBody>
          <a:bodyPr wrap="none" rtlCol="0">
            <a:spAutoFit/>
          </a:bodyPr>
          <a:lstStyle/>
          <a:p>
            <a:r>
              <a:rPr kumimoji="1" lang="ja-JP" altLang="en-US" sz="4400" dirty="0" smtClean="0"/>
              <a:t>◎　大きさ順に並べた</a:t>
            </a:r>
            <a:endParaRPr kumimoji="1" lang="en-US" altLang="ja-JP" sz="4400" dirty="0" smtClean="0"/>
          </a:p>
          <a:p>
            <a:r>
              <a:rPr lang="ja-JP" altLang="en-US" sz="4400" dirty="0"/>
              <a:t>　</a:t>
            </a:r>
            <a:r>
              <a:rPr lang="ja-JP" altLang="en-US" sz="4400" dirty="0" smtClean="0"/>
              <a:t>　</a:t>
            </a:r>
            <a:r>
              <a:rPr kumimoji="1" lang="ja-JP" altLang="en-US" sz="4400" dirty="0" smtClean="0"/>
              <a:t>ときの中央の値</a:t>
            </a:r>
            <a:endParaRPr kumimoji="1" lang="ja-JP" altLang="en-US" sz="4400" dirty="0"/>
          </a:p>
        </p:txBody>
      </p:sp>
      <p:sp>
        <p:nvSpPr>
          <p:cNvPr id="6" name="テキスト ボックス 5"/>
          <p:cNvSpPr txBox="1"/>
          <p:nvPr/>
        </p:nvSpPr>
        <p:spPr>
          <a:xfrm>
            <a:off x="310593" y="5235590"/>
            <a:ext cx="4908716" cy="1446550"/>
          </a:xfrm>
          <a:prstGeom prst="rect">
            <a:avLst/>
          </a:prstGeom>
          <a:noFill/>
        </p:spPr>
        <p:txBody>
          <a:bodyPr wrap="none" rtlCol="0">
            <a:spAutoFit/>
          </a:bodyPr>
          <a:lstStyle/>
          <a:p>
            <a:r>
              <a:rPr kumimoji="1" lang="ja-JP" altLang="en-US" sz="4400" dirty="0" smtClean="0"/>
              <a:t>◎　資料の中で最も</a:t>
            </a:r>
            <a:endParaRPr kumimoji="1" lang="en-US" altLang="ja-JP" sz="4400" dirty="0" smtClean="0"/>
          </a:p>
          <a:p>
            <a:r>
              <a:rPr lang="ja-JP" altLang="en-US" sz="4400" dirty="0"/>
              <a:t>　</a:t>
            </a:r>
            <a:r>
              <a:rPr lang="ja-JP" altLang="en-US" sz="4400" dirty="0" smtClean="0"/>
              <a:t>　</a:t>
            </a:r>
            <a:r>
              <a:rPr kumimoji="1" lang="ja-JP" altLang="en-US" sz="4400" dirty="0" smtClean="0"/>
              <a:t>頻繁に表れる値</a:t>
            </a:r>
            <a:endParaRPr kumimoji="1" lang="ja-JP" altLang="en-US" sz="4400" dirty="0"/>
          </a:p>
        </p:txBody>
      </p:sp>
      <p:sp>
        <p:nvSpPr>
          <p:cNvPr id="7" name="テキスト ボックス 6"/>
          <p:cNvSpPr txBox="1"/>
          <p:nvPr/>
        </p:nvSpPr>
        <p:spPr>
          <a:xfrm>
            <a:off x="6028844" y="2513800"/>
            <a:ext cx="2492990" cy="1015663"/>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6000" dirty="0" smtClean="0"/>
              <a:t>平均値</a:t>
            </a:r>
            <a:endParaRPr kumimoji="1" lang="ja-JP" altLang="en-US" sz="6000" dirty="0"/>
          </a:p>
        </p:txBody>
      </p:sp>
      <p:sp>
        <p:nvSpPr>
          <p:cNvPr id="8" name="テキスト ボックス 7"/>
          <p:cNvSpPr txBox="1"/>
          <p:nvPr/>
        </p:nvSpPr>
        <p:spPr>
          <a:xfrm>
            <a:off x="6028844" y="3986950"/>
            <a:ext cx="2492990" cy="1015663"/>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6000" dirty="0" smtClean="0"/>
              <a:t>中央値</a:t>
            </a:r>
            <a:endParaRPr kumimoji="1" lang="ja-JP" altLang="en-US" sz="6000" dirty="0"/>
          </a:p>
        </p:txBody>
      </p:sp>
      <p:sp>
        <p:nvSpPr>
          <p:cNvPr id="9" name="テキスト ボックス 8"/>
          <p:cNvSpPr txBox="1"/>
          <p:nvPr/>
        </p:nvSpPr>
        <p:spPr>
          <a:xfrm>
            <a:off x="6061868" y="5451033"/>
            <a:ext cx="2492990" cy="1015663"/>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6000" dirty="0" smtClean="0"/>
              <a:t>最頻値</a:t>
            </a:r>
            <a:endParaRPr kumimoji="1" lang="ja-JP" altLang="en-US" sz="6000" dirty="0"/>
          </a:p>
        </p:txBody>
      </p:sp>
    </p:spTree>
    <p:extLst>
      <p:ext uri="{BB962C8B-B14F-4D97-AF65-F5344CB8AC3E}">
        <p14:creationId xmlns:p14="http://schemas.microsoft.com/office/powerpoint/2010/main" val="3249499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5" grpId="0"/>
      <p:bldP spid="6" grpId="0"/>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5895" y="2060848"/>
            <a:ext cx="8712968" cy="2123658"/>
          </a:xfrm>
          <a:prstGeom prst="rect">
            <a:avLst/>
          </a:prstGeom>
          <a:noFill/>
        </p:spPr>
        <p:txBody>
          <a:bodyPr wrap="square" rtlCol="0">
            <a:spAutoFit/>
          </a:bodyPr>
          <a:lstStyle/>
          <a:p>
            <a:r>
              <a:rPr kumimoji="1" lang="ja-JP" altLang="en-US" sz="6600" dirty="0" smtClean="0">
                <a:ea typeface="ＤＦ平成明朝体W7" pitchFamily="1" charset="-128"/>
              </a:rPr>
              <a:t>どちらの選手を選べばいいだろうか</a:t>
            </a:r>
            <a:r>
              <a:rPr kumimoji="1" lang="en-US" altLang="ja-JP" sz="6600" dirty="0" smtClean="0">
                <a:ea typeface="ＤＦ平成明朝体W7" pitchFamily="1" charset="-128"/>
              </a:rPr>
              <a:t>?</a:t>
            </a:r>
            <a:endParaRPr kumimoji="1" lang="ja-JP" altLang="en-US" sz="6600" dirty="0">
              <a:ea typeface="ＤＦ平成明朝体W7" pitchFamily="1" charset="-128"/>
            </a:endParaRPr>
          </a:p>
        </p:txBody>
      </p:sp>
    </p:spTree>
    <p:extLst>
      <p:ext uri="{BB962C8B-B14F-4D97-AF65-F5344CB8AC3E}">
        <p14:creationId xmlns:p14="http://schemas.microsoft.com/office/powerpoint/2010/main" val="23590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789040"/>
            <a:ext cx="5982878" cy="280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836712"/>
            <a:ext cx="5040560" cy="2747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1187624" y="1532234"/>
            <a:ext cx="13681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3200" dirty="0" smtClean="0">
                <a:ea typeface="ＤＦ平成明朝体W7" pitchFamily="1" charset="-128"/>
              </a:rPr>
              <a:t>A</a:t>
            </a:r>
            <a:r>
              <a:rPr lang="ja-JP" altLang="en-US" sz="3200" dirty="0" smtClean="0">
                <a:ea typeface="ＤＦ平成明朝体W7" pitchFamily="1" charset="-128"/>
              </a:rPr>
              <a:t>選手</a:t>
            </a:r>
            <a:endParaRPr kumimoji="1" lang="ja-JP" altLang="en-US" sz="3200" dirty="0">
              <a:ea typeface="ＤＦ平成明朝体W7" pitchFamily="1" charset="-128"/>
            </a:endParaRPr>
          </a:p>
        </p:txBody>
      </p:sp>
      <p:sp>
        <p:nvSpPr>
          <p:cNvPr id="9" name="テキスト ボックス 8"/>
          <p:cNvSpPr txBox="1"/>
          <p:nvPr/>
        </p:nvSpPr>
        <p:spPr>
          <a:xfrm>
            <a:off x="1187624" y="4437112"/>
            <a:ext cx="13681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3200" dirty="0" smtClean="0">
                <a:ea typeface="ＤＦ平成明朝体W7" pitchFamily="1" charset="-128"/>
              </a:rPr>
              <a:t>B</a:t>
            </a:r>
            <a:r>
              <a:rPr lang="ja-JP" altLang="en-US" sz="3200" dirty="0" smtClean="0">
                <a:ea typeface="ＤＦ平成明朝体W7" pitchFamily="1" charset="-128"/>
              </a:rPr>
              <a:t>選手</a:t>
            </a:r>
            <a:endParaRPr kumimoji="1" lang="ja-JP" altLang="en-US" sz="3200" dirty="0">
              <a:ea typeface="ＤＦ平成明朝体W7" pitchFamily="1" charset="-128"/>
            </a:endParaRPr>
          </a:p>
        </p:txBody>
      </p:sp>
      <p:sp>
        <p:nvSpPr>
          <p:cNvPr id="10" name="テキスト ボックス 9"/>
          <p:cNvSpPr txBox="1"/>
          <p:nvPr/>
        </p:nvSpPr>
        <p:spPr>
          <a:xfrm>
            <a:off x="2339752" y="86298"/>
            <a:ext cx="4722738" cy="58477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sz="3200" dirty="0" smtClean="0">
                <a:ea typeface="ＤＦ平成明朝体W7" pitchFamily="1" charset="-128"/>
              </a:rPr>
              <a:t>ヒストグラムによる比較</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117466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9"/>
                                        </p:tgtEl>
                                        <p:attrNameLst>
                                          <p:attrName>style.visibility</p:attrName>
                                        </p:attrNameLst>
                                      </p:cBhvr>
                                      <p:to>
                                        <p:strVal val="visible"/>
                                      </p:to>
                                    </p:set>
                                    <p:animEffect transition="in" filter="fade">
                                      <p:cBhvr>
                                        <p:cTn id="7" dur="500"/>
                                        <p:tgtEl>
                                          <p:spTgt spid="102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fade">
                                      <p:cBhvr>
                                        <p:cTn id="12"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04583788"/>
              </p:ext>
            </p:extLst>
          </p:nvPr>
        </p:nvGraphicFramePr>
        <p:xfrm>
          <a:off x="323528" y="188640"/>
          <a:ext cx="2064229" cy="6392793"/>
        </p:xfrm>
        <a:graphic>
          <a:graphicData uri="http://schemas.openxmlformats.org/drawingml/2006/table">
            <a:tbl>
              <a:tblPr/>
              <a:tblGrid>
                <a:gridCol w="1056117"/>
                <a:gridCol w="1008112"/>
              </a:tblGrid>
              <a:tr h="432048">
                <a:tc gridSpan="2">
                  <a:txBody>
                    <a:bodyPr/>
                    <a:lstStyle/>
                    <a:p>
                      <a:pPr algn="ctr" fontAlgn="ctr"/>
                      <a:r>
                        <a:rPr lang="ja-JP" altLang="en-US" sz="1800" b="1" i="0" u="none" strike="noStrike" dirty="0">
                          <a:solidFill>
                            <a:srgbClr val="000000"/>
                          </a:solidFill>
                          <a:effectLst/>
                          <a:latin typeface="ＭＳ Ｐゴシック"/>
                        </a:rPr>
                        <a:t>ボウリングの得点</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83845">
                <a:tc>
                  <a:txBody>
                    <a:bodyPr/>
                    <a:lstStyle/>
                    <a:p>
                      <a:pPr algn="ctr" fontAlgn="ctr"/>
                      <a:r>
                        <a:rPr lang="en-US" sz="1800" b="1" i="0" u="none" strike="noStrike" dirty="0">
                          <a:solidFill>
                            <a:srgbClr val="000000"/>
                          </a:solidFill>
                          <a:effectLst/>
                          <a:latin typeface="ＭＳ Ｐゴシック"/>
                        </a:rPr>
                        <a:t>A</a:t>
                      </a:r>
                      <a:r>
                        <a:rPr lang="ja-JP" altLang="en-US" sz="1800" b="1"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000000"/>
                          </a:solidFill>
                          <a:effectLst/>
                          <a:latin typeface="ＭＳ Ｐゴシック"/>
                        </a:rPr>
                        <a:t>B</a:t>
                      </a:r>
                      <a:r>
                        <a:rPr lang="ja-JP" altLang="en-US" sz="1800" b="1"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83845">
                <a:tc>
                  <a:txBody>
                    <a:bodyPr/>
                    <a:lstStyle/>
                    <a:p>
                      <a:pPr algn="ctr" fontAlgn="ctr"/>
                      <a:r>
                        <a:rPr lang="en-US" altLang="ja-JP" sz="1800" b="1" i="0" u="none" strike="noStrike" dirty="0">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89856199"/>
              </p:ext>
            </p:extLst>
          </p:nvPr>
        </p:nvGraphicFramePr>
        <p:xfrm>
          <a:off x="2987824" y="1196752"/>
          <a:ext cx="5848798" cy="5378955"/>
        </p:xfrm>
        <a:graphic>
          <a:graphicData uri="http://schemas.openxmlformats.org/drawingml/2006/table">
            <a:tbl>
              <a:tblPr/>
              <a:tblGrid>
                <a:gridCol w="2954548"/>
                <a:gridCol w="1447125"/>
                <a:gridCol w="1447125"/>
              </a:tblGrid>
              <a:tr h="580260">
                <a:tc rowSpan="2">
                  <a:txBody>
                    <a:bodyPr/>
                    <a:lstStyle/>
                    <a:p>
                      <a:pPr algn="ctr" fontAlgn="ctr"/>
                      <a:r>
                        <a:rPr lang="ja-JP" altLang="en-US" sz="2800" b="0" i="0" u="none" strike="noStrike" dirty="0">
                          <a:solidFill>
                            <a:srgbClr val="000000"/>
                          </a:solidFill>
                          <a:effectLst/>
                          <a:latin typeface="ＭＳ Ｐゴシック"/>
                        </a:rPr>
                        <a:t>記録</a:t>
                      </a:r>
                      <a:r>
                        <a:rPr lang="en-US" altLang="ja-JP" sz="2800" b="0" i="0" u="none" strike="noStrike" dirty="0">
                          <a:solidFill>
                            <a:srgbClr val="000000"/>
                          </a:solidFill>
                          <a:effectLst/>
                          <a:latin typeface="ＭＳ Ｐゴシック"/>
                        </a:rPr>
                        <a:t>(</a:t>
                      </a:r>
                      <a:r>
                        <a:rPr lang="en-US" sz="2800" b="0" i="0" u="none" strike="noStrike" dirty="0">
                          <a:solidFill>
                            <a:srgbClr val="000000"/>
                          </a:solidFill>
                          <a:effectLst/>
                          <a:latin typeface="ＭＳ Ｐゴシック"/>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A</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B</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vMerge="1">
                  <a:txBody>
                    <a:bodyPr/>
                    <a:lstStyle/>
                    <a:p>
                      <a:endParaRPr kumimoji="1" lang="ja-JP" altLang="en-US"/>
                    </a:p>
                  </a:txBody>
                  <a:tcPr/>
                </a:tc>
                <a:tc>
                  <a:txBody>
                    <a:bodyPr/>
                    <a:lstStyle/>
                    <a:p>
                      <a:pPr algn="ctr" fontAlgn="ctr"/>
                      <a:r>
                        <a:rPr lang="ja-JP" altLang="en-US" sz="2800" b="0" i="0" u="none" strike="noStrike">
                          <a:solidFill>
                            <a:srgbClr val="000000"/>
                          </a:solidFill>
                          <a:effectLst/>
                          <a:latin typeface="ＭＳ Ｐゴシック"/>
                        </a:rPr>
                        <a:t>度数</a:t>
                      </a:r>
                      <a:r>
                        <a:rPr lang="en-US" altLang="ja-JP" sz="2800" b="0" i="0" u="none" strike="noStrike">
                          <a:solidFill>
                            <a:srgbClr val="000000"/>
                          </a:solidFill>
                          <a:effectLst/>
                          <a:latin typeface="ＭＳ Ｐゴシック"/>
                        </a:rPr>
                        <a:t>(</a:t>
                      </a:r>
                      <a:r>
                        <a:rPr lang="ja-JP" altLang="en-US" sz="2800" b="0" i="0" u="none" strike="noStrike">
                          <a:solidFill>
                            <a:srgbClr val="000000"/>
                          </a:solidFill>
                          <a:effectLst/>
                          <a:latin typeface="ＭＳ Ｐゴシック"/>
                        </a:rPr>
                        <a:t>回</a:t>
                      </a:r>
                      <a:r>
                        <a:rPr lang="en-US" altLang="ja-JP" sz="2800" b="0" i="0" u="none" strike="noStrike">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2800" b="0" i="0" u="none" strike="noStrike" dirty="0">
                          <a:solidFill>
                            <a:srgbClr val="000000"/>
                          </a:solidFill>
                          <a:effectLst/>
                          <a:latin typeface="ＭＳ Ｐゴシック"/>
                        </a:rPr>
                        <a:t>度数</a:t>
                      </a:r>
                      <a:r>
                        <a:rPr lang="en-US" altLang="ja-JP" sz="2800" b="0" i="0" u="none" strike="noStrike" dirty="0">
                          <a:solidFill>
                            <a:srgbClr val="000000"/>
                          </a:solidFill>
                          <a:effectLst/>
                          <a:latin typeface="ＭＳ Ｐゴシック"/>
                        </a:rPr>
                        <a:t>(</a:t>
                      </a:r>
                      <a:r>
                        <a:rPr lang="ja-JP" altLang="en-US" sz="2800" b="0" i="0" u="none" strike="noStrike" dirty="0">
                          <a:solidFill>
                            <a:srgbClr val="000000"/>
                          </a:solidFill>
                          <a:effectLst/>
                          <a:latin typeface="ＭＳ Ｐゴシック"/>
                        </a:rPr>
                        <a:t>回</a:t>
                      </a:r>
                      <a:r>
                        <a:rPr lang="en-US" altLang="ja-JP" sz="2800" b="0" i="0" u="none" strike="noStrike" dirty="0">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a:txBody>
                    <a:bodyPr/>
                    <a:lstStyle/>
                    <a:p>
                      <a:pPr algn="ctr" fontAlgn="ctr"/>
                      <a:r>
                        <a:rPr lang="en-US" altLang="ja-JP" sz="2800" b="0" i="0" u="none" strike="noStrike">
                          <a:solidFill>
                            <a:srgbClr val="000000"/>
                          </a:solidFill>
                          <a:effectLst/>
                          <a:latin typeface="ＭＳ Ｐゴシック"/>
                        </a:rPr>
                        <a:t>160</a:t>
                      </a:r>
                      <a:r>
                        <a:rPr lang="ja-JP" altLang="en-US" sz="2800" b="0" i="0" u="none" strike="noStrike">
                          <a:solidFill>
                            <a:srgbClr val="000000"/>
                          </a:solidFill>
                          <a:effectLst/>
                          <a:latin typeface="ＭＳ Ｐゴシック"/>
                        </a:rPr>
                        <a:t>以上～</a:t>
                      </a: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175</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200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ja-JP" altLang="en-US" sz="2800" b="0" i="0" u="none" strike="noStrike">
                          <a:solidFill>
                            <a:srgbClr val="000000"/>
                          </a:solidFill>
                          <a:effectLst/>
                          <a:latin typeface="ＭＳ Ｐゴシック"/>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テキスト ボックス 2"/>
          <p:cNvSpPr txBox="1"/>
          <p:nvPr/>
        </p:nvSpPr>
        <p:spPr>
          <a:xfrm>
            <a:off x="2833394" y="152195"/>
            <a:ext cx="6288901" cy="954107"/>
          </a:xfrm>
          <a:prstGeom prst="rect">
            <a:avLst/>
          </a:prstGeom>
          <a:noFill/>
        </p:spPr>
        <p:txBody>
          <a:bodyPr wrap="none" rtlCol="0">
            <a:spAutoFit/>
          </a:bodyPr>
          <a:lstStyle/>
          <a:p>
            <a:r>
              <a:rPr kumimoji="1" lang="ja-JP" altLang="en-US" sz="2800" dirty="0" smtClean="0">
                <a:ea typeface="ＤＦ平成明朝体W7" pitchFamily="1" charset="-128"/>
              </a:rPr>
              <a:t>どちらの選手が個人戦に出場するのに</a:t>
            </a:r>
            <a:endParaRPr kumimoji="1" lang="en-US" altLang="ja-JP" sz="2800" dirty="0" smtClean="0">
              <a:ea typeface="ＤＦ平成明朝体W7" pitchFamily="1" charset="-128"/>
            </a:endParaRPr>
          </a:p>
          <a:p>
            <a:r>
              <a:rPr kumimoji="1" lang="ja-JP" altLang="en-US" sz="2800" dirty="0" smtClean="0">
                <a:ea typeface="ＤＦ平成明朝体W7" pitchFamily="1" charset="-128"/>
              </a:rPr>
              <a:t>ふさわしいだろうか？</a:t>
            </a:r>
            <a:endParaRPr kumimoji="1" lang="ja-JP" altLang="en-US" sz="2800" dirty="0">
              <a:ea typeface="ＤＦ平成明朝体W7" pitchFamily="1"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04547948"/>
              </p:ext>
            </p:extLst>
          </p:nvPr>
        </p:nvGraphicFramePr>
        <p:xfrm>
          <a:off x="5977844" y="2204864"/>
          <a:ext cx="1447125" cy="4362450"/>
        </p:xfrm>
        <a:graphic>
          <a:graphicData uri="http://schemas.openxmlformats.org/drawingml/2006/table">
            <a:tbl>
              <a:tblPr/>
              <a:tblGrid>
                <a:gridCol w="1447125"/>
              </a:tblGrid>
              <a:tr h="274781">
                <a:tc>
                  <a:txBody>
                    <a:bodyPr/>
                    <a:lstStyle/>
                    <a:p>
                      <a:pPr algn="ctr" fontAlgn="ctr"/>
                      <a:r>
                        <a:rPr lang="en-US" altLang="ja-JP" sz="2800" b="0" i="0" u="none" strike="noStrike" dirty="0">
                          <a:solidFill>
                            <a:srgbClr val="000000"/>
                          </a:solidFill>
                          <a:effectLst/>
                          <a:latin typeface="ＭＳ Ｐゴシック"/>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7</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98158685"/>
              </p:ext>
            </p:extLst>
          </p:nvPr>
        </p:nvGraphicFramePr>
        <p:xfrm>
          <a:off x="7380312" y="2204864"/>
          <a:ext cx="1447125" cy="4362450"/>
        </p:xfrm>
        <a:graphic>
          <a:graphicData uri="http://schemas.openxmlformats.org/drawingml/2006/table">
            <a:tbl>
              <a:tblPr/>
              <a:tblGrid>
                <a:gridCol w="1447125"/>
              </a:tblGrid>
              <a:tr h="274781">
                <a:tc>
                  <a:txBody>
                    <a:bodyPr/>
                    <a:lstStyle/>
                    <a:p>
                      <a:pPr algn="ctr" fontAlgn="ctr"/>
                      <a:r>
                        <a:rPr lang="en-US" altLang="ja-JP" sz="2800" b="0" i="0" u="none" strike="noStrike" dirty="0">
                          <a:solidFill>
                            <a:srgbClr val="000000"/>
                          </a:solidFill>
                          <a:effectLst/>
                          <a:latin typeface="ＭＳ Ｐゴシック"/>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4</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6</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3</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1</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r h="274781">
                <a:tc>
                  <a:txBody>
                    <a:bodyPr/>
                    <a:lstStyle/>
                    <a:p>
                      <a:pPr algn="ctr" fontAlgn="ctr"/>
                      <a:r>
                        <a:rPr lang="en-US" altLang="ja-JP" sz="2800" b="0" i="0" u="none" strike="noStrike" dirty="0">
                          <a:solidFill>
                            <a:srgbClr val="000000"/>
                          </a:solidFill>
                          <a:effectLst/>
                          <a:latin typeface="ＭＳ Ｐゴシック"/>
                        </a:rPr>
                        <a:t>20</a:t>
                      </a:r>
                    </a:p>
                  </a:txBody>
                  <a:tcPr marL="9525" marR="9525" marT="9525"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55438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152195"/>
            <a:ext cx="6480720" cy="584775"/>
          </a:xfrm>
          <a:prstGeom prst="rect">
            <a:avLst/>
          </a:prstGeom>
          <a:noFill/>
        </p:spPr>
        <p:txBody>
          <a:bodyPr wrap="square" rtlCol="0">
            <a:spAutoFit/>
          </a:bodyPr>
          <a:lstStyle/>
          <a:p>
            <a:r>
              <a:rPr kumimoji="1" lang="ja-JP" altLang="en-US" sz="3200" dirty="0" smtClean="0">
                <a:ea typeface="ＤＦ平成明朝体W7" pitchFamily="1" charset="-128"/>
              </a:rPr>
              <a:t>資料全体の特徴を表す数値として</a:t>
            </a:r>
            <a:endParaRPr kumimoji="1" lang="ja-JP" altLang="en-US" sz="3200" dirty="0">
              <a:ea typeface="ＤＦ平成明朝体W7" pitchFamily="1" charset="-128"/>
            </a:endParaRPr>
          </a:p>
        </p:txBody>
      </p:sp>
      <p:sp>
        <p:nvSpPr>
          <p:cNvPr id="7" name="テキスト ボックス 6"/>
          <p:cNvSpPr txBox="1"/>
          <p:nvPr/>
        </p:nvSpPr>
        <p:spPr>
          <a:xfrm>
            <a:off x="353834" y="1484784"/>
            <a:ext cx="1625878" cy="646331"/>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3600" dirty="0" smtClean="0">
                <a:ea typeface="ＤＦ平成明朝体W7" pitchFamily="1" charset="-128"/>
              </a:rPr>
              <a:t>平均値</a:t>
            </a:r>
            <a:endParaRPr kumimoji="1" lang="ja-JP" altLang="en-US" sz="3600" dirty="0">
              <a:ea typeface="ＤＦ平成明朝体W7" pitchFamily="1" charset="-128"/>
            </a:endParaRPr>
          </a:p>
        </p:txBody>
      </p:sp>
      <p:sp>
        <p:nvSpPr>
          <p:cNvPr id="8" name="テキスト ボックス 7"/>
          <p:cNvSpPr txBox="1"/>
          <p:nvPr/>
        </p:nvSpPr>
        <p:spPr>
          <a:xfrm>
            <a:off x="2096805" y="1392450"/>
            <a:ext cx="812939" cy="830997"/>
          </a:xfrm>
          <a:prstGeom prst="rect">
            <a:avLst/>
          </a:prstGeom>
          <a:noFill/>
        </p:spPr>
        <p:txBody>
          <a:bodyPr wrap="square" rtlCol="0">
            <a:spAutoFit/>
          </a:bodyPr>
          <a:lstStyle/>
          <a:p>
            <a:r>
              <a:rPr kumimoji="1" lang="ja-JP" altLang="en-US" sz="4800" dirty="0" smtClean="0">
                <a:ea typeface="ＤＦ平成明朝体W7" pitchFamily="1" charset="-128"/>
              </a:rPr>
              <a:t>＝</a:t>
            </a:r>
            <a:endParaRPr kumimoji="1" lang="ja-JP" altLang="en-US" sz="4800" dirty="0">
              <a:ea typeface="ＤＦ平成明朝体W7" pitchFamily="1" charset="-128"/>
            </a:endParaRPr>
          </a:p>
        </p:txBody>
      </p:sp>
      <p:cxnSp>
        <p:nvCxnSpPr>
          <p:cNvPr id="10" name="直線コネクタ 9"/>
          <p:cNvCxnSpPr/>
          <p:nvPr/>
        </p:nvCxnSpPr>
        <p:spPr>
          <a:xfrm>
            <a:off x="3059832" y="1807949"/>
            <a:ext cx="46805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139952" y="1947814"/>
            <a:ext cx="2520280" cy="646331"/>
          </a:xfrm>
          <a:prstGeom prst="rect">
            <a:avLst/>
          </a:prstGeom>
          <a:noFill/>
        </p:spPr>
        <p:txBody>
          <a:bodyPr wrap="square" rtlCol="0">
            <a:spAutoFit/>
          </a:bodyPr>
          <a:lstStyle/>
          <a:p>
            <a:r>
              <a:rPr kumimoji="1" lang="ja-JP" altLang="en-US" sz="3600" dirty="0" smtClean="0">
                <a:ea typeface="ＤＦ平成明朝体W7" pitchFamily="1" charset="-128"/>
              </a:rPr>
              <a:t>資料の個数</a:t>
            </a:r>
            <a:endParaRPr kumimoji="1" lang="ja-JP" altLang="en-US" sz="3600" dirty="0">
              <a:ea typeface="ＤＦ平成明朝体W7" pitchFamily="1" charset="-128"/>
            </a:endParaRPr>
          </a:p>
        </p:txBody>
      </p:sp>
      <p:sp>
        <p:nvSpPr>
          <p:cNvPr id="14" name="テキスト ボックス 13"/>
          <p:cNvSpPr txBox="1"/>
          <p:nvPr/>
        </p:nvSpPr>
        <p:spPr>
          <a:xfrm>
            <a:off x="3059832" y="1069284"/>
            <a:ext cx="4824536" cy="646331"/>
          </a:xfrm>
          <a:prstGeom prst="rect">
            <a:avLst/>
          </a:prstGeom>
          <a:noFill/>
        </p:spPr>
        <p:txBody>
          <a:bodyPr wrap="square" rtlCol="0">
            <a:spAutoFit/>
          </a:bodyPr>
          <a:lstStyle/>
          <a:p>
            <a:r>
              <a:rPr kumimoji="1" lang="ja-JP" altLang="en-US" sz="3600" dirty="0" smtClean="0">
                <a:ea typeface="ＤＦ平成明朝体W7" pitchFamily="1" charset="-128"/>
              </a:rPr>
              <a:t>資料の個々の値の合計</a:t>
            </a:r>
            <a:endParaRPr kumimoji="1" lang="ja-JP" altLang="en-US" sz="3600" dirty="0">
              <a:ea typeface="ＤＦ平成明朝体W7" pitchFamily="1" charset="-128"/>
            </a:endParaRPr>
          </a:p>
        </p:txBody>
      </p:sp>
      <p:sp>
        <p:nvSpPr>
          <p:cNvPr id="15" name="テキスト ボックス 14"/>
          <p:cNvSpPr txBox="1"/>
          <p:nvPr/>
        </p:nvSpPr>
        <p:spPr>
          <a:xfrm>
            <a:off x="611560" y="3774068"/>
            <a:ext cx="7560840" cy="707886"/>
          </a:xfrm>
          <a:prstGeom prst="rect">
            <a:avLst/>
          </a:prstGeom>
          <a:noFill/>
        </p:spPr>
        <p:txBody>
          <a:bodyPr wrap="square" rtlCol="0">
            <a:spAutoFit/>
          </a:bodyPr>
          <a:lstStyle/>
          <a:p>
            <a:r>
              <a:rPr kumimoji="1" lang="en-US" altLang="ja-JP" sz="4000" dirty="0" smtClean="0">
                <a:ea typeface="ＤＦ平成明朝体W7" pitchFamily="1" charset="-128"/>
              </a:rPr>
              <a:t>A</a:t>
            </a:r>
            <a:r>
              <a:rPr kumimoji="1" lang="ja-JP" altLang="en-US" sz="4000" dirty="0" smtClean="0">
                <a:ea typeface="ＤＦ平成明朝体W7" pitchFamily="1" charset="-128"/>
              </a:rPr>
              <a:t>の選手の平均値は　</a:t>
            </a:r>
            <a:r>
              <a:rPr kumimoji="1" lang="en-US" altLang="ja-JP" sz="4000" dirty="0" smtClean="0">
                <a:ea typeface="ＤＦ平成明朝体W7" pitchFamily="1" charset="-128"/>
              </a:rPr>
              <a:t>176.8</a:t>
            </a:r>
            <a:r>
              <a:rPr kumimoji="1" lang="ja-JP" altLang="en-US" sz="4000" dirty="0" smtClean="0">
                <a:ea typeface="ＤＦ平成明朝体W7" pitchFamily="1" charset="-128"/>
              </a:rPr>
              <a:t>　</a:t>
            </a:r>
            <a:r>
              <a:rPr kumimoji="1" lang="en-US" altLang="ja-JP" sz="4000" dirty="0" smtClean="0">
                <a:ea typeface="ＤＦ平成明朝体W7" pitchFamily="1" charset="-128"/>
              </a:rPr>
              <a:t>(</a:t>
            </a:r>
            <a:r>
              <a:rPr kumimoji="1" lang="ja-JP" altLang="en-US" sz="4000" dirty="0" smtClean="0">
                <a:ea typeface="ＤＦ平成明朝体W7" pitchFamily="1" charset="-128"/>
              </a:rPr>
              <a:t>点</a:t>
            </a:r>
            <a:r>
              <a:rPr kumimoji="1" lang="en-US" altLang="ja-JP" sz="4000" dirty="0" smtClean="0">
                <a:ea typeface="ＤＦ平成明朝体W7" pitchFamily="1" charset="-128"/>
              </a:rPr>
              <a:t>)</a:t>
            </a:r>
            <a:endParaRPr kumimoji="1" lang="ja-JP" altLang="en-US" sz="4000" dirty="0">
              <a:ea typeface="ＤＦ平成明朝体W7" pitchFamily="1" charset="-128"/>
            </a:endParaRPr>
          </a:p>
        </p:txBody>
      </p:sp>
      <p:sp>
        <p:nvSpPr>
          <p:cNvPr id="16" name="テキスト ボックス 15"/>
          <p:cNvSpPr txBox="1"/>
          <p:nvPr/>
        </p:nvSpPr>
        <p:spPr>
          <a:xfrm>
            <a:off x="628255" y="4861332"/>
            <a:ext cx="7560840" cy="707886"/>
          </a:xfrm>
          <a:prstGeom prst="rect">
            <a:avLst/>
          </a:prstGeom>
          <a:noFill/>
        </p:spPr>
        <p:txBody>
          <a:bodyPr wrap="square" rtlCol="0">
            <a:spAutoFit/>
          </a:bodyPr>
          <a:lstStyle/>
          <a:p>
            <a:r>
              <a:rPr kumimoji="1" lang="en-US" altLang="ja-JP" sz="4000" dirty="0" smtClean="0">
                <a:ea typeface="ＤＦ平成明朝体W7" pitchFamily="1" charset="-128"/>
              </a:rPr>
              <a:t>B</a:t>
            </a:r>
            <a:r>
              <a:rPr kumimoji="1" lang="ja-JP" altLang="en-US" sz="4000" dirty="0" smtClean="0">
                <a:ea typeface="ＤＦ平成明朝体W7" pitchFamily="1" charset="-128"/>
              </a:rPr>
              <a:t>の選手の平均値は　</a:t>
            </a:r>
            <a:r>
              <a:rPr kumimoji="1" lang="en-US" altLang="ja-JP" sz="4000" dirty="0" smtClean="0">
                <a:ea typeface="ＤＦ平成明朝体W7" pitchFamily="1" charset="-128"/>
              </a:rPr>
              <a:t>177.1</a:t>
            </a:r>
            <a:r>
              <a:rPr kumimoji="1" lang="ja-JP" altLang="en-US" sz="4000" dirty="0" smtClean="0">
                <a:ea typeface="ＤＦ平成明朝体W7" pitchFamily="1" charset="-128"/>
              </a:rPr>
              <a:t>　</a:t>
            </a:r>
            <a:r>
              <a:rPr kumimoji="1" lang="en-US" altLang="ja-JP" sz="4000" dirty="0" smtClean="0">
                <a:ea typeface="ＤＦ平成明朝体W7" pitchFamily="1" charset="-128"/>
              </a:rPr>
              <a:t>(</a:t>
            </a:r>
            <a:r>
              <a:rPr kumimoji="1" lang="ja-JP" altLang="en-US" sz="4000" dirty="0" smtClean="0">
                <a:ea typeface="ＤＦ平成明朝体W7" pitchFamily="1" charset="-128"/>
              </a:rPr>
              <a:t>点</a:t>
            </a:r>
            <a:r>
              <a:rPr kumimoji="1" lang="en-US" altLang="ja-JP" sz="4000" dirty="0" smtClean="0">
                <a:ea typeface="ＤＦ平成明朝体W7" pitchFamily="1" charset="-128"/>
              </a:rPr>
              <a:t>)</a:t>
            </a:r>
            <a:endParaRPr kumimoji="1" lang="ja-JP" altLang="en-US" sz="4000" dirty="0">
              <a:ea typeface="ＤＦ平成明朝体W7" pitchFamily="1" charset="-128"/>
            </a:endParaRPr>
          </a:p>
        </p:txBody>
      </p:sp>
    </p:spTree>
    <p:extLst>
      <p:ext uri="{BB962C8B-B14F-4D97-AF65-F5344CB8AC3E}">
        <p14:creationId xmlns:p14="http://schemas.microsoft.com/office/powerpoint/2010/main" val="208346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13" grpId="0"/>
      <p:bldP spid="14"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02573421"/>
              </p:ext>
            </p:extLst>
          </p:nvPr>
        </p:nvGraphicFramePr>
        <p:xfrm>
          <a:off x="2987824" y="1196752"/>
          <a:ext cx="5848798" cy="5378955"/>
        </p:xfrm>
        <a:graphic>
          <a:graphicData uri="http://schemas.openxmlformats.org/drawingml/2006/table">
            <a:tbl>
              <a:tblPr/>
              <a:tblGrid>
                <a:gridCol w="2954548"/>
                <a:gridCol w="1447125"/>
                <a:gridCol w="1447125"/>
              </a:tblGrid>
              <a:tr h="580260">
                <a:tc rowSpan="2">
                  <a:txBody>
                    <a:bodyPr/>
                    <a:lstStyle/>
                    <a:p>
                      <a:pPr algn="ctr" fontAlgn="ctr"/>
                      <a:r>
                        <a:rPr lang="ja-JP" altLang="en-US" sz="2800" b="0" i="0" u="none" strike="noStrike" dirty="0">
                          <a:solidFill>
                            <a:srgbClr val="000000"/>
                          </a:solidFill>
                          <a:effectLst/>
                          <a:latin typeface="ＭＳ Ｐゴシック"/>
                        </a:rPr>
                        <a:t>記録</a:t>
                      </a:r>
                      <a:r>
                        <a:rPr lang="en-US" altLang="ja-JP" sz="2800" b="0" i="0" u="none" strike="noStrike" dirty="0">
                          <a:solidFill>
                            <a:srgbClr val="000000"/>
                          </a:solidFill>
                          <a:effectLst/>
                          <a:latin typeface="ＭＳ Ｐゴシック"/>
                        </a:rPr>
                        <a:t>(</a:t>
                      </a:r>
                      <a:r>
                        <a:rPr lang="en-US" sz="2800" b="0" i="0" u="none" strike="noStrike" dirty="0">
                          <a:solidFill>
                            <a:srgbClr val="000000"/>
                          </a:solidFill>
                          <a:effectLst/>
                          <a:latin typeface="ＭＳ Ｐゴシック"/>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A</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algn="ctr" fontAlgn="ctr"/>
                      <a:r>
                        <a:rPr lang="ja-JP" altLang="en-US" sz="2800" b="0" i="0" u="none" strike="noStrike" dirty="0" smtClean="0">
                          <a:solidFill>
                            <a:srgbClr val="000000"/>
                          </a:solidFill>
                          <a:effectLst/>
                          <a:latin typeface="ＭＳ Ｐゴシック"/>
                        </a:rPr>
                        <a:t>階級値</a:t>
                      </a:r>
                      <a:r>
                        <a:rPr lang="en-US" altLang="ja-JP" sz="2800" b="0" i="0" u="none" strike="noStrike" dirty="0" smtClean="0">
                          <a:solidFill>
                            <a:srgbClr val="000000"/>
                          </a:solidFill>
                          <a:effectLst/>
                          <a:latin typeface="ＭＳ Ｐゴシック"/>
                        </a:rPr>
                        <a:t>×</a:t>
                      </a:r>
                      <a:r>
                        <a:rPr lang="ja-JP" altLang="en-US" sz="2800" b="0" i="0" u="none" strike="noStrike" dirty="0" smtClean="0">
                          <a:solidFill>
                            <a:srgbClr val="000000"/>
                          </a:solidFill>
                          <a:effectLst/>
                          <a:latin typeface="ＭＳ Ｐゴシック"/>
                        </a:rPr>
                        <a:t>度数</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vMerge="1">
                  <a:txBody>
                    <a:bodyPr/>
                    <a:lstStyle/>
                    <a:p>
                      <a:endParaRPr kumimoji="1" lang="ja-JP" altLang="en-US"/>
                    </a:p>
                  </a:txBody>
                  <a:tcPr/>
                </a:tc>
                <a:tc>
                  <a:txBody>
                    <a:bodyPr/>
                    <a:lstStyle/>
                    <a:p>
                      <a:pPr algn="ctr" fontAlgn="ctr"/>
                      <a:r>
                        <a:rPr lang="ja-JP" altLang="en-US" sz="2800" b="0" i="0" u="none" strike="noStrike">
                          <a:solidFill>
                            <a:srgbClr val="000000"/>
                          </a:solidFill>
                          <a:effectLst/>
                          <a:latin typeface="ＭＳ Ｐゴシック"/>
                        </a:rPr>
                        <a:t>度数</a:t>
                      </a:r>
                      <a:r>
                        <a:rPr lang="en-US" altLang="ja-JP" sz="2800" b="0" i="0" u="none" strike="noStrike">
                          <a:solidFill>
                            <a:srgbClr val="000000"/>
                          </a:solidFill>
                          <a:effectLst/>
                          <a:latin typeface="ＭＳ Ｐゴシック"/>
                        </a:rPr>
                        <a:t>(</a:t>
                      </a:r>
                      <a:r>
                        <a:rPr lang="ja-JP" altLang="en-US" sz="2800" b="0" i="0" u="none" strike="noStrike">
                          <a:solidFill>
                            <a:srgbClr val="000000"/>
                          </a:solidFill>
                          <a:effectLst/>
                          <a:latin typeface="ＭＳ Ｐゴシック"/>
                        </a:rPr>
                        <a:t>回</a:t>
                      </a:r>
                      <a:r>
                        <a:rPr lang="en-US" altLang="ja-JP" sz="2800" b="0" i="0" u="none" strike="noStrike">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vMerge="1">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a:txBody>
                    <a:bodyPr/>
                    <a:lstStyle/>
                    <a:p>
                      <a:pPr algn="ctr" fontAlgn="ctr"/>
                      <a:r>
                        <a:rPr lang="en-US" altLang="ja-JP" sz="2800" b="0" i="0" u="none" strike="noStrike" dirty="0">
                          <a:solidFill>
                            <a:srgbClr val="000000"/>
                          </a:solidFill>
                          <a:effectLst/>
                          <a:latin typeface="ＭＳ Ｐゴシック"/>
                        </a:rPr>
                        <a:t>160</a:t>
                      </a:r>
                      <a:r>
                        <a:rPr lang="ja-JP" altLang="en-US" sz="2800" b="0" i="0" u="none" strike="noStrike" dirty="0">
                          <a:solidFill>
                            <a:srgbClr val="000000"/>
                          </a:solidFill>
                          <a:effectLst/>
                          <a:latin typeface="ＭＳ Ｐゴシック"/>
                        </a:rPr>
                        <a:t>以上～</a:t>
                      </a:r>
                      <a:r>
                        <a:rPr lang="en-US" altLang="ja-JP" sz="2800" b="0" i="0" u="none" strike="noStrike" dirty="0">
                          <a:solidFill>
                            <a:srgbClr val="000000"/>
                          </a:solidFill>
                          <a:effectLst/>
                          <a:latin typeface="ＭＳ Ｐゴシック"/>
                        </a:rPr>
                        <a:t>165</a:t>
                      </a:r>
                      <a:r>
                        <a:rPr lang="ja-JP" altLang="en-US" sz="2800" b="0" i="0" u="none" strike="noStrike" dirty="0">
                          <a:solidFill>
                            <a:srgbClr val="000000"/>
                          </a:solidFill>
                          <a:effectLst/>
                          <a:latin typeface="ＭＳ Ｐゴシック"/>
                        </a:rPr>
                        <a:t>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165</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175</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180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185</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190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195</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200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ja-JP" altLang="en-US" sz="2800" b="0" i="0" u="none" strike="noStrike" dirty="0">
                          <a:solidFill>
                            <a:srgbClr val="000000"/>
                          </a:solidFill>
                          <a:effectLst/>
                          <a:latin typeface="ＭＳ Ｐゴシック"/>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0" i="0" u="none" strike="noStrike">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テキスト ボックス 5"/>
          <p:cNvSpPr txBox="1"/>
          <p:nvPr/>
        </p:nvSpPr>
        <p:spPr>
          <a:xfrm>
            <a:off x="179512" y="188640"/>
            <a:ext cx="8784976" cy="646331"/>
          </a:xfrm>
          <a:prstGeom prst="rect">
            <a:avLst/>
          </a:prstGeom>
          <a:noFill/>
        </p:spPr>
        <p:txBody>
          <a:bodyPr wrap="square" rtlCol="0">
            <a:spAutoFit/>
          </a:bodyPr>
          <a:lstStyle/>
          <a:p>
            <a:r>
              <a:rPr kumimoji="1" lang="ja-JP" altLang="en-US" sz="3600" dirty="0" smtClean="0">
                <a:ea typeface="ＤＦ平成明朝体W7" pitchFamily="1" charset="-128"/>
              </a:rPr>
              <a:t>度数分布表だけが与えられている場合は</a:t>
            </a:r>
            <a:r>
              <a:rPr kumimoji="1" lang="en-US" altLang="ja-JP" sz="3600" dirty="0" smtClean="0">
                <a:ea typeface="ＤＦ平成明朝体W7" pitchFamily="1" charset="-128"/>
              </a:rPr>
              <a:t>…</a:t>
            </a:r>
            <a:endParaRPr kumimoji="1" lang="ja-JP" altLang="en-US" sz="3600" dirty="0">
              <a:ea typeface="ＤＦ平成明朝体W7" pitchFamily="1" charset="-128"/>
            </a:endParaRPr>
          </a:p>
        </p:txBody>
      </p:sp>
      <p:sp>
        <p:nvSpPr>
          <p:cNvPr id="7" name="テキスト ボックス 6"/>
          <p:cNvSpPr txBox="1"/>
          <p:nvPr/>
        </p:nvSpPr>
        <p:spPr>
          <a:xfrm>
            <a:off x="203520" y="1254410"/>
            <a:ext cx="2488588" cy="1200329"/>
          </a:xfrm>
          <a:prstGeom prst="rect">
            <a:avLst/>
          </a:prstGeom>
          <a:noFill/>
        </p:spPr>
        <p:txBody>
          <a:bodyPr wrap="square" rtlCol="0">
            <a:spAutoFit/>
          </a:bodyPr>
          <a:lstStyle/>
          <a:p>
            <a:r>
              <a:rPr kumimoji="1" lang="ja-JP" altLang="en-US" sz="3600" dirty="0" smtClean="0">
                <a:ea typeface="ＤＦ平成明朝体W7" pitchFamily="1" charset="-128"/>
              </a:rPr>
              <a:t>各階級の</a:t>
            </a:r>
            <a:endParaRPr kumimoji="1" lang="en-US" altLang="ja-JP" sz="3600" dirty="0" smtClean="0">
              <a:ea typeface="ＤＦ平成明朝体W7" pitchFamily="1" charset="-128"/>
            </a:endParaRPr>
          </a:p>
          <a:p>
            <a:r>
              <a:rPr kumimoji="1" lang="ja-JP" altLang="en-US" sz="3600" dirty="0" smtClean="0">
                <a:ea typeface="ＤＦ平成明朝体W7" pitchFamily="1" charset="-128"/>
              </a:rPr>
              <a:t>まん中の</a:t>
            </a:r>
            <a:r>
              <a:rPr kumimoji="1" lang="ja-JP" altLang="en-US" sz="3600" dirty="0" smtClean="0">
                <a:ea typeface="ＤＦ平成明朝体W7" pitchFamily="1" charset="-128"/>
              </a:rPr>
              <a:t>値</a:t>
            </a:r>
            <a:endParaRPr kumimoji="1" lang="ja-JP" altLang="en-US" sz="3600" dirty="0">
              <a:ea typeface="ＤＦ平成明朝体W7" pitchFamily="1" charset="-128"/>
            </a:endParaRPr>
          </a:p>
        </p:txBody>
      </p:sp>
      <p:sp>
        <p:nvSpPr>
          <p:cNvPr id="8" name="テキスト ボックス 7"/>
          <p:cNvSpPr txBox="1"/>
          <p:nvPr/>
        </p:nvSpPr>
        <p:spPr>
          <a:xfrm>
            <a:off x="232268" y="3429000"/>
            <a:ext cx="2280246"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5400" dirty="0" smtClean="0">
                <a:ea typeface="ＤＦ平成明朝体W7" pitchFamily="1" charset="-128"/>
              </a:rPr>
              <a:t>階級値</a:t>
            </a:r>
            <a:endParaRPr kumimoji="1" lang="ja-JP" altLang="en-US" sz="5400" dirty="0">
              <a:ea typeface="ＤＦ平成明朝体W7" pitchFamily="1"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57064978"/>
              </p:ext>
            </p:extLst>
          </p:nvPr>
        </p:nvGraphicFramePr>
        <p:xfrm>
          <a:off x="2987824" y="2201962"/>
          <a:ext cx="2954548" cy="3926205"/>
        </p:xfrm>
        <a:graphic>
          <a:graphicData uri="http://schemas.openxmlformats.org/drawingml/2006/table">
            <a:tbl>
              <a:tblPr/>
              <a:tblGrid>
                <a:gridCol w="2954548"/>
              </a:tblGrid>
              <a:tr h="274781">
                <a:tc>
                  <a:txBody>
                    <a:bodyPr/>
                    <a:lstStyle/>
                    <a:p>
                      <a:pPr algn="ctr" fontAlgn="ctr"/>
                      <a:r>
                        <a:rPr lang="en-US" altLang="ja-JP" sz="2800" b="0" i="0" u="none" strike="noStrike" dirty="0" smtClean="0">
                          <a:solidFill>
                            <a:srgbClr val="FF0000"/>
                          </a:solidFill>
                          <a:effectLst/>
                          <a:latin typeface="ＭＳ Ｐゴシック"/>
                        </a:rPr>
                        <a:t>162.5</a:t>
                      </a:r>
                      <a:endParaRPr lang="ja-JP" altLang="en-US"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167.5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172.5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177.5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182.5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187.5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192.5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197.5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202.5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10" name="下矢印 9"/>
          <p:cNvSpPr/>
          <p:nvPr/>
        </p:nvSpPr>
        <p:spPr>
          <a:xfrm>
            <a:off x="1130075" y="2579679"/>
            <a:ext cx="484632" cy="70522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304398552"/>
              </p:ext>
            </p:extLst>
          </p:nvPr>
        </p:nvGraphicFramePr>
        <p:xfrm>
          <a:off x="7380312" y="2204864"/>
          <a:ext cx="1447125" cy="4362450"/>
        </p:xfrm>
        <a:graphic>
          <a:graphicData uri="http://schemas.openxmlformats.org/drawingml/2006/table">
            <a:tbl>
              <a:tblPr/>
              <a:tblGrid>
                <a:gridCol w="1447125"/>
              </a:tblGrid>
              <a:tr h="274781">
                <a:tc>
                  <a:txBody>
                    <a:bodyPr/>
                    <a:lstStyle/>
                    <a:p>
                      <a:pPr algn="ctr" fontAlgn="ctr"/>
                      <a:r>
                        <a:rPr lang="en-US" altLang="ja-JP" sz="2800" b="0" i="0" u="none" strike="noStrike" dirty="0" smtClean="0">
                          <a:solidFill>
                            <a:srgbClr val="FF0000"/>
                          </a:solidFill>
                          <a:effectLst/>
                          <a:latin typeface="ＭＳ Ｐゴシック"/>
                        </a:rPr>
                        <a:t>162.5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335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690</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1242.5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547.5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2800" b="0" i="0" u="none" strike="noStrike" dirty="0" smtClean="0">
                          <a:solidFill>
                            <a:srgbClr val="FF0000"/>
                          </a:solidFill>
                          <a:effectLst/>
                          <a:latin typeface="ＭＳ Ｐゴシック"/>
                        </a:rPr>
                        <a:t>375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192.5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0</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0</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274781">
                <a:tc>
                  <a:txBody>
                    <a:bodyPr/>
                    <a:lstStyle/>
                    <a:p>
                      <a:pPr algn="ctr" fontAlgn="ctr"/>
                      <a:r>
                        <a:rPr lang="en-US" altLang="ja-JP" sz="2800" b="0" i="0" u="none" strike="noStrike" dirty="0" smtClean="0">
                          <a:solidFill>
                            <a:srgbClr val="FF0000"/>
                          </a:solidFill>
                          <a:effectLst/>
                          <a:latin typeface="ＭＳ Ｐゴシック"/>
                        </a:rPr>
                        <a:t>3545</a:t>
                      </a:r>
                      <a:endParaRPr lang="en-US" altLang="ja-JP" sz="2800" b="0" i="0" u="none" strike="noStrike" dirty="0">
                        <a:solidFill>
                          <a:srgbClr val="FF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12" name="テキスト ボックス 11"/>
          <p:cNvSpPr txBox="1"/>
          <p:nvPr/>
        </p:nvSpPr>
        <p:spPr>
          <a:xfrm>
            <a:off x="230878" y="5013176"/>
            <a:ext cx="2433871" cy="144655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ja-JP" altLang="en-US" sz="4400" dirty="0" smtClean="0">
                <a:ea typeface="ＤＦ平成明朝体W7" pitchFamily="1" charset="-128"/>
              </a:rPr>
              <a:t>平均値</a:t>
            </a:r>
            <a:endParaRPr kumimoji="1" lang="en-US" altLang="ja-JP" sz="4400" dirty="0" smtClean="0">
              <a:ea typeface="ＤＦ平成明朝体W7" pitchFamily="1" charset="-128"/>
            </a:endParaRPr>
          </a:p>
          <a:p>
            <a:r>
              <a:rPr lang="en-US" altLang="ja-JP" sz="4400" dirty="0" smtClean="0">
                <a:ea typeface="ＤＦ平成明朝体W7" pitchFamily="1" charset="-128"/>
              </a:rPr>
              <a:t>177.3(</a:t>
            </a:r>
            <a:r>
              <a:rPr lang="ja-JP" altLang="en-US" sz="4400" dirty="0" smtClean="0">
                <a:ea typeface="ＤＦ平成明朝体W7" pitchFamily="1" charset="-128"/>
              </a:rPr>
              <a:t>点</a:t>
            </a:r>
            <a:r>
              <a:rPr lang="en-US" altLang="ja-JP" sz="4400" dirty="0" smtClean="0">
                <a:ea typeface="ＤＦ平成明朝体W7" pitchFamily="1" charset="-128"/>
              </a:rPr>
              <a:t>)</a:t>
            </a:r>
            <a:endParaRPr kumimoji="1" lang="ja-JP" altLang="en-US" sz="4400" dirty="0">
              <a:ea typeface="ＤＦ平成明朝体W7" pitchFamily="1" charset="-128"/>
            </a:endParaRPr>
          </a:p>
        </p:txBody>
      </p:sp>
    </p:spTree>
    <p:extLst>
      <p:ext uri="{BB962C8B-B14F-4D97-AF65-F5344CB8AC3E}">
        <p14:creationId xmlns:p14="http://schemas.microsoft.com/office/powerpoint/2010/main" val="265095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48466006"/>
              </p:ext>
            </p:extLst>
          </p:nvPr>
        </p:nvGraphicFramePr>
        <p:xfrm>
          <a:off x="6732240" y="18158"/>
          <a:ext cx="1872208" cy="6490388"/>
        </p:xfrm>
        <a:graphic>
          <a:graphicData uri="http://schemas.openxmlformats.org/drawingml/2006/table">
            <a:tbl>
              <a:tblPr/>
              <a:tblGrid>
                <a:gridCol w="945020"/>
                <a:gridCol w="927188"/>
              </a:tblGrid>
              <a:tr h="529643">
                <a:tc gridSpan="2">
                  <a:txBody>
                    <a:bodyPr/>
                    <a:lstStyle/>
                    <a:p>
                      <a:pPr algn="ctr" fontAlgn="ctr"/>
                      <a:r>
                        <a:rPr lang="ja-JP" altLang="en-US" sz="1800" b="1" i="0" u="none" strike="noStrike" dirty="0">
                          <a:solidFill>
                            <a:srgbClr val="000000"/>
                          </a:solidFill>
                          <a:effectLst/>
                          <a:latin typeface="ＭＳ Ｐゴシック"/>
                        </a:rPr>
                        <a:t>ボウリングの得点</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79669">
                <a:tc>
                  <a:txBody>
                    <a:bodyPr/>
                    <a:lstStyle/>
                    <a:p>
                      <a:pPr algn="ctr" fontAlgn="ctr"/>
                      <a:r>
                        <a:rPr lang="en-US" sz="1800" b="1" i="0" u="none" strike="noStrike">
                          <a:solidFill>
                            <a:srgbClr val="000000"/>
                          </a:solidFill>
                          <a:effectLst/>
                          <a:latin typeface="ＭＳ Ｐゴシック"/>
                        </a:rPr>
                        <a:t>A</a:t>
                      </a:r>
                      <a:r>
                        <a:rPr lang="ja-JP" altLang="en-US" sz="1800" b="1" i="0" u="none" strike="noStrike">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a:solidFill>
                            <a:srgbClr val="000000"/>
                          </a:solidFill>
                          <a:effectLst/>
                          <a:latin typeface="ＭＳ Ｐゴシック"/>
                        </a:rPr>
                        <a:t>B</a:t>
                      </a:r>
                      <a:r>
                        <a:rPr lang="ja-JP" altLang="en-US" sz="1800" b="1" i="0" u="none" strike="noStrike">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9669">
                <a:tc>
                  <a:txBody>
                    <a:bodyPr/>
                    <a:lstStyle/>
                    <a:p>
                      <a:pPr algn="ctr" fontAlgn="ctr"/>
                      <a:r>
                        <a:rPr lang="en-US" altLang="ja-JP" sz="1800" b="1" i="0" u="none" strike="noStrike">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dirty="0">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dirty="0">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dirty="0">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79669">
                <a:tc>
                  <a:txBody>
                    <a:bodyPr/>
                    <a:lstStyle/>
                    <a:p>
                      <a:pPr algn="ctr" fontAlgn="ctr"/>
                      <a:r>
                        <a:rPr lang="en-US" altLang="ja-JP" sz="1800" b="1" i="0" u="none" strike="noStrike" dirty="0">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79669">
                <a:tc>
                  <a:txBody>
                    <a:bodyPr/>
                    <a:lstStyle/>
                    <a:p>
                      <a:pPr algn="ctr" fontAlgn="ctr"/>
                      <a:r>
                        <a:rPr lang="en-US" altLang="ja-JP" sz="1800" b="1" i="0" u="none" strike="noStrike">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dirty="0">
                          <a:solidFill>
                            <a:srgbClr val="000000"/>
                          </a:solidFill>
                          <a:effectLst/>
                          <a:latin typeface="ＭＳ Ｐゴシック"/>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669">
                <a:tc>
                  <a:txBody>
                    <a:bodyPr/>
                    <a:lstStyle/>
                    <a:p>
                      <a:pPr algn="ctr" fontAlgn="ctr"/>
                      <a:r>
                        <a:rPr lang="en-US" altLang="ja-JP" sz="1800" b="1" i="0" u="none" strike="noStrike">
                          <a:solidFill>
                            <a:srgbClr val="000000"/>
                          </a:solidFill>
                          <a:effectLst/>
                          <a:latin typeface="ＭＳ Ｐゴシック"/>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6" name="コンテンツ プレースホルダー 3"/>
          <p:cNvGraphicFramePr>
            <a:graphicFrameLocks noGrp="1"/>
          </p:cNvGraphicFramePr>
          <p:nvPr>
            <p:ph idx="1"/>
            <p:extLst>
              <p:ext uri="{D42A27DB-BD31-4B8C-83A1-F6EECF244321}">
                <p14:modId xmlns:p14="http://schemas.microsoft.com/office/powerpoint/2010/main" val="1543344248"/>
              </p:ext>
            </p:extLst>
          </p:nvPr>
        </p:nvGraphicFramePr>
        <p:xfrm>
          <a:off x="467544" y="116632"/>
          <a:ext cx="1992221" cy="6392793"/>
        </p:xfrm>
        <a:graphic>
          <a:graphicData uri="http://schemas.openxmlformats.org/drawingml/2006/table">
            <a:tbl>
              <a:tblPr/>
              <a:tblGrid>
                <a:gridCol w="1019276"/>
                <a:gridCol w="972945"/>
              </a:tblGrid>
              <a:tr h="432048">
                <a:tc gridSpan="2">
                  <a:txBody>
                    <a:bodyPr/>
                    <a:lstStyle/>
                    <a:p>
                      <a:pPr algn="ctr" fontAlgn="ctr"/>
                      <a:r>
                        <a:rPr lang="ja-JP" altLang="en-US" sz="1800" b="1" i="0" u="none" strike="noStrike" dirty="0">
                          <a:solidFill>
                            <a:srgbClr val="000000"/>
                          </a:solidFill>
                          <a:effectLst/>
                          <a:latin typeface="ＭＳ Ｐゴシック"/>
                        </a:rPr>
                        <a:t>ボウリングの得点</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83845">
                <a:tc>
                  <a:txBody>
                    <a:bodyPr/>
                    <a:lstStyle/>
                    <a:p>
                      <a:pPr algn="ctr" fontAlgn="ctr"/>
                      <a:r>
                        <a:rPr lang="en-US" sz="1800" b="1" i="0" u="none" strike="noStrike" dirty="0">
                          <a:solidFill>
                            <a:srgbClr val="000000"/>
                          </a:solidFill>
                          <a:effectLst/>
                          <a:latin typeface="ＭＳ Ｐゴシック"/>
                        </a:rPr>
                        <a:t>A</a:t>
                      </a:r>
                      <a:r>
                        <a:rPr lang="ja-JP" altLang="en-US" sz="1800" b="1"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000000"/>
                          </a:solidFill>
                          <a:effectLst/>
                          <a:latin typeface="ＭＳ Ｐゴシック"/>
                        </a:rPr>
                        <a:t>B</a:t>
                      </a:r>
                      <a:r>
                        <a:rPr lang="ja-JP" altLang="en-US" sz="1800" b="1"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83845">
                <a:tc>
                  <a:txBody>
                    <a:bodyPr/>
                    <a:lstStyle/>
                    <a:p>
                      <a:pPr algn="ctr" fontAlgn="ctr"/>
                      <a:r>
                        <a:rPr lang="en-US" altLang="ja-JP" sz="1800" b="1" i="0" u="none" strike="noStrike" dirty="0">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182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845">
                <a:tc>
                  <a:txBody>
                    <a:bodyPr/>
                    <a:lstStyle/>
                    <a:p>
                      <a:pPr algn="ctr" fontAlgn="ctr"/>
                      <a:r>
                        <a:rPr lang="en-US" altLang="ja-JP" sz="1800" b="1" i="0" u="none" strike="noStrike">
                          <a:solidFill>
                            <a:srgbClr val="000000"/>
                          </a:solidFill>
                          <a:effectLst/>
                          <a:latin typeface="ＭＳ Ｐゴシック"/>
                        </a:rPr>
                        <a:t>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800" b="1" i="0" u="none" strike="noStrike" dirty="0">
                          <a:solidFill>
                            <a:srgbClr val="000000"/>
                          </a:solidFill>
                          <a:effectLst/>
                          <a:latin typeface="ＭＳ Ｐゴシック"/>
                        </a:rPr>
                        <a:t>173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右矢印 6"/>
          <p:cNvSpPr/>
          <p:nvPr/>
        </p:nvSpPr>
        <p:spPr>
          <a:xfrm>
            <a:off x="2658779" y="1196752"/>
            <a:ext cx="3836212" cy="792088"/>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2534551" y="260648"/>
            <a:ext cx="3960440" cy="1077218"/>
          </a:xfrm>
          <a:prstGeom prst="rect">
            <a:avLst/>
          </a:prstGeom>
          <a:noFill/>
        </p:spPr>
        <p:txBody>
          <a:bodyPr wrap="square" rtlCol="0">
            <a:spAutoFit/>
          </a:bodyPr>
          <a:lstStyle/>
          <a:p>
            <a:r>
              <a:rPr kumimoji="1" lang="ja-JP" altLang="en-US" sz="3200" dirty="0" smtClean="0">
                <a:ea typeface="ＤＦ平成明朝体W7" pitchFamily="1" charset="-128"/>
              </a:rPr>
              <a:t>資料の値を大きさの</a:t>
            </a:r>
            <a:endParaRPr kumimoji="1" lang="en-US" altLang="ja-JP" sz="3200" dirty="0" smtClean="0">
              <a:ea typeface="ＤＦ平成明朝体W7" pitchFamily="1" charset="-128"/>
            </a:endParaRPr>
          </a:p>
          <a:p>
            <a:r>
              <a:rPr kumimoji="1" lang="ja-JP" altLang="en-US" sz="3200" dirty="0" smtClean="0">
                <a:ea typeface="ＤＦ平成明朝体W7" pitchFamily="1" charset="-128"/>
              </a:rPr>
              <a:t>順に並べたとき</a:t>
            </a:r>
            <a:r>
              <a:rPr kumimoji="1" lang="en-US" altLang="ja-JP" sz="3200" dirty="0" smtClean="0">
                <a:ea typeface="ＤＦ平成明朝体W7" pitchFamily="1" charset="-128"/>
              </a:rPr>
              <a:t>…</a:t>
            </a:r>
            <a:endParaRPr kumimoji="1" lang="ja-JP" altLang="en-US" sz="3200" dirty="0">
              <a:ea typeface="ＤＦ平成明朝体W7" pitchFamily="1" charset="-128"/>
            </a:endParaRPr>
          </a:p>
        </p:txBody>
      </p:sp>
      <p:sp>
        <p:nvSpPr>
          <p:cNvPr id="9" name="テキスト ボックス 8"/>
          <p:cNvSpPr txBox="1"/>
          <p:nvPr/>
        </p:nvSpPr>
        <p:spPr>
          <a:xfrm>
            <a:off x="3059832" y="1968991"/>
            <a:ext cx="2681950" cy="584775"/>
          </a:xfrm>
          <a:prstGeom prst="rect">
            <a:avLst/>
          </a:prstGeom>
          <a:noFill/>
        </p:spPr>
        <p:txBody>
          <a:bodyPr wrap="square" rtlCol="0">
            <a:spAutoFit/>
          </a:bodyPr>
          <a:lstStyle/>
          <a:p>
            <a:r>
              <a:rPr kumimoji="1" lang="ja-JP" altLang="en-US" sz="3200" dirty="0" smtClean="0">
                <a:ea typeface="ＤＦ平成明朝体W7" pitchFamily="1" charset="-128"/>
              </a:rPr>
              <a:t>その中央の値</a:t>
            </a:r>
            <a:endParaRPr kumimoji="1" lang="ja-JP" altLang="en-US" sz="3200" dirty="0">
              <a:ea typeface="ＤＦ平成明朝体W7" pitchFamily="1" charset="-128"/>
            </a:endParaRPr>
          </a:p>
        </p:txBody>
      </p:sp>
      <p:sp>
        <p:nvSpPr>
          <p:cNvPr id="10" name="テキスト ボックス 9"/>
          <p:cNvSpPr txBox="1"/>
          <p:nvPr/>
        </p:nvSpPr>
        <p:spPr>
          <a:xfrm>
            <a:off x="3064841" y="2708920"/>
            <a:ext cx="3168352" cy="1569660"/>
          </a:xfrm>
          <a:prstGeom prst="rect">
            <a:avLst/>
          </a:prstGeom>
          <a:noFill/>
        </p:spPr>
        <p:txBody>
          <a:bodyPr wrap="square" rtlCol="0">
            <a:spAutoFit/>
          </a:bodyPr>
          <a:lstStyle/>
          <a:p>
            <a:r>
              <a:rPr kumimoji="1" lang="ja-JP" altLang="en-US" sz="3200" dirty="0" smtClean="0">
                <a:ea typeface="ＤＦ平成明朝体W7" pitchFamily="1" charset="-128"/>
              </a:rPr>
              <a:t>資料の個数が偶数の場合は真ん中２つの平均　</a:t>
            </a:r>
            <a:endParaRPr kumimoji="1" lang="ja-JP" altLang="en-US" sz="3200" dirty="0">
              <a:ea typeface="ＤＦ平成明朝体W7" pitchFamily="1" charset="-128"/>
            </a:endParaRPr>
          </a:p>
        </p:txBody>
      </p:sp>
      <p:sp>
        <p:nvSpPr>
          <p:cNvPr id="11" name="テキスト ボックス 10"/>
          <p:cNvSpPr txBox="1"/>
          <p:nvPr/>
        </p:nvSpPr>
        <p:spPr>
          <a:xfrm>
            <a:off x="3013215" y="4286037"/>
            <a:ext cx="31683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3200" dirty="0" smtClean="0">
                <a:ea typeface="ＤＦ平成明朝体W7" pitchFamily="1" charset="-128"/>
              </a:rPr>
              <a:t>A</a:t>
            </a:r>
            <a:r>
              <a:rPr lang="ja-JP" altLang="en-US" sz="3200" dirty="0" smtClean="0">
                <a:ea typeface="ＤＦ平成明朝体W7" pitchFamily="1" charset="-128"/>
              </a:rPr>
              <a:t>選手　</a:t>
            </a:r>
            <a:r>
              <a:rPr lang="en-US" altLang="ja-JP" sz="3200" dirty="0" smtClean="0">
                <a:ea typeface="ＤＦ平成明朝体W7" pitchFamily="1" charset="-128"/>
              </a:rPr>
              <a:t>176.5</a:t>
            </a:r>
            <a:r>
              <a:rPr lang="ja-JP" altLang="en-US" sz="3200" dirty="0">
                <a:ea typeface="ＤＦ平成明朝体W7" pitchFamily="1" charset="-128"/>
              </a:rPr>
              <a:t>点</a:t>
            </a:r>
            <a:endParaRPr kumimoji="1" lang="ja-JP" altLang="en-US" sz="3200" dirty="0">
              <a:ea typeface="ＤＦ平成明朝体W7" pitchFamily="1" charset="-128"/>
            </a:endParaRPr>
          </a:p>
        </p:txBody>
      </p:sp>
      <p:sp>
        <p:nvSpPr>
          <p:cNvPr id="12" name="テキスト ボックス 11"/>
          <p:cNvSpPr txBox="1"/>
          <p:nvPr/>
        </p:nvSpPr>
        <p:spPr>
          <a:xfrm>
            <a:off x="3020133" y="5013176"/>
            <a:ext cx="31683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altLang="ja-JP" sz="3200" dirty="0" smtClean="0">
                <a:ea typeface="ＤＦ平成明朝体W7" pitchFamily="1" charset="-128"/>
              </a:rPr>
              <a:t>B</a:t>
            </a:r>
            <a:r>
              <a:rPr lang="ja-JP" altLang="en-US" sz="3200" dirty="0" smtClean="0">
                <a:ea typeface="ＤＦ平成明朝体W7" pitchFamily="1" charset="-128"/>
              </a:rPr>
              <a:t>選手　   </a:t>
            </a:r>
            <a:r>
              <a:rPr lang="en-US" altLang="ja-JP" sz="3200" dirty="0" smtClean="0">
                <a:ea typeface="ＤＦ平成明朝体W7" pitchFamily="1" charset="-128"/>
              </a:rPr>
              <a:t>174</a:t>
            </a:r>
            <a:r>
              <a:rPr lang="ja-JP" altLang="en-US" sz="3200" dirty="0" smtClean="0">
                <a:ea typeface="ＤＦ平成明朝体W7" pitchFamily="1" charset="-128"/>
              </a:rPr>
              <a:t>点</a:t>
            </a:r>
            <a:endParaRPr kumimoji="1" lang="ja-JP" altLang="en-US" sz="3200" dirty="0">
              <a:ea typeface="ＤＦ平成明朝体W7" pitchFamily="1" charset="-128"/>
            </a:endParaRPr>
          </a:p>
        </p:txBody>
      </p:sp>
      <p:sp>
        <p:nvSpPr>
          <p:cNvPr id="13" name="テキスト ボックス 12"/>
          <p:cNvSpPr txBox="1"/>
          <p:nvPr/>
        </p:nvSpPr>
        <p:spPr>
          <a:xfrm>
            <a:off x="2534551" y="5805268"/>
            <a:ext cx="4125681"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4000" dirty="0" smtClean="0">
                <a:ea typeface="ＤＦ平成明朝体W7" pitchFamily="1" charset="-128"/>
              </a:rPr>
              <a:t>中央値</a:t>
            </a:r>
            <a:r>
              <a:rPr kumimoji="1" lang="en-US" altLang="ja-JP" sz="4000" dirty="0" smtClean="0">
                <a:ea typeface="ＤＦ平成明朝体W7" pitchFamily="1" charset="-128"/>
              </a:rPr>
              <a:t>(</a:t>
            </a:r>
            <a:r>
              <a:rPr kumimoji="1" lang="ja-JP" altLang="en-US" sz="4000" dirty="0" smtClean="0">
                <a:ea typeface="ＤＦ平成明朝体W7" pitchFamily="1" charset="-128"/>
              </a:rPr>
              <a:t>メジアン</a:t>
            </a:r>
            <a:r>
              <a:rPr kumimoji="1" lang="en-US" altLang="ja-JP" sz="4000" dirty="0" smtClean="0">
                <a:ea typeface="ＤＦ平成明朝体W7" pitchFamily="1" charset="-128"/>
              </a:rPr>
              <a:t>)</a:t>
            </a:r>
            <a:endParaRPr kumimoji="1" lang="ja-JP" altLang="en-US" sz="4000" dirty="0">
              <a:ea typeface="ＤＦ平成明朝体W7" pitchFamily="1"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1455777532"/>
              </p:ext>
            </p:extLst>
          </p:nvPr>
        </p:nvGraphicFramePr>
        <p:xfrm>
          <a:off x="6732240" y="3356992"/>
          <a:ext cx="1872208" cy="648072"/>
        </p:xfrm>
        <a:graphic>
          <a:graphicData uri="http://schemas.openxmlformats.org/drawingml/2006/table">
            <a:tbl>
              <a:tblPr/>
              <a:tblGrid>
                <a:gridCol w="945020"/>
                <a:gridCol w="927188"/>
              </a:tblGrid>
              <a:tr h="324036">
                <a:tc>
                  <a:txBody>
                    <a:bodyPr/>
                    <a:lstStyle/>
                    <a:p>
                      <a:pPr algn="ctr" fontAlgn="ctr"/>
                      <a:r>
                        <a:rPr lang="en-US" altLang="ja-JP" sz="1800" b="1" i="0" u="none" strike="noStrike" dirty="0">
                          <a:solidFill>
                            <a:srgbClr val="000000"/>
                          </a:solidFill>
                          <a:effectLst/>
                          <a:latin typeface="ＭＳ Ｐゴシック"/>
                        </a:rPr>
                        <a:t>177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24036">
                <a:tc>
                  <a:txBody>
                    <a:bodyPr/>
                    <a:lstStyle/>
                    <a:p>
                      <a:pPr algn="ctr" fontAlgn="ctr"/>
                      <a:r>
                        <a:rPr lang="en-US" altLang="ja-JP" sz="1800" b="1" i="0" u="none" strike="noStrike" dirty="0">
                          <a:solidFill>
                            <a:srgbClr val="000000"/>
                          </a:solidFill>
                          <a:effectLst/>
                          <a:latin typeface="ＭＳ Ｐゴシック"/>
                        </a:rPr>
                        <a:t>176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800" b="1" i="0" u="none" strike="noStrike" dirty="0">
                          <a:solidFill>
                            <a:srgbClr val="000000"/>
                          </a:solidFill>
                          <a:effectLst/>
                          <a:latin typeface="ＭＳ Ｐゴシック"/>
                        </a:rPr>
                        <a:t>174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298777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P spid="10" grpId="0"/>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015716" y="2534092"/>
            <a:ext cx="5256584"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6000" dirty="0" smtClean="0">
                <a:ea typeface="ＤＦ平成明朝体W7" pitchFamily="1" charset="-128"/>
              </a:rPr>
              <a:t>最頻値</a:t>
            </a:r>
            <a:r>
              <a:rPr kumimoji="1" lang="en-US" altLang="ja-JP" sz="6000" dirty="0" smtClean="0">
                <a:ea typeface="ＤＦ平成明朝体W7" pitchFamily="1" charset="-128"/>
              </a:rPr>
              <a:t>(</a:t>
            </a:r>
            <a:r>
              <a:rPr kumimoji="1" lang="ja-JP" altLang="en-US" sz="6000" dirty="0" smtClean="0">
                <a:ea typeface="ＤＦ平成明朝体W7" pitchFamily="1" charset="-128"/>
              </a:rPr>
              <a:t>モード</a:t>
            </a:r>
            <a:r>
              <a:rPr kumimoji="1" lang="en-US" altLang="ja-JP" sz="6000" dirty="0" smtClean="0">
                <a:ea typeface="ＤＦ平成明朝体W7" pitchFamily="1" charset="-128"/>
              </a:rPr>
              <a:t>)</a:t>
            </a:r>
            <a:endParaRPr kumimoji="1" lang="ja-JP" altLang="en-US" sz="6000" dirty="0">
              <a:ea typeface="ＤＦ平成明朝体W7" pitchFamily="1" charset="-128"/>
            </a:endParaRPr>
          </a:p>
        </p:txBody>
      </p:sp>
      <p:sp>
        <p:nvSpPr>
          <p:cNvPr id="3" name="テキスト ボックス 2"/>
          <p:cNvSpPr txBox="1"/>
          <p:nvPr/>
        </p:nvSpPr>
        <p:spPr>
          <a:xfrm>
            <a:off x="827584" y="770555"/>
            <a:ext cx="7632848" cy="1569660"/>
          </a:xfrm>
          <a:prstGeom prst="rect">
            <a:avLst/>
          </a:prstGeom>
          <a:noFill/>
        </p:spPr>
        <p:txBody>
          <a:bodyPr wrap="square" rtlCol="0">
            <a:spAutoFit/>
          </a:bodyPr>
          <a:lstStyle/>
          <a:p>
            <a:r>
              <a:rPr kumimoji="1" lang="ja-JP" altLang="en-US" sz="4800" dirty="0" smtClean="0">
                <a:ea typeface="ＤＦ平成明朝体W7" pitchFamily="1" charset="-128"/>
              </a:rPr>
              <a:t>資料の値の中で、最も頻繁に表れる値</a:t>
            </a:r>
            <a:endParaRPr kumimoji="1" lang="ja-JP" altLang="en-US" sz="4800" dirty="0">
              <a:ea typeface="ＤＦ平成明朝体W7" pitchFamily="1" charset="-128"/>
            </a:endParaRPr>
          </a:p>
        </p:txBody>
      </p:sp>
      <p:sp>
        <p:nvSpPr>
          <p:cNvPr id="4" name="テキスト ボックス 3"/>
          <p:cNvSpPr txBox="1"/>
          <p:nvPr/>
        </p:nvSpPr>
        <p:spPr>
          <a:xfrm>
            <a:off x="954694" y="4005064"/>
            <a:ext cx="7632848" cy="212365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4400" dirty="0" smtClean="0">
                <a:ea typeface="ＤＦ平成明朝体W7" pitchFamily="1" charset="-128"/>
              </a:rPr>
              <a:t>製造会社が最も多い靴や帽子のサイズなどを知りたいときに役立つ</a:t>
            </a:r>
            <a:endParaRPr kumimoji="1" lang="ja-JP" altLang="en-US" sz="4400" dirty="0">
              <a:ea typeface="ＤＦ平成明朝体W7" pitchFamily="1" charset="-128"/>
            </a:endParaRPr>
          </a:p>
        </p:txBody>
      </p:sp>
    </p:spTree>
    <p:extLst>
      <p:ext uri="{BB962C8B-B14F-4D97-AF65-F5344CB8AC3E}">
        <p14:creationId xmlns:p14="http://schemas.microsoft.com/office/powerpoint/2010/main" val="361308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487426353"/>
              </p:ext>
            </p:extLst>
          </p:nvPr>
        </p:nvGraphicFramePr>
        <p:xfrm>
          <a:off x="251520" y="908720"/>
          <a:ext cx="5848798" cy="5378955"/>
        </p:xfrm>
        <a:graphic>
          <a:graphicData uri="http://schemas.openxmlformats.org/drawingml/2006/table">
            <a:tbl>
              <a:tblPr/>
              <a:tblGrid>
                <a:gridCol w="2954548"/>
                <a:gridCol w="1447125"/>
                <a:gridCol w="1447125"/>
              </a:tblGrid>
              <a:tr h="580260">
                <a:tc rowSpan="2">
                  <a:txBody>
                    <a:bodyPr/>
                    <a:lstStyle/>
                    <a:p>
                      <a:pPr algn="ctr" fontAlgn="ctr"/>
                      <a:r>
                        <a:rPr lang="ja-JP" altLang="en-US" sz="2800" b="0" i="0" u="none" strike="noStrike" dirty="0">
                          <a:solidFill>
                            <a:srgbClr val="000000"/>
                          </a:solidFill>
                          <a:effectLst/>
                          <a:latin typeface="ＭＳ Ｐゴシック"/>
                        </a:rPr>
                        <a:t>記録</a:t>
                      </a:r>
                      <a:r>
                        <a:rPr lang="en-US" altLang="ja-JP" sz="2800" b="0" i="0" u="none" strike="noStrike" dirty="0">
                          <a:solidFill>
                            <a:srgbClr val="000000"/>
                          </a:solidFill>
                          <a:effectLst/>
                          <a:latin typeface="ＭＳ Ｐゴシック"/>
                        </a:rPr>
                        <a:t>(</a:t>
                      </a:r>
                      <a:r>
                        <a:rPr lang="en-US" sz="2800" b="0" i="0" u="none" strike="noStrike" dirty="0">
                          <a:solidFill>
                            <a:srgbClr val="000000"/>
                          </a:solidFill>
                          <a:effectLst/>
                          <a:latin typeface="ＭＳ Ｐゴシック"/>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A</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B</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vMerge="1">
                  <a:txBody>
                    <a:bodyPr/>
                    <a:lstStyle/>
                    <a:p>
                      <a:endParaRPr kumimoji="1" lang="ja-JP" altLang="en-US"/>
                    </a:p>
                  </a:txBody>
                  <a:tcPr/>
                </a:tc>
                <a:tc>
                  <a:txBody>
                    <a:bodyPr/>
                    <a:lstStyle/>
                    <a:p>
                      <a:pPr algn="ctr" fontAlgn="ctr"/>
                      <a:r>
                        <a:rPr lang="ja-JP" altLang="en-US" sz="2800" b="0" i="0" u="none" strike="noStrike">
                          <a:solidFill>
                            <a:srgbClr val="000000"/>
                          </a:solidFill>
                          <a:effectLst/>
                          <a:latin typeface="ＭＳ Ｐゴシック"/>
                        </a:rPr>
                        <a:t>度数</a:t>
                      </a:r>
                      <a:r>
                        <a:rPr lang="en-US" altLang="ja-JP" sz="2800" b="0" i="0" u="none" strike="noStrike">
                          <a:solidFill>
                            <a:srgbClr val="000000"/>
                          </a:solidFill>
                          <a:effectLst/>
                          <a:latin typeface="ＭＳ Ｐゴシック"/>
                        </a:rPr>
                        <a:t>(</a:t>
                      </a:r>
                      <a:r>
                        <a:rPr lang="ja-JP" altLang="en-US" sz="2800" b="0" i="0" u="none" strike="noStrike">
                          <a:solidFill>
                            <a:srgbClr val="000000"/>
                          </a:solidFill>
                          <a:effectLst/>
                          <a:latin typeface="ＭＳ Ｐゴシック"/>
                        </a:rPr>
                        <a:t>回</a:t>
                      </a:r>
                      <a:r>
                        <a:rPr lang="en-US" altLang="ja-JP" sz="2800" b="0" i="0" u="none" strike="noStrike">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2800" b="0" i="0" u="none" strike="noStrike" dirty="0">
                          <a:solidFill>
                            <a:srgbClr val="000000"/>
                          </a:solidFill>
                          <a:effectLst/>
                          <a:latin typeface="ＭＳ Ｐゴシック"/>
                        </a:rPr>
                        <a:t>度数</a:t>
                      </a:r>
                      <a:r>
                        <a:rPr lang="en-US" altLang="ja-JP" sz="2800" b="0" i="0" u="none" strike="noStrike" dirty="0">
                          <a:solidFill>
                            <a:srgbClr val="000000"/>
                          </a:solidFill>
                          <a:effectLst/>
                          <a:latin typeface="ＭＳ Ｐゴシック"/>
                        </a:rPr>
                        <a:t>(</a:t>
                      </a:r>
                      <a:r>
                        <a:rPr lang="ja-JP" altLang="en-US" sz="2800" b="0" i="0" u="none" strike="noStrike" dirty="0">
                          <a:solidFill>
                            <a:srgbClr val="000000"/>
                          </a:solidFill>
                          <a:effectLst/>
                          <a:latin typeface="ＭＳ Ｐゴシック"/>
                        </a:rPr>
                        <a:t>回</a:t>
                      </a:r>
                      <a:r>
                        <a:rPr lang="en-US" altLang="ja-JP" sz="2800" b="0" i="0" u="none" strike="noStrike" dirty="0">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a:txBody>
                    <a:bodyPr/>
                    <a:lstStyle/>
                    <a:p>
                      <a:pPr algn="ctr" fontAlgn="ctr"/>
                      <a:r>
                        <a:rPr lang="en-US" altLang="ja-JP" sz="2800" b="0" i="0" u="none" strike="noStrike">
                          <a:solidFill>
                            <a:srgbClr val="000000"/>
                          </a:solidFill>
                          <a:effectLst/>
                          <a:latin typeface="ＭＳ Ｐゴシック"/>
                        </a:rPr>
                        <a:t>160</a:t>
                      </a:r>
                      <a:r>
                        <a:rPr lang="ja-JP" altLang="en-US" sz="2800" b="0" i="0" u="none" strike="noStrike">
                          <a:solidFill>
                            <a:srgbClr val="000000"/>
                          </a:solidFill>
                          <a:effectLst/>
                          <a:latin typeface="ＭＳ Ｐゴシック"/>
                        </a:rPr>
                        <a:t>以上～</a:t>
                      </a: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smtClean="0">
                          <a:solidFill>
                            <a:srgbClr val="000000"/>
                          </a:solidFill>
                          <a:effectLst/>
                          <a:latin typeface="ＭＳ Ｐゴシック"/>
                        </a:rPr>
                        <a:t>175</a:t>
                      </a:r>
                      <a:r>
                        <a:rPr lang="ja-JP" altLang="en-US" sz="2800" b="0" i="0" u="none" strike="noStrike" dirty="0" smtClean="0">
                          <a:solidFill>
                            <a:srgbClr val="000000"/>
                          </a:solidFill>
                          <a:effectLst/>
                          <a:latin typeface="ＭＳ Ｐゴシック"/>
                        </a:rPr>
                        <a:t>～</a:t>
                      </a:r>
                      <a:r>
                        <a:rPr lang="en-US" altLang="ja-JP" sz="2800" b="0" i="0" u="none" strike="noStrike" dirty="0" smtClean="0">
                          <a:solidFill>
                            <a:srgbClr val="000000"/>
                          </a:solidFill>
                          <a:effectLst/>
                          <a:latin typeface="ＭＳ Ｐゴシック"/>
                        </a:rPr>
                        <a:t>180</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smtClean="0">
                          <a:solidFill>
                            <a:srgbClr val="000000"/>
                          </a:solidFill>
                          <a:effectLst/>
                          <a:latin typeface="ＭＳ Ｐゴシック"/>
                        </a:rPr>
                        <a:t>7</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200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ja-JP" altLang="en-US" sz="2800" b="0" i="0" u="none" strike="noStrike" dirty="0">
                          <a:solidFill>
                            <a:srgbClr val="000000"/>
                          </a:solidFill>
                          <a:effectLst/>
                          <a:latin typeface="ＭＳ Ｐゴシック"/>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0" i="0" u="none" strike="noStrike">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テキスト ボックス 2"/>
          <p:cNvSpPr txBox="1"/>
          <p:nvPr/>
        </p:nvSpPr>
        <p:spPr>
          <a:xfrm>
            <a:off x="34102" y="116632"/>
            <a:ext cx="8942783" cy="584775"/>
          </a:xfrm>
          <a:prstGeom prst="rect">
            <a:avLst/>
          </a:prstGeom>
          <a:noFill/>
        </p:spPr>
        <p:txBody>
          <a:bodyPr wrap="square" rtlCol="0">
            <a:spAutoFit/>
          </a:bodyPr>
          <a:lstStyle/>
          <a:p>
            <a:r>
              <a:rPr kumimoji="1" lang="ja-JP" altLang="en-US" sz="3200" dirty="0" smtClean="0">
                <a:ea typeface="ＤＦ平成明朝体W7" pitchFamily="1" charset="-128"/>
              </a:rPr>
              <a:t>度数分布表では、度数の最も多い階級の階級値</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559158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725891597"/>
              </p:ext>
            </p:extLst>
          </p:nvPr>
        </p:nvGraphicFramePr>
        <p:xfrm>
          <a:off x="251520" y="908720"/>
          <a:ext cx="5848798" cy="5378955"/>
        </p:xfrm>
        <a:graphic>
          <a:graphicData uri="http://schemas.openxmlformats.org/drawingml/2006/table">
            <a:tbl>
              <a:tblPr/>
              <a:tblGrid>
                <a:gridCol w="2954548"/>
                <a:gridCol w="1447125"/>
                <a:gridCol w="1447125"/>
              </a:tblGrid>
              <a:tr h="580260">
                <a:tc rowSpan="2">
                  <a:txBody>
                    <a:bodyPr/>
                    <a:lstStyle/>
                    <a:p>
                      <a:pPr algn="ctr" fontAlgn="ctr"/>
                      <a:r>
                        <a:rPr lang="ja-JP" altLang="en-US" sz="2800" b="0" i="0" u="none" strike="noStrike" dirty="0">
                          <a:solidFill>
                            <a:srgbClr val="000000"/>
                          </a:solidFill>
                          <a:effectLst/>
                          <a:latin typeface="ＭＳ Ｐゴシック"/>
                        </a:rPr>
                        <a:t>記録</a:t>
                      </a:r>
                      <a:r>
                        <a:rPr lang="en-US" altLang="ja-JP" sz="2800" b="0" i="0" u="none" strike="noStrike" dirty="0">
                          <a:solidFill>
                            <a:srgbClr val="000000"/>
                          </a:solidFill>
                          <a:effectLst/>
                          <a:latin typeface="ＭＳ Ｐゴシック"/>
                        </a:rPr>
                        <a:t>(</a:t>
                      </a:r>
                      <a:r>
                        <a:rPr lang="en-US" sz="2800" b="0" i="0" u="none" strike="noStrike" dirty="0">
                          <a:solidFill>
                            <a:srgbClr val="000000"/>
                          </a:solidFill>
                          <a:effectLst/>
                          <a:latin typeface="ＭＳ Ｐゴシック"/>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A</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B</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vMerge="1">
                  <a:txBody>
                    <a:bodyPr/>
                    <a:lstStyle/>
                    <a:p>
                      <a:endParaRPr kumimoji="1" lang="ja-JP" altLang="en-US"/>
                    </a:p>
                  </a:txBody>
                  <a:tcPr/>
                </a:tc>
                <a:tc>
                  <a:txBody>
                    <a:bodyPr/>
                    <a:lstStyle/>
                    <a:p>
                      <a:pPr algn="ctr" fontAlgn="ctr"/>
                      <a:r>
                        <a:rPr lang="ja-JP" altLang="en-US" sz="2800" b="0" i="0" u="none" strike="noStrike">
                          <a:solidFill>
                            <a:srgbClr val="000000"/>
                          </a:solidFill>
                          <a:effectLst/>
                          <a:latin typeface="ＭＳ Ｐゴシック"/>
                        </a:rPr>
                        <a:t>度数</a:t>
                      </a:r>
                      <a:r>
                        <a:rPr lang="en-US" altLang="ja-JP" sz="2800" b="0" i="0" u="none" strike="noStrike">
                          <a:solidFill>
                            <a:srgbClr val="000000"/>
                          </a:solidFill>
                          <a:effectLst/>
                          <a:latin typeface="ＭＳ Ｐゴシック"/>
                        </a:rPr>
                        <a:t>(</a:t>
                      </a:r>
                      <a:r>
                        <a:rPr lang="ja-JP" altLang="en-US" sz="2800" b="0" i="0" u="none" strike="noStrike">
                          <a:solidFill>
                            <a:srgbClr val="000000"/>
                          </a:solidFill>
                          <a:effectLst/>
                          <a:latin typeface="ＭＳ Ｐゴシック"/>
                        </a:rPr>
                        <a:t>回</a:t>
                      </a:r>
                      <a:r>
                        <a:rPr lang="en-US" altLang="ja-JP" sz="2800" b="0" i="0" u="none" strike="noStrike">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2800" b="0" i="0" u="none" strike="noStrike" dirty="0">
                          <a:solidFill>
                            <a:srgbClr val="000000"/>
                          </a:solidFill>
                          <a:effectLst/>
                          <a:latin typeface="ＭＳ Ｐゴシック"/>
                        </a:rPr>
                        <a:t>度数</a:t>
                      </a:r>
                      <a:r>
                        <a:rPr lang="en-US" altLang="ja-JP" sz="2800" b="0" i="0" u="none" strike="noStrike" dirty="0">
                          <a:solidFill>
                            <a:srgbClr val="000000"/>
                          </a:solidFill>
                          <a:effectLst/>
                          <a:latin typeface="ＭＳ Ｐゴシック"/>
                        </a:rPr>
                        <a:t>(</a:t>
                      </a:r>
                      <a:r>
                        <a:rPr lang="ja-JP" altLang="en-US" sz="2800" b="0" i="0" u="none" strike="noStrike" dirty="0">
                          <a:solidFill>
                            <a:srgbClr val="000000"/>
                          </a:solidFill>
                          <a:effectLst/>
                          <a:latin typeface="ＭＳ Ｐゴシック"/>
                        </a:rPr>
                        <a:t>回</a:t>
                      </a:r>
                      <a:r>
                        <a:rPr lang="en-US" altLang="ja-JP" sz="2800" b="0" i="0" u="none" strike="noStrike" dirty="0">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a:txBody>
                    <a:bodyPr/>
                    <a:lstStyle/>
                    <a:p>
                      <a:pPr algn="ctr" fontAlgn="ctr"/>
                      <a:r>
                        <a:rPr lang="en-US" altLang="ja-JP" sz="2800" b="0" i="0" u="none" strike="noStrike">
                          <a:solidFill>
                            <a:srgbClr val="000000"/>
                          </a:solidFill>
                          <a:effectLst/>
                          <a:latin typeface="ＭＳ Ｐゴシック"/>
                        </a:rPr>
                        <a:t>160</a:t>
                      </a:r>
                      <a:r>
                        <a:rPr lang="ja-JP" altLang="en-US" sz="2800" b="0" i="0" u="none" strike="noStrike">
                          <a:solidFill>
                            <a:srgbClr val="000000"/>
                          </a:solidFill>
                          <a:effectLst/>
                          <a:latin typeface="ＭＳ Ｐゴシック"/>
                        </a:rPr>
                        <a:t>以上～</a:t>
                      </a: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smtClean="0">
                          <a:solidFill>
                            <a:srgbClr val="000000"/>
                          </a:solidFill>
                          <a:effectLst/>
                          <a:latin typeface="ＭＳ Ｐゴシック"/>
                        </a:rPr>
                        <a:t>175</a:t>
                      </a:r>
                      <a:r>
                        <a:rPr lang="ja-JP" altLang="en-US" sz="2800" b="0" i="0" u="none" strike="noStrike" dirty="0" smtClean="0">
                          <a:solidFill>
                            <a:srgbClr val="000000"/>
                          </a:solidFill>
                          <a:effectLst/>
                          <a:latin typeface="ＭＳ Ｐゴシック"/>
                        </a:rPr>
                        <a:t>～</a:t>
                      </a:r>
                      <a:r>
                        <a:rPr lang="en-US" altLang="ja-JP" sz="2800" b="0" i="0" u="none" strike="noStrike" dirty="0" smtClean="0">
                          <a:solidFill>
                            <a:srgbClr val="000000"/>
                          </a:solidFill>
                          <a:effectLst/>
                          <a:latin typeface="ＭＳ Ｐゴシック"/>
                        </a:rPr>
                        <a:t>180</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2800" b="0" i="0" u="none" strike="noStrike" dirty="0" smtClean="0">
                          <a:solidFill>
                            <a:srgbClr val="000000"/>
                          </a:solidFill>
                          <a:effectLst/>
                          <a:latin typeface="ＭＳ Ｐゴシック"/>
                        </a:rPr>
                        <a:t>7</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2800" b="0" i="0" u="none" strike="noStrike" dirty="0">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200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ja-JP" altLang="en-US" sz="2800" b="0" i="0" u="none" strike="noStrike" dirty="0">
                          <a:solidFill>
                            <a:srgbClr val="000000"/>
                          </a:solidFill>
                          <a:effectLst/>
                          <a:latin typeface="ＭＳ Ｐゴシック"/>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0" i="0" u="none" strike="noStrike">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テキスト ボックス 2"/>
          <p:cNvSpPr txBox="1"/>
          <p:nvPr/>
        </p:nvSpPr>
        <p:spPr>
          <a:xfrm>
            <a:off x="34102" y="116632"/>
            <a:ext cx="8942783" cy="584775"/>
          </a:xfrm>
          <a:prstGeom prst="rect">
            <a:avLst/>
          </a:prstGeom>
          <a:noFill/>
        </p:spPr>
        <p:txBody>
          <a:bodyPr wrap="square" rtlCol="0">
            <a:spAutoFit/>
          </a:bodyPr>
          <a:lstStyle/>
          <a:p>
            <a:r>
              <a:rPr kumimoji="1" lang="ja-JP" altLang="en-US" sz="3200" dirty="0" smtClean="0">
                <a:ea typeface="ＤＦ平成明朝体W7" pitchFamily="1" charset="-128"/>
              </a:rPr>
              <a:t>度数分布表では、度数の最も多い階級の階級値</a:t>
            </a:r>
            <a:endParaRPr kumimoji="1" lang="ja-JP" altLang="en-US" sz="3200" dirty="0">
              <a:ea typeface="ＤＦ平成明朝体W7" pitchFamily="1" charset="-128"/>
            </a:endParaRPr>
          </a:p>
        </p:txBody>
      </p:sp>
      <p:sp>
        <p:nvSpPr>
          <p:cNvPr id="6" name="テキスト ボックス 5"/>
          <p:cNvSpPr txBox="1"/>
          <p:nvPr/>
        </p:nvSpPr>
        <p:spPr>
          <a:xfrm>
            <a:off x="5975648" y="3266329"/>
            <a:ext cx="31683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3200" dirty="0" smtClean="0">
                <a:ea typeface="ＤＦ平成明朝体W7" pitchFamily="1" charset="-128"/>
              </a:rPr>
              <a:t>A</a:t>
            </a:r>
            <a:r>
              <a:rPr lang="ja-JP" altLang="en-US" sz="3200" dirty="0" smtClean="0">
                <a:ea typeface="ＤＦ平成明朝体W7" pitchFamily="1" charset="-128"/>
              </a:rPr>
              <a:t>選手　</a:t>
            </a:r>
            <a:r>
              <a:rPr lang="en-US" altLang="ja-JP" sz="3200" dirty="0" smtClean="0">
                <a:ea typeface="ＤＦ平成明朝体W7" pitchFamily="1" charset="-128"/>
              </a:rPr>
              <a:t>177.5</a:t>
            </a:r>
            <a:r>
              <a:rPr lang="ja-JP" altLang="en-US" sz="3200" dirty="0">
                <a:ea typeface="ＤＦ平成明朝体W7" pitchFamily="1" charset="-128"/>
              </a:rPr>
              <a:t>点</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415887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501415911"/>
              </p:ext>
            </p:extLst>
          </p:nvPr>
        </p:nvGraphicFramePr>
        <p:xfrm>
          <a:off x="251520" y="908720"/>
          <a:ext cx="5848798" cy="5378955"/>
        </p:xfrm>
        <a:graphic>
          <a:graphicData uri="http://schemas.openxmlformats.org/drawingml/2006/table">
            <a:tbl>
              <a:tblPr/>
              <a:tblGrid>
                <a:gridCol w="2954548"/>
                <a:gridCol w="1447125"/>
                <a:gridCol w="1447125"/>
              </a:tblGrid>
              <a:tr h="580260">
                <a:tc rowSpan="2">
                  <a:txBody>
                    <a:bodyPr/>
                    <a:lstStyle/>
                    <a:p>
                      <a:pPr algn="ctr" fontAlgn="ctr"/>
                      <a:r>
                        <a:rPr lang="ja-JP" altLang="en-US" sz="2800" b="0" i="0" u="none" strike="noStrike" dirty="0">
                          <a:solidFill>
                            <a:srgbClr val="000000"/>
                          </a:solidFill>
                          <a:effectLst/>
                          <a:latin typeface="ＭＳ Ｐゴシック"/>
                        </a:rPr>
                        <a:t>記録</a:t>
                      </a:r>
                      <a:r>
                        <a:rPr lang="en-US" altLang="ja-JP" sz="2800" b="0" i="0" u="none" strike="noStrike" dirty="0">
                          <a:solidFill>
                            <a:srgbClr val="000000"/>
                          </a:solidFill>
                          <a:effectLst/>
                          <a:latin typeface="ＭＳ Ｐゴシック"/>
                        </a:rPr>
                        <a:t>(</a:t>
                      </a:r>
                      <a:r>
                        <a:rPr lang="en-US" sz="2800" b="0" i="0" u="none" strike="noStrike" dirty="0">
                          <a:solidFill>
                            <a:srgbClr val="000000"/>
                          </a:solidFill>
                          <a:effectLst/>
                          <a:latin typeface="ＭＳ Ｐゴシック"/>
                        </a:rPr>
                        <a:t>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A</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800" b="0" i="0" u="none" strike="noStrike" dirty="0">
                          <a:solidFill>
                            <a:srgbClr val="000000"/>
                          </a:solidFill>
                          <a:effectLst/>
                          <a:latin typeface="ＭＳ Ｐゴシック"/>
                        </a:rPr>
                        <a:t>B</a:t>
                      </a:r>
                      <a:r>
                        <a:rPr lang="ja-JP" altLang="en-US" sz="2800" b="0" i="0" u="none" strike="noStrike" dirty="0">
                          <a:solidFill>
                            <a:srgbClr val="000000"/>
                          </a:solidFill>
                          <a:effectLst/>
                          <a:latin typeface="ＭＳ Ｐゴシック"/>
                        </a:rPr>
                        <a:t>選手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vMerge="1">
                  <a:txBody>
                    <a:bodyPr/>
                    <a:lstStyle/>
                    <a:p>
                      <a:endParaRPr kumimoji="1" lang="ja-JP" altLang="en-US"/>
                    </a:p>
                  </a:txBody>
                  <a:tcPr/>
                </a:tc>
                <a:tc>
                  <a:txBody>
                    <a:bodyPr/>
                    <a:lstStyle/>
                    <a:p>
                      <a:pPr algn="ctr" fontAlgn="ctr"/>
                      <a:r>
                        <a:rPr lang="ja-JP" altLang="en-US" sz="2800" b="0" i="0" u="none" strike="noStrike">
                          <a:solidFill>
                            <a:srgbClr val="000000"/>
                          </a:solidFill>
                          <a:effectLst/>
                          <a:latin typeface="ＭＳ Ｐゴシック"/>
                        </a:rPr>
                        <a:t>度数</a:t>
                      </a:r>
                      <a:r>
                        <a:rPr lang="en-US" altLang="ja-JP" sz="2800" b="0" i="0" u="none" strike="noStrike">
                          <a:solidFill>
                            <a:srgbClr val="000000"/>
                          </a:solidFill>
                          <a:effectLst/>
                          <a:latin typeface="ＭＳ Ｐゴシック"/>
                        </a:rPr>
                        <a:t>(</a:t>
                      </a:r>
                      <a:r>
                        <a:rPr lang="ja-JP" altLang="en-US" sz="2800" b="0" i="0" u="none" strike="noStrike">
                          <a:solidFill>
                            <a:srgbClr val="000000"/>
                          </a:solidFill>
                          <a:effectLst/>
                          <a:latin typeface="ＭＳ Ｐゴシック"/>
                        </a:rPr>
                        <a:t>回</a:t>
                      </a:r>
                      <a:r>
                        <a:rPr lang="en-US" altLang="ja-JP" sz="2800" b="0" i="0" u="none" strike="noStrike">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2800" b="0" i="0" u="none" strike="noStrike" dirty="0">
                          <a:solidFill>
                            <a:srgbClr val="000000"/>
                          </a:solidFill>
                          <a:effectLst/>
                          <a:latin typeface="ＭＳ Ｐゴシック"/>
                        </a:rPr>
                        <a:t>度数</a:t>
                      </a:r>
                      <a:r>
                        <a:rPr lang="en-US" altLang="ja-JP" sz="2800" b="0" i="0" u="none" strike="noStrike" dirty="0">
                          <a:solidFill>
                            <a:srgbClr val="000000"/>
                          </a:solidFill>
                          <a:effectLst/>
                          <a:latin typeface="ＭＳ Ｐゴシック"/>
                        </a:rPr>
                        <a:t>(</a:t>
                      </a:r>
                      <a:r>
                        <a:rPr lang="ja-JP" altLang="en-US" sz="2800" b="0" i="0" u="none" strike="noStrike" dirty="0">
                          <a:solidFill>
                            <a:srgbClr val="000000"/>
                          </a:solidFill>
                          <a:effectLst/>
                          <a:latin typeface="ＭＳ Ｐゴシック"/>
                        </a:rPr>
                        <a:t>回</a:t>
                      </a:r>
                      <a:r>
                        <a:rPr lang="en-US" altLang="ja-JP" sz="2800" b="0" i="0" u="none" strike="noStrike" dirty="0">
                          <a:solidFill>
                            <a:srgbClr val="000000"/>
                          </a:solidFill>
                          <a:effectLst/>
                          <a:latin typeface="ＭＳ Ｐゴシック"/>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74781">
                <a:tc>
                  <a:txBody>
                    <a:bodyPr/>
                    <a:lstStyle/>
                    <a:p>
                      <a:pPr algn="ctr" fontAlgn="ctr"/>
                      <a:r>
                        <a:rPr lang="en-US" altLang="ja-JP" sz="2800" b="0" i="0" u="none" strike="noStrike">
                          <a:solidFill>
                            <a:srgbClr val="000000"/>
                          </a:solidFill>
                          <a:effectLst/>
                          <a:latin typeface="ＭＳ Ｐゴシック"/>
                        </a:rPr>
                        <a:t>160</a:t>
                      </a:r>
                      <a:r>
                        <a:rPr lang="ja-JP" altLang="en-US" sz="2800" b="0" i="0" u="none" strike="noStrike">
                          <a:solidFill>
                            <a:srgbClr val="000000"/>
                          </a:solidFill>
                          <a:effectLst/>
                          <a:latin typeface="ＭＳ Ｐゴシック"/>
                        </a:rPr>
                        <a:t>以上～</a:t>
                      </a: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未満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165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dirty="0">
                          <a:solidFill>
                            <a:srgbClr val="000000"/>
                          </a:solidFill>
                          <a:effectLst/>
                          <a:latin typeface="ＭＳ Ｐゴシック"/>
                        </a:rPr>
                        <a:t>170</a:t>
                      </a:r>
                      <a:r>
                        <a:rPr lang="ja-JP" altLang="en-US" sz="2800" b="0" i="0" u="none" strike="noStrike" dirty="0">
                          <a:solidFill>
                            <a:srgbClr val="000000"/>
                          </a:solidFill>
                          <a:effectLst/>
                          <a:latin typeface="ＭＳ Ｐゴシック"/>
                        </a:rPr>
                        <a:t>～</a:t>
                      </a:r>
                      <a:r>
                        <a:rPr lang="en-US" altLang="ja-JP" sz="2800" b="0" i="0" u="none" strike="noStrike" dirty="0">
                          <a:solidFill>
                            <a:srgbClr val="000000"/>
                          </a:solidFill>
                          <a:effectLst/>
                          <a:latin typeface="ＭＳ Ｐゴシック"/>
                        </a:rPr>
                        <a:t>175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c>
                  <a:txBody>
                    <a:bodyPr/>
                    <a:lstStyle/>
                    <a:p>
                      <a:pPr algn="ctr" fontAlgn="ctr"/>
                      <a:r>
                        <a:rPr lang="en-US" altLang="ja-JP" sz="2800" b="0" i="0" u="none" strike="noStrike" dirty="0">
                          <a:solidFill>
                            <a:srgbClr val="000000"/>
                          </a:solidFill>
                          <a:effectLst/>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FF"/>
                    </a:solidFill>
                  </a:tcPr>
                </a:tc>
              </a:tr>
              <a:tr h="274781">
                <a:tc>
                  <a:txBody>
                    <a:bodyPr/>
                    <a:lstStyle/>
                    <a:p>
                      <a:pPr algn="ctr" fontAlgn="ctr"/>
                      <a:r>
                        <a:rPr lang="en-US" altLang="ja-JP" sz="2800" b="0" i="0" u="none" strike="noStrike" dirty="0" smtClean="0">
                          <a:solidFill>
                            <a:srgbClr val="000000"/>
                          </a:solidFill>
                          <a:effectLst/>
                          <a:latin typeface="ＭＳ Ｐゴシック"/>
                        </a:rPr>
                        <a:t>175</a:t>
                      </a:r>
                      <a:r>
                        <a:rPr lang="ja-JP" altLang="en-US" sz="2800" b="0" i="0" u="none" strike="noStrike" dirty="0" smtClean="0">
                          <a:solidFill>
                            <a:srgbClr val="000000"/>
                          </a:solidFill>
                          <a:effectLst/>
                          <a:latin typeface="ＭＳ Ｐゴシック"/>
                        </a:rPr>
                        <a:t>～</a:t>
                      </a:r>
                      <a:r>
                        <a:rPr lang="en-US" altLang="ja-JP" sz="2800" b="0" i="0" u="none" strike="noStrike" dirty="0" smtClean="0">
                          <a:solidFill>
                            <a:srgbClr val="000000"/>
                          </a:solidFill>
                          <a:effectLst/>
                          <a:latin typeface="ＭＳ Ｐゴシック"/>
                        </a:rPr>
                        <a:t>180</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2800" b="0" i="0" u="none" strike="noStrike" dirty="0" smtClean="0">
                          <a:solidFill>
                            <a:srgbClr val="000000"/>
                          </a:solidFill>
                          <a:effectLst/>
                          <a:latin typeface="ＭＳ Ｐゴシック"/>
                        </a:rPr>
                        <a:t>7</a:t>
                      </a:r>
                      <a:endParaRPr lang="en-US" altLang="ja-JP" sz="2800" b="0" i="0" u="none" strike="noStrike" dirty="0">
                        <a:solidFill>
                          <a:srgbClr val="000000"/>
                        </a:solidFill>
                        <a:effectLst/>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99"/>
                    </a:solidFill>
                  </a:tcPr>
                </a:tc>
                <a:tc>
                  <a:txBody>
                    <a:bodyPr/>
                    <a:lstStyle/>
                    <a:p>
                      <a:pPr algn="ctr" fontAlgn="ctr"/>
                      <a:r>
                        <a:rPr lang="en-US" altLang="ja-JP" sz="2800" b="0" i="0" u="none" strike="noStrike" dirty="0">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185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195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195</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en-US" altLang="ja-JP" sz="2800" b="0" i="0" u="none" strike="noStrike">
                          <a:solidFill>
                            <a:srgbClr val="000000"/>
                          </a:solidFill>
                          <a:effectLst/>
                          <a:latin typeface="ＭＳ Ｐゴシック"/>
                        </a:rPr>
                        <a:t>200</a:t>
                      </a:r>
                      <a:r>
                        <a:rPr lang="ja-JP" altLang="en-US" sz="2800" b="0" i="0" u="none" strike="noStrike">
                          <a:solidFill>
                            <a:srgbClr val="000000"/>
                          </a:solidFill>
                          <a:effectLst/>
                          <a:latin typeface="ＭＳ Ｐゴシック"/>
                        </a:rPr>
                        <a:t>～</a:t>
                      </a:r>
                      <a:r>
                        <a:rPr lang="en-US" altLang="ja-JP" sz="2800" b="0" i="0" u="none" strike="noStrike">
                          <a:solidFill>
                            <a:srgbClr val="000000"/>
                          </a:solidFill>
                          <a:effectLst/>
                          <a:latin typeface="ＭＳ Ｐゴシック"/>
                        </a:rPr>
                        <a:t>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a:solidFill>
                            <a:srgbClr val="000000"/>
                          </a:solidFill>
                          <a:effectLst/>
                          <a:latin typeface="ＭＳ Ｐゴシック"/>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4781">
                <a:tc>
                  <a:txBody>
                    <a:bodyPr/>
                    <a:lstStyle/>
                    <a:p>
                      <a:pPr algn="ctr" fontAlgn="ctr"/>
                      <a:r>
                        <a:rPr lang="ja-JP" altLang="en-US" sz="2800" b="0" i="0" u="none" strike="noStrike" dirty="0">
                          <a:solidFill>
                            <a:srgbClr val="000000"/>
                          </a:solidFill>
                          <a:effectLst/>
                          <a:latin typeface="ＭＳ Ｐゴシック"/>
                        </a:rPr>
                        <a:t>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2800" b="0" i="0" u="none" strike="noStrike">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800" b="0" i="0" u="none" strike="noStrike" dirty="0">
                          <a:solidFill>
                            <a:srgbClr val="000000"/>
                          </a:solidFill>
                          <a:effectLst/>
                          <a:latin typeface="ＭＳ Ｐゴシック"/>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 name="テキスト ボックス 2"/>
          <p:cNvSpPr txBox="1"/>
          <p:nvPr/>
        </p:nvSpPr>
        <p:spPr>
          <a:xfrm>
            <a:off x="34102" y="116632"/>
            <a:ext cx="8942783" cy="584775"/>
          </a:xfrm>
          <a:prstGeom prst="rect">
            <a:avLst/>
          </a:prstGeom>
          <a:noFill/>
        </p:spPr>
        <p:txBody>
          <a:bodyPr wrap="square" rtlCol="0">
            <a:spAutoFit/>
          </a:bodyPr>
          <a:lstStyle/>
          <a:p>
            <a:r>
              <a:rPr kumimoji="1" lang="ja-JP" altLang="en-US" sz="3200" dirty="0" smtClean="0">
                <a:ea typeface="ＤＦ平成明朝体W7" pitchFamily="1" charset="-128"/>
              </a:rPr>
              <a:t>度数分布表では、度数の最も多い階級の階級値</a:t>
            </a:r>
            <a:endParaRPr kumimoji="1" lang="ja-JP" altLang="en-US" sz="3200" dirty="0">
              <a:ea typeface="ＤＦ平成明朝体W7" pitchFamily="1" charset="-128"/>
            </a:endParaRPr>
          </a:p>
        </p:txBody>
      </p:sp>
      <p:sp>
        <p:nvSpPr>
          <p:cNvPr id="6" name="テキスト ボックス 5"/>
          <p:cNvSpPr txBox="1"/>
          <p:nvPr/>
        </p:nvSpPr>
        <p:spPr>
          <a:xfrm>
            <a:off x="5975648" y="3266329"/>
            <a:ext cx="31683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kumimoji="1" lang="en-US" altLang="ja-JP" sz="3200" dirty="0" smtClean="0">
                <a:ea typeface="ＤＦ平成明朝体W7" pitchFamily="1" charset="-128"/>
              </a:rPr>
              <a:t>A</a:t>
            </a:r>
            <a:r>
              <a:rPr lang="ja-JP" altLang="en-US" sz="3200" dirty="0" smtClean="0">
                <a:ea typeface="ＤＦ平成明朝体W7" pitchFamily="1" charset="-128"/>
              </a:rPr>
              <a:t>選手　</a:t>
            </a:r>
            <a:r>
              <a:rPr lang="en-US" altLang="ja-JP" sz="3200" dirty="0" smtClean="0">
                <a:ea typeface="ＤＦ平成明朝体W7" pitchFamily="1" charset="-128"/>
              </a:rPr>
              <a:t>177.5</a:t>
            </a:r>
            <a:r>
              <a:rPr lang="ja-JP" altLang="en-US" sz="3200" dirty="0">
                <a:ea typeface="ＤＦ平成明朝体W7" pitchFamily="1" charset="-128"/>
              </a:rPr>
              <a:t>点</a:t>
            </a:r>
            <a:endParaRPr kumimoji="1" lang="ja-JP" altLang="en-US" sz="3200" dirty="0">
              <a:ea typeface="ＤＦ平成明朝体W7" pitchFamily="1" charset="-128"/>
            </a:endParaRPr>
          </a:p>
        </p:txBody>
      </p:sp>
      <p:sp>
        <p:nvSpPr>
          <p:cNvPr id="7" name="テキスト ボックス 6"/>
          <p:cNvSpPr txBox="1"/>
          <p:nvPr/>
        </p:nvSpPr>
        <p:spPr>
          <a:xfrm>
            <a:off x="5984298" y="2564904"/>
            <a:ext cx="3168352" cy="58477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altLang="ja-JP" sz="3200" dirty="0" smtClean="0">
                <a:ea typeface="ＤＦ平成明朝体W7" pitchFamily="1" charset="-128"/>
              </a:rPr>
              <a:t>B</a:t>
            </a:r>
            <a:r>
              <a:rPr lang="ja-JP" altLang="en-US" sz="3200" dirty="0" smtClean="0">
                <a:ea typeface="ＤＦ平成明朝体W7" pitchFamily="1" charset="-128"/>
              </a:rPr>
              <a:t>選手　</a:t>
            </a:r>
            <a:r>
              <a:rPr lang="en-US" altLang="ja-JP" sz="3200" dirty="0" smtClean="0">
                <a:ea typeface="ＤＦ平成明朝体W7" pitchFamily="1" charset="-128"/>
              </a:rPr>
              <a:t>172.5</a:t>
            </a:r>
            <a:r>
              <a:rPr lang="ja-JP" altLang="en-US" sz="3200" dirty="0" smtClean="0">
                <a:ea typeface="ＤＦ平成明朝体W7" pitchFamily="1" charset="-128"/>
              </a:rPr>
              <a:t>点</a:t>
            </a:r>
            <a:endParaRPr kumimoji="1" lang="ja-JP" altLang="en-US" sz="3200" dirty="0">
              <a:ea typeface="ＤＦ平成明朝体W7" pitchFamily="1" charset="-128"/>
            </a:endParaRPr>
          </a:p>
        </p:txBody>
      </p:sp>
    </p:spTree>
    <p:extLst>
      <p:ext uri="{BB962C8B-B14F-4D97-AF65-F5344CB8AC3E}">
        <p14:creationId xmlns:p14="http://schemas.microsoft.com/office/powerpoint/2010/main" val="3923985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691</Words>
  <Application>Microsoft Office PowerPoint</Application>
  <PresentationFormat>画面に合わせる (4:3)</PresentationFormat>
  <Paragraphs>364</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代表値と散らばり</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相対度数</dc:title>
  <dc:creator>teacher</dc:creator>
  <cp:lastModifiedBy>kajukun</cp:lastModifiedBy>
  <cp:revision>29</cp:revision>
  <dcterms:created xsi:type="dcterms:W3CDTF">2013-02-12T03:45:50Z</dcterms:created>
  <dcterms:modified xsi:type="dcterms:W3CDTF">2015-03-05T06:06:38Z</dcterms:modified>
</cp:coreProperties>
</file>