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68" r:id="rId6"/>
    <p:sldId id="257" r:id="rId7"/>
    <p:sldId id="260" r:id="rId8"/>
    <p:sldId id="258" r:id="rId9"/>
    <p:sldId id="261" r:id="rId10"/>
    <p:sldId id="259" r:id="rId11"/>
    <p:sldId id="267" r:id="rId12"/>
    <p:sldId id="262" r:id="rId13"/>
    <p:sldId id="263" r:id="rId14"/>
    <p:sldId id="265" r:id="rId15"/>
    <p:sldId id="266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0C58-A0DC-47D8-80E1-A8706477A42E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7DA-7A2C-4AAD-AFB9-0C5AB052FC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82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0C58-A0DC-47D8-80E1-A8706477A42E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7DA-7A2C-4AAD-AFB9-0C5AB052FC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10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0C58-A0DC-47D8-80E1-A8706477A42E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7DA-7A2C-4AAD-AFB9-0C5AB052FC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52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0C58-A0DC-47D8-80E1-A8706477A42E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7DA-7A2C-4AAD-AFB9-0C5AB052FC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019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0C58-A0DC-47D8-80E1-A8706477A42E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7DA-7A2C-4AAD-AFB9-0C5AB052FC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95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0C58-A0DC-47D8-80E1-A8706477A42E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7DA-7A2C-4AAD-AFB9-0C5AB052FC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719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0C58-A0DC-47D8-80E1-A8706477A42E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7DA-7A2C-4AAD-AFB9-0C5AB052FC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35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0C58-A0DC-47D8-80E1-A8706477A42E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7DA-7A2C-4AAD-AFB9-0C5AB052FC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7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0C58-A0DC-47D8-80E1-A8706477A42E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7DA-7A2C-4AAD-AFB9-0C5AB052FC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621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0C58-A0DC-47D8-80E1-A8706477A42E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7DA-7A2C-4AAD-AFB9-0C5AB052FC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34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0C58-A0DC-47D8-80E1-A8706477A42E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7DA-7A2C-4AAD-AFB9-0C5AB052FC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44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D0C58-A0DC-47D8-80E1-A8706477A42E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247DA-7A2C-4AAD-AFB9-0C5AB052FC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82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08041" y="1"/>
            <a:ext cx="7772400" cy="1124744"/>
          </a:xfrm>
        </p:spPr>
        <p:txBody>
          <a:bodyPr>
            <a:normAutofit/>
          </a:bodyPr>
          <a:lstStyle/>
          <a:p>
            <a:r>
              <a:rPr kumimoji="1" lang="ja-JP" altLang="en-US" sz="6000" dirty="0" smtClean="0">
                <a:ea typeface="ＤＦ平成明朝体W7" pitchFamily="1" charset="-128"/>
              </a:rPr>
              <a:t>資料の活用</a:t>
            </a:r>
            <a:endParaRPr kumimoji="1" lang="ja-JP" altLang="en-US" sz="6000" dirty="0">
              <a:ea typeface="ＤＦ平成明朝体W7" pitchFamily="1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AutoShape 2" descr="data:image/jpeg;base64,/9j/4AAQSkZJRgABAQAAAQABAAD/2wCEAAkGBhIRERMTEhQVFRUVGRcVFBYWEh0XGxocGBwhFxYXGBgYGyYeGh0jGRUWHy8gIycpLCwsGB4xNTAqNSYrLCkBCQoKDgwOGg8PGikkHyQtNTUpLDAtLSwpLCksKiwsKiopLSw1MCwsKSwwLCo1LSosLy0sLyovKS0sKi0sLCwpKf/AABEIAL8BCAMBIgACEQEDEQH/xAAbAAADAAMBAQAAAAAAAAAAAAAABAUBAgMGB//EAEoQAAEDAgIDCgsGBQIGAwEAAAECAxEABBIhBRMxFBUiQVFSVJOU0gYjMlNhcYGSs9HTMzRCYqHUFnKRlaNjgiRDc7Lh8IOxwaL/xAAZAQEBAQEBAQAAAAAAAAAAAAAAAwIBBAX/xAA3EQACAQEECQIGAgIABwAAAAAAAQIRAxMhYRIxMkFRcYGR0bHBBJKhssLwIuFS8RQjM0JygqL/2gAMAwEAAhEDEQA/APpilXT91ctt3GqQ1qgkBlC5xoxEyrPbTG897049lbrGiPvt/wCu3+FXF3dwCfLPi0YyNVJMjGROWOJ/LyV6bS0cWkktS3LgsjzwgpJtt63vfFnfee96ceyt0bz3vTj2VumtDbolev8AZ5O2VeTh/Dg1e3OcVdLK6dcTihAGJYAknJKikTltyrF9LL5V4N3Uc+78iO897049lbo3nvenHsrdVfG/k/Wjxv5P1pfSy+VeBdRz7vySt573px7K3RvPe9OPZW6q+N/J+tHjfyfrS+ll8q8C6jn3fklbz3vTj2Vujee96ceyt1V8b+T9aPG/k/Wl9LL5V4F1HPu/JK3nvenHsrdK3TFy2oJVfOEqBICLAOGBAJOBJjaNtX/G/k/WlE4t1JxYfslxE89HLS+ll8q8C6jn3fkjYrjpj/8Aa1fToxXHTH/7Wr6deripmkLa7IXqXWUk+QFMHL1q1h/rh9lbhaOTo3Fc4rwcdmlx7vyR8Vx0x/8Atavp0Yrjpj/9rV9Or9sy+FDWONqTxhLBSfRmXVR/SpVpZXCbtxRC9WpWJJ1pKRkAUwXiIgExqtqoBASFVyVq1q0X/wCq8BWSz7vyK4rjpj/9rV9OjFcdMf8A7Wr6dNaHtrpKAFhwLJAKnHQsJGBsLMBRklYcKRxSZgZHszYPoxkKUpS1u4JXwGwpaykqTihQwqSQAmZEExszfSy+VeDt1HPu/JPxXHTH/wC1q+nRiuOmP/2tX067P2l4bt0pUsNFtQQrxcBWEkbSTAURHAnlMTMlnQWkDugFawMaFNAvmClJIwIKVygFOEknPkg5hfSy+VeBdRz7vyUMVx0x/wDtavp0Yrjpj/8Aa1fTrFroa8BtVEmGycaVPqnCNaOEBIWVBbewwCAIgZUhYXSCClwGdWVgnLFLinSmUk4SVtgCZwogRtK+ll8q8C6jn3fknYrjpj/9rV9OtXHX0gk3r4ABJJ0WqABmSfF1b0VavA4niJKQCMQOYUojYlKckqSJAGLjAgV200P+Hf8A+m5/2ml9LL5V4F1HPu/JOGiLzpx7K3Wd573px7K3VNvWwPI2Dlrbxv5P1pfSy+VeBdRz7vySt573px7K3RvPe9OPZW6q+N/J+tHjfyfrS+ll8q8C6jn3fklbz3vTj2Vujee96ceyt1V8b+T9a4X1062kKhBGJAUJIyUoJMZbc6X0svlXgXUc+78iO897049lbo3nvenHsrddr9Vwl6USWy3hCYTAWSrhEziO1sRERJnIgz5vv9WI/wBHFGs/prMHs9tL6WXyrwLqOfd+TZKrpi6tm3LjWod1oUCyhEYEYgZTntorppDFurR2PyvHYo5dVn+tFdtXVReXLe+Byzwcln7I6aH++3/rt/h1dqFof77f+u3+HRpfQTjrpWlQjAlOBRMKhYUQSBkmAeWSdmWfLba6L7Udstnq/Vl2kNCfYj+Zz4iq56G0YtnHjXixHbJzzUrGqfxQpKOPJtOfEFtFWC1NyH3Ugrc4IS1A8YrIYmif6k1EqXKXL6iVBKZwmJxRxA8nppfe1zpL3us/RqbdaOWVp/4ojVvNuKSvAMYSAc8ATxEiNnBTlkSeN0RuEVKVJOi4lvWucwe//wCKNa5zB7//AIrzI0EshOK7BIL5UoLwk62YjM4Twto2AAAGuzmillplGvQChalk4yPKUpUJA4kYgE+gfhrGnL/E9T+HsVSlquzzx+i7no2HcQmIzIiZ2GP/AMrpXkdKY0OWihcvBK7hTZCNXBxBcKI1cK4QTtkZmAMovb2udJe91n6NaUqtrgeedk4QjL/JejaKFIL+9I/6S/8AvRWN7XOkve6z9Gl7nwdDhBcdWsiQCpphUTtiWMpgf0rRIsVH0lu6Fajc23gYwvZP4o44muX8It87/Bb/AEKP4Rb53+C3+hXGqlLO00HWifPEetN1YhrdThznAFz6NpjbU213WLpeLWFor4MqQUhGEcWrB8oqEBU5CcXH0/hFvnf4Lf6FH8Itc7/Bb/QolQ5OWk60S5GLlF2UPgZKKhgicpS3GDMcEHWAzGYJiMqiXVtpFNthbU8pxONOMgYyZbCVZuQrg630HbEjO5/CLXO/wW/0Kx/CLXO/wW/0K6YJduzpHXNKUV4SEyJ4KfFoCsYkk+Mxq2nYRJma7N6Mu04XcThUFjxRcWSQHONWu1cFAjyNh2TT/wDCLXO/wW/0KP4Rb53+C3+hQGLQXeuwLHi2yghyftJQoulQxecIASAIgGYyq9UL+EWud/gt/oUfwi3zv8Fv9CgLtJaa+7v/APTc/wC01P8A4Rb53+C3+hWFeB7REFWR/wBC3+hQFxryR6hW1T97HOkve6z9Gje1zpL3us/RoBgXyDsxH1IV8qzu1P5urV3aiLeuhAbBKNWiDCduJOI7NuHHxHZ5JynpbP3kOYxB1QwcEZOFAMRMZLxzJjyRIzr0KwbjpaS7k9PGlGVjfJHO6tXyrhpo+JP8zfxE0sy6+R4wHDqncUgeUFQg5AEYkSYjLjzqVeC41i0F1SmUC3Vnq5KlODgkBkZQOIzszzyw7JquKw80NaR62ipd9o11bwcSsYA0trAcQzcUklcgwSEpykTlAIxE1JT4LOhIEtwEgYZMEBzHqyQgSCNqozPFUjQ7pj77Yeu4+HRXPSDZTd6OSTiI1wJ5YaifbRVrTZhy/JkYbUufsjpof77f+u3+HVV/SLSCQtxCSBiIUsAgTE5nZOVStD/fb/12/wAOmb7QCXXC5jWlUJAiIBSoKBgg8YFLba6L7Udstnq/Vj7N0hc4FJVhMKhQMHkMbKV0J9iP5nPiKo0ZohDGLCVGchMZDEpcCAPxOLOfL6KT0TohpTeIpMlbpPDUP+YriBqJUt1gpHJSO8bPNPWL71G8bPNPWL71AO4ByD+lGAcg/pSW8bPNPWL71G8bPNPWL71AR/C4cJJG1pl98f8AxLZcHrzSMuOvT15tzQbK7tSCk4Qxz1ZY1kHOeMIHu118H9FtLtWFKScRbRihagJAhUcLZINSjtPP2Pdbf9CC/wAfyq16F+ikN42eaesX3qN42eaesX3qqeEfopDeNnmnrF96jeNnmnrF96gH6KQ3jZ5p6xfeo3jZ5p6xfeoB+ikN42eaesX3qN42eaesX3qAfopDeNnmnrF96jeNnmnrF96gH6KQ3jZ5p6xfeo3jZ5p6xfeoB+ikN42eaesX3qN42eaesX3qAfopDeNnmnrF96jeNnmnrF96gGBZJGQxD/5Fd6jcieVfWL71L7xs809YvvUbxs809YvvUB3VZJIglfWL71R1iWn18S30geptaGv6S2o+2eOnbnRTCEKWpJhIKjw17AJP4vRUzeVDdo0SkhY1BVw1HhFaSonOCZJ9dVWEG+P+/Bl60eiW+kEJKgCQVAEiSExiMcgxJk8UjlpffliJ1zcRinWJ2ThnbsnL11yvdCpcc1uJQVq1MnPLAtQKxHEThifVtgUr/Cydutcnyp4PlY8eKMPLlGyKkaNNLmb2wI5X/hVmtNIshF3o9I2J16R6g1Aoq1psw5fkyMNqXP2Rvof77f8Art/h1RvNLNtKwrxAkYhDalTmEwCkGTKk5bcxU7Q/32/9dv8ADqnd6Nbd8sGYiQogiFBeRBy4SUmfQKW210X2o7ZbPV+rCz0k29i1apw7ciOMiRIzEpUJHGk0roa7bDUFaQQpyQVDziqastGts4tWIxbcyeMmBJyEqUY5VGk9D2LZakoQSVOSSgE/aK9FRKj+7m+ej3x86N3N89Hvj51je5rzaPcHyritm3BIKG5G3gD18lAd93N89Hvj50bub56PfHzpfBbc1vqx8qMFtzW+rHyoBS0vWzd3CsaBDbCBwhnBcXO3/Uj2UaBvG0pdQVo4Dz34hsWoujOc8nR/9cVY0RYtKculatBGtSEnANgZbyGWzGV+0mlrRDaL19pxgJS7gWytSU4VqSgJWlJ4iAkHDtyWdmyWqjzZ9BpzUordGL7JL0bLu7m+ej3x86N3N89Hvj51P026xbMqdLKVkQEIShOJalGEpSDtPqkwDkaatbZlxCFhtELSFDgJOREjZI4+ImqVVaHjdnJQU6YVp1O27m+ej3x86N3N89Hvj51je5rzaPcHyo3ua82j3B8q6TM7ub56PfHzo3c3z0e+PnWN7mvNo9wfKje5rzaPcHyoDO7m+ej3x86N3N89Hvj51je5rzaPcHyo3ua82j3B8qAzu5vno98fOjdzfPR74+dY3ua82j3B8qN7mvNo9wfKgM7ub56PfHzo3c3z0e+PnWN7mvNo9wfKje5rzaPcHyoDO7m+ej3x86N3N89Hvj51je5rzaPcHyo3ua82j3B8qAzu5vno98fOjdzfPR74+dY3ua82j3B8qN7mvNo9wfKgM7ub56PfHzo3c3z0e+PnSwbtzsbB9TB7tZ1THmh1B7tAcNOXbamSgLT4xSGzwhsWoJXx8SMR9QNZ0xdtlqAtJJU3kFDziaSubO3dfTiaTgZGI+J/GdgVCZASnhQcjiSeKnNL2TQalKEA4miCEAf8xPoqs6KEY9X1/pGVrbHX9ItoVgUSDhKvJMQJJziJhJMbcqUT4S25AIUohQCkw2syCcIiE5kni28dM3OjEOKC1YpAgQsjLjymMwSCdsH1Qt/DbHIqeXWrmcWPFOLysWc7akaFNKOBV5o9QMg68g+gtSKKNKNhN5o9IEAa8AegNQKKtabMOX5MjDalz9kbaH++3/rt/h120j4QBpwthBUQEkGYBKlBITMHlk+iMjxcdD/fb/12/wAOq71k2uSpCVEjCZSDImYMjZOcUttrovtR2y2er9WK6K0wH8UJIjMSQZGJSJMbDiaXlnlGeZAU0VpVCW8JS7IW4Mrd1Q+0VsKUEH2GrDbKUzhAGIyqBEnZJ5TAH9KT0IPEj+Zz4iqiVMb9t817sr306Uc0g5jSWkKKVOALltQIEIT5KgCnIqVJgQn0ibUVxVaCSQVCczCo4o/+gK1GSi6tVONVROavH8TYUPxO4/EqjClSggggmCUhJA48zOwEury4BVhTMOhKIaJlBSgkk4soKljFs4MZVR3J+ZfvUbk/Mv3qreqtdFfrM6L4kC401uZ1KQlSg8+sLJQ5weCYCClBCzwNgM8UbSHr+8ZeQUKS/nBBFs8CkgylSTq8lAgEH0VJAW+hsjNWruHkHl8alTBIGzEEg5jiOW0V6m2eS4hK07FAKHqIkfoa5OMXZQklr198Crc7O1abxi/Q81oZ9zEHbzGt1GJDers3glKTtXBa8tQGZ4hkIlUs6H0uhrWMFLsNmWxuZ6dWuSgRq5ACgtA9CBtr0EVE0+HGnWblGENt4k3EpJOrUUkqEc0pxHkE+kHytaCqeuNo/iJODoq6tyTWKSWeK5uo5v23zXuyvfTo37b5r3ZXvp0+kg5iiKoeIQ37b5r3ZXvp0b9t817sr306fiiKAQ37b5r3ZXvp0b9t817sr306fiiKAQ37b5r3ZXvp0b9t817sr306fiiKAQ37b5r3ZXvp0b9t817sr306fiiKAQ37b5r3ZXvp0b9t817sr306fiiKAQ37b5r3ZXvp0b9t817sr306fiiKA80q6uiU6kL1YSgKlsCOGgLKMYlRwF08mQgHacXDl/q8Scl6pqQQiNaoHWYTxBKgiZkQpWzIi+LJIyGIepxXepHTFuMKGxiOtcSgytRGHNbgIJIMtoWPbWY2WnKlWetfFqEUtCLplrF71+4DxhJ1ODhkIB4ULSo5cKZDMcUEn0ifc6cW4463B1KSwlJ1DwVrMaSoKUUYQIIOcbU+mrWl3W2WySSVK4DaC6oY1qySgcLjO3kEnirjcWOptAicRCmypXOUpxKlq9qiT7azvpX94ByV3pOKVVRdMXLnu65DV5pcNOYCkkYCuQRxBSoj1IVtIniBAUUz/wCK+LVZ+TGPLFjwRMbOOYn0VbctUKIUpKSRsJSCRBChn/MkH1gVz3sZiNU3EYYwJjDM4YjZOcVQ8hH0g8F3ejlDYrXqE+lqaK6aY++2HruPh0Va02YcvyZGG1Ln7IND/fb/ANdv8Os6V0o+26pKEgowIIOqWsglYCyrDAICTkAZyM5VjQ/32/8AXb/Dq7S22ui+1HbLZ6v1ZM0NfvOFetRgjZwSmM1DDwvK4KUKkc/0Uvom6dDcJZKhjdg6xInxis4Jq3SGhPsR/M58RVRKhu17o561Hzo3a90c9aj50/RQCG7XujnrUfOsLvngD/w561HzqhUrwqfUizuClOI6tQCcUTiGHj485jaYgba5J0TZSyheTjDi6dyL4L3DkNlLJVht7dP2iR5QKyduwgpjkzqjoe7dSgtBgnVKUj7ROQ8pA28SFIFd/B9J8cVCFY0oImYwNIGGf5sR9tYS2tq8Uor8U+AEpwgYXEDjPHiQk5/ljkr1JVThku6S/snay0rRz4t/VjO7XujnrUfOg3j3Rz1qPnTVzcpbQpa1BKUiVKJgAVu24FAFJBBEggyCDsINeejpUVPOaHvn2lrtjbqwoAUyS6jNs/hGeeAkJnkKZjaa27XujnrUfOuenEFKUvpBKmTjMbSg5Opjj4EqA5yE8lc/CPTwtbYvDAqSgIxLwpJWQBwuSDPqBrNnHHQ/f1Hptv8AmUtIrF4NL/JedfNugxu17o561Hzo3a90c9aj50uPCHC4024y62XThSrgKRMT5aVHbGUgE8lV6pOzlCld55U0xDdr3Rz1qPnRu17o561Hzp+isHRDdr3Rz1qPnRu17o561Hzp+igEN2vdHPWo+dG7XujnrUfOn6KAQ3a90c9aj50bte6OetR86fooBDdr3Rz1qPnRu17o561Hzp+igEN2vdHPWo+dILu3V3KfEHxSCojWJ2uHCk7eINuD/d6qtXFwltJWshKUiVEmAAOM15td69qLx4JWy4s4WCtIJIACGoSdmJZOShkV1WKcYStOC9f6qIxvJxs1vZs4pdzcJWq2xJtiQmVoPjSAZBn8CY/3HlQKb0tdOluCyUjG1J1iTHjE5wDVHRdlqWkNk4iBwlRGJRzWsjlUoqV7a5ab+xP8zfxE1CKpiWtp6T0U8FgvPV4nO+0gtDuFMRgxZtq8okpSAsZElWEYQJ2mRwQZSdO3UCUDyRJ3O4R5eErAkEpw5hJg8eWyvUUVoiee0gsqutHFQgnXEjkJazH9aK6aY++2HruPh0Va02YcvyZGG1Ln7IND/fb/ANdv8OttMsXSnJbPitXGFKwlRVrEE7QP+WFgHENp5QRrof77f+u3+HV2aW210X2o7ZbPV+rJmhmX0leuM55ZgyZVmmNicBbEZZpVlnJW0U1cFvguNBONyAWFKP2itpDwn+gq5SGhPsR/M58RVRKmNTdedZ7Or69GpuvOs9nV9ek3fDSzSHDrQdUVJUkJOKUbQBGfrGVVrO7S62hxGaVpC0kiMlCRkdmRrKlF6mWnYWtmtKcWlmqCupuvOs9nV9epummrhWqaLjR1rqB9goZN+OVPjjIhrCRx4gMpr0VRr14bqBPksMrcVlMFZhJA5cLTv9eOaSVcFvO2GEtLgm+qWH1octCtXBaxJcaAUt1YlhRnE4oyDrhIMyPQRt20xeaPuXEFJda4iCLdQIKTiSoePOYIB2H20zoVkot2UnIhtAPrwif1mnavaSpaOS4+55or+NGeRs3n9IJKStrVIIS6NSqFLHlNEa6ShJgzIxZDMTT+j0XDZ3PrGhgSC2Swo4kbMoeHkngkZ5YSTwqupQBsAG05DjOZP9an6X0MHy2sKKHGSVtKBykiIUmeEk7CMjE5iareRm9DVHdvo+PnLkjOi1jrZsWLrzrPZ1/Xryuh/A+QUqcQ+21LSC82txJ52BJfwpweQCmDOMcVXt+1PeIbGC42OggHUjKV55KmRh2zIJEAiqOjNFt27YbaThSM/WTtJPGanOyUF/Nfy3cuPXd1yLWfxFpHCzk0t9MMVq9WQEB7EbJ55qSmWSppZU4kZyFa4HWII9JySqczAxpm6CnGl5qaISVJslqSsESlYIeAkjaIgGYkQau6R0Oy/GsQCpM4FjgrRPGhY4STkNhqajQNwsuIuLkuMEwlCUhC1JIzS6tIBImckxPGYOGpQnoJxlGq3Y6v3xwPRKFla/z0tF/9ypr/APGno6c6auGhtPuXKEkPNIURi1a7dQVHOHj4Un8wkVW1N151ns6vr15/Teire0YKXG8djIlAkqYUT5aDtwKJzEyCeMGBUGj7kFvUXI1BGesSHFpEcHVr/F/vk8cq2VSN3aanovenq6PX9OtSNrZSs/5LGD1P2a3NYVx5YYnS+uXmU4nH2QNgG51yo8SUjXypR4gKmDT17qkualcHDwdy8LM4fJ3Vi/QezbViw8H22nVPStx1UArcViI4jhgAJnKQANgqnW62UMEtLPV0Xn6EKSeR5k6XvA602tAQlyRrFsCAoZpScF0ryswJjOInOK2puvOs9nV9emru1S6hSFiQoQeX0EHiIMEHiIBqdobSa1LWw8kpcb8lRga5Ay1iQPWMQGQJGyYHHFTjpRVKa/OP1FaOjO+puvOs9nV9ejU3XnWezq+vVCioGyfqbrzrPZ1fXrR7dCElSnmEpAkk26oA6+qdQ7i1RfLGISw0oKB844njB40JzGXlEnm50s4KTrLBLX+8TMnTVrFGdFXNw4m4ccSkJ+yZUyrDkZS6pvXZLnYCSRwdhkDrpFq4W6wyXGjmXjDChk0QUz47PximzxbPQa9FUPQF+i6dffQZSCLdBg56uVLUJ4ipyMuYPUMW1o5tLssj0/DwcVK04LXm8F5XIc1F151ns6vr0npVq4DfCcaKcbcgMKSftE7CXjH9DVykNN/Yn+Zv4ia4QOV8l7Wy3jjVkAhScOIkgSkmREhRMHJIAjhBUrcl7G1yI2a1OLDrJwzi8vB+Kf8AdXqaxNAef0gFC70djMq8diI5dVn+tFdNMffbD13Hw6KtabMOX5MjDalz9kGh/vt/67f4db6X8Hy+5jBQOCEwpvFMKCoUZzTwdnpNaaH++3/rt/h1Vf0i0gkLcQkgYiFLAIExJBOycqW210X2o7ZbPV+rFNDaHLBXKsWL0R+JSpVmZVw8M8iE0lZ24Swp1TzqUpLy1AKTAAWomODyCrbN0hc4FJVhMKhQMHkMbKgr4du0x551aFfyJcUt32FCCmeVYqEnRHpsoKc0nq38t/0O2htCrSygrdeStfjHAFJ8tfCUPJzgmPZxbK5Wmjy08WNa8EKBcZhSY2+MR5O0KOIehcAQmvRUhpXQbNzg1ySoNqxpGIgTBGYBzEHZ/wCay4tJU3FY2sZTleapa6Y0e6n7qqSHNL24dWzup8rQAVBIxgTxShsictnpqY2wi7Q8UuvKD7ybdMnCShsArmUAwIfIGzMTBKq9pb2qG0hLaUoSNiUpCQPUBlSSBjuSfwspgfzuZq9oQE9YarYqSnpt7OPj6nLS0slBwhF40VW1q1vCm+nHDMGdC4EhKXngEgADGDkMhmUyfbW+9Z8+97ye5T9FZbqecQ3rPn3veT3KN6z5973k9yn6KAmJ0EAsrDroWoAKVKZIGwE4JMSa6b1nz73vJ7lP0V1uoEN6z5973k9yjes+fe95Pcp+iuAQ3qPn3veT3KiXHg9csLSbV1RY4ZcYK0pJUTMtK1ZCcyThyT6sRI9VRWXGpWytXZ1wTT1p6v8AfBrFHlrbTtspS0Ku3mloICkPKS0QSJjhJg+wn+hBNSzt0vIS43curQoSlSVpIP8A/HLlVNTYIggEHaCKiXngm2RFuty1JKcWoVhSQDmMHkAkDygJ9YkHP81n9Cy/4eeGMf8A6WepJ+vuJXF+sPlts3LzaB45xpaVYFzk3gwSoxmQmSJGVclXlpc40brcQ40rg60htSFgSFJStKVZTBiOMHI5+ptLRDSEobSEpSIAH/v60XNm24kpcQlaTkQpIIPsNai7SL0k8Tjl8PL+Lg+af1adcck17nmUt3iG21Bxd0FYeG06lGSo4WEoKSkTtCuSRtI7LXcJWkKbuikgkqQ80qIgARAnb68sgc43cuk6NwoUFblWrC2QCrUqOZSePVnNQOZGY2RFNXhBahOIvs4cyDrUmYgGIOeZAy5RVl8RB7UVXfrXvT6E5/CTVHZ1cXqdPpz4r/ZDC90lxsO3CGm8rlTsIyKZLYBQIyPCVlA2TiChy16W0ts6PLtwAQCG3khttJzkulBE8eGSc55JfQ+5f40atbNsCUqUtOFT6eRAIlLZG1W0giIzq7a2qG0JQ2kJSkQlIEAD0Vidq7RaMMI+/H9/sorKHw+NqtKfDclnTGuSfN7jz6PBm4dJ3TcrLahBYbPB/wBzhSCsbZGEA8cjI1G9D4QAl50ACAAUgADYAAjIVRorCikStLaVpRPUtSWC/c3jxYhvWfPve8nuUnpbR5S3OtdVC2sipMHxidsJq3SGm/sT/M38RNaJBe6NxrxpwyW1NGRtC1JMyM8glUDlVtFRx4HkADE3kkADVEjJeMIMqkojLOSTma9GblAVhKk4oxYcQnDsxRtieOl9+GInXNxGKdYnZOGduycvXQErSDWC60cmZw64SeOGomit9Lmb2wI5X/hVmrWmzDl+TIw2pc/ZBof77f8Art/h05faH1qiorUMkhIATwSlQXiEp2nCAZ4hSeh/vt/67f4dULzSyGiQoKJASqAnbiVgABOROKOPKRNLba6L7Udstnq/VmujNEJYxYSozkJjIYlLjID8Tiz7fRUnRfgyytQfUXCrxqcOtUEZuKJVhByOUbY9FWrDSjb2LBPB5REiSmR6MSFjPPg8kEwkeEDTbIaS82l1S3UCVp4HjFYlqk5YRnB2mBU4w03T95llaOzq08u+42N9Y+NgOq1RUleFLys07RIy/Wn9H2Vs+0h1AUUrEiVrB9RGLaDl7K2tNKWbSAhD7IA/1kSeUk4sydpJzJqZpC7QlYXaXVu2Vq8cFOpKSDtcSjFGsEbcp45gRellN6MarNvDrRYfXhmSrJYvEb0jbMIIbQnE8ryG9avjyxqgkpQIJKvRAzIFZ0V4JtMoIUpbilKKlKU4oSSAMgFZAAAZkn01pYrsGllwPtKdUIU6t9KlqHpOKAMhkABlsqhv/a9IZ65HerE5xUdCGrfm/H68upNurDeNnmnrF96jeNnmnrF96jf+16Qz1yO9Rv8A2vSGeuR3qibDeNnmnrF96jeNnmnrF96jf+16Qz1yO9Rv/a9IZ65HeoA3jZ5p6xfeo3jZ5p6xfeo3/tekM9cjvUb/ANr0hnrkd6gDeNnmnrF96jeNnmnrF96jf+16Qz1yO9Rv/a9IZ65HeoA3jZ5p6xfeo3jZ5p6xfeo3/tekM9cjvUb/ANr0hnrkd6gDeNnmnrF96jeNnmnrF96jf+16Qz1yO9Rv/a9IZ65HeoA3jZ5p6xfeo3jZ5p6xfeo3/tekM9cjvUb/ANr0hnrkd6gDeRnmq6xfepf+ErPHrNSnGPxycWfHimZ9Pr5aY3/tekM9cjvUb/2vSGeuR3q40nrNRnKOy6BvGzzT1i+9RvGzzT1i+9Rv/a9IZ65Heo3/ALXpDPXI71dMhvGzzT1i+9RvGzzT1i+9Rv8A2vSGeuR3qN/7XpDPXI71AG8bPNPWL71J6W0Q0lvEEmQtojhqP/MTxFVOb/2vSGeuR3qT0tpm3W3hS80pRW0AA6kk+MTkADnQFC80cHDMkHCps/yrKSr2wiAeKeOp/wDCydutcnyphPlY8eKMPLlGyKavNONtuaohRVhSoQBnjVq0JEkSSoRyDaSBXTR+lm351ZJgJVJESFSARPpQsZweDyQSBM0iyEXej0jYnXpHqDUCit9MffbD13Hw6KtabMOX5MjDalz9kGh/vt/67f4dVLrR7bk40zIAmSDAOIQQQRCgDIqXof77f+u3+HV2lttdF9qO2Wz1fqxe1sG2sWBITi2x7TA5BJUYGUqJ2k0loazQUpcKU4wXUhccIAuKJE7Yrro3SuuW6nDGrUROKZha0Z5CDLZMZ5KTy0paX5ZbKSy8pQUvJLZMyskEK2bDNSTa1FS1FEVPVprMDUvkGZOqOXJltz9HJQjTUkyy+ADkdUc8gZy2ZyM+SuAoRRFTN/DgCtQ/igEo1RkHjE7MvXxVurTWYGpfIMydUcuTLbn6OSgKEURU9GmpJll8AHI6o55AzlszkZ8laDThwpOofxHDKdUcpIxZ7DhBJy2xlQFOKIqcdNcIDUvxBJVqjkRECNucn3fSKE6a8qWXxBy8UeEIBn0ZkjPkoCjFEVMGm+Ck6h+TEp1R4M7ZOwx6PZWx01wgNS/EElWqOREQI25yfd9IoCjFEVOTprypZfEHLxR4QgGfRmSM+StRpvgpOofkxKdUeDO2TsMej2UBTiiKn79cKNS/ETi1R28kba0Om+Co6h+RMJ1R4UbIOwT6fbQFOKIqcrTXkwy+ZOfijwRBM+nMAZctA01wiNS/EAhWqOZMyI25QPe9BoCjFEVMOm+Co6h+RMJ1R4UbIOwT6fbWytNeTDL5k5+KPBEEz6cwBly0BRiiKnDTXCI1L8QCFao5kzIjblA970GtTpw4VHUP4hihOqOcE4c9gxAA57JzoCnFEVPXpqCIZfIJzOqOWUzntzgZctCdNZkal8ARB1Rz5ctoj08tAUIoipm/hwFWofxQSEaoyTxCdmfr463XpqCIZfIJzOqOWUzntzgZctAUIpHTY8Sf5m/iJrVOmsyNS+AIg6o58uW0R6eWlbu/LzYSGXkqKkZKbIiFgklWzYJoCjdaMbcOJaZMAA4iIgyCIOSgSYUMxJgiazaaObaJ1aQmYBjZAmABsAlSjA41E7Sa4OaVi4Szh2pBnFnnjPkxsGqMmdqk8tUKAhaY++2HruPh0UaY++2HruPh0Va02YcvyZGG1Ln7IND/AH2/9dv8OrtQtD/fb/12/wAOrtLba6L7Udstnq/VmAn9dtTGvCFpVwbcBeMTJ1asOX5gI/8AeWqledtcIvVFKWAcS0E4FJWQUhaoWTCjjAJSBxKO3bEqVtKaVRboC1hRBOHgpKjME7BnxVvo6+S80h1IIC0hQCklJE8oIpDwnUA0ngNuEqgJcSVCSlWYCQTsmeIpxg7aa0N9g2BggDCnVmU4U8FIGZ/CBIkwZzNAcLTwjacfLCQ5iTrASW1BMtkJPCiOPl/U130vphFslKnAohSggYEFRkgkZDOOCanaICN0LUAyFFTyeChSFQHDMFWTmaZUUwArFtxE108Ko1aBhaUSrCNa2pweQonJGexOecYcW3IECpZXQdbQ4kEBYChIIOfKDnSWjvCFp91bSAsKRIJU2oCRkYVEfrnTmjzLTfk+SPIMp2ZYTxj/ANzqRoN5rXupQ20gnEJQFyoIXAkqbSkwFTAJjFAkZ0BR0vphFslKnAohSggYEFRkgkZDOOCa72V0HW0OJBAWAoSCDnyg51N8J8GrRjDRGOPGNqcAGFRMJTmchnxYcXqp7RLmJlsmPJGSZgRlEKzEchoBbR3hC0+6tpAWFIkEqbUBIyMKiP1zrbTenm7VIU4FmZgIQVbI2xs27al+D7w3S6lLbKPLBKEKBUEKGE4jwSOGvIbMoOcBnwobbUGw4lpQOIQ40twmYASkN5iThzzzwZTFAWm3AoAiYOYkEH2g5j21N0R4RtXKlJbDgwpSolTZSOFIgEiDs5fVsNULV4LQhYIIUkKBBkGRMgnizrz3gs6nWOhKWEyE/ZIWgkJgjNXBWkB0QREJUjKFJgCppvTzdqkKcCzMwEIKtkbY2bdtPtuBQBEwcxIIPtBzHtqN4VFrAnWttuA4gQsLMJiVEBttZIkJ5AMjMgVYYcxJSqQZAMpMjPOQeMemgJ2iPCNq5UpLYcGFKVEqbKRwpEAkQdnL6thrOmvCBu1w6wLOILKcCCryIJmNnlCp3gw4jWuBCWUylJIbbWiQPIwlWTiAFGFAAAFA9A28LXUpLWJDSpC81oUspzQBAR+EqKQSSIJQdoFAegS4CnFnETsg/wBDmPbU/Q3hA3dYtWFjDz21J9HGI4qeScSM8JlOcZpMjP1io3gq62UrCNUDwCvVtrbklIM4XMyIwwsHMeqgG9K+EDdutCFhZKyAMLZUMzGeEGKo4sp9tec8KHEpdaJSySMKsTja1YcKwUkqR9mJJhZmCTxYp9GsAggwRxzsjjmgJ2hvCBu6xasLGHntqT6OMRxUaV8IG7daELCyVkAYWyoZmM8IMUt4MvIIUEtttkhCyGwsAyICpcbRiHBgKG2K4eExSHEKwNEpTrApbK1lJQoKQSUfZpBk4zMcL0yBeuLgIQpZmEpKjAzgCdh48qT0Rptu5xlsLAQrCcbakTkDIxD0/wDsimdIRqnJCCMCsl+RsOS/y8vompPgsvJ0atDckLKAhaVcKU4lY/KkITw+MhfJJAZ0l4RtMOpaWHCpWAjC2pQhasAkpBjMVVrz+lygXCVLS0cKW1SWlqUOGqFKcRKWwI4JUPOCQCa9BQGMOc8dZoooCFpj77Yeu4+HRRpj77Yeu4+HRVrTZhy/JkYbUufsg0P99v8A12/w6u1582d21c3DrTbLiHtWRjfUgjAjCcg0rj9Nd91X/R7bta/29atIaTTTWpb1wRyEtFUaet7nxZZqIxbubrUqXsEkZgBsygHYXM4MQpKAZxAk5xtuq/6PbdrX+3o3Vf8AR7bta/29YunxXdG7xZ9mMaebUprgY8WJMasSczHEtBAzmQobM5Eg99GtqS0gKKyQIlcYvRiKSQTEZyZ486Q3Vf8AR7bta/29G6r/AKPbdrX+3pdPiu6F4s+zNdH27guXFEvYJUIUEhBznIaw8uSkoTMZyZJ7eELC1tpSgugle1ryvJUCZxow8sztgEEEg891X/R7bta/29G6r/o9t2tf7el0+K7oXiz7MpWaVBtIUVEwJxRPtwkifUT66k6GsVJuHVkOQorErSkAwvIjhlXGcwlIICTE5npuq/6PbdrX+3o3Vf8AR7bta/29Lp8V3QvFn2Zv4SWpcaShOsMrH2YBOw5klacMZEGdoTkRIL1g2UtIBmQkDMAEZbISSP6Gp26r/o9t2tf7ejdV/wBHtu1r/b0unxXdC8WfZnPQ1ipNw6shyFFYlaUgGF5EcMq4zmEpBASYnM9PCWzLqEJAcMqIIQkH8JkyVow5SASSM4IMijdV/wBHtu1r/b0bqv8Ao9t2tf7el0+K7oXiz7MqWwIQkGZwiZABmM5Cch7Mqj+D9ktC3FK1oxT5aUpmCc4C1EGSo5BKTiJAGVdN1X/R7bta/wBvRuq/6PbdrX+3pdPiu6F4s+zM+ElopxLYSHDw/wDlgSMicWIrRhIgwZIk5gyKp2qSEJBmQkTIAMxnITkPZlUvdV/0e27Wv9vRuq/6PbdrX+3pdPiu6F4s+zOfg/ZrQtxStaAony0pSCZ8qAtRBMEmAlJnIDIDbwjtFuFoJ1uRUfFpTlEZkqWkA7RnIIUrLYRtuq/6PbdrX+3o3Vf9Htu1r/b0unxXdC8WfZldAOEZmY25T+mVRfBizWhKirWgKwkBxKU7ZmAHFKTO0gwJUYAmBvuq/wCj23a1/t6N1X/R7bta/wBvS6fFd0LxZ9mc/CCzWtxrCHcgogoSk4c08anEjOYKVBQUnEIGZq4rZUfdV/0e27Wv9vRuq/6PbdrX+3pdPiu6F4s+zF/BW2UgrxJWnElCjibKQScWZKlGV8oGEDkggnHhTbKWpJSlaghC18FsqIIiMGFQlezJWIflMGmd1X/R7bta/wBvRuq/6PbdrX+3pdPiu6F4s+zKlzOBUYpgxhjFMZYcWU8k5VG8F7ct40lKkiEKjApKZMzh1ilKJgJmSI4IwpMz13Vf9Htu1r/b0bqv+j23a1/t6XT4ruheLPsxbwgt1KeQoJcIQkKBS2VQcX4IUBiyTOIKA4JwkYyPRVG3Vf8AR7bta/29G6r/AKPbdrX+3pdPiu6F4s+zLNFRt1X/AEe27Wv9vRuq/wCj23a1/t6XT4ruheLPsznpj77Yeu4+HRWgs7t25t3XW2W0M6wnA+pZONGEZFpPH6aK7aYKK4L3Zmz1yefsj//Z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1124744"/>
            <a:ext cx="8308156" cy="5455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363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ja-JP" altLang="en-US" sz="3600" dirty="0">
                <a:ea typeface="ＤＦ平成明朝体W7" pitchFamily="1" charset="-128"/>
              </a:rPr>
              <a:t>生徒数がいちばん多い記録は？</a:t>
            </a:r>
            <a:endParaRPr kumimoji="1" lang="ja-JP" altLang="en-US" sz="3600" dirty="0">
              <a:ea typeface="ＤＦ平成明朝体W7" pitchFamily="1" charset="-128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6570990"/>
              </p:ext>
            </p:extLst>
          </p:nvPr>
        </p:nvGraphicFramePr>
        <p:xfrm>
          <a:off x="323528" y="620688"/>
          <a:ext cx="8568951" cy="608570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53340"/>
                <a:gridCol w="1702977"/>
                <a:gridCol w="1153340"/>
                <a:gridCol w="1702977"/>
                <a:gridCol w="1153340"/>
                <a:gridCol w="1702977"/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 dirty="0">
                          <a:effectLst/>
                        </a:rPr>
                        <a:t>番号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記録</a:t>
                      </a:r>
                      <a:r>
                        <a:rPr lang="en-US" altLang="ja-JP" sz="2800" u="none" strike="noStrike">
                          <a:effectLst/>
                        </a:rPr>
                        <a:t>(</a:t>
                      </a:r>
                      <a:r>
                        <a:rPr lang="en-US" sz="2800" u="none" strike="noStrike">
                          <a:effectLst/>
                        </a:rPr>
                        <a:t>m)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番号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記録</a:t>
                      </a:r>
                      <a:r>
                        <a:rPr lang="en-US" altLang="ja-JP" sz="2800" u="none" strike="noStrike">
                          <a:effectLst/>
                        </a:rPr>
                        <a:t>(</a:t>
                      </a:r>
                      <a:r>
                        <a:rPr lang="en-US" sz="2800" u="none" strike="noStrike">
                          <a:effectLst/>
                        </a:rPr>
                        <a:t>m)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番号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 dirty="0">
                          <a:effectLst/>
                        </a:rPr>
                        <a:t>記録</a:t>
                      </a:r>
                      <a:r>
                        <a:rPr lang="en-US" altLang="ja-JP" sz="2800" u="none" strike="noStrike" dirty="0">
                          <a:effectLst/>
                        </a:rPr>
                        <a:t>(</a:t>
                      </a:r>
                      <a:r>
                        <a:rPr lang="en-US" sz="2800" u="none" strike="noStrike" dirty="0">
                          <a:effectLst/>
                        </a:rPr>
                        <a:t>m)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11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21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24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12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3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16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30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4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18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5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29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18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20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8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18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21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28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26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9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19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29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11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10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34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15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30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8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 smtClean="0">
                <a:ea typeface="ＤＦ平成明朝体W7" pitchFamily="1" charset="-128"/>
              </a:rPr>
              <a:t>平均を求めよう！</a:t>
            </a:r>
            <a:endParaRPr kumimoji="1" lang="ja-JP" altLang="en-US" sz="5400" dirty="0">
              <a:ea typeface="ＤＦ平成明朝体W7" pitchFamily="1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55776" y="2348880"/>
            <a:ext cx="404309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600" dirty="0" smtClean="0">
                <a:solidFill>
                  <a:srgbClr val="FF0000"/>
                </a:solidFill>
                <a:ea typeface="ＤＦ平成明朝体W7" pitchFamily="1" charset="-128"/>
              </a:rPr>
              <a:t>19m</a:t>
            </a:r>
            <a:endParaRPr kumimoji="1" lang="ja-JP" altLang="en-US" sz="166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118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953689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>
                <a:solidFill>
                  <a:srgbClr val="00B050"/>
                </a:solidFill>
                <a:ea typeface="ＤＦ平成明朝体W7" pitchFamily="1" charset="-128"/>
              </a:rPr>
              <a:t>目的にあうよう資料を整理してみよう</a:t>
            </a:r>
            <a:endParaRPr kumimoji="1" lang="ja-JP" altLang="en-US" sz="4000" dirty="0">
              <a:solidFill>
                <a:srgbClr val="00B050"/>
              </a:solidFill>
              <a:ea typeface="ＤＦ平成明朝体W7" pitchFamily="1" charset="-128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5609108"/>
              </p:ext>
            </p:extLst>
          </p:nvPr>
        </p:nvGraphicFramePr>
        <p:xfrm>
          <a:off x="1403648" y="1052736"/>
          <a:ext cx="6120680" cy="544068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759846"/>
                <a:gridCol w="2360834"/>
              </a:tblGrid>
              <a:tr h="6660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400" u="none" strike="noStrike" dirty="0">
                          <a:effectLst/>
                        </a:rPr>
                        <a:t>記録</a:t>
                      </a:r>
                      <a:r>
                        <a:rPr lang="en-US" altLang="ja-JP" sz="4400" u="none" strike="noStrike" dirty="0">
                          <a:effectLst/>
                        </a:rPr>
                        <a:t>(</a:t>
                      </a:r>
                      <a:r>
                        <a:rPr lang="en-US" sz="4400" u="none" strike="noStrike" dirty="0">
                          <a:effectLst/>
                        </a:rPr>
                        <a:t>m)</a:t>
                      </a:r>
                      <a:endParaRPr 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400" u="none" strike="noStrike">
                          <a:effectLst/>
                        </a:rPr>
                        <a:t>人数</a:t>
                      </a:r>
                      <a:r>
                        <a:rPr lang="en-US" altLang="ja-JP" sz="4400" u="none" strike="noStrike">
                          <a:effectLst/>
                        </a:rPr>
                        <a:t>(</a:t>
                      </a:r>
                      <a:r>
                        <a:rPr lang="ja-JP" altLang="en-US" sz="4400" u="none" strike="noStrike">
                          <a:effectLst/>
                        </a:rPr>
                        <a:t>人</a:t>
                      </a:r>
                      <a:r>
                        <a:rPr lang="en-US" altLang="ja-JP" sz="4400" u="none" strike="noStrike">
                          <a:effectLst/>
                        </a:rPr>
                        <a:t>)</a:t>
                      </a:r>
                      <a:endParaRPr lang="en-US" altLang="ja-JP" sz="4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66607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400" u="none" strike="noStrike" dirty="0">
                          <a:effectLst/>
                        </a:rPr>
                        <a:t>5</a:t>
                      </a:r>
                      <a:r>
                        <a:rPr lang="ja-JP" altLang="en-US" sz="4400" u="none" strike="noStrike" dirty="0">
                          <a:effectLst/>
                        </a:rPr>
                        <a:t>以上～</a:t>
                      </a:r>
                      <a:r>
                        <a:rPr lang="en-US" altLang="ja-JP" sz="4400" u="none" strike="noStrike" dirty="0">
                          <a:effectLst/>
                        </a:rPr>
                        <a:t>10</a:t>
                      </a:r>
                      <a:r>
                        <a:rPr lang="ja-JP" altLang="en-US" sz="4400" u="none" strike="noStrike" dirty="0">
                          <a:effectLst/>
                        </a:rPr>
                        <a:t>未満</a:t>
                      </a:r>
                      <a:endParaRPr lang="ja-JP" alt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400" u="none" strike="noStrike" dirty="0">
                          <a:effectLst/>
                        </a:rPr>
                        <a:t>　</a:t>
                      </a:r>
                      <a:endParaRPr lang="ja-JP" alt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66607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400" u="none" strike="noStrike" dirty="0">
                          <a:effectLst/>
                        </a:rPr>
                        <a:t>10</a:t>
                      </a:r>
                      <a:r>
                        <a:rPr lang="ja-JP" altLang="en-US" sz="4400" u="none" strike="noStrike" dirty="0">
                          <a:effectLst/>
                        </a:rPr>
                        <a:t>～</a:t>
                      </a:r>
                      <a:r>
                        <a:rPr lang="en-US" altLang="ja-JP" sz="4400" u="none" strike="noStrike" dirty="0">
                          <a:effectLst/>
                        </a:rPr>
                        <a:t>15</a:t>
                      </a:r>
                      <a:endParaRPr lang="en-US" altLang="ja-JP" sz="4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400" u="none" strike="noStrike" dirty="0">
                          <a:effectLst/>
                        </a:rPr>
                        <a:t>　</a:t>
                      </a:r>
                      <a:endParaRPr lang="ja-JP" alt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66607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400" u="none" strike="noStrike">
                          <a:effectLst/>
                        </a:rPr>
                        <a:t>15</a:t>
                      </a:r>
                      <a:r>
                        <a:rPr lang="ja-JP" altLang="en-US" sz="4400" u="none" strike="noStrike">
                          <a:effectLst/>
                        </a:rPr>
                        <a:t>～</a:t>
                      </a:r>
                      <a:r>
                        <a:rPr lang="en-US" altLang="ja-JP" sz="4400" u="none" strike="noStrike">
                          <a:effectLst/>
                        </a:rPr>
                        <a:t>20</a:t>
                      </a:r>
                      <a:endParaRPr lang="en-US" altLang="ja-JP" sz="4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400" u="none" strike="noStrike" dirty="0">
                          <a:effectLst/>
                        </a:rPr>
                        <a:t>　</a:t>
                      </a:r>
                      <a:endParaRPr lang="ja-JP" alt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66607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400" u="none" strike="noStrike" dirty="0">
                          <a:effectLst/>
                        </a:rPr>
                        <a:t>20</a:t>
                      </a:r>
                      <a:r>
                        <a:rPr lang="ja-JP" altLang="en-US" sz="4400" u="none" strike="noStrike" dirty="0">
                          <a:effectLst/>
                        </a:rPr>
                        <a:t>～</a:t>
                      </a:r>
                      <a:r>
                        <a:rPr lang="en-US" altLang="ja-JP" sz="4400" u="none" strike="noStrike" dirty="0">
                          <a:effectLst/>
                        </a:rPr>
                        <a:t>25</a:t>
                      </a:r>
                      <a:endParaRPr lang="en-US" altLang="ja-JP" sz="4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400" u="none" strike="noStrike" dirty="0">
                          <a:effectLst/>
                        </a:rPr>
                        <a:t>　</a:t>
                      </a:r>
                      <a:endParaRPr lang="ja-JP" alt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66607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400" u="none" strike="noStrike">
                          <a:effectLst/>
                        </a:rPr>
                        <a:t>25</a:t>
                      </a:r>
                      <a:r>
                        <a:rPr lang="ja-JP" altLang="en-US" sz="4400" u="none" strike="noStrike">
                          <a:effectLst/>
                        </a:rPr>
                        <a:t>～</a:t>
                      </a:r>
                      <a:r>
                        <a:rPr lang="en-US" altLang="ja-JP" sz="4400" u="none" strike="noStrike">
                          <a:effectLst/>
                        </a:rPr>
                        <a:t>30</a:t>
                      </a:r>
                      <a:endParaRPr lang="en-US" altLang="ja-JP" sz="4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400" u="none" strike="noStrike" dirty="0">
                          <a:effectLst/>
                        </a:rPr>
                        <a:t>　</a:t>
                      </a:r>
                      <a:endParaRPr lang="ja-JP" alt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66607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400" u="none" strike="noStrike">
                          <a:effectLst/>
                        </a:rPr>
                        <a:t>30</a:t>
                      </a:r>
                      <a:r>
                        <a:rPr lang="ja-JP" altLang="en-US" sz="4400" u="none" strike="noStrike">
                          <a:effectLst/>
                        </a:rPr>
                        <a:t>～</a:t>
                      </a:r>
                      <a:r>
                        <a:rPr lang="en-US" altLang="ja-JP" sz="4400" u="none" strike="noStrike">
                          <a:effectLst/>
                        </a:rPr>
                        <a:t>35</a:t>
                      </a:r>
                      <a:endParaRPr lang="en-US" altLang="ja-JP" sz="4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400" u="none" strike="noStrike" dirty="0">
                          <a:effectLst/>
                        </a:rPr>
                        <a:t>　</a:t>
                      </a:r>
                      <a:endParaRPr lang="ja-JP" alt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6660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400" u="none" strike="noStrike">
                          <a:effectLst/>
                        </a:rPr>
                        <a:t>合　　計</a:t>
                      </a:r>
                      <a:endParaRPr lang="ja-JP" altLang="en-US" sz="4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400" u="none" strike="noStrike" dirty="0">
                          <a:effectLst/>
                        </a:rPr>
                        <a:t>30</a:t>
                      </a:r>
                      <a:endParaRPr lang="en-US" altLang="ja-JP" sz="4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6040011" y="1700807"/>
            <a:ext cx="5357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１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40011" y="2408693"/>
            <a:ext cx="5357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６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64482" y="3124198"/>
            <a:ext cx="8867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１０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040011" y="3783476"/>
            <a:ext cx="5357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７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40010" y="4424918"/>
            <a:ext cx="5357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４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40010" y="5132804"/>
            <a:ext cx="5357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２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051720" y="2455930"/>
            <a:ext cx="2448272" cy="61341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9512" y="2347136"/>
            <a:ext cx="144016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  <a:ea typeface="ＤＦ平成明朝体W7" pitchFamily="1" charset="-128"/>
              </a:rPr>
              <a:t>階級</a:t>
            </a:r>
            <a:endParaRPr kumimoji="1" lang="ja-JP" altLang="en-US" sz="4800" dirty="0">
              <a:solidFill>
                <a:schemeClr val="tx1"/>
              </a:solidFill>
              <a:ea typeface="ＤＦ平成明朝体W7" pitchFamily="1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563003" y="3299206"/>
            <a:ext cx="144016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  <a:ea typeface="ＤＦ平成明朝体W7" pitchFamily="1" charset="-128"/>
              </a:rPr>
              <a:t>度数</a:t>
            </a:r>
            <a:endParaRPr kumimoji="1" lang="ja-JP" altLang="en-US" sz="4800" dirty="0">
              <a:solidFill>
                <a:schemeClr val="tx1"/>
              </a:solidFill>
              <a:ea typeface="ＤＦ平成明朝体W7" pitchFamily="1" charset="-128"/>
            </a:endParaRPr>
          </a:p>
        </p:txBody>
      </p:sp>
      <p:sp>
        <p:nvSpPr>
          <p:cNvPr id="13" name="右中かっこ 12"/>
          <p:cNvSpPr/>
          <p:nvPr/>
        </p:nvSpPr>
        <p:spPr>
          <a:xfrm>
            <a:off x="6751263" y="1829620"/>
            <a:ext cx="792088" cy="3816424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3528" y="116632"/>
            <a:ext cx="8560241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>
                <a:solidFill>
                  <a:schemeClr val="tx1"/>
                </a:solidFill>
                <a:ea typeface="ＤＦ平成明朝体W7" pitchFamily="1" charset="-128"/>
              </a:rPr>
              <a:t>度　数　分　布　表</a:t>
            </a:r>
            <a:endParaRPr kumimoji="1" lang="ja-JP" altLang="en-US" sz="4800" dirty="0">
              <a:solidFill>
                <a:schemeClr val="tx1"/>
              </a:solidFill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896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3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326" y="312031"/>
            <a:ext cx="7395702" cy="57578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930326" y="260648"/>
            <a:ext cx="7395702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>
                <a:solidFill>
                  <a:schemeClr val="tx1"/>
                </a:solidFill>
                <a:ea typeface="ＤＦ平成明朝体W7" pitchFamily="1" charset="-128"/>
              </a:rPr>
              <a:t>ヒ　ス　ト　グ　ラ　ム</a:t>
            </a:r>
            <a:endParaRPr kumimoji="1" lang="ja-JP" altLang="en-US" sz="4800" dirty="0">
              <a:solidFill>
                <a:schemeClr val="tx1"/>
              </a:solidFill>
              <a:ea typeface="ＤＦ平成明朝体W7" pitchFamily="1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347864" y="5949280"/>
            <a:ext cx="2880319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  <a:ea typeface="ＤＦ平成明朝体W7" pitchFamily="1" charset="-128"/>
              </a:rPr>
              <a:t>階級の幅</a:t>
            </a:r>
            <a:endParaRPr kumimoji="1" lang="ja-JP" altLang="en-US" sz="4800" dirty="0">
              <a:solidFill>
                <a:schemeClr val="tx1"/>
              </a:solidFill>
              <a:ea typeface="ＤＦ平成明朝体W7" pitchFamily="1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0246" y="2981082"/>
            <a:ext cx="144016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  <a:ea typeface="ＤＦ平成明朝体W7" pitchFamily="1" charset="-128"/>
              </a:rPr>
              <a:t>度数</a:t>
            </a:r>
            <a:endParaRPr kumimoji="1" lang="ja-JP" altLang="en-US" sz="4800" dirty="0">
              <a:solidFill>
                <a:schemeClr val="tx1"/>
              </a:solidFill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324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327" y="308761"/>
            <a:ext cx="7395702" cy="575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326" y="312031"/>
            <a:ext cx="7395702" cy="57578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フリーフォーム 1"/>
          <p:cNvSpPr/>
          <p:nvPr/>
        </p:nvSpPr>
        <p:spPr>
          <a:xfrm>
            <a:off x="2377440" y="2785403"/>
            <a:ext cx="4853354" cy="2700997"/>
          </a:xfrm>
          <a:custGeom>
            <a:avLst/>
            <a:gdLst>
              <a:gd name="connsiteX0" fmla="*/ 0 w 4853354"/>
              <a:gd name="connsiteY0" fmla="*/ 2700997 h 2700997"/>
              <a:gd name="connsiteX1" fmla="*/ 703385 w 4853354"/>
              <a:gd name="connsiteY1" fmla="*/ 2433711 h 2700997"/>
              <a:gd name="connsiteX2" fmla="*/ 1392702 w 4853354"/>
              <a:gd name="connsiteY2" fmla="*/ 1069145 h 2700997"/>
              <a:gd name="connsiteX3" fmla="*/ 2039815 w 4853354"/>
              <a:gd name="connsiteY3" fmla="*/ 0 h 2700997"/>
              <a:gd name="connsiteX4" fmla="*/ 2757268 w 4853354"/>
              <a:gd name="connsiteY4" fmla="*/ 815926 h 2700997"/>
              <a:gd name="connsiteX5" fmla="*/ 3418449 w 4853354"/>
              <a:gd name="connsiteY5" fmla="*/ 1617785 h 2700997"/>
              <a:gd name="connsiteX6" fmla="*/ 4135902 w 4853354"/>
              <a:gd name="connsiteY6" fmla="*/ 2166425 h 2700997"/>
              <a:gd name="connsiteX7" fmla="*/ 4825218 w 4853354"/>
              <a:gd name="connsiteY7" fmla="*/ 2686929 h 2700997"/>
              <a:gd name="connsiteX8" fmla="*/ 4853354 w 4853354"/>
              <a:gd name="connsiteY8" fmla="*/ 2700997 h 270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53354" h="2700997">
                <a:moveTo>
                  <a:pt x="0" y="2700997"/>
                </a:moveTo>
                <a:lnTo>
                  <a:pt x="703385" y="2433711"/>
                </a:lnTo>
                <a:lnTo>
                  <a:pt x="1392702" y="1069145"/>
                </a:lnTo>
                <a:lnTo>
                  <a:pt x="2039815" y="0"/>
                </a:lnTo>
                <a:lnTo>
                  <a:pt x="2757268" y="815926"/>
                </a:lnTo>
                <a:lnTo>
                  <a:pt x="3418449" y="1617785"/>
                </a:lnTo>
                <a:lnTo>
                  <a:pt x="4135902" y="2166425"/>
                </a:lnTo>
                <a:lnTo>
                  <a:pt x="4825218" y="2686929"/>
                </a:lnTo>
                <a:lnTo>
                  <a:pt x="4853354" y="2700997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920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327" y="308761"/>
            <a:ext cx="7395702" cy="575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326" y="312031"/>
            <a:ext cx="7395702" cy="57578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908496" y="116632"/>
            <a:ext cx="7417532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>
                <a:solidFill>
                  <a:schemeClr val="tx1"/>
                </a:solidFill>
                <a:ea typeface="ＤＦ平成明朝体W7" pitchFamily="1" charset="-128"/>
              </a:rPr>
              <a:t>度数分布多角形</a:t>
            </a:r>
            <a:endParaRPr kumimoji="1" lang="ja-JP" altLang="en-US" sz="4800" dirty="0">
              <a:solidFill>
                <a:schemeClr val="tx1"/>
              </a:solidFill>
              <a:ea typeface="ＤＦ平成明朝体W7" pitchFamily="1" charset="-128"/>
            </a:endParaRPr>
          </a:p>
        </p:txBody>
      </p:sp>
      <p:sp>
        <p:nvSpPr>
          <p:cNvPr id="2" name="フリーフォーム 1"/>
          <p:cNvSpPr/>
          <p:nvPr/>
        </p:nvSpPr>
        <p:spPr>
          <a:xfrm>
            <a:off x="2377440" y="2785403"/>
            <a:ext cx="4853354" cy="2700997"/>
          </a:xfrm>
          <a:custGeom>
            <a:avLst/>
            <a:gdLst>
              <a:gd name="connsiteX0" fmla="*/ 0 w 4853354"/>
              <a:gd name="connsiteY0" fmla="*/ 2700997 h 2700997"/>
              <a:gd name="connsiteX1" fmla="*/ 703385 w 4853354"/>
              <a:gd name="connsiteY1" fmla="*/ 2433711 h 2700997"/>
              <a:gd name="connsiteX2" fmla="*/ 1392702 w 4853354"/>
              <a:gd name="connsiteY2" fmla="*/ 1069145 h 2700997"/>
              <a:gd name="connsiteX3" fmla="*/ 2039815 w 4853354"/>
              <a:gd name="connsiteY3" fmla="*/ 0 h 2700997"/>
              <a:gd name="connsiteX4" fmla="*/ 2757268 w 4853354"/>
              <a:gd name="connsiteY4" fmla="*/ 815926 h 2700997"/>
              <a:gd name="connsiteX5" fmla="*/ 3418449 w 4853354"/>
              <a:gd name="connsiteY5" fmla="*/ 1617785 h 2700997"/>
              <a:gd name="connsiteX6" fmla="*/ 4135902 w 4853354"/>
              <a:gd name="connsiteY6" fmla="*/ 2166425 h 2700997"/>
              <a:gd name="connsiteX7" fmla="*/ 4825218 w 4853354"/>
              <a:gd name="connsiteY7" fmla="*/ 2686929 h 2700997"/>
              <a:gd name="connsiteX8" fmla="*/ 4853354 w 4853354"/>
              <a:gd name="connsiteY8" fmla="*/ 2700997 h 270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53354" h="2700997">
                <a:moveTo>
                  <a:pt x="0" y="2700997"/>
                </a:moveTo>
                <a:lnTo>
                  <a:pt x="703385" y="2433711"/>
                </a:lnTo>
                <a:lnTo>
                  <a:pt x="1392702" y="1069145"/>
                </a:lnTo>
                <a:lnTo>
                  <a:pt x="2039815" y="0"/>
                </a:lnTo>
                <a:lnTo>
                  <a:pt x="2757268" y="815926"/>
                </a:lnTo>
                <a:lnTo>
                  <a:pt x="3418449" y="1617785"/>
                </a:lnTo>
                <a:lnTo>
                  <a:pt x="4135902" y="2166425"/>
                </a:lnTo>
                <a:lnTo>
                  <a:pt x="4825218" y="2686929"/>
                </a:lnTo>
                <a:lnTo>
                  <a:pt x="4853354" y="2700997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20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9701" y="260648"/>
            <a:ext cx="8229600" cy="490066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上島町の人口（</a:t>
            </a:r>
            <a:r>
              <a:rPr kumimoji="1" lang="en-US" altLang="ja-JP" sz="3600" dirty="0" smtClean="0"/>
              <a:t>2010</a:t>
            </a:r>
            <a:r>
              <a:rPr kumimoji="1" lang="ja-JP" altLang="en-US" sz="3600" dirty="0" smtClean="0"/>
              <a:t>年）</a:t>
            </a:r>
            <a:endParaRPr kumimoji="1" lang="ja-JP" altLang="en-US" sz="36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1636688"/>
              </p:ext>
            </p:extLst>
          </p:nvPr>
        </p:nvGraphicFramePr>
        <p:xfrm>
          <a:off x="142012" y="908720"/>
          <a:ext cx="8784977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/>
                <a:gridCol w="1440160"/>
                <a:gridCol w="1296144"/>
                <a:gridCol w="1296144"/>
                <a:gridCol w="1728192"/>
                <a:gridCol w="17281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地域名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人口総数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男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女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15</a:t>
                      </a:r>
                      <a:r>
                        <a:rPr kumimoji="1" lang="ja-JP" altLang="en-US" sz="2400" dirty="0" smtClean="0"/>
                        <a:t>歳未満男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15</a:t>
                      </a:r>
                      <a:r>
                        <a:rPr kumimoji="1" lang="ja-JP" altLang="en-US" sz="2400" dirty="0" smtClean="0"/>
                        <a:t>歳未満女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上島町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７６４８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３９０５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３７４３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２７２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３３０</a:t>
                      </a:r>
                      <a:endParaRPr kumimoji="1" lang="ja-JP" alt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514998" y="2185143"/>
            <a:ext cx="60163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600" dirty="0" smtClean="0"/>
              <a:t>上島町の土地の値段</a:t>
            </a:r>
            <a:r>
              <a:rPr kumimoji="1" lang="en-US" altLang="ja-JP" sz="3600" dirty="0" smtClean="0"/>
              <a:t>(2009</a:t>
            </a:r>
            <a:r>
              <a:rPr kumimoji="1" lang="ja-JP" altLang="en-US" sz="3600" dirty="0" smtClean="0"/>
              <a:t>年</a:t>
            </a:r>
            <a:r>
              <a:rPr kumimoji="1" lang="en-US" altLang="ja-JP" sz="3600" dirty="0" smtClean="0"/>
              <a:t>)</a:t>
            </a:r>
            <a:endParaRPr kumimoji="1" lang="ja-JP" altLang="en-US" sz="3600" dirty="0"/>
          </a:p>
        </p:txBody>
      </p:sp>
      <p:graphicFrame>
        <p:nvGraphicFramePr>
          <p:cNvPr id="8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2587162"/>
              </p:ext>
            </p:extLst>
          </p:nvPr>
        </p:nvGraphicFramePr>
        <p:xfrm>
          <a:off x="142012" y="2852936"/>
          <a:ext cx="8784977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/>
                <a:gridCol w="2428639"/>
                <a:gridCol w="2520280"/>
                <a:gridCol w="25399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地域名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住宅地</a:t>
                      </a:r>
                      <a:r>
                        <a:rPr kumimoji="1" lang="en-US" altLang="ja-JP" sz="2400" dirty="0" smtClean="0"/>
                        <a:t>(</a:t>
                      </a:r>
                      <a:r>
                        <a:rPr kumimoji="1" lang="ja-JP" altLang="en-US" sz="2400" dirty="0" smtClean="0"/>
                        <a:t>円／</a:t>
                      </a:r>
                      <a:r>
                        <a:rPr kumimoji="1" lang="en-US" altLang="ja-JP" sz="2400" dirty="0" smtClean="0"/>
                        <a:t>m</a:t>
                      </a:r>
                      <a:r>
                        <a:rPr kumimoji="1" lang="en-US" altLang="ja-JP" sz="2400" baseline="30000" dirty="0" smtClean="0"/>
                        <a:t>2</a:t>
                      </a:r>
                      <a:r>
                        <a:rPr kumimoji="1" lang="en-US" altLang="ja-JP" sz="2400" dirty="0" smtClean="0"/>
                        <a:t>)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商業地</a:t>
                      </a:r>
                      <a:r>
                        <a:rPr kumimoji="1" lang="en-US" altLang="ja-JP" sz="2400" dirty="0" smtClean="0"/>
                        <a:t>(</a:t>
                      </a:r>
                      <a:r>
                        <a:rPr kumimoji="1" lang="ja-JP" altLang="en-US" sz="2400" dirty="0" smtClean="0"/>
                        <a:t>円／</a:t>
                      </a:r>
                      <a:r>
                        <a:rPr kumimoji="1" lang="en-US" altLang="ja-JP" sz="2400" dirty="0" smtClean="0"/>
                        <a:t>m</a:t>
                      </a:r>
                      <a:r>
                        <a:rPr kumimoji="1" lang="en-US" altLang="ja-JP" sz="2400" baseline="30000" dirty="0" smtClean="0"/>
                        <a:t>2</a:t>
                      </a:r>
                      <a:r>
                        <a:rPr kumimoji="1" lang="en-US" altLang="ja-JP" sz="2400" dirty="0" smtClean="0"/>
                        <a:t>)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/>
                        <a:t>工業地</a:t>
                      </a:r>
                      <a:r>
                        <a:rPr kumimoji="1" lang="en-US" altLang="ja-JP" sz="2400" dirty="0" smtClean="0"/>
                        <a:t>(</a:t>
                      </a:r>
                      <a:r>
                        <a:rPr kumimoji="1" lang="ja-JP" altLang="en-US" sz="2400" dirty="0" smtClean="0"/>
                        <a:t>円／</a:t>
                      </a:r>
                      <a:r>
                        <a:rPr kumimoji="1" lang="en-US" altLang="ja-JP" sz="2400" dirty="0" smtClean="0"/>
                        <a:t>m</a:t>
                      </a:r>
                      <a:r>
                        <a:rPr kumimoji="1" lang="en-US" altLang="ja-JP" sz="2400" baseline="30000" dirty="0" smtClean="0"/>
                        <a:t>2</a:t>
                      </a:r>
                      <a:r>
                        <a:rPr kumimoji="1" lang="en-US" altLang="ja-JP" sz="2400" dirty="0" smtClean="0"/>
                        <a:t>)</a:t>
                      </a:r>
                      <a:endParaRPr kumimoji="1" lang="ja-JP" altLang="en-US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上島町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１４５００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３１３００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１６５００</a:t>
                      </a:r>
                      <a:endParaRPr kumimoji="1" lang="ja-JP" alt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399754" y="4119293"/>
            <a:ext cx="6939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上島町の男女の平均寿命</a:t>
            </a:r>
            <a:r>
              <a:rPr kumimoji="1" lang="en-US" altLang="ja-JP" sz="3600" dirty="0" smtClean="0"/>
              <a:t>(2012</a:t>
            </a:r>
            <a:r>
              <a:rPr kumimoji="1" lang="ja-JP" altLang="en-US" sz="3600" dirty="0" smtClean="0"/>
              <a:t>年</a:t>
            </a:r>
            <a:r>
              <a:rPr kumimoji="1" lang="en-US" altLang="ja-JP" sz="3600" dirty="0" smtClean="0"/>
              <a:t>)</a:t>
            </a:r>
            <a:endParaRPr kumimoji="1" lang="ja-JP" altLang="en-US" sz="36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976271"/>
              </p:ext>
            </p:extLst>
          </p:nvPr>
        </p:nvGraphicFramePr>
        <p:xfrm>
          <a:off x="130704" y="4797152"/>
          <a:ext cx="8784977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/>
                <a:gridCol w="3508759"/>
                <a:gridCol w="39800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地域名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男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/>
                        <a:t>女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上島町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７９．２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８６．７</a:t>
                      </a:r>
                      <a:endParaRPr kumimoji="1" lang="ja-JP" alt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1514998" y="1484784"/>
            <a:ext cx="1184794" cy="404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955781" y="3430414"/>
            <a:ext cx="1563335" cy="404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7452320" y="1459393"/>
            <a:ext cx="1184794" cy="404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4258889" y="1459393"/>
            <a:ext cx="1184794" cy="404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724128" y="1459393"/>
            <a:ext cx="1184794" cy="404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6156175" y="5339467"/>
            <a:ext cx="1375213" cy="404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2429398" y="5339467"/>
            <a:ext cx="1422522" cy="404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2926720" y="1434919"/>
            <a:ext cx="1184794" cy="404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4258889" y="3430414"/>
            <a:ext cx="1563335" cy="404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6850563" y="3421592"/>
            <a:ext cx="1563335" cy="404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26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  <p:bldP spid="3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コンテンツ プレースホルダー 4"/>
          <p:cNvPicPr>
            <a:picLocks noGrp="1"/>
          </p:cNvPicPr>
          <p:nvPr>
            <p:ph idx="1"/>
          </p:nvPr>
        </p:nvPicPr>
        <p:blipFill rotWithShape="1">
          <a:blip r:embed="rId2"/>
          <a:srcRect l="20282" t="16619" r="21869" b="7498"/>
          <a:stretch/>
        </p:blipFill>
        <p:spPr bwMode="auto">
          <a:xfrm>
            <a:off x="0" y="0"/>
            <a:ext cx="9144000" cy="7029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7204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/>
          </p:cNvPicPr>
          <p:nvPr>
            <p:ph idx="1"/>
          </p:nvPr>
        </p:nvPicPr>
        <p:blipFill rotWithShape="1">
          <a:blip r:embed="rId2"/>
          <a:srcRect l="881" t="17246" r="50265" b="23176"/>
          <a:stretch/>
        </p:blipFill>
        <p:spPr bwMode="auto">
          <a:xfrm>
            <a:off x="0" y="0"/>
            <a:ext cx="9252520" cy="71014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8977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1</a:t>
            </a:r>
            <a:r>
              <a:rPr kumimoji="1" lang="ja-JP" altLang="en-US" dirty="0" smtClean="0"/>
              <a:t>世帯当たりの平均貯蓄額</a:t>
            </a:r>
            <a:endParaRPr kumimoji="1" lang="ja-JP" altLang="en-US" dirty="0"/>
          </a:p>
        </p:txBody>
      </p:sp>
      <p:pic>
        <p:nvPicPr>
          <p:cNvPr id="1025" name="Picture 1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07"/>
          <a:stretch/>
        </p:blipFill>
        <p:spPr bwMode="auto">
          <a:xfrm>
            <a:off x="-1" y="1124744"/>
            <a:ext cx="9144001" cy="5247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3059832" y="6083591"/>
            <a:ext cx="6099245" cy="404530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160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76064"/>
          </a:xfrm>
        </p:spPr>
        <p:txBody>
          <a:bodyPr>
            <a:normAutofit fontScale="90000"/>
          </a:bodyPr>
          <a:lstStyle/>
          <a:p>
            <a:r>
              <a:rPr kumimoji="1" lang="ja-JP" altLang="en-US" sz="3600" dirty="0" smtClean="0">
                <a:ea typeface="ＤＦ平成明朝体W7" pitchFamily="1" charset="-128"/>
              </a:rPr>
              <a:t>あるクラスのハンドボール投げの結果</a:t>
            </a:r>
            <a:endParaRPr kumimoji="1" lang="ja-JP" altLang="en-US" sz="3600" dirty="0">
              <a:ea typeface="ＤＦ平成明朝体W7" pitchFamily="1" charset="-128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8255072"/>
              </p:ext>
            </p:extLst>
          </p:nvPr>
        </p:nvGraphicFramePr>
        <p:xfrm>
          <a:off x="323528" y="620688"/>
          <a:ext cx="8568951" cy="608570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53340"/>
                <a:gridCol w="1702977"/>
                <a:gridCol w="1153340"/>
                <a:gridCol w="1702977"/>
                <a:gridCol w="1153340"/>
                <a:gridCol w="1702977"/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 dirty="0">
                          <a:effectLst/>
                        </a:rPr>
                        <a:t>番号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記録</a:t>
                      </a:r>
                      <a:r>
                        <a:rPr lang="en-US" altLang="ja-JP" sz="2800" u="none" strike="noStrike">
                          <a:effectLst/>
                        </a:rPr>
                        <a:t>(</a:t>
                      </a:r>
                      <a:r>
                        <a:rPr lang="en-US" sz="2800" u="none" strike="noStrike">
                          <a:effectLst/>
                        </a:rPr>
                        <a:t>m)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番号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記録</a:t>
                      </a:r>
                      <a:r>
                        <a:rPr lang="en-US" altLang="ja-JP" sz="2800" u="none" strike="noStrike">
                          <a:effectLst/>
                        </a:rPr>
                        <a:t>(</a:t>
                      </a:r>
                      <a:r>
                        <a:rPr lang="en-US" sz="2800" u="none" strike="noStrike">
                          <a:effectLst/>
                        </a:rPr>
                        <a:t>m)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番号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 dirty="0">
                          <a:effectLst/>
                        </a:rPr>
                        <a:t>記録</a:t>
                      </a:r>
                      <a:r>
                        <a:rPr lang="en-US" altLang="ja-JP" sz="2800" u="none" strike="noStrike" dirty="0">
                          <a:effectLst/>
                        </a:rPr>
                        <a:t>(</a:t>
                      </a:r>
                      <a:r>
                        <a:rPr lang="en-US" sz="2800" u="none" strike="noStrike" dirty="0">
                          <a:effectLst/>
                        </a:rPr>
                        <a:t>m)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11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21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24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12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3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16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30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4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18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5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29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18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20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8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18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21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28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26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9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19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29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11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10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34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15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30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19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76064"/>
          </a:xfrm>
        </p:spPr>
        <p:txBody>
          <a:bodyPr>
            <a:normAutofit fontScale="90000"/>
          </a:bodyPr>
          <a:lstStyle/>
          <a:p>
            <a:r>
              <a:rPr kumimoji="1" lang="ja-JP" altLang="en-US" sz="3600" dirty="0" smtClean="0">
                <a:ea typeface="ＤＦ平成明朝体W7" pitchFamily="1" charset="-128"/>
              </a:rPr>
              <a:t>いちばん記録のよかった生徒は？</a:t>
            </a:r>
            <a:endParaRPr kumimoji="1" lang="ja-JP" altLang="en-US" sz="3600" dirty="0">
              <a:ea typeface="ＤＦ平成明朝体W7" pitchFamily="1" charset="-128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398426"/>
              </p:ext>
            </p:extLst>
          </p:nvPr>
        </p:nvGraphicFramePr>
        <p:xfrm>
          <a:off x="323528" y="620688"/>
          <a:ext cx="8568951" cy="608570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53340"/>
                <a:gridCol w="1702977"/>
                <a:gridCol w="1153340"/>
                <a:gridCol w="1702977"/>
                <a:gridCol w="1153340"/>
                <a:gridCol w="1702977"/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 dirty="0">
                          <a:effectLst/>
                        </a:rPr>
                        <a:t>番号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記録</a:t>
                      </a:r>
                      <a:r>
                        <a:rPr lang="en-US" altLang="ja-JP" sz="2800" u="none" strike="noStrike">
                          <a:effectLst/>
                        </a:rPr>
                        <a:t>(</a:t>
                      </a:r>
                      <a:r>
                        <a:rPr lang="en-US" sz="2800" u="none" strike="noStrike">
                          <a:effectLst/>
                        </a:rPr>
                        <a:t>m)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番号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記録</a:t>
                      </a:r>
                      <a:r>
                        <a:rPr lang="en-US" altLang="ja-JP" sz="2800" u="none" strike="noStrike">
                          <a:effectLst/>
                        </a:rPr>
                        <a:t>(</a:t>
                      </a:r>
                      <a:r>
                        <a:rPr lang="en-US" sz="2800" u="none" strike="noStrike">
                          <a:effectLst/>
                        </a:rPr>
                        <a:t>m)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番号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 dirty="0">
                          <a:effectLst/>
                        </a:rPr>
                        <a:t>記録</a:t>
                      </a:r>
                      <a:r>
                        <a:rPr lang="en-US" altLang="ja-JP" sz="2800" u="none" strike="noStrike" dirty="0">
                          <a:effectLst/>
                        </a:rPr>
                        <a:t>(</a:t>
                      </a:r>
                      <a:r>
                        <a:rPr lang="en-US" sz="2800" u="none" strike="noStrike" dirty="0">
                          <a:effectLst/>
                        </a:rPr>
                        <a:t>m)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11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21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24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12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16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30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4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18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5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29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18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20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8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18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21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28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26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9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19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29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11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10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34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15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30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62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76064"/>
          </a:xfrm>
        </p:spPr>
        <p:txBody>
          <a:bodyPr>
            <a:normAutofit fontScale="90000"/>
          </a:bodyPr>
          <a:lstStyle/>
          <a:p>
            <a:r>
              <a:rPr kumimoji="1" lang="ja-JP" altLang="en-US" sz="3600" dirty="0" smtClean="0">
                <a:ea typeface="ＤＦ平成明朝体W7" pitchFamily="1" charset="-128"/>
              </a:rPr>
              <a:t>いちばん記録のよかった生徒は？</a:t>
            </a:r>
            <a:endParaRPr kumimoji="1" lang="ja-JP" altLang="en-US" sz="3600" dirty="0">
              <a:ea typeface="ＤＦ平成明朝体W7" pitchFamily="1" charset="-128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89016"/>
              </p:ext>
            </p:extLst>
          </p:nvPr>
        </p:nvGraphicFramePr>
        <p:xfrm>
          <a:off x="323528" y="620688"/>
          <a:ext cx="8568951" cy="608570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53340"/>
                <a:gridCol w="1702977"/>
                <a:gridCol w="1153340"/>
                <a:gridCol w="1702977"/>
                <a:gridCol w="1153340"/>
                <a:gridCol w="1702977"/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 dirty="0">
                          <a:effectLst/>
                        </a:rPr>
                        <a:t>番号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記録</a:t>
                      </a:r>
                      <a:r>
                        <a:rPr lang="en-US" altLang="ja-JP" sz="2800" u="none" strike="noStrike">
                          <a:effectLst/>
                        </a:rPr>
                        <a:t>(</a:t>
                      </a:r>
                      <a:r>
                        <a:rPr lang="en-US" sz="2800" u="none" strike="noStrike">
                          <a:effectLst/>
                        </a:rPr>
                        <a:t>m)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番号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記録</a:t>
                      </a:r>
                      <a:r>
                        <a:rPr lang="en-US" altLang="ja-JP" sz="2800" u="none" strike="noStrike">
                          <a:effectLst/>
                        </a:rPr>
                        <a:t>(</a:t>
                      </a:r>
                      <a:r>
                        <a:rPr lang="en-US" sz="2800" u="none" strike="noStrike">
                          <a:effectLst/>
                        </a:rPr>
                        <a:t>m)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番号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 dirty="0">
                          <a:effectLst/>
                        </a:rPr>
                        <a:t>記録</a:t>
                      </a:r>
                      <a:r>
                        <a:rPr lang="en-US" altLang="ja-JP" sz="2800" u="none" strike="noStrike" dirty="0">
                          <a:effectLst/>
                        </a:rPr>
                        <a:t>(</a:t>
                      </a:r>
                      <a:r>
                        <a:rPr lang="en-US" sz="2800" u="none" strike="noStrike" dirty="0">
                          <a:effectLst/>
                        </a:rPr>
                        <a:t>m)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11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21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24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12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3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16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30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4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18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5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29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18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20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8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18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21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28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26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9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19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29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11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10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34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15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30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8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76064"/>
          </a:xfrm>
        </p:spPr>
        <p:txBody>
          <a:bodyPr>
            <a:normAutofit fontScale="90000"/>
          </a:bodyPr>
          <a:lstStyle/>
          <a:p>
            <a:r>
              <a:rPr kumimoji="1" lang="ja-JP" altLang="en-US" sz="3600" dirty="0" smtClean="0">
                <a:ea typeface="ＤＦ平成明朝体W7" pitchFamily="1" charset="-128"/>
              </a:rPr>
              <a:t>生徒数がいちばん多い記録は？</a:t>
            </a:r>
            <a:endParaRPr kumimoji="1" lang="ja-JP" altLang="en-US" sz="3600" dirty="0">
              <a:ea typeface="ＤＦ平成明朝体W7" pitchFamily="1" charset="-128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9509067"/>
              </p:ext>
            </p:extLst>
          </p:nvPr>
        </p:nvGraphicFramePr>
        <p:xfrm>
          <a:off x="323528" y="620688"/>
          <a:ext cx="8568951" cy="608570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53340"/>
                <a:gridCol w="1702977"/>
                <a:gridCol w="1153340"/>
                <a:gridCol w="1702977"/>
                <a:gridCol w="1153340"/>
                <a:gridCol w="1702977"/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 dirty="0">
                          <a:effectLst/>
                        </a:rPr>
                        <a:t>番号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記録</a:t>
                      </a:r>
                      <a:r>
                        <a:rPr lang="en-US" altLang="ja-JP" sz="2800" u="none" strike="noStrike">
                          <a:effectLst/>
                        </a:rPr>
                        <a:t>(</a:t>
                      </a:r>
                      <a:r>
                        <a:rPr lang="en-US" sz="2800" u="none" strike="noStrike">
                          <a:effectLst/>
                        </a:rPr>
                        <a:t>m)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番号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記録</a:t>
                      </a:r>
                      <a:r>
                        <a:rPr lang="en-US" altLang="ja-JP" sz="2800" u="none" strike="noStrike">
                          <a:effectLst/>
                        </a:rPr>
                        <a:t>(</a:t>
                      </a:r>
                      <a:r>
                        <a:rPr lang="en-US" sz="2800" u="none" strike="noStrike">
                          <a:effectLst/>
                        </a:rPr>
                        <a:t>m)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番号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 dirty="0">
                          <a:effectLst/>
                        </a:rPr>
                        <a:t>記録</a:t>
                      </a:r>
                      <a:r>
                        <a:rPr lang="en-US" altLang="ja-JP" sz="2800" u="none" strike="noStrike" dirty="0">
                          <a:effectLst/>
                        </a:rPr>
                        <a:t>(</a:t>
                      </a:r>
                      <a:r>
                        <a:rPr lang="en-US" sz="2800" u="none" strike="noStrike" dirty="0">
                          <a:effectLst/>
                        </a:rPr>
                        <a:t>m)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11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21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24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12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3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16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30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4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18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5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29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18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20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8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18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21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28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26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9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19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29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11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710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10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34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20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15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>
                          <a:effectLst/>
                        </a:rPr>
                        <a:t>30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b="1" u="none" strike="noStrike" dirty="0">
                          <a:effectLst/>
                        </a:rPr>
                        <a:t>24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62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560</Words>
  <Application>Microsoft Office PowerPoint</Application>
  <PresentationFormat>画面に合わせる (4:3)</PresentationFormat>
  <Paragraphs>398</Paragraphs>
  <Slides>15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​​テーマ</vt:lpstr>
      <vt:lpstr>資料の活用</vt:lpstr>
      <vt:lpstr>上島町の人口（2010年）</vt:lpstr>
      <vt:lpstr>PowerPoint プレゼンテーション</vt:lpstr>
      <vt:lpstr>PowerPoint プレゼンテーション</vt:lpstr>
      <vt:lpstr>1世帯当たりの平均貯蓄額</vt:lpstr>
      <vt:lpstr>あるクラスのハンドボール投げの結果</vt:lpstr>
      <vt:lpstr>いちばん記録のよかった生徒は？</vt:lpstr>
      <vt:lpstr>いちばん記録のよかった生徒は？</vt:lpstr>
      <vt:lpstr>生徒数がいちばん多い記録は？</vt:lpstr>
      <vt:lpstr>生徒数がいちばん多い記録は？</vt:lpstr>
      <vt:lpstr>平均を求めよう！</vt:lpstr>
      <vt:lpstr>目的にあうよう資料を整理してみよう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資料の活用</dc:title>
  <dc:creator>teacher</dc:creator>
  <cp:lastModifiedBy>teacher</cp:lastModifiedBy>
  <cp:revision>44</cp:revision>
  <dcterms:created xsi:type="dcterms:W3CDTF">2013-02-05T05:39:02Z</dcterms:created>
  <dcterms:modified xsi:type="dcterms:W3CDTF">2015-03-10T10:13:56Z</dcterms:modified>
</cp:coreProperties>
</file>