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62" autoAdjust="0"/>
  </p:normalViewPr>
  <p:slideViewPr>
    <p:cSldViewPr>
      <p:cViewPr>
        <p:scale>
          <a:sx n="70" d="100"/>
          <a:sy n="70" d="100"/>
        </p:scale>
        <p:origin x="-136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26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70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27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09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99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65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62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58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79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79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24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D069A-8897-4411-9DE9-CC5B8C2221B5}" type="datetimeFigureOut">
              <a:rPr kumimoji="1" lang="ja-JP" altLang="en-US" smtClean="0"/>
              <a:t>2015/3/12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284A3-4E6E-4E01-9035-2CB72C9DAF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1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0.gstatic.com/images?q=tbn:ANd9GcRw7XoDwl_E_DD9pKJXTE8QNdh7eRkHAsvMw6-r4TnZuwDli2YaW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914"/>
            <a:ext cx="9151887" cy="685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031" y="476672"/>
            <a:ext cx="5976664" cy="1470025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>
                <a:ea typeface="ＤＦ平成明朝体W7" pitchFamily="1" charset="-128"/>
              </a:rPr>
              <a:t>散らばり</a:t>
            </a:r>
            <a:endParaRPr kumimoji="1" lang="ja-JP" altLang="en-US" sz="8000" dirty="0">
              <a:ea typeface="ＤＦ平成明朝体W7" pitchFamily="1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35896" y="2561972"/>
            <a:ext cx="5328591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/>
              <a:t>本時の目標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資料の傾向をみるときは、代表値</a:t>
            </a:r>
            <a:r>
              <a:rPr lang="ja-JP" altLang="en-US" sz="3600" dirty="0"/>
              <a:t>だけでなく</a:t>
            </a:r>
            <a:r>
              <a:rPr kumimoji="1" lang="ja-JP" altLang="en-US" sz="3600" dirty="0" smtClean="0"/>
              <a:t>散らばりを考える必要があることを理解する。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3754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5472608" cy="525658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Ａ牧場とＢ牧場から卵をそれぞれ１０個ずつ仕入れ、その重さを計ったら右の表のようになりました。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lang="ja-JP" altLang="en-US" sz="3600" dirty="0"/>
              <a:t>これから</a:t>
            </a:r>
            <a:r>
              <a:rPr lang="ja-JP" altLang="en-US" sz="3600" dirty="0" smtClean="0"/>
              <a:t>はどちらかの牧場から５０ｇ</a:t>
            </a:r>
            <a:r>
              <a:rPr lang="ja-JP" altLang="en-US" sz="3600" dirty="0"/>
              <a:t>前後の卵をできるだけたくさん</a:t>
            </a:r>
            <a:r>
              <a:rPr lang="ja-JP" altLang="en-US" sz="3600" dirty="0" smtClean="0"/>
              <a:t>仕入れたいと思っています。Ａ</a:t>
            </a:r>
            <a:r>
              <a:rPr lang="ja-JP" altLang="en-US" sz="3600" dirty="0"/>
              <a:t>牧場とＢ</a:t>
            </a:r>
            <a:r>
              <a:rPr lang="ja-JP" altLang="en-US" sz="3600" dirty="0" smtClean="0"/>
              <a:t>牧場どちらの牧場から仕入れるようにすればよいでしょうか</a:t>
            </a:r>
            <a:r>
              <a:rPr lang="en-US" altLang="ja-JP" sz="3600" dirty="0" smtClean="0"/>
              <a:t>?</a:t>
            </a:r>
            <a:endParaRPr kumimoji="1" lang="ja-JP" altLang="en-US" sz="36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060324"/>
              </p:ext>
            </p:extLst>
          </p:nvPr>
        </p:nvGraphicFramePr>
        <p:xfrm>
          <a:off x="5765706" y="782126"/>
          <a:ext cx="2877914" cy="5832651"/>
        </p:xfrm>
        <a:graphic>
          <a:graphicData uri="http://schemas.openxmlformats.org/drawingml/2006/table">
            <a:tbl>
              <a:tblPr/>
              <a:tblGrid>
                <a:gridCol w="1438957"/>
                <a:gridCol w="1438957"/>
              </a:tblGrid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  <a:r>
                        <a:rPr lang="ja-JP" alt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牧場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  <a:r>
                        <a:rPr lang="ja-JP" alt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牧場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053738" y="134054"/>
            <a:ext cx="2377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卵の重さ（ｇ）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9216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06314"/>
              </p:ext>
            </p:extLst>
          </p:nvPr>
        </p:nvGraphicFramePr>
        <p:xfrm>
          <a:off x="179512" y="836712"/>
          <a:ext cx="2877914" cy="5832651"/>
        </p:xfrm>
        <a:graphic>
          <a:graphicData uri="http://schemas.openxmlformats.org/drawingml/2006/table">
            <a:tbl>
              <a:tblPr/>
              <a:tblGrid>
                <a:gridCol w="1438957"/>
                <a:gridCol w="1438957"/>
              </a:tblGrid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A</a:t>
                      </a:r>
                      <a:r>
                        <a:rPr lang="ja-JP" alt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牧場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B</a:t>
                      </a:r>
                      <a:r>
                        <a:rPr lang="ja-JP" alt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牧場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67544" y="164069"/>
            <a:ext cx="2377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卵の重さ（ｇ）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40939" y="1263950"/>
            <a:ext cx="4607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平均値　（　　　　）　　（　　　　）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40939" y="1929538"/>
            <a:ext cx="4607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中央値　（　　　　）　　（　　　　）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4764803" y="638310"/>
            <a:ext cx="1265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3200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A</a:t>
            </a:r>
            <a:r>
              <a:rPr lang="ja-JP" altLang="en-US" sz="3200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牧場</a:t>
            </a:r>
            <a:endParaRPr lang="en-US" altLang="ja-JP" sz="3200" b="0" i="0" u="none" strike="noStrike" dirty="0">
              <a:solidFill>
                <a:srgbClr val="000000"/>
              </a:solidFill>
              <a:effectLst/>
              <a:latin typeface="ＭＳ Ｐゴシック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05841" y="652480"/>
            <a:ext cx="12666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3200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B</a:t>
            </a:r>
            <a:r>
              <a:rPr lang="ja-JP" altLang="en-US" sz="3200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牧場</a:t>
            </a:r>
            <a:endParaRPr lang="en-US" altLang="ja-JP" sz="3200" b="0" i="0" u="none" strike="noStrike" dirty="0">
              <a:solidFill>
                <a:srgbClr val="000000"/>
              </a:solidFill>
              <a:effectLst/>
              <a:latin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998841" y="1272064"/>
            <a:ext cx="797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50.5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727791" y="1272064"/>
            <a:ext cx="797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50.5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998841" y="1929538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50.6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740684" y="1929538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50.6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59057" y="2708920"/>
            <a:ext cx="460735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最大値　（　　　　）　　（　　　　）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最小値　（　　　　）　　（　　　　）</a:t>
            </a:r>
            <a:endParaRPr kumimoji="1" lang="ja-JP" altLang="en-US" sz="2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4998840" y="2725623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53.3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740684" y="2711555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57.1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998841" y="3573330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47.8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40683" y="3570695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43.2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07720" y="5157192"/>
            <a:ext cx="3332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最大値と最小値の差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37120" y="5135891"/>
            <a:ext cx="205857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範囲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レンジ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34199" y="5888316"/>
            <a:ext cx="376096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範囲＝最大値</a:t>
            </a:r>
            <a:r>
              <a:rPr kumimoji="1" lang="ja-JP" altLang="en-US" sz="2800" dirty="0" err="1" smtClean="0"/>
              <a:t>ー</a:t>
            </a:r>
            <a:r>
              <a:rPr kumimoji="1" lang="ja-JP" altLang="en-US" sz="2800" dirty="0" smtClean="0"/>
              <a:t>最小値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07720" y="4293096"/>
            <a:ext cx="4487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範　囲　（　　　　）　　（　　　　）</a:t>
            </a:r>
            <a:endParaRPr kumimoji="1" lang="ja-JP" altLang="en-US" sz="2800" dirty="0"/>
          </a:p>
        </p:txBody>
      </p:sp>
      <p:sp>
        <p:nvSpPr>
          <p:cNvPr id="23" name="正方形/長方形 22"/>
          <p:cNvSpPr/>
          <p:nvPr/>
        </p:nvSpPr>
        <p:spPr>
          <a:xfrm>
            <a:off x="5083961" y="4293096"/>
            <a:ext cx="617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5.5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727790" y="4293096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altLang="ja-JP" sz="2800" b="0" i="0" u="none" strike="noStrike" dirty="0" smtClean="0">
                <a:solidFill>
                  <a:srgbClr val="FF0000"/>
                </a:solidFill>
                <a:effectLst/>
                <a:latin typeface="ＭＳ Ｐゴシック"/>
              </a:rPr>
              <a:t>13.9</a:t>
            </a:r>
            <a:endParaRPr lang="en-US" altLang="ja-JP" sz="2800" b="0" i="0" u="none" strike="noStrike" dirty="0">
              <a:solidFill>
                <a:srgbClr val="FF0000"/>
              </a:solidFill>
              <a:effectLst/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5899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934514"/>
            <a:ext cx="4824535" cy="27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235" y="3848006"/>
            <a:ext cx="6048671" cy="282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1325863" y="1268760"/>
            <a:ext cx="1399743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ctr"/>
            <a:r>
              <a:rPr lang="en-US" altLang="ja-JP" sz="3600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A</a:t>
            </a:r>
            <a:r>
              <a:rPr lang="ja-JP" altLang="en-US" sz="3600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牧場</a:t>
            </a:r>
            <a:endParaRPr lang="en-US" altLang="ja-JP" sz="3600" b="0" i="0" u="none" strike="noStrike" dirty="0">
              <a:solidFill>
                <a:srgbClr val="000000"/>
              </a:solidFill>
              <a:effectLst/>
              <a:latin typeface="ＭＳ Ｐゴシック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25861" y="4077072"/>
            <a:ext cx="140134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ctr"/>
            <a:r>
              <a:rPr lang="en-US" altLang="ja-JP" sz="3600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B</a:t>
            </a:r>
            <a:r>
              <a:rPr lang="ja-JP" altLang="en-US" sz="3600" b="0" i="0" u="none" strike="noStrike" dirty="0" smtClean="0">
                <a:solidFill>
                  <a:srgbClr val="000000"/>
                </a:solidFill>
                <a:effectLst/>
                <a:latin typeface="ＭＳ Ｐゴシック"/>
              </a:rPr>
              <a:t>牧場</a:t>
            </a:r>
            <a:endParaRPr lang="en-US" altLang="ja-JP" sz="3600" b="0" i="0" u="none" strike="noStrike" dirty="0">
              <a:solidFill>
                <a:srgbClr val="000000"/>
              </a:solidFill>
              <a:effectLst/>
              <a:latin typeface="ＭＳ Ｐゴシック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01216" y="137062"/>
            <a:ext cx="526298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ctr"/>
            <a:r>
              <a:rPr lang="ja-JP" altLang="en-US" sz="3600" dirty="0">
                <a:solidFill>
                  <a:srgbClr val="000000"/>
                </a:solidFill>
                <a:latin typeface="ＭＳ Ｐゴシック"/>
                <a:ea typeface="ＤＦ平成明朝体W7" pitchFamily="1" charset="-128"/>
              </a:rPr>
              <a:t>ヒスト</a:t>
            </a:r>
            <a:r>
              <a:rPr lang="ja-JP" altLang="en-US" sz="3600" b="0" i="0" u="none" strike="noStrike" dirty="0" smtClean="0">
                <a:solidFill>
                  <a:srgbClr val="000000"/>
                </a:solidFill>
                <a:effectLst/>
                <a:latin typeface="ＭＳ Ｐゴシック"/>
                <a:ea typeface="ＤＦ平成明朝体W7" pitchFamily="1" charset="-128"/>
              </a:rPr>
              <a:t>グラムによる比較</a:t>
            </a:r>
            <a:endParaRPr lang="en-US" altLang="ja-JP" sz="3600" b="0" i="0" u="none" strike="noStrike" dirty="0">
              <a:solidFill>
                <a:srgbClr val="000000"/>
              </a:solidFill>
              <a:effectLst/>
              <a:latin typeface="ＭＳ Ｐゴシック"/>
              <a:ea typeface="ＤＦ平成明朝体W7" pitchFamily="1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4294" y="2066779"/>
            <a:ext cx="246645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集まっている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4294" y="4869160"/>
            <a:ext cx="245291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散らばっている</a:t>
            </a:r>
            <a:endParaRPr kumimoji="1"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516216" y="3631766"/>
            <a:ext cx="2470698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dirty="0"/>
              <a:t>資料の傾向を調べるときは</a:t>
            </a:r>
            <a:r>
              <a:rPr kumimoji="1" lang="ja-JP" altLang="en-US" sz="2400" dirty="0" smtClean="0"/>
              <a:t>目的によって代表値とともに散らばりも考える必要がある。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5729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3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177</Words>
  <Application>Microsoft Office PowerPoint</Application>
  <PresentationFormat>画面に合わせる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散らばり</vt:lpstr>
      <vt:lpstr>Ａ牧場とＢ牧場から卵をそれぞれ１０個ずつ仕入れ、その重さを計ったら右の表のようになりました。 これからはどちらかの牧場から５０ｇ前後の卵をできるだけたくさん仕入れたいと思っています。Ａ牧場とＢ牧場どちらの牧場から仕入れるようにすればよいでしょうか?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散らばり</dc:title>
  <dc:creator>teacher</dc:creator>
  <cp:lastModifiedBy>iwachu-20</cp:lastModifiedBy>
  <cp:revision>19</cp:revision>
  <dcterms:created xsi:type="dcterms:W3CDTF">2013-02-21T04:22:11Z</dcterms:created>
  <dcterms:modified xsi:type="dcterms:W3CDTF">2015-03-12T02:28:51Z</dcterms:modified>
</cp:coreProperties>
</file>