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64" r:id="rId4"/>
    <p:sldId id="263" r:id="rId5"/>
    <p:sldId id="265" r:id="rId6"/>
    <p:sldId id="266" r:id="rId7"/>
    <p:sldId id="267" r:id="rId8"/>
    <p:sldId id="270" r:id="rId9"/>
    <p:sldId id="268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63" autoAdjust="0"/>
  </p:normalViewPr>
  <p:slideViewPr>
    <p:cSldViewPr>
      <p:cViewPr varScale="1">
        <p:scale>
          <a:sx n="70" d="100"/>
          <a:sy n="70" d="100"/>
        </p:scale>
        <p:origin x="-138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28A2E-2A4E-42C8-9576-760E32C53CD8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460F1-7E7A-40CB-ADB1-35FA101A4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24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4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98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4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68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5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95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6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3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6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9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0558-4772-4831-A807-182898B8389D}" type="datetimeFigureOut">
              <a:rPr kumimoji="1" lang="ja-JP" altLang="en-US" smtClean="0"/>
              <a:t>2015/9/7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84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３章　方　程　式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等式の性質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67240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tx1"/>
                </a:solidFill>
              </a:rPr>
              <a:t>ねらい</a:t>
            </a:r>
          </a:p>
          <a:p>
            <a:pPr algn="l"/>
            <a:r>
              <a:rPr kumimoji="1" lang="ja-JP" altLang="en-US" sz="5400" dirty="0" smtClean="0">
                <a:solidFill>
                  <a:schemeClr val="tx1"/>
                </a:solidFill>
              </a:rPr>
              <a:t>等式を天秤のつりあいにたとえて方程式の解き方を考え、等式の性質を理解する。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96" y="764704"/>
            <a:ext cx="9036496" cy="54726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/>
              <a:t>等式の両辺</a:t>
            </a:r>
            <a:r>
              <a:rPr lang="ja-JP" altLang="en-US" dirty="0" smtClean="0"/>
              <a:t>に同じ数をたしても等式は成り立つ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Ａ＝Ｂ　ならば、　Ａ＋Ｃ＝Ｂ＋Ｃ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/>
              <a:t>等式の両辺</a:t>
            </a:r>
            <a:r>
              <a:rPr kumimoji="1" lang="ja-JP" altLang="en-US" dirty="0" smtClean="0"/>
              <a:t>から同じ数をひいても等式は成り立つ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Ａ＝Ｂ　ならば、　</a:t>
            </a:r>
            <a:r>
              <a:rPr lang="ja-JP" altLang="en-US" dirty="0" smtClean="0">
                <a:solidFill>
                  <a:srgbClr val="FF0000"/>
                </a:solidFill>
              </a:rPr>
              <a:t>ＡーＣ</a:t>
            </a:r>
            <a:r>
              <a:rPr lang="ja-JP" altLang="en-US" dirty="0">
                <a:solidFill>
                  <a:srgbClr val="FF0000"/>
                </a:solidFill>
              </a:rPr>
              <a:t>＝</a:t>
            </a:r>
            <a:r>
              <a:rPr lang="ja-JP" altLang="en-US" dirty="0" smtClean="0">
                <a:solidFill>
                  <a:srgbClr val="FF0000"/>
                </a:solidFill>
              </a:rPr>
              <a:t>ＢーＣ</a:t>
            </a:r>
            <a:endParaRPr kumimoji="1" lang="en-US" altLang="ja-JP" dirty="0" smtClean="0"/>
          </a:p>
          <a:p>
            <a:r>
              <a:rPr lang="ja-JP" altLang="en-US" dirty="0"/>
              <a:t>等式の両辺</a:t>
            </a:r>
            <a:r>
              <a:rPr lang="ja-JP" altLang="en-US" dirty="0" smtClean="0"/>
              <a:t>に同じ数をかけても等式は成り立つ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Ａ＝Ｂ　ならば、　</a:t>
            </a:r>
            <a:r>
              <a:rPr lang="ja-JP" altLang="en-US" dirty="0" smtClean="0">
                <a:solidFill>
                  <a:srgbClr val="FF0000"/>
                </a:solidFill>
              </a:rPr>
              <a:t>Ａ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ja-JP" altLang="en-US" dirty="0" smtClean="0">
                <a:solidFill>
                  <a:srgbClr val="FF0000"/>
                </a:solidFill>
              </a:rPr>
              <a:t>Ｃ</a:t>
            </a:r>
            <a:r>
              <a:rPr lang="ja-JP" altLang="en-US" dirty="0">
                <a:solidFill>
                  <a:srgbClr val="FF0000"/>
                </a:solidFill>
              </a:rPr>
              <a:t>＝</a:t>
            </a:r>
            <a:r>
              <a:rPr lang="ja-JP" altLang="en-US" dirty="0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ja-JP" altLang="en-US" dirty="0" smtClean="0">
                <a:solidFill>
                  <a:srgbClr val="FF0000"/>
                </a:solidFill>
              </a:rPr>
              <a:t>Ｃ</a:t>
            </a:r>
            <a:endParaRPr lang="en-US" altLang="ja-JP" dirty="0" smtClean="0"/>
          </a:p>
          <a:p>
            <a:r>
              <a:rPr kumimoji="1" lang="ja-JP" altLang="en-US" dirty="0"/>
              <a:t>等式の両辺</a:t>
            </a:r>
            <a:r>
              <a:rPr kumimoji="1" lang="ja-JP" altLang="en-US" dirty="0" smtClean="0"/>
              <a:t>を同じ数で割っても等式は成り立つ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Ａ＝Ｂ　ならば、　</a:t>
            </a:r>
            <a:r>
              <a:rPr lang="ja-JP" altLang="en-US" dirty="0" smtClean="0">
                <a:solidFill>
                  <a:srgbClr val="FF0000"/>
                </a:solidFill>
              </a:rPr>
              <a:t>Ａ</a:t>
            </a:r>
            <a:r>
              <a:rPr lang="en-US" altLang="ja-JP" dirty="0" smtClean="0">
                <a:solidFill>
                  <a:srgbClr val="FF0000"/>
                </a:solidFill>
              </a:rPr>
              <a:t>÷</a:t>
            </a:r>
            <a:r>
              <a:rPr lang="ja-JP" altLang="en-US" dirty="0" smtClean="0">
                <a:solidFill>
                  <a:srgbClr val="FF0000"/>
                </a:solidFill>
              </a:rPr>
              <a:t>Ｃ</a:t>
            </a:r>
            <a:r>
              <a:rPr lang="ja-JP" altLang="en-US" dirty="0">
                <a:solidFill>
                  <a:srgbClr val="FF0000"/>
                </a:solidFill>
              </a:rPr>
              <a:t>＝</a:t>
            </a:r>
            <a:r>
              <a:rPr lang="ja-JP" altLang="en-US" dirty="0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>
                <a:solidFill>
                  <a:srgbClr val="FF0000"/>
                </a:solidFill>
              </a:rPr>
              <a:t>÷</a:t>
            </a:r>
            <a:r>
              <a:rPr lang="ja-JP" altLang="en-US" dirty="0" smtClean="0">
                <a:solidFill>
                  <a:srgbClr val="FF0000"/>
                </a:solidFill>
              </a:rPr>
              <a:t>Ｃ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3600400" cy="70609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等式の性質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870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3698" y="188640"/>
            <a:ext cx="532859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両辺に同じ数をたす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3194" y="908720"/>
            <a:ext cx="8229600" cy="2952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ｘ－５＝－１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ｘ－５</a:t>
            </a:r>
            <a:r>
              <a:rPr lang="ja-JP" altLang="en-US" sz="5400" dirty="0" smtClean="0">
                <a:solidFill>
                  <a:srgbClr val="FF0000"/>
                </a:solidFill>
              </a:rPr>
              <a:t>＋５</a:t>
            </a:r>
            <a:r>
              <a:rPr lang="ja-JP" altLang="en-US" sz="5400" dirty="0" smtClean="0"/>
              <a:t>＝－１</a:t>
            </a:r>
            <a:r>
              <a:rPr lang="ja-JP" altLang="en-US" sz="5400" dirty="0" smtClean="0">
                <a:solidFill>
                  <a:srgbClr val="FF0000"/>
                </a:solidFill>
              </a:rPr>
              <a:t>＋５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5400" dirty="0" smtClean="0"/>
              <a:t>   ｘ＝４</a:t>
            </a:r>
            <a:endParaRPr kumimoji="1" lang="ja-JP" altLang="en-US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07504" y="3861048"/>
                <a:ext cx="8820980" cy="2013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 smtClean="0"/>
                  <a:t>問４　次の方程式を等式の性質を使って解きなさい。</a:t>
                </a:r>
                <a:endParaRPr kumimoji="1" lang="en-US" altLang="ja-JP" sz="2800" dirty="0" smtClean="0"/>
              </a:p>
              <a:p>
                <a:r>
                  <a:rPr kumimoji="1" lang="ja-JP" altLang="en-US" sz="2800" dirty="0" smtClean="0"/>
                  <a:t>（１）　ｘ－９＝３　　　（２）　ｘ－８＝－１０　　（３）　ｘ－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sz="28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2800" dirty="0" smtClean="0"/>
              </a:p>
              <a:p>
                <a:r>
                  <a:rPr kumimoji="1" lang="ja-JP" altLang="en-US" sz="2800" dirty="0" smtClean="0"/>
                  <a:t>　</a:t>
                </a:r>
                <a:r>
                  <a:rPr kumimoji="1" lang="ja-JP" altLang="en-US" sz="2400" dirty="0" smtClean="0"/>
                  <a:t>両辺に（　　）をたす</a:t>
                </a:r>
                <a:endParaRPr kumimoji="1" lang="en-US" altLang="ja-JP" sz="2400" dirty="0" smtClean="0"/>
              </a:p>
              <a:p>
                <a:r>
                  <a:rPr lang="ja-JP" altLang="en-US" sz="2400" dirty="0"/>
                  <a:t>　</a:t>
                </a:r>
                <a:r>
                  <a:rPr lang="ja-JP" altLang="en-US" sz="2400" dirty="0" smtClean="0"/>
                  <a:t>　ｘ－９＋９＝３＋９</a:t>
                </a:r>
                <a:endParaRPr kumimoji="1" lang="ja-JP" altLang="en-US" sz="24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861048"/>
                <a:ext cx="8820980" cy="2013821"/>
              </a:xfrm>
              <a:prstGeom prst="rect">
                <a:avLst/>
              </a:prstGeom>
              <a:blipFill rotWithShape="1">
                <a:blip r:embed="rId2"/>
                <a:stretch>
                  <a:fillRect l="-1451" t="-4230" b="-45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61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31264" y="188640"/>
            <a:ext cx="4896544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両辺から同じ数をひく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989210"/>
            <a:ext cx="8229600" cy="30158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ｘ＋１３＝８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ｘ＋１３</a:t>
            </a:r>
            <a:r>
              <a:rPr lang="ja-JP" altLang="en-US" sz="5400" dirty="0" smtClean="0">
                <a:solidFill>
                  <a:srgbClr val="FF0000"/>
                </a:solidFill>
              </a:rPr>
              <a:t>－１３</a:t>
            </a:r>
            <a:r>
              <a:rPr lang="ja-JP" altLang="en-US" sz="5400" dirty="0" smtClean="0"/>
              <a:t>＝８</a:t>
            </a:r>
            <a:r>
              <a:rPr lang="ja-JP" altLang="en-US" sz="5400" dirty="0" smtClean="0">
                <a:solidFill>
                  <a:srgbClr val="FF0000"/>
                </a:solidFill>
              </a:rPr>
              <a:t>－１３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5400" dirty="0" smtClean="0"/>
              <a:t>　　　　　ｘ＝－５</a:t>
            </a:r>
            <a:endParaRPr kumimoji="1" lang="ja-JP" altLang="en-US" sz="5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050" y="4005064"/>
            <a:ext cx="8748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問５　次の方程式を等式の性質を使って解きなさい。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（１）　ｘ＋７＝１５　　　（２）　ｘ＋６＝２　　（３）　ｘ＋１．２＝０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972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7704" y="116633"/>
            <a:ext cx="5184576" cy="5760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両辺に同じ数をかける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36724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</a:rPr>
                          <m:t>ｘ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</a:rPr>
                          <m:t>４</m:t>
                        </m:r>
                      </m:den>
                    </m:f>
                  </m:oMath>
                </a14:m>
                <a:r>
                  <a:rPr kumimoji="1" lang="ja-JP" altLang="en-US" sz="5400" dirty="0" smtClean="0"/>
                  <a:t>＝－３</a:t>
                </a:r>
                <a:endParaRPr kumimoji="1" lang="en-US" altLang="ja-JP" sz="5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</a:rPr>
                          <m:t>ｘ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</a:rPr>
                          <m:t>４</m:t>
                        </m:r>
                      </m:den>
                    </m:f>
                  </m:oMath>
                </a14:m>
                <a:r>
                  <a:rPr lang="en-US" altLang="ja-JP" sz="54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5400" dirty="0" smtClean="0">
                    <a:solidFill>
                      <a:srgbClr val="FF0000"/>
                    </a:solidFill>
                  </a:rPr>
                  <a:t>４</a:t>
                </a:r>
                <a:r>
                  <a:rPr lang="ja-JP" altLang="en-US" sz="5400" dirty="0" smtClean="0"/>
                  <a:t>＝－３</a:t>
                </a:r>
                <a:r>
                  <a:rPr lang="en-US" altLang="ja-JP" sz="54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5400" dirty="0" smtClean="0">
                    <a:solidFill>
                      <a:srgbClr val="FF0000"/>
                    </a:solidFill>
                  </a:rPr>
                  <a:t>４</a:t>
                </a:r>
                <a:endParaRPr lang="en-US" altLang="ja-JP" sz="5400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ja-JP" altLang="en-US" sz="5400" dirty="0" smtClean="0"/>
                  <a:t>　ｘ＝－１２</a:t>
                </a:r>
                <a:endParaRPr lang="en-US" altLang="ja-JP" sz="5400" dirty="0"/>
              </a:p>
              <a:p>
                <a:pPr marL="0" indent="0" algn="ctr">
                  <a:buNone/>
                </a:pPr>
                <a:endParaRPr kumimoji="1" lang="en-US" altLang="ja-JP" sz="5400" dirty="0" smtClean="0"/>
              </a:p>
            </p:txBody>
          </p:sp>
        </mc:Choice>
        <mc:Fallback>
          <p:sp>
            <p:nvSpPr>
              <p:cNvPr id="4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3672408"/>
              </a:xfrm>
              <a:blipFill rotWithShape="1">
                <a:blip r:embed="rId2"/>
                <a:stretch>
                  <a:fillRect t="-1827" b="-7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97514" y="4293096"/>
                <a:ext cx="8748972" cy="1213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 smtClean="0"/>
                  <a:t>問６　次の方程式を等式の性質を使って解きなさい。</a:t>
                </a:r>
                <a:endParaRPr kumimoji="1" lang="en-US" altLang="ja-JP" sz="2800" dirty="0" smtClean="0"/>
              </a:p>
              <a:p>
                <a:r>
                  <a:rPr kumimoji="1" lang="ja-JP" altLang="en-US" sz="2800" dirty="0" smtClean="0"/>
                  <a:t>（１）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ｘ</m:t>
                        </m:r>
                      </m:num>
                      <m:den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７</m:t>
                        </m:r>
                      </m:den>
                    </m:f>
                  </m:oMath>
                </a14:m>
                <a:r>
                  <a:rPr kumimoji="1" lang="ja-JP" altLang="en-US" sz="2800" dirty="0" smtClean="0"/>
                  <a:t>＝３　　　（２）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ｘ</m:t>
                        </m:r>
                      </m:num>
                      <m:den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＝－５</a:t>
                </a:r>
                <a:r>
                  <a:rPr kumimoji="1" lang="ja-JP" altLang="en-US" sz="2800" dirty="0" smtClean="0"/>
                  <a:t>　　（３）　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 smtClean="0"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latin typeface="Cambria Math" panose="02040503050406030204" pitchFamily="18" charset="0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ｘ＝２</a:t>
                </a:r>
                <a:endParaRPr kumimoji="1" lang="ja-JP" altLang="en-US" sz="2800" dirty="0"/>
              </a:p>
            </p:txBody>
          </p:sp>
        </mc:Choice>
        <mc:Fallback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14" y="4293096"/>
                <a:ext cx="8748972" cy="1213730"/>
              </a:xfrm>
              <a:prstGeom prst="rect">
                <a:avLst/>
              </a:prstGeom>
              <a:blipFill rotWithShape="1">
                <a:blip r:embed="rId3"/>
                <a:stretch>
                  <a:fillRect l="-1393" t="-7035" b="-35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832648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両辺を同じ数でわる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7652" y="908720"/>
            <a:ext cx="8643768" cy="2952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－７ｘ＝１４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－７ｘ</a:t>
            </a:r>
            <a:r>
              <a:rPr lang="en-US" altLang="ja-JP" sz="5400" dirty="0" smtClean="0">
                <a:solidFill>
                  <a:srgbClr val="FF0000"/>
                </a:solidFill>
              </a:rPr>
              <a:t>÷</a:t>
            </a:r>
            <a:r>
              <a:rPr lang="ja-JP" altLang="en-US" sz="5400" dirty="0" smtClean="0">
                <a:solidFill>
                  <a:srgbClr val="FF0000"/>
                </a:solidFill>
              </a:rPr>
              <a:t>（－７）</a:t>
            </a:r>
            <a:r>
              <a:rPr lang="ja-JP" altLang="en-US" sz="5400" dirty="0" smtClean="0"/>
              <a:t>＝１４</a:t>
            </a:r>
            <a:r>
              <a:rPr lang="en-US" altLang="ja-JP" sz="5400" dirty="0" smtClean="0">
                <a:solidFill>
                  <a:srgbClr val="FF0000"/>
                </a:solidFill>
              </a:rPr>
              <a:t>÷</a:t>
            </a:r>
            <a:r>
              <a:rPr lang="ja-JP" altLang="en-US" sz="5400" dirty="0" smtClean="0">
                <a:solidFill>
                  <a:srgbClr val="FF0000"/>
                </a:solidFill>
              </a:rPr>
              <a:t>（－７）</a:t>
            </a:r>
            <a:r>
              <a:rPr kumimoji="1" lang="ja-JP" altLang="en-US" sz="5400" dirty="0" smtClean="0"/>
              <a:t>　　　　　　　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/>
              <a:t>　</a:t>
            </a:r>
            <a:r>
              <a:rPr lang="ja-JP" altLang="en-US" sz="5400" dirty="0" smtClean="0"/>
              <a:t>　　</a:t>
            </a:r>
            <a:r>
              <a:rPr kumimoji="1" lang="ja-JP" altLang="en-US" sz="5400" dirty="0" smtClean="0"/>
              <a:t>ｘ＝－２</a:t>
            </a:r>
            <a:endParaRPr kumimoji="1" lang="ja-JP" altLang="en-US" sz="5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050" y="4077072"/>
            <a:ext cx="8748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問７　次の方程式を等式の性質を使って解きなさい。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（１）　５ｘ＝</a:t>
            </a:r>
            <a:r>
              <a:rPr lang="ja-JP" altLang="en-US" sz="2800" dirty="0"/>
              <a:t>４</a:t>
            </a:r>
            <a:r>
              <a:rPr kumimoji="1" lang="ja-JP" altLang="en-US" sz="2800" dirty="0" smtClean="0"/>
              <a:t>５　　　（２）　－８ｘ＝４８　　　（３）　１２ｘ＝３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8366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両方の重さは等しいので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７ｘ＋</a:t>
            </a:r>
            <a:r>
              <a:rPr lang="ja-JP" altLang="en-US" dirty="0" smtClean="0"/>
              <a:t>５０００＝</a:t>
            </a:r>
            <a:r>
              <a:rPr lang="ja-JP" altLang="en-US" dirty="0"/>
              <a:t>１２０００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45968" y="4315093"/>
            <a:ext cx="5520001" cy="19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斜め縞 19"/>
          <p:cNvSpPr/>
          <p:nvPr/>
        </p:nvSpPr>
        <p:spPr>
          <a:xfrm rot="13558915">
            <a:off x="5974058" y="212053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835655" y="2120108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216" y="2002629"/>
            <a:ext cx="183114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７ｘ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343397" y="2002629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５０００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796136" y="2003052"/>
            <a:ext cx="1569832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１２０００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365968" y="2003054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6" name="等号 25"/>
          <p:cNvSpPr/>
          <p:nvPr/>
        </p:nvSpPr>
        <p:spPr>
          <a:xfrm>
            <a:off x="4283968" y="2329436"/>
            <a:ext cx="914400" cy="799590"/>
          </a:xfrm>
          <a:prstGeom prst="mathEqual">
            <a:avLst>
              <a:gd name="adj1" fmla="val 13279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6988017" y="3653321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>
            <a:off x="1845968" y="3653321"/>
            <a:ext cx="377952" cy="661772"/>
          </a:xfrm>
          <a:prstGeom prst="triangle">
            <a:avLst>
              <a:gd name="adj" fmla="val 6279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44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168" y="58613"/>
            <a:ext cx="8229600" cy="994123"/>
          </a:xfrm>
        </p:spPr>
        <p:txBody>
          <a:bodyPr>
            <a:normAutofit/>
          </a:bodyPr>
          <a:lstStyle/>
          <a:p>
            <a:r>
              <a:rPr lang="ja-JP" altLang="en-US" dirty="0"/>
              <a:t>左から５０００をとる</a:t>
            </a:r>
            <a:r>
              <a:rPr lang="ja-JP" altLang="en-US" dirty="0" smtClean="0"/>
              <a:t>と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45968" y="4315093"/>
            <a:ext cx="5520001" cy="19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斜め縞 19"/>
          <p:cNvSpPr/>
          <p:nvPr/>
        </p:nvSpPr>
        <p:spPr>
          <a:xfrm rot="13558915">
            <a:off x="5974058" y="212053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835655" y="2120108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216" y="2002629"/>
            <a:ext cx="183114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７ｘ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42607" y="1564318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５０００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796136" y="2003052"/>
            <a:ext cx="1569832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１２０００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365968" y="2003054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6" name="等号 25"/>
          <p:cNvSpPr/>
          <p:nvPr/>
        </p:nvSpPr>
        <p:spPr>
          <a:xfrm>
            <a:off x="4283968" y="2329436"/>
            <a:ext cx="914400" cy="799590"/>
          </a:xfrm>
          <a:prstGeom prst="mathEqual">
            <a:avLst>
              <a:gd name="adj1" fmla="val 13279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6988017" y="3653321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>
            <a:off x="1845968" y="3653321"/>
            <a:ext cx="377952" cy="661772"/>
          </a:xfrm>
          <a:prstGeom prst="triangle">
            <a:avLst>
              <a:gd name="adj" fmla="val 6279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上矢印 2"/>
          <p:cNvSpPr/>
          <p:nvPr/>
        </p:nvSpPr>
        <p:spPr>
          <a:xfrm rot="3254019">
            <a:off x="3716129" y="976450"/>
            <a:ext cx="484632" cy="97840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810832" cy="96393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つりあわないから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1568916">
            <a:off x="1988823" y="3785013"/>
            <a:ext cx="5520002" cy="856089"/>
            <a:chOff x="1845967" y="3653323"/>
            <a:chExt cx="5520002" cy="856089"/>
          </a:xfrm>
        </p:grpSpPr>
        <p:sp>
          <p:nvSpPr>
            <p:cNvPr id="15" name="二等辺三角形 14"/>
            <p:cNvSpPr/>
            <p:nvPr/>
          </p:nvSpPr>
          <p:spPr>
            <a:xfrm>
              <a:off x="1845967" y="3653323"/>
              <a:ext cx="377952" cy="661772"/>
            </a:xfrm>
            <a:prstGeom prst="triangle">
              <a:avLst>
                <a:gd name="adj" fmla="val 62798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1845968" y="4315092"/>
              <a:ext cx="5520001" cy="19432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斜め縞 19"/>
          <p:cNvSpPr/>
          <p:nvPr/>
        </p:nvSpPr>
        <p:spPr>
          <a:xfrm rot="13558915">
            <a:off x="5938992" y="341640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1479959" y="1184004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167087" y="1080566"/>
            <a:ext cx="183114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７ｘ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61073" y="3301484"/>
            <a:ext cx="1569832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１２０００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43104" y="3301484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 rot="1568916">
            <a:off x="6904724" y="4920933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6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450792" cy="86409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右</a:t>
            </a:r>
            <a:r>
              <a:rPr lang="ja-JP" altLang="en-US" dirty="0"/>
              <a:t>からも</a:t>
            </a:r>
            <a:r>
              <a:rPr lang="ja-JP" altLang="en-US"/>
              <a:t>同じ</a:t>
            </a:r>
            <a:r>
              <a:rPr lang="ja-JP" altLang="en-US" smtClean="0"/>
              <a:t>重さ５０００を</a:t>
            </a:r>
            <a:r>
              <a:rPr lang="ja-JP" altLang="en-US" dirty="0" smtClean="0"/>
              <a:t>とる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1568916">
            <a:off x="1988823" y="3785013"/>
            <a:ext cx="5520002" cy="856089"/>
            <a:chOff x="1845967" y="3653323"/>
            <a:chExt cx="5520002" cy="856089"/>
          </a:xfrm>
        </p:grpSpPr>
        <p:sp>
          <p:nvSpPr>
            <p:cNvPr id="15" name="二等辺三角形 14"/>
            <p:cNvSpPr/>
            <p:nvPr/>
          </p:nvSpPr>
          <p:spPr>
            <a:xfrm>
              <a:off x="1845967" y="3653323"/>
              <a:ext cx="377952" cy="661772"/>
            </a:xfrm>
            <a:prstGeom prst="triangle">
              <a:avLst>
                <a:gd name="adj" fmla="val 62798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1845968" y="4315092"/>
              <a:ext cx="5520001" cy="19432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斜め縞 19"/>
          <p:cNvSpPr/>
          <p:nvPr/>
        </p:nvSpPr>
        <p:spPr>
          <a:xfrm rot="13558915">
            <a:off x="5938992" y="341640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1479959" y="1184004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167087" y="1080566"/>
            <a:ext cx="183114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７ｘ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61073" y="3301484"/>
            <a:ext cx="1569832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ysClr val="windowText" lastClr="000000"/>
                </a:solidFill>
              </a:rPr>
              <a:t>７０００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409157" y="2715017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５０００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 rot="1568916">
            <a:off x="6904724" y="4920933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上矢印 13"/>
          <p:cNvSpPr/>
          <p:nvPr/>
        </p:nvSpPr>
        <p:spPr>
          <a:xfrm rot="3254019">
            <a:off x="8435796" y="2123282"/>
            <a:ext cx="484632" cy="97840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4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168" y="58614"/>
            <a:ext cx="8229600" cy="94354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これで再びつりあうので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45968" y="4315093"/>
            <a:ext cx="5520001" cy="19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斜め縞 19"/>
          <p:cNvSpPr/>
          <p:nvPr/>
        </p:nvSpPr>
        <p:spPr>
          <a:xfrm rot="13558915">
            <a:off x="5974058" y="212053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835655" y="2120108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216" y="2002629"/>
            <a:ext cx="183114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７ｘ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42607" y="1564318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５０００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796136" y="2003052"/>
            <a:ext cx="1569832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７０００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625816" y="1588384"/>
            <a:ext cx="1268955" cy="13161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５０００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6" name="等号 25"/>
          <p:cNvSpPr/>
          <p:nvPr/>
        </p:nvSpPr>
        <p:spPr>
          <a:xfrm>
            <a:off x="4283968" y="2329436"/>
            <a:ext cx="914400" cy="799590"/>
          </a:xfrm>
          <a:prstGeom prst="mathEqual">
            <a:avLst>
              <a:gd name="adj1" fmla="val 13279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6988017" y="3653321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>
            <a:off x="1845968" y="3653321"/>
            <a:ext cx="377952" cy="661772"/>
          </a:xfrm>
          <a:prstGeom prst="triangle">
            <a:avLst>
              <a:gd name="adj" fmla="val 6279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上矢印 2"/>
          <p:cNvSpPr/>
          <p:nvPr/>
        </p:nvSpPr>
        <p:spPr>
          <a:xfrm rot="3254019">
            <a:off x="3716129" y="976450"/>
            <a:ext cx="484632" cy="97840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上矢印 14"/>
          <p:cNvSpPr/>
          <p:nvPr/>
        </p:nvSpPr>
        <p:spPr>
          <a:xfrm rot="3254019">
            <a:off x="8363112" y="995499"/>
            <a:ext cx="484632" cy="97840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629783" y="860208"/>
            <a:ext cx="30986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</a:rPr>
              <a:t>７ｘ＝７０００</a:t>
            </a:r>
          </a:p>
        </p:txBody>
      </p:sp>
    </p:spTree>
    <p:extLst>
      <p:ext uri="{BB962C8B-B14F-4D97-AF65-F5344CB8AC3E}">
        <p14:creationId xmlns:p14="http://schemas.microsoft.com/office/powerpoint/2010/main" val="48597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3" grpId="0" animBg="1"/>
      <p:bldP spid="15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168" y="58614"/>
            <a:ext cx="8229600" cy="115967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つりあっている両方を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等分してもやはりつりあうので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45968" y="4315093"/>
            <a:ext cx="5520001" cy="19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斜め縞 19"/>
          <p:cNvSpPr/>
          <p:nvPr/>
        </p:nvSpPr>
        <p:spPr>
          <a:xfrm rot="13558915">
            <a:off x="5974058" y="212053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835655" y="2120108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216" y="2002629"/>
            <a:ext cx="183114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７ｘ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724128" y="2003052"/>
            <a:ext cx="1800200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７０００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6" name="等号 25"/>
          <p:cNvSpPr/>
          <p:nvPr/>
        </p:nvSpPr>
        <p:spPr>
          <a:xfrm>
            <a:off x="4283968" y="2329436"/>
            <a:ext cx="914400" cy="799590"/>
          </a:xfrm>
          <a:prstGeom prst="mathEqual">
            <a:avLst>
              <a:gd name="adj1" fmla="val 13279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6988017" y="3653321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>
            <a:off x="1845968" y="3653321"/>
            <a:ext cx="377952" cy="661772"/>
          </a:xfrm>
          <a:prstGeom prst="triangle">
            <a:avLst>
              <a:gd name="adj" fmla="val 6279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671100" y="1988404"/>
            <a:ext cx="1363844" cy="1316834"/>
            <a:chOff x="671100" y="1988404"/>
            <a:chExt cx="1363844" cy="1316834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671100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939375" y="1988408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1201541" y="1988407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1475656" y="1988405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759276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2034944" y="1988404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グループ化 33"/>
          <p:cNvGrpSpPr/>
          <p:nvPr/>
        </p:nvGrpSpPr>
        <p:grpSpPr>
          <a:xfrm>
            <a:off x="5978310" y="1987725"/>
            <a:ext cx="1363844" cy="1316834"/>
            <a:chOff x="671100" y="1988404"/>
            <a:chExt cx="1363844" cy="1316834"/>
          </a:xfrm>
        </p:grpSpPr>
        <p:cxnSp>
          <p:nvCxnSpPr>
            <p:cNvPr id="35" name="直線コネクタ 34"/>
            <p:cNvCxnSpPr/>
            <p:nvPr/>
          </p:nvCxnSpPr>
          <p:spPr>
            <a:xfrm>
              <a:off x="671100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939375" y="1988408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1201541" y="1988407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1475656" y="1988405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759276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2034944" y="1988404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正方形/長方形 40"/>
          <p:cNvSpPr/>
          <p:nvPr/>
        </p:nvSpPr>
        <p:spPr>
          <a:xfrm>
            <a:off x="2471166" y="1218284"/>
            <a:ext cx="48965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 smtClean="0">
                <a:solidFill>
                  <a:prstClr val="black"/>
                </a:solidFill>
              </a:rPr>
              <a:t>７ｘ</a:t>
            </a:r>
            <a:r>
              <a:rPr lang="en-US" altLang="ja-JP" sz="4400" dirty="0" smtClean="0">
                <a:solidFill>
                  <a:prstClr val="black"/>
                </a:solidFill>
              </a:rPr>
              <a:t>÷</a:t>
            </a:r>
            <a:r>
              <a:rPr lang="ja-JP" altLang="en-US" sz="4400" dirty="0" smtClean="0">
                <a:solidFill>
                  <a:prstClr val="black"/>
                </a:solidFill>
              </a:rPr>
              <a:t>７＝７０００</a:t>
            </a:r>
            <a:r>
              <a:rPr lang="en-US" altLang="ja-JP" sz="4400" dirty="0" smtClean="0">
                <a:solidFill>
                  <a:prstClr val="black"/>
                </a:solidFill>
              </a:rPr>
              <a:t>÷</a:t>
            </a:r>
            <a:r>
              <a:rPr lang="ja-JP" altLang="en-US" sz="4400" dirty="0" smtClean="0">
                <a:solidFill>
                  <a:prstClr val="black"/>
                </a:solidFill>
              </a:rPr>
              <a:t>７</a:t>
            </a:r>
            <a:endParaRPr lang="ja-JP" alt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79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168" y="58614"/>
            <a:ext cx="8229600" cy="115967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つりあっている両方を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等分してもやはりつりあうので</a:t>
            </a:r>
            <a:endParaRPr kumimoji="1" lang="ja-JP" altLang="en-US" dirty="0"/>
          </a:p>
        </p:txBody>
      </p:sp>
      <p:sp>
        <p:nvSpPr>
          <p:cNvPr id="13" name="二等辺三角形 12"/>
          <p:cNvSpPr/>
          <p:nvPr/>
        </p:nvSpPr>
        <p:spPr>
          <a:xfrm>
            <a:off x="4075616" y="4509413"/>
            <a:ext cx="1060704" cy="224541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45968" y="4315093"/>
            <a:ext cx="5520001" cy="19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斜め縞 19"/>
          <p:cNvSpPr/>
          <p:nvPr/>
        </p:nvSpPr>
        <p:spPr>
          <a:xfrm rot="13558915">
            <a:off x="5974058" y="2120533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斜め縞 20"/>
          <p:cNvSpPr/>
          <p:nvPr/>
        </p:nvSpPr>
        <p:spPr>
          <a:xfrm rot="13518086">
            <a:off x="835655" y="2120108"/>
            <a:ext cx="2405867" cy="2452658"/>
          </a:xfrm>
          <a:prstGeom prst="diagStripe">
            <a:avLst>
              <a:gd name="adj" fmla="val 84772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216" y="2002629"/>
            <a:ext cx="250884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724128" y="2003052"/>
            <a:ext cx="254182" cy="13161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6" name="等号 25"/>
          <p:cNvSpPr/>
          <p:nvPr/>
        </p:nvSpPr>
        <p:spPr>
          <a:xfrm>
            <a:off x="4283968" y="2329436"/>
            <a:ext cx="914400" cy="799590"/>
          </a:xfrm>
          <a:prstGeom prst="mathEqual">
            <a:avLst>
              <a:gd name="adj1" fmla="val 13279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6988017" y="3653321"/>
            <a:ext cx="377952" cy="661772"/>
          </a:xfrm>
          <a:prstGeom prst="triangle">
            <a:avLst>
              <a:gd name="adj" fmla="val 385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>
            <a:off x="1845968" y="3653321"/>
            <a:ext cx="377952" cy="661772"/>
          </a:xfrm>
          <a:prstGeom prst="triangle">
            <a:avLst>
              <a:gd name="adj" fmla="val 6279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671100" y="1988404"/>
            <a:ext cx="1363844" cy="1316834"/>
            <a:chOff x="671100" y="1988404"/>
            <a:chExt cx="1363844" cy="1316834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671100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939375" y="1988408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1201541" y="1988407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1475656" y="1988405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759276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2034944" y="1988404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グループ化 33"/>
          <p:cNvGrpSpPr/>
          <p:nvPr/>
        </p:nvGrpSpPr>
        <p:grpSpPr>
          <a:xfrm>
            <a:off x="5978310" y="1987725"/>
            <a:ext cx="1363844" cy="1316834"/>
            <a:chOff x="671100" y="1988404"/>
            <a:chExt cx="1363844" cy="1316834"/>
          </a:xfrm>
        </p:grpSpPr>
        <p:cxnSp>
          <p:nvCxnSpPr>
            <p:cNvPr id="35" name="直線コネクタ 34"/>
            <p:cNvCxnSpPr/>
            <p:nvPr/>
          </p:nvCxnSpPr>
          <p:spPr>
            <a:xfrm>
              <a:off x="671100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939375" y="1988408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1201541" y="1988407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1475656" y="1988405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759276" y="1989083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2034944" y="1988404"/>
              <a:ext cx="0" cy="1316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正方形/長方形 40"/>
          <p:cNvSpPr/>
          <p:nvPr/>
        </p:nvSpPr>
        <p:spPr>
          <a:xfrm>
            <a:off x="3923928" y="1218284"/>
            <a:ext cx="2664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 smtClean="0">
                <a:solidFill>
                  <a:prstClr val="black"/>
                </a:solidFill>
              </a:rPr>
              <a:t>ｘ＝１０００</a:t>
            </a:r>
            <a:endParaRPr lang="ja-JP" altLang="en-US" sz="4400" dirty="0">
              <a:solidFill>
                <a:prstClr val="black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435195" y="2107131"/>
            <a:ext cx="16246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6600" dirty="0" smtClean="0">
                <a:solidFill>
                  <a:prstClr val="black"/>
                </a:solidFill>
              </a:rPr>
              <a:t>ｘ</a:t>
            </a:r>
            <a:endParaRPr lang="ja-JP" altLang="en-US" sz="6600" dirty="0">
              <a:solidFill>
                <a:prstClr val="black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978310" y="2107131"/>
            <a:ext cx="26261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6600" dirty="0" smtClean="0">
                <a:solidFill>
                  <a:prstClr val="black"/>
                </a:solidFill>
              </a:rPr>
              <a:t>１０００</a:t>
            </a:r>
            <a:endParaRPr lang="ja-JP" altLang="en-US" sz="6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3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5020"/>
            <a:ext cx="8229600" cy="56566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初めから整理すると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1052736"/>
            <a:ext cx="4536504" cy="648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７ｘ＋５０００＝１２０００</a:t>
            </a:r>
            <a:endParaRPr kumimoji="1" lang="en-US" altLang="ja-JP" sz="3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5" t="26172" r="14129" b="13737"/>
          <a:stretch/>
        </p:blipFill>
        <p:spPr bwMode="auto">
          <a:xfrm>
            <a:off x="210819" y="620688"/>
            <a:ext cx="2723150" cy="13172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3" t="15625" r="13360" b="13131"/>
          <a:stretch/>
        </p:blipFill>
        <p:spPr bwMode="auto">
          <a:xfrm>
            <a:off x="210820" y="1782863"/>
            <a:ext cx="2723150" cy="14729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885585" y="2257705"/>
            <a:ext cx="62100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800" dirty="0">
                <a:solidFill>
                  <a:prstClr val="black"/>
                </a:solidFill>
              </a:rPr>
              <a:t>７ｘ＋５０００</a:t>
            </a:r>
            <a:r>
              <a:rPr lang="ja-JP" altLang="en-US" sz="2800" dirty="0">
                <a:solidFill>
                  <a:srgbClr val="FF0000"/>
                </a:solidFill>
              </a:rPr>
              <a:t>－５０００</a:t>
            </a:r>
            <a:r>
              <a:rPr lang="ja-JP" altLang="en-US" sz="2800" dirty="0">
                <a:solidFill>
                  <a:prstClr val="black"/>
                </a:solidFill>
              </a:rPr>
              <a:t>＝１２０００</a:t>
            </a:r>
            <a:r>
              <a:rPr lang="ja-JP" altLang="en-US" sz="2800" dirty="0">
                <a:solidFill>
                  <a:srgbClr val="FF0000"/>
                </a:solidFill>
              </a:rPr>
              <a:t>－５０００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6" t="25774" r="12982" b="12289"/>
          <a:stretch/>
        </p:blipFill>
        <p:spPr bwMode="auto">
          <a:xfrm>
            <a:off x="210819" y="3151140"/>
            <a:ext cx="2723149" cy="1298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4" t="27949" r="14019" b="14454"/>
          <a:stretch/>
        </p:blipFill>
        <p:spPr bwMode="auto">
          <a:xfrm>
            <a:off x="210818" y="4293096"/>
            <a:ext cx="2723151" cy="121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5354592" y="3477161"/>
            <a:ext cx="2952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７ｘ＝７０００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72000" y="4431086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７ｘ</a:t>
            </a:r>
            <a:r>
              <a:rPr lang="en-US" altLang="ja-JP" sz="3600" dirty="0" smtClean="0">
                <a:solidFill>
                  <a:srgbClr val="FF0000"/>
                </a:solidFill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</a:rPr>
              <a:t>７</a:t>
            </a:r>
            <a:r>
              <a:rPr lang="ja-JP" altLang="en-US" sz="3600" dirty="0" smtClean="0">
                <a:solidFill>
                  <a:prstClr val="black"/>
                </a:solidFill>
              </a:rPr>
              <a:t>＝７０００</a:t>
            </a:r>
            <a:r>
              <a:rPr lang="en-US" altLang="ja-JP" sz="3600" dirty="0" smtClean="0">
                <a:solidFill>
                  <a:srgbClr val="FF0000"/>
                </a:solidFill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</a:rPr>
              <a:t>７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6" t="28320" r="13470" b="15626"/>
          <a:stretch/>
        </p:blipFill>
        <p:spPr bwMode="auto">
          <a:xfrm>
            <a:off x="210821" y="5511271"/>
            <a:ext cx="2723150" cy="11048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5642623" y="5740508"/>
            <a:ext cx="23762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ｘ＝１０００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8083" y="2854635"/>
            <a:ext cx="5505033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等式の両辺から同じ数をひいても等式は成り立つ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40423" y="5077417"/>
            <a:ext cx="5246949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等式の両辺を同じ数でわっても等式は成り立つ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747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0" grpId="0"/>
      <p:bldP spid="12" grpId="0"/>
      <p:bldP spid="5" grpId="0" animBg="1"/>
      <p:bldP spid="14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267</Words>
  <Application>Microsoft Office PowerPoint</Application>
  <PresentationFormat>画面に合わせる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３章　方　程　式 等式の性質</vt:lpstr>
      <vt:lpstr>両方の重さは等しいので ７ｘ＋５０００＝１２０００</vt:lpstr>
      <vt:lpstr>左から５０００をとると</vt:lpstr>
      <vt:lpstr>つりあわないから</vt:lpstr>
      <vt:lpstr>右からも同じ重さ５０００をとる</vt:lpstr>
      <vt:lpstr>これで再びつりあうので</vt:lpstr>
      <vt:lpstr>つりあっている両方を7等分してもやはりつりあうので</vt:lpstr>
      <vt:lpstr>つりあっている両方を7等分してもやはりつりあうので</vt:lpstr>
      <vt:lpstr>初めから整理すると</vt:lpstr>
      <vt:lpstr>等式の性質</vt:lpstr>
      <vt:lpstr>両辺に同じ数をたす</vt:lpstr>
      <vt:lpstr>両辺から同じ数をひく</vt:lpstr>
      <vt:lpstr>両辺に同じ数をかける</vt:lpstr>
      <vt:lpstr>両辺を同じ数でわる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44</cp:revision>
  <dcterms:created xsi:type="dcterms:W3CDTF">2014-07-07T23:15:47Z</dcterms:created>
  <dcterms:modified xsi:type="dcterms:W3CDTF">2015-09-07T11:14:01Z</dcterms:modified>
</cp:coreProperties>
</file>