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8" r:id="rId2"/>
    <p:sldId id="267" r:id="rId3"/>
    <p:sldId id="279" r:id="rId4"/>
    <p:sldId id="280" r:id="rId5"/>
    <p:sldId id="282" r:id="rId6"/>
    <p:sldId id="283" r:id="rId7"/>
    <p:sldId id="284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38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55B8-AE47-4DE0-99F8-22B088C3C31C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74F60-456A-4274-BE1A-D19A694CB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71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12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48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43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03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52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30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7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1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17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2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6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69476-DE4F-4E9C-8CBA-880AC4A3536F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8DBF1-7695-4738-8218-EDD94426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88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0591" y="836712"/>
            <a:ext cx="8229600" cy="1152128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/>
              <a:t>５章　章末問題</a:t>
            </a:r>
            <a:endParaRPr kumimoji="1" lang="ja-JP" altLang="en-US" sz="6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5616" y="3032956"/>
            <a:ext cx="7020780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 smtClean="0"/>
              <a:t>本時の目標</a:t>
            </a:r>
            <a:endParaRPr kumimoji="1" lang="en-US" altLang="ja-JP" sz="4400" dirty="0" smtClean="0"/>
          </a:p>
          <a:p>
            <a:r>
              <a:rPr lang="ja-JP" altLang="en-US" sz="4400" dirty="0"/>
              <a:t>５</a:t>
            </a:r>
            <a:r>
              <a:rPr lang="ja-JP" altLang="en-US" sz="4400" dirty="0" smtClean="0"/>
              <a:t>章の章</a:t>
            </a:r>
            <a:r>
              <a:rPr lang="ja-JP" altLang="en-US" sz="4400" dirty="0"/>
              <a:t>末</a:t>
            </a:r>
            <a:r>
              <a:rPr lang="ja-JP" altLang="en-US" sz="4400" dirty="0" smtClean="0"/>
              <a:t>問題を解くことを通して本章の学習を振り返り、内容の理解を更に深める。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8955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8" y="152636"/>
            <a:ext cx="9000492" cy="1116124"/>
          </a:xfrm>
        </p:spPr>
        <p:txBody>
          <a:bodyPr>
            <a:noAutofit/>
          </a:bodyPr>
          <a:lstStyle/>
          <a:p>
            <a:pPr algn="l"/>
            <a:r>
              <a:rPr lang="ja-JP" altLang="en-US" sz="2800" dirty="0"/>
              <a:t>章末</a:t>
            </a:r>
            <a:r>
              <a:rPr kumimoji="1" lang="ja-JP" altLang="en-US" sz="2800" dirty="0" smtClean="0"/>
              <a:t>問題２　</a:t>
            </a:r>
            <a:r>
              <a:rPr lang="ja-JP" altLang="en-US" sz="2800" dirty="0" smtClean="0"/>
              <a:t>線分ＡＢの中点Ｍを通る直線</a:t>
            </a:r>
            <a:r>
              <a:rPr lang="en-US" altLang="ja-JP" sz="2800" dirty="0" smtClean="0"/>
              <a:t>ℓ</a:t>
            </a:r>
            <a:r>
              <a:rPr lang="ja-JP" altLang="en-US" sz="2800" dirty="0" smtClean="0"/>
              <a:t>に、線分の両端Ａ，Ｂからそれぞれ、垂線ＡＨ，ＢＫをひきます。このとき、ＡＨ＝ＢＫであることを証明しなさい。</a:t>
            </a:r>
            <a:endParaRPr kumimoji="1" lang="ja-JP" altLang="en-US" sz="28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323528" y="3356992"/>
            <a:ext cx="4276092" cy="32403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597912" y="5060648"/>
            <a:ext cx="40017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610223" y="4160064"/>
            <a:ext cx="733728" cy="8941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>
            <a:off x="3779912" y="5060648"/>
            <a:ext cx="819708" cy="9060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1223628" y="3643083"/>
            <a:ext cx="441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H</a:t>
            </a:r>
            <a:endParaRPr lang="ja-JP" altLang="en-US" sz="3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3441349" y="5844505"/>
            <a:ext cx="3978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K</a:t>
            </a:r>
            <a:endParaRPr lang="ja-JP" altLang="en-US" sz="3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2181637" y="4953163"/>
            <a:ext cx="5357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M</a:t>
            </a:r>
            <a:endParaRPr lang="ja-JP" altLang="en-US" sz="3200" dirty="0"/>
          </a:p>
        </p:txBody>
      </p:sp>
      <p:sp>
        <p:nvSpPr>
          <p:cNvPr id="28" name="正方形/長方形 27"/>
          <p:cNvSpPr/>
          <p:nvPr/>
        </p:nvSpPr>
        <p:spPr>
          <a:xfrm>
            <a:off x="252757" y="4694524"/>
            <a:ext cx="4219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A</a:t>
            </a:r>
            <a:endParaRPr lang="ja-JP" altLang="en-US" sz="3200" dirty="0"/>
          </a:p>
        </p:txBody>
      </p:sp>
      <p:sp>
        <p:nvSpPr>
          <p:cNvPr id="29" name="正方形/長方形 28"/>
          <p:cNvSpPr/>
          <p:nvPr/>
        </p:nvSpPr>
        <p:spPr>
          <a:xfrm>
            <a:off x="4553181" y="4694524"/>
            <a:ext cx="407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>
                <a:solidFill>
                  <a:prstClr val="black"/>
                </a:solidFill>
              </a:rPr>
              <a:t>B</a:t>
            </a:r>
            <a:endParaRPr lang="ja-JP" altLang="en-US" sz="32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9418" y="3058308"/>
            <a:ext cx="3914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ℓ</a:t>
            </a:r>
            <a:endParaRPr lang="ja-JP" altLang="en-US" sz="3200" dirty="0"/>
          </a:p>
        </p:txBody>
      </p:sp>
      <p:sp>
        <p:nvSpPr>
          <p:cNvPr id="31" name="正方形/長方形 30"/>
          <p:cNvSpPr/>
          <p:nvPr/>
        </p:nvSpPr>
        <p:spPr>
          <a:xfrm rot="2344689">
            <a:off x="1273361" y="4175952"/>
            <a:ext cx="198933" cy="1980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2344689">
            <a:off x="3680445" y="5743237"/>
            <a:ext cx="198933" cy="1980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コネクタ 34"/>
          <p:cNvCxnSpPr/>
          <p:nvPr/>
        </p:nvCxnSpPr>
        <p:spPr>
          <a:xfrm>
            <a:off x="1512457" y="5021130"/>
            <a:ext cx="0" cy="146193"/>
          </a:xfrm>
          <a:prstGeom prst="line">
            <a:avLst/>
          </a:prstGeom>
          <a:ln w="762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3649760" y="4992242"/>
            <a:ext cx="0" cy="146193"/>
          </a:xfrm>
          <a:prstGeom prst="line">
            <a:avLst/>
          </a:prstGeom>
          <a:ln w="762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4955" y="1432128"/>
            <a:ext cx="521265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（　　　　）と（　　　　）において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仮定</a:t>
            </a:r>
            <a:r>
              <a:rPr lang="ja-JP" altLang="en-US" sz="2800" dirty="0" smtClean="0"/>
              <a:t>より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（　　　　）＝（　　　　）＝</a:t>
            </a:r>
            <a:r>
              <a:rPr kumimoji="1" lang="en-US" altLang="ja-JP" sz="2800" dirty="0" smtClean="0"/>
              <a:t>90°…①</a:t>
            </a:r>
          </a:p>
          <a:p>
            <a:pPr marL="0" indent="0">
              <a:buNone/>
            </a:pPr>
            <a:r>
              <a:rPr lang="ja-JP" altLang="en-US" sz="2800" dirty="0" smtClean="0"/>
              <a:t>（　　　　）＝（　　　　）　　　　  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②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（　　　　　）なので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∠</a:t>
            </a:r>
            <a:r>
              <a:rPr lang="en-US" altLang="ja-JP" sz="2800" dirty="0" smtClean="0"/>
              <a:t>AMH</a:t>
            </a:r>
            <a:r>
              <a:rPr lang="ja-JP" altLang="en-US" sz="2800" dirty="0" smtClean="0"/>
              <a:t>＝∠</a:t>
            </a:r>
            <a:r>
              <a:rPr lang="en-US" altLang="ja-JP" sz="2800" dirty="0" smtClean="0"/>
              <a:t>BMK</a:t>
            </a:r>
            <a:r>
              <a:rPr lang="ja-JP" altLang="en-US" sz="2800" dirty="0" smtClean="0"/>
              <a:t>　　　　　　  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③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①、②、③より直角三角形の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　　（</a:t>
            </a:r>
            <a:r>
              <a:rPr kumimoji="1" lang="ja-JP" altLang="en-US" sz="2800" dirty="0" smtClean="0"/>
              <a:t>　　　　　　　　　　　　　　）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</a:t>
            </a:r>
            <a:r>
              <a:rPr kumimoji="1" lang="ja-JP" altLang="en-US" sz="2800" dirty="0" smtClean="0"/>
              <a:t>ので（　　　　　）≡（　　　　　）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よって、（　　　）＝（　　　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5486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8" y="152636"/>
            <a:ext cx="9000492" cy="1116124"/>
          </a:xfrm>
        </p:spPr>
        <p:txBody>
          <a:bodyPr>
            <a:noAutofit/>
          </a:bodyPr>
          <a:lstStyle/>
          <a:p>
            <a:pPr algn="l"/>
            <a:r>
              <a:rPr lang="ja-JP" altLang="en-US" sz="2800" dirty="0"/>
              <a:t>章末</a:t>
            </a:r>
            <a:r>
              <a:rPr kumimoji="1" lang="ja-JP" altLang="en-US" sz="2800" dirty="0" smtClean="0"/>
              <a:t>問題</a:t>
            </a:r>
            <a:r>
              <a:rPr lang="ja-JP" altLang="en-US" sz="2800" dirty="0"/>
              <a:t>３</a:t>
            </a:r>
            <a:r>
              <a:rPr kumimoji="1" lang="ja-JP" altLang="en-US" sz="2800" dirty="0" smtClean="0"/>
              <a:t>　</a:t>
            </a:r>
            <a:r>
              <a:rPr kumimoji="1" lang="ja-JP" altLang="en-US" sz="2800" i="1" dirty="0" smtClean="0"/>
              <a:t>□</a:t>
            </a:r>
            <a:r>
              <a:rPr lang="ja-JP" altLang="en-US" sz="2800" dirty="0" smtClean="0"/>
              <a:t>ＡＢＣＤの辺ＡＢ，ＢＣ，ＣＤ，ＤＡ上に、それぞれ、点Ｅ，Ｆ．Ｇ，ＨをＡＥ＝ＣＧ，ＢＦ＝ＤＨとなるようにとります。このとき、四角形ＥＦＧＨはどんな四角形になりますか。</a:t>
            </a:r>
            <a:endParaRPr kumimoji="1" lang="ja-JP" altLang="en-US" sz="2800" dirty="0"/>
          </a:p>
        </p:txBody>
      </p:sp>
      <p:sp>
        <p:nvSpPr>
          <p:cNvPr id="25" name="正方形/長方形 24"/>
          <p:cNvSpPr/>
          <p:nvPr/>
        </p:nvSpPr>
        <p:spPr>
          <a:xfrm>
            <a:off x="1084" y="3822692"/>
            <a:ext cx="407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</a:t>
            </a:r>
            <a:endParaRPr lang="ja-JP" altLang="en-US" sz="3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212963" y="2495406"/>
            <a:ext cx="385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E</a:t>
            </a:r>
            <a:endParaRPr lang="ja-JP" altLang="en-US" sz="3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3549231" y="1662598"/>
            <a:ext cx="4379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D</a:t>
            </a:r>
            <a:endParaRPr lang="ja-JP" altLang="en-US" sz="3200" dirty="0"/>
          </a:p>
        </p:txBody>
      </p:sp>
      <p:sp>
        <p:nvSpPr>
          <p:cNvPr id="28" name="正方形/長方形 27"/>
          <p:cNvSpPr/>
          <p:nvPr/>
        </p:nvSpPr>
        <p:spPr>
          <a:xfrm>
            <a:off x="399874" y="1662598"/>
            <a:ext cx="4219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A</a:t>
            </a:r>
            <a:endParaRPr lang="ja-JP" altLang="en-US" sz="3200" dirty="0"/>
          </a:p>
        </p:txBody>
      </p:sp>
      <p:sp>
        <p:nvSpPr>
          <p:cNvPr id="30" name="正方形/長方形 29"/>
          <p:cNvSpPr/>
          <p:nvPr/>
        </p:nvSpPr>
        <p:spPr>
          <a:xfrm>
            <a:off x="3093165" y="3889654"/>
            <a:ext cx="40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C</a:t>
            </a:r>
            <a:endParaRPr lang="ja-JP" altLang="en-US" sz="3200" dirty="0"/>
          </a:p>
        </p:txBody>
      </p:sp>
      <p:cxnSp>
        <p:nvCxnSpPr>
          <p:cNvPr id="35" name="直線コネクタ 34"/>
          <p:cNvCxnSpPr/>
          <p:nvPr/>
        </p:nvCxnSpPr>
        <p:spPr>
          <a:xfrm>
            <a:off x="821784" y="3925186"/>
            <a:ext cx="0" cy="146193"/>
          </a:xfrm>
          <a:prstGeom prst="line">
            <a:avLst/>
          </a:prstGeom>
          <a:ln w="762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3101091" y="2086779"/>
            <a:ext cx="0" cy="146193"/>
          </a:xfrm>
          <a:prstGeom prst="line">
            <a:avLst/>
          </a:prstGeom>
          <a:ln w="762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91954" y="1470156"/>
            <a:ext cx="5604581" cy="53878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　△</a:t>
            </a:r>
            <a:r>
              <a:rPr kumimoji="1" lang="en-US" altLang="ja-JP" sz="2800" dirty="0" smtClean="0"/>
              <a:t>AEH</a:t>
            </a:r>
            <a:r>
              <a:rPr kumimoji="1" lang="ja-JP" altLang="en-US" sz="2800" dirty="0" smtClean="0"/>
              <a:t>と△</a:t>
            </a:r>
            <a:r>
              <a:rPr kumimoji="1" lang="en-US" altLang="ja-JP" sz="2800" dirty="0" smtClean="0"/>
              <a:t>CGF</a:t>
            </a:r>
            <a:r>
              <a:rPr kumimoji="1" lang="ja-JP" altLang="en-US" sz="2800" dirty="0" smtClean="0"/>
              <a:t>で、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仮定</a:t>
            </a:r>
            <a:r>
              <a:rPr lang="ja-JP" altLang="en-US" sz="2800" dirty="0" smtClean="0"/>
              <a:t>より</a:t>
            </a:r>
            <a:r>
              <a:rPr kumimoji="1" lang="ja-JP" altLang="en-US" sz="2800" dirty="0" smtClean="0"/>
              <a:t>（　　　　）＝（　　　　）</a:t>
            </a:r>
            <a:r>
              <a:rPr kumimoji="1" lang="en-US" altLang="ja-JP" sz="2800" dirty="0" smtClean="0"/>
              <a:t>…①</a:t>
            </a:r>
          </a:p>
          <a:p>
            <a:pPr marL="0" indent="0">
              <a:buNone/>
            </a:pPr>
            <a:r>
              <a:rPr lang="ja-JP" altLang="en-US" sz="2800" dirty="0" smtClean="0"/>
              <a:t>　　　　　　　　∠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＝（　　　　）  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②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en-US" altLang="ja-JP" sz="2800" dirty="0" smtClean="0"/>
              <a:t>AH</a:t>
            </a:r>
            <a:r>
              <a:rPr kumimoji="1" lang="ja-JP" altLang="en-US" sz="2800" dirty="0" smtClean="0"/>
              <a:t>＝</a:t>
            </a:r>
            <a:r>
              <a:rPr kumimoji="1" lang="en-US" altLang="ja-JP" sz="2800" dirty="0" smtClean="0"/>
              <a:t>AD</a:t>
            </a:r>
            <a:r>
              <a:rPr kumimoji="1" lang="ja-JP" altLang="en-US" sz="2800" dirty="0" smtClean="0"/>
              <a:t>－</a:t>
            </a:r>
            <a:r>
              <a:rPr kumimoji="1" lang="en-US" altLang="ja-JP" sz="2800" dirty="0" smtClean="0"/>
              <a:t>DH</a:t>
            </a:r>
            <a:r>
              <a:rPr kumimoji="1" lang="ja-JP" altLang="en-US" sz="2800" dirty="0" smtClean="0"/>
              <a:t>＝</a:t>
            </a:r>
            <a:r>
              <a:rPr kumimoji="1" lang="en-US" altLang="ja-JP" sz="2800" dirty="0" smtClean="0"/>
              <a:t>BC</a:t>
            </a:r>
            <a:r>
              <a:rPr kumimoji="1" lang="ja-JP" altLang="en-US" sz="2800" dirty="0" smtClean="0"/>
              <a:t>－（　　）＝（　　）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　　　　　　　　　　　　　　  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③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①、②、③より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（　　　　　　　　　　　　</a:t>
            </a:r>
            <a:r>
              <a:rPr kumimoji="1" lang="ja-JP" altLang="en-US" sz="2800" dirty="0" smtClean="0"/>
              <a:t>　　　　）ので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△</a:t>
            </a:r>
            <a:r>
              <a:rPr lang="en-US" altLang="ja-JP" sz="2800" dirty="0" smtClean="0"/>
              <a:t>AEH</a:t>
            </a:r>
            <a:r>
              <a:rPr kumimoji="1" lang="ja-JP" altLang="en-US" sz="2800" dirty="0" smtClean="0"/>
              <a:t>≡△</a:t>
            </a:r>
            <a:r>
              <a:rPr kumimoji="1" lang="en-US" altLang="ja-JP" sz="2800" dirty="0" smtClean="0"/>
              <a:t>CGF</a:t>
            </a:r>
          </a:p>
          <a:p>
            <a:pPr marL="0" indent="0">
              <a:buNone/>
            </a:pPr>
            <a:r>
              <a:rPr lang="ja-JP" altLang="en-US" sz="2800" dirty="0" smtClean="0"/>
              <a:t>よって</a:t>
            </a:r>
            <a:r>
              <a:rPr lang="en-US" altLang="ja-JP" sz="2800" dirty="0" smtClean="0"/>
              <a:t>EH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CF</a:t>
            </a:r>
            <a:r>
              <a:rPr lang="ja-JP" altLang="en-US" sz="2800" dirty="0" smtClean="0"/>
              <a:t>④　同様に</a:t>
            </a:r>
            <a:r>
              <a:rPr lang="en-US" altLang="ja-JP" sz="2800" dirty="0" smtClean="0"/>
              <a:t>EF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GH</a:t>
            </a:r>
            <a:r>
              <a:rPr lang="ja-JP" altLang="en-US" sz="2800" dirty="0" smtClean="0"/>
              <a:t>⑤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④、⑤より（　　　　　　　　　　　　　　）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がそれぞれ等しいので、四角形</a:t>
            </a:r>
            <a:r>
              <a:rPr lang="en-US" altLang="ja-JP" sz="2800" dirty="0" smtClean="0"/>
              <a:t>EFGH</a:t>
            </a:r>
          </a:p>
          <a:p>
            <a:pPr marL="0" indent="0">
              <a:buNone/>
            </a:pPr>
            <a:r>
              <a:rPr kumimoji="1" lang="ja-JP" altLang="en-US" sz="2800" dirty="0" err="1" smtClean="0"/>
              <a:t>は（　</a:t>
            </a:r>
            <a:r>
              <a:rPr kumimoji="1" lang="ja-JP" altLang="en-US" sz="2800" dirty="0" smtClean="0"/>
              <a:t>　　　　　　　　　）になる。</a:t>
            </a:r>
            <a:endParaRPr kumimoji="1" lang="ja-JP" altLang="en-US" sz="2800" dirty="0"/>
          </a:p>
        </p:txBody>
      </p:sp>
      <p:sp>
        <p:nvSpPr>
          <p:cNvPr id="3" name="平行四辺形 2"/>
          <p:cNvSpPr/>
          <p:nvPr/>
        </p:nvSpPr>
        <p:spPr>
          <a:xfrm>
            <a:off x="303537" y="2162079"/>
            <a:ext cx="3346223" cy="1836204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リーフォーム 3"/>
          <p:cNvSpPr/>
          <p:nvPr/>
        </p:nvSpPr>
        <p:spPr>
          <a:xfrm>
            <a:off x="599090" y="2159876"/>
            <a:ext cx="2774731" cy="1844565"/>
          </a:xfrm>
          <a:custGeom>
            <a:avLst/>
            <a:gdLst>
              <a:gd name="connsiteX0" fmla="*/ 1939158 w 2774731"/>
              <a:gd name="connsiteY0" fmla="*/ 0 h 1844565"/>
              <a:gd name="connsiteX1" fmla="*/ 0 w 2774731"/>
              <a:gd name="connsiteY1" fmla="*/ 630621 h 1844565"/>
              <a:gd name="connsiteX2" fmla="*/ 772510 w 2774731"/>
              <a:gd name="connsiteY2" fmla="*/ 1844565 h 1844565"/>
              <a:gd name="connsiteX3" fmla="*/ 2774731 w 2774731"/>
              <a:gd name="connsiteY3" fmla="*/ 1213945 h 1844565"/>
              <a:gd name="connsiteX4" fmla="*/ 1939158 w 2774731"/>
              <a:gd name="connsiteY4" fmla="*/ 0 h 1844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4731" h="1844565">
                <a:moveTo>
                  <a:pt x="1939158" y="0"/>
                </a:moveTo>
                <a:lnTo>
                  <a:pt x="0" y="630621"/>
                </a:lnTo>
                <a:lnTo>
                  <a:pt x="772510" y="1844565"/>
                </a:lnTo>
                <a:lnTo>
                  <a:pt x="2774731" y="1213945"/>
                </a:lnTo>
                <a:lnTo>
                  <a:pt x="1939158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151620" y="3925186"/>
            <a:ext cx="3738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F</a:t>
            </a:r>
            <a:endParaRPr lang="ja-JP" altLang="en-US" sz="3200" dirty="0"/>
          </a:p>
        </p:txBody>
      </p:sp>
      <p:sp>
        <p:nvSpPr>
          <p:cNvPr id="21" name="正方形/長方形 20"/>
          <p:cNvSpPr/>
          <p:nvPr/>
        </p:nvSpPr>
        <p:spPr>
          <a:xfrm>
            <a:off x="3304922" y="3088063"/>
            <a:ext cx="4443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G</a:t>
            </a:r>
            <a:endParaRPr lang="ja-JP" altLang="en-US" sz="3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339752" y="1662598"/>
            <a:ext cx="441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H</a:t>
            </a:r>
            <a:endParaRPr lang="ja-JP" altLang="en-US" sz="3200" dirty="0"/>
          </a:p>
        </p:txBody>
      </p:sp>
      <p:cxnSp>
        <p:nvCxnSpPr>
          <p:cNvPr id="24" name="直線コネクタ 23"/>
          <p:cNvCxnSpPr/>
          <p:nvPr/>
        </p:nvCxnSpPr>
        <p:spPr>
          <a:xfrm>
            <a:off x="598005" y="2495406"/>
            <a:ext cx="149183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3210137" y="3703568"/>
            <a:ext cx="149183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8" y="152636"/>
            <a:ext cx="9000492" cy="1116124"/>
          </a:xfrm>
        </p:spPr>
        <p:txBody>
          <a:bodyPr>
            <a:noAutofit/>
          </a:bodyPr>
          <a:lstStyle/>
          <a:p>
            <a:pPr algn="l"/>
            <a:r>
              <a:rPr lang="ja-JP" altLang="en-US" sz="2800" dirty="0"/>
              <a:t>章末</a:t>
            </a:r>
            <a:r>
              <a:rPr kumimoji="1" lang="ja-JP" altLang="en-US" sz="2800" dirty="0" smtClean="0"/>
              <a:t>問題</a:t>
            </a:r>
            <a:r>
              <a:rPr lang="ja-JP" altLang="en-US" sz="2800" dirty="0" smtClean="0"/>
              <a:t>４</a:t>
            </a:r>
            <a:r>
              <a:rPr kumimoji="1" lang="ja-JP" altLang="en-US" sz="2800" dirty="0" smtClean="0"/>
              <a:t>　</a:t>
            </a:r>
            <a:r>
              <a:rPr kumimoji="1" lang="ja-JP" altLang="en-US" sz="2800" i="1" dirty="0" smtClean="0"/>
              <a:t>□</a:t>
            </a:r>
            <a:r>
              <a:rPr lang="ja-JP" altLang="en-US" sz="2800" dirty="0" smtClean="0"/>
              <a:t>ＡＢＣＤで、</a:t>
            </a:r>
            <a:r>
              <a:rPr lang="en-US" altLang="ja-JP" sz="2800" dirty="0" smtClean="0"/>
              <a:t>A,C</a:t>
            </a:r>
            <a:r>
              <a:rPr lang="ja-JP" altLang="en-US" sz="2800" dirty="0" smtClean="0"/>
              <a:t>から、対角線</a:t>
            </a:r>
            <a:r>
              <a:rPr lang="en-US" altLang="ja-JP" sz="2800" dirty="0" smtClean="0"/>
              <a:t>BD</a:t>
            </a:r>
            <a:r>
              <a:rPr lang="ja-JP" altLang="en-US" sz="2800" dirty="0" smtClean="0"/>
              <a:t>へ、それぞれ、垂線</a:t>
            </a:r>
            <a:r>
              <a:rPr lang="en-US" altLang="ja-JP" sz="2800" dirty="0" smtClean="0"/>
              <a:t>AE,CF</a:t>
            </a:r>
            <a:r>
              <a:rPr lang="ja-JP" altLang="en-US" sz="2800" dirty="0" smtClean="0"/>
              <a:t>をひきます。このとき、四角形</a:t>
            </a:r>
            <a:r>
              <a:rPr lang="en-US" altLang="ja-JP" sz="2800" dirty="0" smtClean="0"/>
              <a:t>AECF</a:t>
            </a:r>
            <a:r>
              <a:rPr lang="ja-JP" altLang="en-US" sz="2800" dirty="0" smtClean="0"/>
              <a:t>は平行四辺形であることを証明しなさい。</a:t>
            </a:r>
            <a:endParaRPr kumimoji="1" lang="ja-JP" altLang="en-US" sz="2800" dirty="0"/>
          </a:p>
        </p:txBody>
      </p:sp>
      <p:sp>
        <p:nvSpPr>
          <p:cNvPr id="25" name="正方形/長方形 24"/>
          <p:cNvSpPr/>
          <p:nvPr/>
        </p:nvSpPr>
        <p:spPr>
          <a:xfrm>
            <a:off x="1084" y="3822692"/>
            <a:ext cx="407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</a:t>
            </a:r>
            <a:endParaRPr lang="ja-JP" altLang="en-US" sz="3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1316416" y="3277267"/>
            <a:ext cx="385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E</a:t>
            </a:r>
            <a:endParaRPr lang="ja-JP" altLang="en-US" sz="3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3549231" y="1662598"/>
            <a:ext cx="4379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D</a:t>
            </a:r>
            <a:endParaRPr lang="ja-JP" altLang="en-US" sz="3200" dirty="0"/>
          </a:p>
        </p:txBody>
      </p:sp>
      <p:sp>
        <p:nvSpPr>
          <p:cNvPr id="28" name="正方形/長方形 27"/>
          <p:cNvSpPr/>
          <p:nvPr/>
        </p:nvSpPr>
        <p:spPr>
          <a:xfrm>
            <a:off x="399874" y="1662598"/>
            <a:ext cx="4219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A</a:t>
            </a:r>
            <a:endParaRPr lang="ja-JP" altLang="en-US" sz="3200" dirty="0"/>
          </a:p>
        </p:txBody>
      </p:sp>
      <p:sp>
        <p:nvSpPr>
          <p:cNvPr id="30" name="正方形/長方形 29"/>
          <p:cNvSpPr/>
          <p:nvPr/>
        </p:nvSpPr>
        <p:spPr>
          <a:xfrm>
            <a:off x="3093165" y="3889654"/>
            <a:ext cx="40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C</a:t>
            </a:r>
            <a:endParaRPr lang="ja-JP" altLang="en-US" sz="3200" dirty="0"/>
          </a:p>
        </p:txBody>
      </p:sp>
      <p:sp>
        <p:nvSpPr>
          <p:cNvPr id="3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87171" y="1304360"/>
            <a:ext cx="5352045" cy="55536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△</a:t>
            </a:r>
            <a:r>
              <a:rPr kumimoji="1" lang="en-US" altLang="ja-JP" sz="2800" dirty="0" smtClean="0"/>
              <a:t>ABE</a:t>
            </a:r>
            <a:r>
              <a:rPr kumimoji="1" lang="ja-JP" altLang="en-US" sz="2800" dirty="0" smtClean="0"/>
              <a:t>と△</a:t>
            </a:r>
            <a:r>
              <a:rPr kumimoji="1" lang="en-US" altLang="ja-JP" sz="2800" dirty="0" smtClean="0"/>
              <a:t>CDF</a:t>
            </a:r>
            <a:r>
              <a:rPr kumimoji="1" lang="ja-JP" altLang="en-US" sz="2800" dirty="0" smtClean="0"/>
              <a:t>で、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仮定</a:t>
            </a:r>
            <a:r>
              <a:rPr lang="ja-JP" altLang="en-US" sz="2800" dirty="0" smtClean="0"/>
              <a:t>より</a:t>
            </a:r>
            <a:r>
              <a:rPr kumimoji="1" lang="ja-JP" altLang="en-US" sz="2800" dirty="0" smtClean="0"/>
              <a:t>（　　　　）＝（　　　　）</a:t>
            </a:r>
            <a:r>
              <a:rPr kumimoji="1" lang="en-US" altLang="ja-JP" sz="2800" dirty="0" smtClean="0"/>
              <a:t>…①</a:t>
            </a:r>
          </a:p>
          <a:p>
            <a:pPr marL="0" indent="0">
              <a:buNone/>
            </a:pPr>
            <a:r>
              <a:rPr lang="ja-JP" altLang="en-US" sz="2800" dirty="0" smtClean="0"/>
              <a:t>錯角なので∠</a:t>
            </a:r>
            <a:r>
              <a:rPr lang="en-US" altLang="ja-JP" sz="2800" dirty="0" smtClean="0"/>
              <a:t>ABE</a:t>
            </a:r>
            <a:r>
              <a:rPr lang="ja-JP" altLang="en-US" sz="2800" dirty="0" smtClean="0"/>
              <a:t>＝（　　　　）  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②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（　　　　　）＝（　　　　　）＝</a:t>
            </a:r>
            <a:r>
              <a:rPr kumimoji="1" lang="en-US" altLang="ja-JP" sz="2800" dirty="0" smtClean="0"/>
              <a:t>90°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③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①、②、③より直角三角形の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（　　　　　　　　　　　　</a:t>
            </a:r>
            <a:r>
              <a:rPr kumimoji="1" lang="ja-JP" altLang="en-US" sz="2800" dirty="0" smtClean="0"/>
              <a:t>　　　　）ので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△</a:t>
            </a:r>
            <a:r>
              <a:rPr lang="en-US" altLang="ja-JP" sz="2800" dirty="0" smtClean="0"/>
              <a:t>ABE</a:t>
            </a:r>
            <a:r>
              <a:rPr kumimoji="1" lang="ja-JP" altLang="en-US" sz="2800" dirty="0" smtClean="0"/>
              <a:t>≡△</a:t>
            </a:r>
            <a:r>
              <a:rPr kumimoji="1" lang="en-US" altLang="ja-JP" sz="2800" dirty="0" smtClean="0"/>
              <a:t>CDF</a:t>
            </a:r>
            <a:r>
              <a:rPr kumimoji="1" lang="ja-JP" altLang="en-US" sz="2800" dirty="0" smtClean="0"/>
              <a:t>　</a:t>
            </a:r>
            <a:r>
              <a:rPr lang="ja-JP" altLang="en-US" sz="2800" dirty="0" smtClean="0"/>
              <a:t>よって</a:t>
            </a:r>
            <a:r>
              <a:rPr lang="en-US" altLang="ja-JP" sz="2800" dirty="0" smtClean="0"/>
              <a:t>AE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CF…</a:t>
            </a:r>
            <a:r>
              <a:rPr lang="ja-JP" altLang="en-US" sz="2800" dirty="0" smtClean="0"/>
              <a:t>④　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③</a:t>
            </a:r>
            <a:r>
              <a:rPr lang="ja-JP" altLang="en-US" sz="2800" dirty="0" smtClean="0"/>
              <a:t>より∠</a:t>
            </a:r>
            <a:r>
              <a:rPr lang="en-US" altLang="ja-JP" sz="2800" dirty="0" smtClean="0"/>
              <a:t>AEF</a:t>
            </a:r>
            <a:r>
              <a:rPr lang="ja-JP" altLang="en-US" sz="2800" dirty="0" smtClean="0"/>
              <a:t>＝（　　　　）＝</a:t>
            </a:r>
            <a:r>
              <a:rPr lang="en-US" altLang="ja-JP" sz="2800" dirty="0" smtClean="0"/>
              <a:t>90°</a:t>
            </a:r>
          </a:p>
          <a:p>
            <a:pPr marL="0" indent="0">
              <a:buNone/>
            </a:pPr>
            <a:r>
              <a:rPr lang="ja-JP" altLang="en-US" sz="2800" dirty="0" smtClean="0"/>
              <a:t>錯角が等しくなるので　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　　　　　　　　　　</a:t>
            </a:r>
            <a:r>
              <a:rPr kumimoji="1" lang="en-US" altLang="ja-JP" sz="2800" dirty="0" smtClean="0"/>
              <a:t>AE</a:t>
            </a:r>
            <a:r>
              <a:rPr kumimoji="1" lang="ja-JP" altLang="en-US" sz="2800" dirty="0" smtClean="0"/>
              <a:t>∥</a:t>
            </a:r>
            <a:r>
              <a:rPr kumimoji="1" lang="en-US" altLang="ja-JP" sz="2800" dirty="0" smtClean="0"/>
              <a:t>FC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⑤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④、⑤より（　　　　　　　　　　　　　　　）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なので、四角形</a:t>
            </a:r>
            <a:r>
              <a:rPr lang="en-US" altLang="ja-JP" sz="2800" dirty="0" smtClean="0"/>
              <a:t>AECF</a:t>
            </a:r>
            <a:r>
              <a:rPr kumimoji="1" lang="ja-JP" altLang="en-US" sz="2800" dirty="0" smtClean="0"/>
              <a:t>は平行四辺形</a:t>
            </a:r>
            <a:endParaRPr kumimoji="1" lang="ja-JP" altLang="en-US" sz="2800" dirty="0"/>
          </a:p>
        </p:txBody>
      </p:sp>
      <p:sp>
        <p:nvSpPr>
          <p:cNvPr id="3" name="平行四辺形 2"/>
          <p:cNvSpPr/>
          <p:nvPr/>
        </p:nvSpPr>
        <p:spPr>
          <a:xfrm>
            <a:off x="303537" y="2162079"/>
            <a:ext cx="3346223" cy="1836204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2339752" y="2299593"/>
            <a:ext cx="3738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F</a:t>
            </a:r>
            <a:endParaRPr lang="ja-JP" altLang="en-US" sz="3200" dirty="0"/>
          </a:p>
        </p:txBody>
      </p:sp>
      <p:cxnSp>
        <p:nvCxnSpPr>
          <p:cNvPr id="18" name="直線コネクタ 17"/>
          <p:cNvCxnSpPr/>
          <p:nvPr/>
        </p:nvCxnSpPr>
        <p:spPr>
          <a:xfrm flipH="1">
            <a:off x="303537" y="2162079"/>
            <a:ext cx="3346223" cy="18362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747188" y="2159875"/>
            <a:ext cx="761749" cy="12055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2448388" y="2804391"/>
            <a:ext cx="741964" cy="1186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47188" y="2162079"/>
            <a:ext cx="1701200" cy="6503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1489152" y="3341051"/>
            <a:ext cx="1701200" cy="6503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 rot="3594966">
            <a:off x="2485343" y="2774707"/>
            <a:ext cx="171812" cy="159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 rot="3458783">
            <a:off x="1285455" y="3233356"/>
            <a:ext cx="171812" cy="1595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5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8" y="152636"/>
            <a:ext cx="9000492" cy="1116124"/>
          </a:xfrm>
        </p:spPr>
        <p:txBody>
          <a:bodyPr>
            <a:noAutofit/>
          </a:bodyPr>
          <a:lstStyle/>
          <a:p>
            <a:pPr algn="l"/>
            <a:r>
              <a:rPr lang="ja-JP" altLang="en-US" sz="2800" dirty="0"/>
              <a:t>章末</a:t>
            </a:r>
            <a:r>
              <a:rPr kumimoji="1" lang="ja-JP" altLang="en-US" sz="2800" dirty="0" smtClean="0"/>
              <a:t>問題５　</a:t>
            </a:r>
            <a:r>
              <a:rPr kumimoji="1" lang="en-US" altLang="ja-JP" sz="2800" dirty="0" smtClean="0"/>
              <a:t>O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OB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OC</a:t>
            </a:r>
            <a:r>
              <a:rPr lang="ja-JP" altLang="en-US" sz="2800" dirty="0" smtClean="0"/>
              <a:t>の三角錐</a:t>
            </a:r>
            <a:r>
              <a:rPr lang="en-US" altLang="ja-JP" sz="2800" dirty="0" smtClean="0"/>
              <a:t>OABC</a:t>
            </a:r>
            <a:r>
              <a:rPr lang="ja-JP" altLang="en-US" sz="2800" dirty="0" smtClean="0"/>
              <a:t>があります。頂点</a:t>
            </a:r>
            <a:r>
              <a:rPr lang="en-US" altLang="ja-JP" sz="2800" dirty="0" smtClean="0"/>
              <a:t>O</a:t>
            </a:r>
            <a:r>
              <a:rPr lang="ja-JP" altLang="en-US" sz="2800" dirty="0" smtClean="0"/>
              <a:t>から、底面</a:t>
            </a:r>
            <a:r>
              <a:rPr lang="en-US" altLang="ja-JP" sz="2800" dirty="0" smtClean="0"/>
              <a:t>ABC</a:t>
            </a:r>
            <a:r>
              <a:rPr lang="ja-JP" altLang="en-US" sz="2800" dirty="0" smtClean="0"/>
              <a:t>に垂線</a:t>
            </a:r>
            <a:r>
              <a:rPr lang="en-US" altLang="ja-JP" sz="2800" dirty="0" smtClean="0"/>
              <a:t>OH</a:t>
            </a:r>
            <a:r>
              <a:rPr lang="ja-JP" altLang="en-US" sz="2800" dirty="0" smtClean="0"/>
              <a:t>をひくとき、</a:t>
            </a:r>
            <a:r>
              <a:rPr lang="en-US" altLang="ja-JP" sz="2800" dirty="0" smtClean="0"/>
              <a:t>AH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BH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CH</a:t>
            </a:r>
            <a:r>
              <a:rPr lang="ja-JP" altLang="en-US" sz="2800" dirty="0" smtClean="0"/>
              <a:t>であることを証明しなさい。</a:t>
            </a:r>
            <a:endParaRPr kumimoji="1" lang="ja-JP" altLang="en-US" sz="2800" dirty="0"/>
          </a:p>
        </p:txBody>
      </p:sp>
      <p:sp>
        <p:nvSpPr>
          <p:cNvPr id="25" name="正方形/長方形 24"/>
          <p:cNvSpPr/>
          <p:nvPr/>
        </p:nvSpPr>
        <p:spPr>
          <a:xfrm>
            <a:off x="2727220" y="4545350"/>
            <a:ext cx="407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</a:t>
            </a:r>
            <a:endParaRPr lang="ja-JP" altLang="en-US" sz="3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1479071" y="4252962"/>
            <a:ext cx="3697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H</a:t>
            </a:r>
            <a:endParaRPr lang="ja-JP" altLang="en-US" sz="3200" dirty="0"/>
          </a:p>
        </p:txBody>
      </p:sp>
      <p:sp>
        <p:nvSpPr>
          <p:cNvPr id="28" name="正方形/長方形 27"/>
          <p:cNvSpPr/>
          <p:nvPr/>
        </p:nvSpPr>
        <p:spPr>
          <a:xfrm>
            <a:off x="112015" y="4120030"/>
            <a:ext cx="4219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A</a:t>
            </a:r>
            <a:endParaRPr lang="ja-JP" altLang="en-US" sz="3200" dirty="0"/>
          </a:p>
        </p:txBody>
      </p:sp>
      <p:sp>
        <p:nvSpPr>
          <p:cNvPr id="30" name="正方形/長方形 29"/>
          <p:cNvSpPr/>
          <p:nvPr/>
        </p:nvSpPr>
        <p:spPr>
          <a:xfrm>
            <a:off x="2633241" y="3425075"/>
            <a:ext cx="40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C</a:t>
            </a:r>
            <a:endParaRPr lang="ja-JP" altLang="en-US" sz="3200" dirty="0"/>
          </a:p>
        </p:txBody>
      </p:sp>
      <p:sp>
        <p:nvSpPr>
          <p:cNvPr id="3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83869" y="1304360"/>
            <a:ext cx="5652627" cy="55536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△</a:t>
            </a:r>
            <a:r>
              <a:rPr kumimoji="1" lang="en-US" altLang="ja-JP" sz="2800" dirty="0" smtClean="0"/>
              <a:t>OAH</a:t>
            </a:r>
            <a:r>
              <a:rPr kumimoji="1" lang="ja-JP" altLang="en-US" sz="2800" dirty="0" smtClean="0"/>
              <a:t>と△</a:t>
            </a:r>
            <a:r>
              <a:rPr kumimoji="1" lang="en-US" altLang="ja-JP" sz="2800" dirty="0" smtClean="0"/>
              <a:t>OBH</a:t>
            </a:r>
            <a:r>
              <a:rPr kumimoji="1" lang="ja-JP" altLang="en-US" sz="2800" dirty="0" smtClean="0"/>
              <a:t>において、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仮定</a:t>
            </a:r>
            <a:r>
              <a:rPr lang="ja-JP" altLang="en-US" sz="2800" dirty="0" smtClean="0"/>
              <a:t>より</a:t>
            </a:r>
            <a:r>
              <a:rPr lang="en-US" altLang="ja-JP" sz="2800" dirty="0" smtClean="0"/>
              <a:t>OH</a:t>
            </a:r>
            <a:r>
              <a:rPr lang="ja-JP" altLang="en-US" sz="2800" dirty="0" smtClean="0"/>
              <a:t>⊥</a:t>
            </a:r>
            <a:r>
              <a:rPr lang="en-US" altLang="ja-JP" sz="2800" dirty="0" smtClean="0"/>
              <a:t>AH</a:t>
            </a:r>
            <a:r>
              <a:rPr lang="ja-JP" altLang="en-US" sz="2800" dirty="0" err="1" smtClean="0"/>
              <a:t>、</a:t>
            </a:r>
            <a:r>
              <a:rPr lang="en-US" altLang="ja-JP" sz="2800" dirty="0" smtClean="0"/>
              <a:t>OH</a:t>
            </a:r>
            <a:r>
              <a:rPr lang="ja-JP" altLang="en-US" sz="2800" dirty="0" smtClean="0"/>
              <a:t>⊥（　　）なので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∠</a:t>
            </a:r>
            <a:r>
              <a:rPr lang="en-US" altLang="ja-JP" sz="2800" dirty="0" smtClean="0"/>
              <a:t>OHA</a:t>
            </a:r>
            <a:r>
              <a:rPr lang="ja-JP" altLang="en-US" sz="2800" dirty="0" smtClean="0"/>
              <a:t>＝（　　　　）＝</a:t>
            </a:r>
            <a:r>
              <a:rPr lang="en-US" altLang="ja-JP" sz="2800" dirty="0" smtClean="0"/>
              <a:t>90°</a:t>
            </a:r>
            <a:r>
              <a:rPr lang="ja-JP" altLang="en-US" sz="2800" dirty="0" smtClean="0"/>
              <a:t>  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①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（　　　　）＝（　　　　）　　　　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②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（　　　　）は共通　　　　　　  </a:t>
            </a:r>
            <a:r>
              <a:rPr kumimoji="1" lang="en-US" altLang="ja-JP" sz="2800" dirty="0" smtClean="0"/>
              <a:t>…</a:t>
            </a:r>
            <a:r>
              <a:rPr kumimoji="1" lang="ja-JP" altLang="en-US" sz="2800" dirty="0" smtClean="0"/>
              <a:t>③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①、②、③より直角三角形の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（　　　　　　　　　　　　</a:t>
            </a:r>
            <a:r>
              <a:rPr kumimoji="1" lang="ja-JP" altLang="en-US" sz="2800" dirty="0" smtClean="0"/>
              <a:t>　　　　）ので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△</a:t>
            </a:r>
            <a:r>
              <a:rPr lang="en-US" altLang="ja-JP" sz="2800" dirty="0" smtClean="0"/>
              <a:t>OAH</a:t>
            </a:r>
            <a:r>
              <a:rPr kumimoji="1" lang="ja-JP" altLang="en-US" sz="2800" dirty="0" smtClean="0"/>
              <a:t>≡△</a:t>
            </a:r>
            <a:r>
              <a:rPr kumimoji="1" lang="en-US" altLang="ja-JP" sz="2800" dirty="0" smtClean="0"/>
              <a:t>OBH</a:t>
            </a:r>
            <a:r>
              <a:rPr kumimoji="1" lang="ja-JP" altLang="en-US" sz="2800" dirty="0" smtClean="0"/>
              <a:t>　</a:t>
            </a:r>
            <a:r>
              <a:rPr lang="ja-JP" altLang="en-US" sz="2800" dirty="0" smtClean="0"/>
              <a:t>よって</a:t>
            </a:r>
            <a:r>
              <a:rPr lang="en-US" altLang="ja-JP" sz="2800" dirty="0" smtClean="0"/>
              <a:t>AH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BH…</a:t>
            </a:r>
            <a:r>
              <a:rPr lang="ja-JP" altLang="en-US" sz="2800" dirty="0" smtClean="0"/>
              <a:t>④　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△</a:t>
            </a:r>
            <a:r>
              <a:rPr lang="en-US" altLang="ja-JP" sz="2800" dirty="0"/>
              <a:t>OAH</a:t>
            </a:r>
            <a:r>
              <a:rPr lang="ja-JP" altLang="en-US" sz="2800" dirty="0"/>
              <a:t>と△</a:t>
            </a:r>
            <a:r>
              <a:rPr lang="en-US" altLang="ja-JP" sz="2800" dirty="0" smtClean="0"/>
              <a:t>OCH</a:t>
            </a:r>
            <a:r>
              <a:rPr lang="ja-JP" altLang="en-US" sz="2800" dirty="0" smtClean="0"/>
              <a:t>でも同様にして</a:t>
            </a:r>
            <a:r>
              <a:rPr lang="en-US" altLang="ja-JP" sz="2800" dirty="0" smtClean="0"/>
              <a:t> </a:t>
            </a:r>
            <a:r>
              <a:rPr kumimoji="1" lang="ja-JP" altLang="en-US" sz="2800" dirty="0" smtClean="0"/>
              <a:t>　　　　　　　　　　　　　　　　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　　　　　　　　　（　　）</a:t>
            </a:r>
            <a:r>
              <a:rPr kumimoji="1" lang="ja-JP" altLang="en-US" sz="2800" dirty="0" smtClean="0"/>
              <a:t>＝（　　）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⑤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④、⑤より　</a:t>
            </a:r>
            <a:r>
              <a:rPr kumimoji="1" lang="en-US" altLang="ja-JP" sz="2800" dirty="0" smtClean="0"/>
              <a:t>AH</a:t>
            </a:r>
            <a:r>
              <a:rPr kumimoji="1" lang="ja-JP" altLang="en-US" sz="2800" dirty="0" smtClean="0"/>
              <a:t>＝</a:t>
            </a:r>
            <a:r>
              <a:rPr kumimoji="1" lang="en-US" altLang="ja-JP" sz="2800" dirty="0" smtClean="0"/>
              <a:t>BH</a:t>
            </a:r>
            <a:r>
              <a:rPr kumimoji="1" lang="ja-JP" altLang="en-US" sz="2800" dirty="0" smtClean="0"/>
              <a:t>＝</a:t>
            </a:r>
            <a:r>
              <a:rPr kumimoji="1" lang="en-US" altLang="ja-JP" sz="2800" dirty="0" smtClean="0"/>
              <a:t>CH</a:t>
            </a:r>
            <a:endParaRPr kumimoji="1" lang="ja-JP" altLang="en-US" sz="2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391654" y="1607351"/>
            <a:ext cx="457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O</a:t>
            </a:r>
            <a:endParaRPr lang="ja-JP" altLang="en-US" sz="3200" dirty="0"/>
          </a:p>
        </p:txBody>
      </p:sp>
      <p:sp>
        <p:nvSpPr>
          <p:cNvPr id="4" name="フリーフォーム 3"/>
          <p:cNvSpPr/>
          <p:nvPr/>
        </p:nvSpPr>
        <p:spPr>
          <a:xfrm>
            <a:off x="532263" y="2130475"/>
            <a:ext cx="2194957" cy="2602720"/>
          </a:xfrm>
          <a:custGeom>
            <a:avLst/>
            <a:gdLst>
              <a:gd name="connsiteX0" fmla="*/ 1255594 w 2634018"/>
              <a:gd name="connsiteY0" fmla="*/ 0 h 3207223"/>
              <a:gd name="connsiteX1" fmla="*/ 0 w 2634018"/>
              <a:gd name="connsiteY1" fmla="*/ 2838734 h 3207223"/>
              <a:gd name="connsiteX2" fmla="*/ 2634018 w 2634018"/>
              <a:gd name="connsiteY2" fmla="*/ 3207223 h 3207223"/>
              <a:gd name="connsiteX3" fmla="*/ 1255594 w 2634018"/>
              <a:gd name="connsiteY3" fmla="*/ 0 h 3207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4018" h="3207223">
                <a:moveTo>
                  <a:pt x="1255594" y="0"/>
                </a:moveTo>
                <a:lnTo>
                  <a:pt x="0" y="2838734"/>
                </a:lnTo>
                <a:lnTo>
                  <a:pt x="2634018" y="3207223"/>
                </a:lnTo>
                <a:lnTo>
                  <a:pt x="1255594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1583141" y="2144121"/>
            <a:ext cx="1132764" cy="2579427"/>
          </a:xfrm>
          <a:custGeom>
            <a:avLst/>
            <a:gdLst>
              <a:gd name="connsiteX0" fmla="*/ 0 w 1132764"/>
              <a:gd name="connsiteY0" fmla="*/ 0 h 2579427"/>
              <a:gd name="connsiteX1" fmla="*/ 1064525 w 1132764"/>
              <a:gd name="connsiteY1" fmla="*/ 1610436 h 2579427"/>
              <a:gd name="connsiteX2" fmla="*/ 1132764 w 1132764"/>
              <a:gd name="connsiteY2" fmla="*/ 2579427 h 2579427"/>
              <a:gd name="connsiteX3" fmla="*/ 1132764 w 1132764"/>
              <a:gd name="connsiteY3" fmla="*/ 2579427 h 257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2764" h="2579427">
                <a:moveTo>
                  <a:pt x="0" y="0"/>
                </a:moveTo>
                <a:lnTo>
                  <a:pt x="1064525" y="1610436"/>
                </a:lnTo>
                <a:lnTo>
                  <a:pt x="1132764" y="2579427"/>
                </a:lnTo>
                <a:lnTo>
                  <a:pt x="1132764" y="257942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>
            <a:stCxn id="4" idx="1"/>
            <a:endCxn id="5" idx="1"/>
          </p:cNvCxnSpPr>
          <p:nvPr/>
        </p:nvCxnSpPr>
        <p:spPr>
          <a:xfrm flipV="1">
            <a:off x="532263" y="3754557"/>
            <a:ext cx="2115403" cy="679602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26" idx="0"/>
            <a:endCxn id="4" idx="0"/>
          </p:cNvCxnSpPr>
          <p:nvPr/>
        </p:nvCxnSpPr>
        <p:spPr>
          <a:xfrm flipH="1" flipV="1">
            <a:off x="1578564" y="2130475"/>
            <a:ext cx="85387" cy="212248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stCxn id="26" idx="0"/>
            <a:endCxn id="5" idx="1"/>
          </p:cNvCxnSpPr>
          <p:nvPr/>
        </p:nvCxnSpPr>
        <p:spPr>
          <a:xfrm flipV="1">
            <a:off x="1663951" y="3754557"/>
            <a:ext cx="983715" cy="498405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4" idx="1"/>
            <a:endCxn id="26" idx="0"/>
          </p:cNvCxnSpPr>
          <p:nvPr/>
        </p:nvCxnSpPr>
        <p:spPr>
          <a:xfrm flipV="1">
            <a:off x="532263" y="4252962"/>
            <a:ext cx="1131688" cy="18119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4" idx="2"/>
            <a:endCxn id="26" idx="0"/>
          </p:cNvCxnSpPr>
          <p:nvPr/>
        </p:nvCxnSpPr>
        <p:spPr>
          <a:xfrm flipH="1" flipV="1">
            <a:off x="1663951" y="4252962"/>
            <a:ext cx="1063269" cy="48023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フリーフォーム 47"/>
          <p:cNvSpPr/>
          <p:nvPr/>
        </p:nvSpPr>
        <p:spPr>
          <a:xfrm>
            <a:off x="1460310" y="4053385"/>
            <a:ext cx="191069" cy="232012"/>
          </a:xfrm>
          <a:custGeom>
            <a:avLst/>
            <a:gdLst>
              <a:gd name="connsiteX0" fmla="*/ 191069 w 191069"/>
              <a:gd name="connsiteY0" fmla="*/ 0 h 232012"/>
              <a:gd name="connsiteX1" fmla="*/ 0 w 191069"/>
              <a:gd name="connsiteY1" fmla="*/ 27296 h 232012"/>
              <a:gd name="connsiteX2" fmla="*/ 0 w 191069"/>
              <a:gd name="connsiteY2" fmla="*/ 232012 h 232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069" h="232012">
                <a:moveTo>
                  <a:pt x="191069" y="0"/>
                </a:moveTo>
                <a:lnTo>
                  <a:pt x="0" y="27296"/>
                </a:lnTo>
                <a:lnTo>
                  <a:pt x="0" y="2320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フリーフォーム 48"/>
          <p:cNvSpPr/>
          <p:nvPr/>
        </p:nvSpPr>
        <p:spPr>
          <a:xfrm>
            <a:off x="1651379" y="4067033"/>
            <a:ext cx="177421" cy="245660"/>
          </a:xfrm>
          <a:custGeom>
            <a:avLst/>
            <a:gdLst>
              <a:gd name="connsiteX0" fmla="*/ 0 w 177421"/>
              <a:gd name="connsiteY0" fmla="*/ 0 h 245660"/>
              <a:gd name="connsiteX1" fmla="*/ 177421 w 177421"/>
              <a:gd name="connsiteY1" fmla="*/ 54591 h 245660"/>
              <a:gd name="connsiteX2" fmla="*/ 163773 w 177421"/>
              <a:gd name="connsiteY2" fmla="*/ 245660 h 245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421" h="245660">
                <a:moveTo>
                  <a:pt x="0" y="0"/>
                </a:moveTo>
                <a:lnTo>
                  <a:pt x="177421" y="54591"/>
                </a:lnTo>
                <a:lnTo>
                  <a:pt x="163773" y="24566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フリーフォーム 49"/>
          <p:cNvSpPr/>
          <p:nvPr/>
        </p:nvSpPr>
        <p:spPr>
          <a:xfrm>
            <a:off x="1678675" y="3998794"/>
            <a:ext cx="150125" cy="150125"/>
          </a:xfrm>
          <a:custGeom>
            <a:avLst/>
            <a:gdLst>
              <a:gd name="connsiteX0" fmla="*/ 0 w 150125"/>
              <a:gd name="connsiteY0" fmla="*/ 54591 h 150125"/>
              <a:gd name="connsiteX1" fmla="*/ 136477 w 150125"/>
              <a:gd name="connsiteY1" fmla="*/ 0 h 150125"/>
              <a:gd name="connsiteX2" fmla="*/ 150125 w 150125"/>
              <a:gd name="connsiteY2" fmla="*/ 150125 h 15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125" h="150125">
                <a:moveTo>
                  <a:pt x="0" y="54591"/>
                </a:moveTo>
                <a:lnTo>
                  <a:pt x="136477" y="0"/>
                </a:lnTo>
                <a:lnTo>
                  <a:pt x="150125" y="15012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89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8" y="152636"/>
            <a:ext cx="9000492" cy="972108"/>
          </a:xfrm>
        </p:spPr>
        <p:txBody>
          <a:bodyPr>
            <a:noAutofit/>
          </a:bodyPr>
          <a:lstStyle/>
          <a:p>
            <a:pPr algn="l"/>
            <a:r>
              <a:rPr lang="ja-JP" altLang="en-US" sz="2800" dirty="0"/>
              <a:t>章末</a:t>
            </a:r>
            <a:r>
              <a:rPr kumimoji="1" lang="ja-JP" altLang="en-US" sz="2800" dirty="0" smtClean="0"/>
              <a:t>問題６　下の図の五角形と面積の等しい三角形を書きなさい。</a:t>
            </a:r>
            <a:endParaRPr kumimoji="1" lang="ja-JP" altLang="en-US" sz="2800" dirty="0"/>
          </a:p>
        </p:txBody>
      </p:sp>
      <p:sp>
        <p:nvSpPr>
          <p:cNvPr id="8" name="フリーフォーム 7"/>
          <p:cNvSpPr/>
          <p:nvPr/>
        </p:nvSpPr>
        <p:spPr>
          <a:xfrm>
            <a:off x="2087723" y="1844824"/>
            <a:ext cx="4464497" cy="3423212"/>
          </a:xfrm>
          <a:custGeom>
            <a:avLst/>
            <a:gdLst>
              <a:gd name="connsiteX0" fmla="*/ 1078173 w 4804012"/>
              <a:gd name="connsiteY0" fmla="*/ 3466531 h 3562066"/>
              <a:gd name="connsiteX1" fmla="*/ 0 w 4804012"/>
              <a:gd name="connsiteY1" fmla="*/ 2047164 h 3562066"/>
              <a:gd name="connsiteX2" fmla="*/ 2361063 w 4804012"/>
              <a:gd name="connsiteY2" fmla="*/ 0 h 3562066"/>
              <a:gd name="connsiteX3" fmla="*/ 4804012 w 4804012"/>
              <a:gd name="connsiteY3" fmla="*/ 1228299 h 3562066"/>
              <a:gd name="connsiteX4" fmla="*/ 3753135 w 4804012"/>
              <a:gd name="connsiteY4" fmla="*/ 3548418 h 3562066"/>
              <a:gd name="connsiteX5" fmla="*/ 1160060 w 4804012"/>
              <a:gd name="connsiteY5" fmla="*/ 3562066 h 3562066"/>
              <a:gd name="connsiteX6" fmla="*/ 1078173 w 4804012"/>
              <a:gd name="connsiteY6" fmla="*/ 3466531 h 356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4012" h="3562066">
                <a:moveTo>
                  <a:pt x="1078173" y="3466531"/>
                </a:moveTo>
                <a:lnTo>
                  <a:pt x="0" y="2047164"/>
                </a:lnTo>
                <a:lnTo>
                  <a:pt x="2361063" y="0"/>
                </a:lnTo>
                <a:lnTo>
                  <a:pt x="4804012" y="1228299"/>
                </a:lnTo>
                <a:lnTo>
                  <a:pt x="3753135" y="3548418"/>
                </a:lnTo>
                <a:lnTo>
                  <a:pt x="1160060" y="3562066"/>
                </a:lnTo>
                <a:lnTo>
                  <a:pt x="1078173" y="3466531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45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8" y="19274"/>
            <a:ext cx="9000492" cy="1285490"/>
          </a:xfrm>
        </p:spPr>
        <p:txBody>
          <a:bodyPr>
            <a:noAutofit/>
          </a:bodyPr>
          <a:lstStyle/>
          <a:p>
            <a:pPr algn="l"/>
            <a:r>
              <a:rPr lang="ja-JP" altLang="en-US" sz="2800" dirty="0"/>
              <a:t>章末</a:t>
            </a:r>
            <a:r>
              <a:rPr kumimoji="1" lang="ja-JP" altLang="en-US" sz="2800" dirty="0" smtClean="0"/>
              <a:t>問題７　幅が一定のリボンでつくったかざりがあります。シールの下でリボンが重なる部分の四角形が、ひし形であることを説明しなさい。　</a:t>
            </a:r>
            <a:endParaRPr kumimoji="1" lang="ja-JP" altLang="en-US" sz="2800" dirty="0"/>
          </a:p>
        </p:txBody>
      </p:sp>
      <p:sp>
        <p:nvSpPr>
          <p:cNvPr id="3" name="正方形/長方形 2"/>
          <p:cNvSpPr/>
          <p:nvPr/>
        </p:nvSpPr>
        <p:spPr>
          <a:xfrm rot="18892384">
            <a:off x="436242" y="3204101"/>
            <a:ext cx="3182158" cy="1440160"/>
          </a:xfrm>
          <a:prstGeom prst="rect">
            <a:avLst/>
          </a:prstGeom>
          <a:solidFill>
            <a:srgbClr val="92D050">
              <a:alpha val="5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3911451">
            <a:off x="-45912" y="3021705"/>
            <a:ext cx="3883263" cy="1440160"/>
          </a:xfrm>
          <a:prstGeom prst="rect">
            <a:avLst/>
          </a:prstGeom>
          <a:solidFill>
            <a:srgbClr val="92D050">
              <a:alpha val="5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895719" y="2204197"/>
            <a:ext cx="4219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A</a:t>
            </a:r>
            <a:endParaRPr lang="ja-JP" altLang="en-US" sz="3200" dirty="0"/>
          </a:p>
        </p:txBody>
      </p:sp>
      <p:sp>
        <p:nvSpPr>
          <p:cNvPr id="7" name="正方形/長方形 6"/>
          <p:cNvSpPr/>
          <p:nvPr/>
        </p:nvSpPr>
        <p:spPr>
          <a:xfrm>
            <a:off x="2131881" y="4673155"/>
            <a:ext cx="3978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K</a:t>
            </a:r>
            <a:endParaRPr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2286190" y="2625045"/>
            <a:ext cx="441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H</a:t>
            </a:r>
            <a:endParaRPr lang="ja-JP" altLang="en-US" sz="3200" dirty="0"/>
          </a:p>
        </p:txBody>
      </p:sp>
      <p:sp>
        <p:nvSpPr>
          <p:cNvPr id="10" name="正方形/長方形 9"/>
          <p:cNvSpPr/>
          <p:nvPr/>
        </p:nvSpPr>
        <p:spPr>
          <a:xfrm>
            <a:off x="3046527" y="3698609"/>
            <a:ext cx="4379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D</a:t>
            </a:r>
            <a:endParaRPr lang="ja-JP" altLang="en-US" sz="3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1702396" y="4975002"/>
            <a:ext cx="40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C</a:t>
            </a:r>
            <a:endParaRPr lang="ja-JP" altLang="en-US" sz="3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605194" y="3575947"/>
            <a:ext cx="407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</a:t>
            </a:r>
            <a:endParaRPr lang="ja-JP" altLang="en-US" sz="3200" dirty="0"/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1081853" y="3030138"/>
            <a:ext cx="1183879" cy="83819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1102311" y="3868335"/>
            <a:ext cx="1029570" cy="962005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 rot="3093977">
            <a:off x="2117312" y="2973492"/>
            <a:ext cx="115724" cy="1040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 rot="2685244">
            <a:off x="2000447" y="4779237"/>
            <a:ext cx="111631" cy="102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60189" y="1186406"/>
            <a:ext cx="5408013" cy="55536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点</a:t>
            </a:r>
            <a:r>
              <a:rPr kumimoji="1" lang="en-US" altLang="ja-JP" sz="2800" dirty="0" smtClean="0"/>
              <a:t>B</a:t>
            </a:r>
            <a:r>
              <a:rPr kumimoji="1" lang="ja-JP" altLang="en-US" sz="2800" dirty="0" smtClean="0"/>
              <a:t>から辺</a:t>
            </a:r>
            <a:r>
              <a:rPr kumimoji="1" lang="en-US" altLang="ja-JP" sz="2800" dirty="0" smtClean="0"/>
              <a:t>AD</a:t>
            </a:r>
            <a:r>
              <a:rPr kumimoji="1" lang="ja-JP" altLang="en-US" sz="2800" dirty="0" smtClean="0"/>
              <a:t>と辺</a:t>
            </a:r>
            <a:r>
              <a:rPr kumimoji="1" lang="en-US" altLang="ja-JP" sz="2800" dirty="0" smtClean="0"/>
              <a:t>CD</a:t>
            </a:r>
            <a:r>
              <a:rPr kumimoji="1" lang="ja-JP" altLang="en-US" sz="2800" dirty="0" smtClean="0"/>
              <a:t>に垂線を引き、それぞれ</a:t>
            </a:r>
            <a:r>
              <a:rPr kumimoji="1" lang="en-US" altLang="ja-JP" sz="2800" dirty="0" smtClean="0"/>
              <a:t>BH,BK</a:t>
            </a:r>
            <a:r>
              <a:rPr kumimoji="1" lang="ja-JP" altLang="en-US" sz="2800" dirty="0" smtClean="0"/>
              <a:t>とする。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△</a:t>
            </a:r>
            <a:r>
              <a:rPr kumimoji="1" lang="en-US" altLang="ja-JP" sz="2800" dirty="0" smtClean="0"/>
              <a:t>ABH</a:t>
            </a:r>
            <a:r>
              <a:rPr kumimoji="1" lang="ja-JP" altLang="en-US" sz="2800" dirty="0" smtClean="0"/>
              <a:t>と△</a:t>
            </a:r>
            <a:r>
              <a:rPr kumimoji="1" lang="en-US" altLang="ja-JP" sz="2800" dirty="0" smtClean="0"/>
              <a:t>CBK</a:t>
            </a:r>
            <a:r>
              <a:rPr kumimoji="1" lang="ja-JP" altLang="en-US" sz="2800" dirty="0" smtClean="0"/>
              <a:t>において、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仮定</a:t>
            </a:r>
            <a:r>
              <a:rPr lang="ja-JP" altLang="en-US" sz="2800" dirty="0" smtClean="0"/>
              <a:t>より、</a:t>
            </a:r>
            <a:r>
              <a:rPr lang="ja-JP" altLang="en-US" sz="2800" i="1" dirty="0" smtClean="0"/>
              <a:t>□</a:t>
            </a:r>
            <a:r>
              <a:rPr lang="en-US" altLang="ja-JP" sz="2800" dirty="0" smtClean="0"/>
              <a:t>ABCD</a:t>
            </a:r>
            <a:r>
              <a:rPr lang="ja-JP" altLang="en-US" sz="2800" dirty="0" err="1" smtClean="0"/>
              <a:t>なの</a:t>
            </a:r>
            <a:r>
              <a:rPr lang="ja-JP" altLang="en-US" sz="2800" dirty="0" smtClean="0"/>
              <a:t>で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（　　　　）＝（　　　　）　　　　  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①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（　　　　）＝（　　　　）　　　　　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②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（　　　　）＝（　　　　）＝</a:t>
            </a:r>
            <a:r>
              <a:rPr kumimoji="1" lang="en-US" altLang="ja-JP" sz="2800" dirty="0" smtClean="0"/>
              <a:t>90°</a:t>
            </a:r>
            <a:r>
              <a:rPr kumimoji="1" lang="ja-JP" altLang="en-US" sz="2800" dirty="0" smtClean="0"/>
              <a:t>  </a:t>
            </a:r>
            <a:r>
              <a:rPr kumimoji="1" lang="en-US" altLang="ja-JP" sz="2800" dirty="0" smtClean="0"/>
              <a:t>…</a:t>
            </a:r>
            <a:r>
              <a:rPr kumimoji="1" lang="ja-JP" altLang="en-US" sz="2800" dirty="0" smtClean="0"/>
              <a:t>③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①、②、③より直角三角形の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（　　　　　　　　　　　　</a:t>
            </a:r>
            <a:r>
              <a:rPr kumimoji="1" lang="ja-JP" altLang="en-US" sz="2800" dirty="0" smtClean="0"/>
              <a:t>　　　　）ので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△</a:t>
            </a:r>
            <a:r>
              <a:rPr lang="en-US" altLang="ja-JP" sz="2800" dirty="0" smtClean="0"/>
              <a:t>ABH</a:t>
            </a:r>
            <a:r>
              <a:rPr kumimoji="1" lang="ja-JP" altLang="en-US" sz="2800" dirty="0" smtClean="0"/>
              <a:t>≡△</a:t>
            </a:r>
            <a:r>
              <a:rPr lang="en-US" altLang="ja-JP" sz="2800" dirty="0" smtClean="0"/>
              <a:t>C</a:t>
            </a:r>
            <a:r>
              <a:rPr kumimoji="1" lang="en-US" altLang="ja-JP" sz="2800" dirty="0" smtClean="0"/>
              <a:t>BK</a:t>
            </a:r>
            <a:r>
              <a:rPr kumimoji="1" lang="ja-JP" altLang="en-US" sz="2800" dirty="0" smtClean="0"/>
              <a:t>　</a:t>
            </a:r>
            <a:r>
              <a:rPr lang="ja-JP" altLang="en-US" sz="2800" dirty="0" smtClean="0"/>
              <a:t>よって</a:t>
            </a:r>
            <a:r>
              <a:rPr lang="en-US" altLang="ja-JP" sz="2800" dirty="0" smtClean="0"/>
              <a:t>AB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CB…</a:t>
            </a:r>
            <a:r>
              <a:rPr lang="ja-JP" altLang="en-US" sz="2800" dirty="0" smtClean="0"/>
              <a:t>④　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i="1" dirty="0" smtClean="0"/>
              <a:t>また、□</a:t>
            </a:r>
            <a:r>
              <a:rPr lang="en-US" altLang="ja-JP" sz="2800" dirty="0"/>
              <a:t>ABCD</a:t>
            </a:r>
            <a:r>
              <a:rPr lang="ja-JP" altLang="en-US" sz="2800" dirty="0" err="1"/>
              <a:t>なの</a:t>
            </a:r>
            <a:r>
              <a:rPr lang="ja-JP" altLang="en-US" sz="2800" dirty="0" smtClean="0"/>
              <a:t>で</a:t>
            </a:r>
            <a:r>
              <a:rPr kumimoji="1" lang="ja-JP" altLang="en-US" sz="2800" dirty="0" smtClean="0"/>
              <a:t>　　　　　　　　　　　　　　　　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en-US" altLang="ja-JP" sz="2800" dirty="0" smtClean="0"/>
              <a:t>AB</a:t>
            </a:r>
            <a:r>
              <a:rPr kumimoji="1" lang="ja-JP" altLang="en-US" sz="2800" dirty="0" smtClean="0"/>
              <a:t>＝</a:t>
            </a:r>
            <a:r>
              <a:rPr kumimoji="1" lang="en-US" altLang="ja-JP" sz="2800" dirty="0" smtClean="0"/>
              <a:t>CD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⑤、</a:t>
            </a:r>
            <a:r>
              <a:rPr lang="en-US" altLang="ja-JP" sz="2800" dirty="0" smtClean="0"/>
              <a:t>AD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BC…</a:t>
            </a:r>
            <a:r>
              <a:rPr lang="ja-JP" altLang="en-US" sz="2800" dirty="0" smtClean="0"/>
              <a:t>⑥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④、⑤、⑥より（　　　　　　　　　　　　　）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の</a:t>
            </a:r>
            <a:r>
              <a:rPr lang="ja-JP" altLang="en-US" sz="2800" dirty="0" smtClean="0"/>
              <a:t>で、四角形</a:t>
            </a:r>
            <a:r>
              <a:rPr lang="en-US" altLang="ja-JP" sz="2800" dirty="0" smtClean="0"/>
              <a:t>ABCD</a:t>
            </a:r>
            <a:r>
              <a:rPr lang="ja-JP" altLang="en-US" sz="2800" dirty="0" smtClean="0"/>
              <a:t>はひし形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5938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144</Words>
  <Application>Microsoft Office PowerPoint</Application>
  <PresentationFormat>画面に合わせる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５章　章末問題</vt:lpstr>
      <vt:lpstr>章末問題２　線分ＡＢの中点Ｍを通る直線ℓに、線分の両端Ａ，Ｂからそれぞれ、垂線ＡＨ，ＢＫをひきます。このとき、ＡＨ＝ＢＫであることを証明しなさい。</vt:lpstr>
      <vt:lpstr>章末問題３　□ＡＢＣＤの辺ＡＢ，ＢＣ，ＣＤ，ＤＡ上に、それぞれ、点Ｅ，Ｆ．Ｇ，ＨをＡＥ＝ＣＧ，ＢＦ＝ＤＨとなるようにとります。このとき、四角形ＥＦＧＨはどんな四角形になりますか。</vt:lpstr>
      <vt:lpstr>章末問題４　□ＡＢＣＤで、A,Cから、対角線BDへ、それぞれ、垂線AE,CFをひきます。このとき、四角形AECFは平行四辺形であることを証明しなさい。</vt:lpstr>
      <vt:lpstr>章末問題５　OA＝OB＝OCの三角錐OABCがあります。頂点Oから、底面ABCに垂線OHをひくとき、AH＝BH＝CHであることを証明しなさい。</vt:lpstr>
      <vt:lpstr>章末問題６　下の図の五角形と面積の等しい三角形を書きなさい。</vt:lpstr>
      <vt:lpstr>章末問題７　幅が一定のリボンでつくったかざりがあります。シールの下でリボンが重なる部分の四角形が、ひし形であることを説明しなさい。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平行線と面積</dc:title>
  <dc:creator>teacher</dc:creator>
  <cp:lastModifiedBy>teacher</cp:lastModifiedBy>
  <cp:revision>67</cp:revision>
  <dcterms:created xsi:type="dcterms:W3CDTF">2012-12-05T01:38:41Z</dcterms:created>
  <dcterms:modified xsi:type="dcterms:W3CDTF">2016-01-22T23:45:46Z</dcterms:modified>
</cp:coreProperties>
</file>