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84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41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098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81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6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72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98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598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986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059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6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F021-8BFF-4DC7-B872-A5EB38C55024}" type="datetimeFigureOut">
              <a:rPr kumimoji="1" lang="ja-JP" altLang="en-US" smtClean="0"/>
              <a:t>2016/1/8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46A3B-B9A2-4DF5-B58F-FAC319A959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262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260649"/>
            <a:ext cx="7772400" cy="1224136"/>
          </a:xfrm>
        </p:spPr>
        <p:txBody>
          <a:bodyPr>
            <a:normAutofit/>
          </a:bodyPr>
          <a:lstStyle/>
          <a:p>
            <a:r>
              <a:rPr kumimoji="1" lang="ja-JP" altLang="en-US" sz="5400" dirty="0" smtClean="0"/>
              <a:t>長方形、ひし形、正方形</a:t>
            </a:r>
            <a:endParaRPr kumimoji="1" lang="ja-JP" altLang="en-US" sz="5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30143" y="3645024"/>
            <a:ext cx="7902297" cy="292494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4400" dirty="0" smtClean="0">
                <a:solidFill>
                  <a:schemeClr val="tx1"/>
                </a:solidFill>
              </a:rPr>
              <a:t>ねらい　</a:t>
            </a:r>
            <a:endParaRPr kumimoji="1" lang="en-US" altLang="ja-JP" sz="4400" dirty="0" smtClean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4400" dirty="0" smtClean="0">
                <a:solidFill>
                  <a:schemeClr val="tx1"/>
                </a:solidFill>
              </a:rPr>
              <a:t>長方形、ひし形、正方形の図形としての性質を理解し、平行四辺形との関係について考える。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30143" y="1774212"/>
            <a:ext cx="2520280" cy="1694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ひし形 8"/>
          <p:cNvSpPr/>
          <p:nvPr/>
        </p:nvSpPr>
        <p:spPr>
          <a:xfrm>
            <a:off x="3347864" y="1916833"/>
            <a:ext cx="2808312" cy="1408823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444208" y="1774212"/>
            <a:ext cx="1800200" cy="1694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61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9482" y="3861048"/>
            <a:ext cx="5380629" cy="287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4921" y="116631"/>
            <a:ext cx="4920179" cy="584775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定　義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701407"/>
            <a:ext cx="8856984" cy="3312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2800" dirty="0" smtClean="0"/>
              <a:t>長方形　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rgbClr val="FF0000"/>
                </a:solidFill>
              </a:rPr>
              <a:t>４</a:t>
            </a:r>
            <a:r>
              <a:rPr lang="ja-JP" altLang="en-US" sz="2800" dirty="0" smtClean="0">
                <a:solidFill>
                  <a:srgbClr val="FF0000"/>
                </a:solidFill>
              </a:rPr>
              <a:t>つの角がすべて等しい四角形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2800" dirty="0"/>
              <a:t>ひし</a:t>
            </a:r>
            <a:r>
              <a:rPr kumimoji="1" lang="ja-JP" altLang="en-US" sz="2800" dirty="0" smtClean="0"/>
              <a:t>形　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>
                <a:solidFill>
                  <a:srgbClr val="FF0000"/>
                </a:solidFill>
              </a:rPr>
              <a:t>４つの辺がすべて等しい四角形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2800" dirty="0" smtClean="0"/>
              <a:t>正方形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en-US" altLang="ja-JP" sz="2800" dirty="0" smtClean="0">
                <a:solidFill>
                  <a:srgbClr val="FF0000"/>
                </a:solidFill>
              </a:rPr>
              <a:t>4</a:t>
            </a:r>
            <a:r>
              <a:rPr lang="ja-JP" altLang="en-US" sz="2800" dirty="0" err="1" smtClean="0">
                <a:solidFill>
                  <a:srgbClr val="FF0000"/>
                </a:solidFill>
              </a:rPr>
              <a:t>つの</a:t>
            </a:r>
            <a:r>
              <a:rPr lang="ja-JP" altLang="en-US" sz="2800" dirty="0" smtClean="0">
                <a:solidFill>
                  <a:srgbClr val="FF0000"/>
                </a:solidFill>
              </a:rPr>
              <a:t>辺がすべて等しく、</a:t>
            </a:r>
            <a:r>
              <a:rPr lang="en-US" altLang="ja-JP" sz="2800" dirty="0" smtClean="0">
                <a:solidFill>
                  <a:srgbClr val="FF0000"/>
                </a:solidFill>
              </a:rPr>
              <a:t>4</a:t>
            </a:r>
            <a:r>
              <a:rPr lang="ja-JP" altLang="en-US" sz="2800" dirty="0" err="1" smtClean="0">
                <a:solidFill>
                  <a:srgbClr val="FF0000"/>
                </a:solidFill>
              </a:rPr>
              <a:t>つの</a:t>
            </a:r>
            <a:r>
              <a:rPr lang="ja-JP" altLang="en-US" sz="2800" dirty="0" smtClean="0">
                <a:solidFill>
                  <a:srgbClr val="FF0000"/>
                </a:solidFill>
              </a:rPr>
              <a:t>角がすべて等しい四角形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94580" y="4218745"/>
            <a:ext cx="4680520" cy="25202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2203186" y="4658983"/>
            <a:ext cx="2520280" cy="19049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66817" y="3957135"/>
            <a:ext cx="1980029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平行四辺形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93912" y="4658983"/>
            <a:ext cx="116410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ひし形</a:t>
            </a:r>
            <a:endParaRPr kumimoji="1" lang="ja-JP" altLang="en-US" sz="2800" dirty="0"/>
          </a:p>
        </p:txBody>
      </p:sp>
      <p:sp>
        <p:nvSpPr>
          <p:cNvPr id="11" name="円/楕円 10"/>
          <p:cNvSpPr/>
          <p:nvPr/>
        </p:nvSpPr>
        <p:spPr>
          <a:xfrm>
            <a:off x="778767" y="4646178"/>
            <a:ext cx="2493003" cy="1917781"/>
          </a:xfrm>
          <a:prstGeom prst="ellipse">
            <a:avLst/>
          </a:prstGeom>
          <a:solidFill>
            <a:srgbClr val="00B050">
              <a:alpha val="4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13883" y="4646178"/>
            <a:ext cx="126188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長方形</a:t>
            </a:r>
            <a:endParaRPr kumimoji="1" lang="ja-JP" altLang="en-US" sz="2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1566" y="5027209"/>
            <a:ext cx="492443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正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方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形</a:t>
            </a:r>
            <a:endParaRPr kumimoji="1" lang="ja-JP" altLang="en-US" sz="2400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5698047" y="3901604"/>
            <a:ext cx="1274440" cy="1277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5277671" y="836712"/>
            <a:ext cx="180020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ひし形 15"/>
          <p:cNvSpPr/>
          <p:nvPr/>
        </p:nvSpPr>
        <p:spPr>
          <a:xfrm>
            <a:off x="5328084" y="2060848"/>
            <a:ext cx="1800200" cy="9144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93049" y="3997501"/>
            <a:ext cx="90281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台形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77671" y="116632"/>
            <a:ext cx="3758825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対角線の性質　　　　　　</a:t>
            </a:r>
            <a:endParaRPr kumimoji="1" lang="ja-JP" altLang="en-US" sz="3200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5284208" y="836712"/>
            <a:ext cx="1793663" cy="108012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5277671" y="836712"/>
            <a:ext cx="1800200" cy="108012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endCxn id="16" idx="3"/>
          </p:cNvCxnSpPr>
          <p:nvPr/>
        </p:nvCxnSpPr>
        <p:spPr>
          <a:xfrm>
            <a:off x="5328084" y="2518048"/>
            <a:ext cx="18002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stCxn id="16" idx="2"/>
            <a:endCxn id="16" idx="0"/>
          </p:cNvCxnSpPr>
          <p:nvPr/>
        </p:nvCxnSpPr>
        <p:spPr>
          <a:xfrm flipV="1">
            <a:off x="6228184" y="2060848"/>
            <a:ext cx="0" cy="91440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698047" y="3901604"/>
            <a:ext cx="1274440" cy="127710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V="1">
            <a:off x="5698047" y="3901604"/>
            <a:ext cx="1274440" cy="127710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7077871" y="1115162"/>
            <a:ext cx="21531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70C0"/>
                </a:solidFill>
              </a:rPr>
              <a:t>長さは等しい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962455" y="2713638"/>
            <a:ext cx="2268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70C0"/>
                </a:solidFill>
              </a:rPr>
              <a:t>垂直に交わる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767926" y="5217275"/>
            <a:ext cx="22685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0070C0"/>
                </a:solidFill>
              </a:rPr>
              <a:t>長さが等しく</a:t>
            </a:r>
            <a:endParaRPr kumimoji="1" lang="en-US" altLang="ja-JP" sz="2800" dirty="0" smtClean="0">
              <a:solidFill>
                <a:srgbClr val="0070C0"/>
              </a:solidFill>
            </a:endParaRPr>
          </a:p>
          <a:p>
            <a:r>
              <a:rPr kumimoji="1" lang="ja-JP" altLang="en-US" sz="2800" dirty="0" smtClean="0">
                <a:solidFill>
                  <a:srgbClr val="0070C0"/>
                </a:solidFill>
              </a:rPr>
              <a:t>垂直に交わる</a:t>
            </a:r>
            <a:endParaRPr kumimoji="1" lang="ja-JP" altLang="en-US" sz="2800" dirty="0">
              <a:solidFill>
                <a:srgbClr val="0070C0"/>
              </a:solidFill>
            </a:endParaRPr>
          </a:p>
        </p:txBody>
      </p:sp>
      <p:cxnSp>
        <p:nvCxnSpPr>
          <p:cNvPr id="36" name="直線コネクタ 35"/>
          <p:cNvCxnSpPr/>
          <p:nvPr/>
        </p:nvCxnSpPr>
        <p:spPr>
          <a:xfrm flipH="1">
            <a:off x="5654932" y="1026873"/>
            <a:ext cx="74821" cy="88289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6663046" y="1026872"/>
            <a:ext cx="104880" cy="8829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6651830" y="4130455"/>
            <a:ext cx="104880" cy="8829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>
            <a:off x="5940152" y="4130455"/>
            <a:ext cx="72008" cy="88290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フリーフォーム 47"/>
          <p:cNvSpPr/>
          <p:nvPr/>
        </p:nvSpPr>
        <p:spPr>
          <a:xfrm rot="2703354">
            <a:off x="6356187" y="4488003"/>
            <a:ext cx="104811" cy="102590"/>
          </a:xfrm>
          <a:custGeom>
            <a:avLst/>
            <a:gdLst>
              <a:gd name="connsiteX0" fmla="*/ 0 w 286603"/>
              <a:gd name="connsiteY0" fmla="*/ 0 h 272955"/>
              <a:gd name="connsiteX1" fmla="*/ 286603 w 286603"/>
              <a:gd name="connsiteY1" fmla="*/ 0 h 272955"/>
              <a:gd name="connsiteX2" fmla="*/ 286603 w 286603"/>
              <a:gd name="connsiteY2" fmla="*/ 272955 h 272955"/>
              <a:gd name="connsiteX3" fmla="*/ 286603 w 286603"/>
              <a:gd name="connsiteY3" fmla="*/ 272955 h 2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272955">
                <a:moveTo>
                  <a:pt x="0" y="0"/>
                </a:moveTo>
                <a:lnTo>
                  <a:pt x="286603" y="0"/>
                </a:lnTo>
                <a:lnTo>
                  <a:pt x="286603" y="272955"/>
                </a:lnTo>
                <a:lnTo>
                  <a:pt x="286603" y="272955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フリーフォーム 48"/>
          <p:cNvSpPr/>
          <p:nvPr/>
        </p:nvSpPr>
        <p:spPr>
          <a:xfrm>
            <a:off x="6245564" y="2426978"/>
            <a:ext cx="89704" cy="91069"/>
          </a:xfrm>
          <a:custGeom>
            <a:avLst/>
            <a:gdLst>
              <a:gd name="connsiteX0" fmla="*/ 0 w 286603"/>
              <a:gd name="connsiteY0" fmla="*/ 0 h 272955"/>
              <a:gd name="connsiteX1" fmla="*/ 286603 w 286603"/>
              <a:gd name="connsiteY1" fmla="*/ 0 h 272955"/>
              <a:gd name="connsiteX2" fmla="*/ 286603 w 286603"/>
              <a:gd name="connsiteY2" fmla="*/ 272955 h 272955"/>
              <a:gd name="connsiteX3" fmla="*/ 286603 w 286603"/>
              <a:gd name="connsiteY3" fmla="*/ 272955 h 272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6603" h="272955">
                <a:moveTo>
                  <a:pt x="0" y="0"/>
                </a:moveTo>
                <a:lnTo>
                  <a:pt x="286603" y="0"/>
                </a:lnTo>
                <a:lnTo>
                  <a:pt x="286603" y="272955"/>
                </a:lnTo>
                <a:lnTo>
                  <a:pt x="286603" y="272955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79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 uiExpand="1" build="p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9" grpId="0" animBg="1"/>
      <p:bldP spid="33" grpId="0"/>
      <p:bldP spid="34" grpId="0"/>
      <p:bldP spid="35" grpId="0"/>
      <p:bldP spid="48" grpId="0" animBg="1"/>
      <p:bldP spid="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平行四辺形のなかまということは・・・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295234" y="2815661"/>
            <a:ext cx="2232248" cy="133342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 rot="14339826">
            <a:off x="6072679" y="41195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97098" y="4738941"/>
            <a:ext cx="116410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ひし形</a:t>
            </a:r>
            <a:endParaRPr kumimoji="1" lang="ja-JP" altLang="en-US" sz="2800" dirty="0"/>
          </a:p>
        </p:txBody>
      </p:sp>
      <p:sp>
        <p:nvSpPr>
          <p:cNvPr id="7" name="下矢印 6"/>
          <p:cNvSpPr/>
          <p:nvPr/>
        </p:nvSpPr>
        <p:spPr>
          <a:xfrm rot="17815380">
            <a:off x="2643337" y="414167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8203222">
            <a:off x="6095636" y="189916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 rot="14339826">
            <a:off x="2686349" y="1774298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ひし形 9"/>
          <p:cNvSpPr/>
          <p:nvPr/>
        </p:nvSpPr>
        <p:spPr>
          <a:xfrm>
            <a:off x="3479473" y="4365104"/>
            <a:ext cx="2206977" cy="1195269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682861" y="1376771"/>
            <a:ext cx="180020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879769" y="2896430"/>
            <a:ext cx="1274440" cy="1277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51520" y="2526237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10026" y="2598287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99607" y="4806829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C</a:t>
            </a:r>
            <a:endParaRPr kumimoji="1" lang="ja-JP" altLang="en-US" sz="2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390304" y="5480221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376209" y="3933631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125020" y="4806829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423114" y="1104907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95557" y="2199961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C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66131" y="1104907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368056" y="2267771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16801" y="3931707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C</a:t>
            </a:r>
            <a:endParaRPr kumimoji="1" lang="ja-JP" altLang="en-US" sz="28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483768" y="2585270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0" y="4020916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101038" y="2598287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D</a:t>
            </a:r>
            <a:endParaRPr kumimoji="1" lang="ja-JP" altLang="en-US" sz="2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95400" y="3992502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C</a:t>
            </a:r>
            <a:endParaRPr kumimoji="1" lang="ja-JP" altLang="en-US" sz="2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07413" y="3992502"/>
            <a:ext cx="380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374552" y="1625362"/>
            <a:ext cx="1665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∠</a:t>
            </a:r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＝∠</a:t>
            </a:r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313923" y="4701128"/>
            <a:ext cx="1334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AB</a:t>
            </a:r>
            <a:r>
              <a:rPr kumimoji="1" lang="ja-JP" altLang="en-US" sz="2800" dirty="0" smtClean="0"/>
              <a:t>＝</a:t>
            </a:r>
            <a:r>
              <a:rPr kumimoji="1" lang="en-US" altLang="ja-JP" sz="2800" dirty="0" smtClean="0"/>
              <a:t>BC</a:t>
            </a:r>
            <a:endParaRPr kumimoji="1" lang="ja-JP" altLang="en-US" sz="28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474918" y="1690983"/>
            <a:ext cx="1334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AB</a:t>
            </a:r>
            <a:r>
              <a:rPr kumimoji="1" lang="ja-JP" altLang="en-US" sz="2800" dirty="0" smtClean="0"/>
              <a:t>＝</a:t>
            </a:r>
            <a:r>
              <a:rPr kumimoji="1" lang="en-US" altLang="ja-JP" sz="2800" dirty="0" smtClean="0"/>
              <a:t>BC</a:t>
            </a:r>
            <a:endParaRPr kumimoji="1" lang="ja-JP" altLang="en-US" sz="28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350570" y="4812062"/>
            <a:ext cx="1665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∠</a:t>
            </a:r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＝∠</a:t>
            </a:r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12321" y="1621250"/>
            <a:ext cx="126188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長方形</a:t>
            </a:r>
            <a:endParaRPr kumimoji="1" lang="ja-JP" altLang="en-US" sz="28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903082" y="3220761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正方形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4296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80</Words>
  <Application>Microsoft Office PowerPoint</Application>
  <PresentationFormat>画面に合わせる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長方形、ひし形、正方形</vt:lpstr>
      <vt:lpstr>定　義</vt:lpstr>
      <vt:lpstr>平行四辺形のなかまということは・・・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長方形、ひし形、正方形</dc:title>
  <dc:creator>teacher</dc:creator>
  <cp:lastModifiedBy>teacher</cp:lastModifiedBy>
  <cp:revision>15</cp:revision>
  <dcterms:created xsi:type="dcterms:W3CDTF">2014-01-12T03:25:48Z</dcterms:created>
  <dcterms:modified xsi:type="dcterms:W3CDTF">2016-01-08T01:43:13Z</dcterms:modified>
</cp:coreProperties>
</file>