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3" r:id="rId3"/>
    <p:sldId id="272" r:id="rId4"/>
    <p:sldId id="274" r:id="rId5"/>
    <p:sldId id="258" r:id="rId6"/>
    <p:sldId id="276" r:id="rId7"/>
    <p:sldId id="275" r:id="rId8"/>
    <p:sldId id="277" r:id="rId9"/>
    <p:sldId id="278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4" autoAdjust="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73B59-78D8-429B-A106-485B7B093294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EC774-7534-4764-BC2E-F6FFFD583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293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EC774-7534-4764-BC2E-F6FFFD583385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026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789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73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93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77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83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96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94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79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08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57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70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09BB2-BFD8-409D-99D3-9942A7AB647F}" type="datetimeFigureOut">
              <a:rPr kumimoji="1" lang="ja-JP" altLang="en-US" smtClean="0"/>
              <a:t>2015/12/14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57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kumimoji="1" lang="ja-JP" altLang="en-US" sz="6000" dirty="0" smtClean="0"/>
              <a:t>直角三角形の合同</a:t>
            </a:r>
            <a:endParaRPr kumimoji="1" lang="ja-JP" altLang="en-US" sz="6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27584" y="2204864"/>
            <a:ext cx="7488832" cy="3816424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5400" dirty="0" smtClean="0">
                <a:solidFill>
                  <a:schemeClr val="tx1"/>
                </a:solidFill>
              </a:rPr>
              <a:t>本時のねらい</a:t>
            </a:r>
            <a:endParaRPr kumimoji="1" lang="en-US" altLang="ja-JP" sz="5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5400" dirty="0" smtClean="0">
                <a:solidFill>
                  <a:schemeClr val="tx1"/>
                </a:solidFill>
              </a:rPr>
              <a:t>「直角三角形の合同条件を導き、それを理解し、証明ができるようにする。」</a:t>
            </a:r>
            <a:endParaRPr lang="en-US" altLang="ja-JP" sz="5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14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8162" y="116632"/>
            <a:ext cx="8229600" cy="735012"/>
          </a:xfrm>
        </p:spPr>
        <p:txBody>
          <a:bodyPr>
            <a:noAutofit/>
          </a:bodyPr>
          <a:lstStyle/>
          <a:p>
            <a:r>
              <a:rPr kumimoji="1" lang="ja-JP" altLang="en-US" sz="3200" dirty="0" smtClean="0"/>
              <a:t>四角形</a:t>
            </a:r>
            <a:r>
              <a:rPr kumimoji="1" lang="en-US" altLang="ja-JP" sz="3200" dirty="0" smtClean="0"/>
              <a:t>ABCD</a:t>
            </a:r>
            <a:r>
              <a:rPr kumimoji="1" lang="ja-JP" altLang="en-US" sz="3200" dirty="0" smtClean="0"/>
              <a:t>において、</a:t>
            </a:r>
            <a:r>
              <a:rPr kumimoji="1" lang="en-US" altLang="ja-JP" sz="3200" dirty="0" smtClean="0"/>
              <a:t>AD</a:t>
            </a:r>
            <a:r>
              <a:rPr kumimoji="1" lang="ja-JP" altLang="en-US" sz="3200" dirty="0" smtClean="0"/>
              <a:t>の長さを求めなさい。</a:t>
            </a:r>
            <a:endParaRPr kumimoji="1" lang="ja-JP" altLang="en-US" sz="3200" dirty="0"/>
          </a:p>
        </p:txBody>
      </p:sp>
      <p:sp>
        <p:nvSpPr>
          <p:cNvPr id="4" name="フリーフォーム 3"/>
          <p:cNvSpPr/>
          <p:nvPr/>
        </p:nvSpPr>
        <p:spPr>
          <a:xfrm>
            <a:off x="1695450" y="1268760"/>
            <a:ext cx="5915025" cy="5019675"/>
          </a:xfrm>
          <a:custGeom>
            <a:avLst/>
            <a:gdLst>
              <a:gd name="connsiteX0" fmla="*/ 0 w 5915025"/>
              <a:gd name="connsiteY0" fmla="*/ 5019675 h 5019675"/>
              <a:gd name="connsiteX1" fmla="*/ 3143250 w 5915025"/>
              <a:gd name="connsiteY1" fmla="*/ 0 h 5019675"/>
              <a:gd name="connsiteX2" fmla="*/ 5915025 w 5915025"/>
              <a:gd name="connsiteY2" fmla="*/ 1743075 h 5019675"/>
              <a:gd name="connsiteX3" fmla="*/ 5905500 w 5915025"/>
              <a:gd name="connsiteY3" fmla="*/ 5000625 h 5019675"/>
              <a:gd name="connsiteX4" fmla="*/ 0 w 5915025"/>
              <a:gd name="connsiteY4" fmla="*/ 5019675 h 5019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15025" h="5019675">
                <a:moveTo>
                  <a:pt x="0" y="5019675"/>
                </a:moveTo>
                <a:lnTo>
                  <a:pt x="3143250" y="0"/>
                </a:lnTo>
                <a:lnTo>
                  <a:pt x="5915025" y="1743075"/>
                </a:lnTo>
                <a:lnTo>
                  <a:pt x="5905500" y="5000625"/>
                </a:lnTo>
                <a:lnTo>
                  <a:pt x="0" y="5019675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345310" y="836712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Ａ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17434" y="5996047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Ｂ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614151" y="6093296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Ｃ</a:t>
            </a:r>
            <a:endParaRPr kumimoji="1"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604626" y="2636912"/>
            <a:ext cx="495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Ｄ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843808" y="2960989"/>
            <a:ext cx="803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5㎝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84318" y="6272845"/>
            <a:ext cx="803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5㎝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802757" y="4221088"/>
            <a:ext cx="803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3㎝</a:t>
            </a:r>
            <a:endParaRPr kumimoji="1" lang="ja-JP" altLang="en-US" sz="3200" dirty="0"/>
          </a:p>
        </p:txBody>
      </p:sp>
      <p:sp>
        <p:nvSpPr>
          <p:cNvPr id="3" name="フリーフォーム 2"/>
          <p:cNvSpPr/>
          <p:nvPr/>
        </p:nvSpPr>
        <p:spPr>
          <a:xfrm>
            <a:off x="4681182" y="1460310"/>
            <a:ext cx="409433" cy="218365"/>
          </a:xfrm>
          <a:custGeom>
            <a:avLst/>
            <a:gdLst>
              <a:gd name="connsiteX0" fmla="*/ 0 w 409433"/>
              <a:gd name="connsiteY0" fmla="*/ 54591 h 218365"/>
              <a:gd name="connsiteX1" fmla="*/ 286603 w 409433"/>
              <a:gd name="connsiteY1" fmla="*/ 218365 h 218365"/>
              <a:gd name="connsiteX2" fmla="*/ 409433 w 409433"/>
              <a:gd name="connsiteY2" fmla="*/ 0 h 218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9433" h="218365">
                <a:moveTo>
                  <a:pt x="0" y="54591"/>
                </a:moveTo>
                <a:lnTo>
                  <a:pt x="286603" y="218365"/>
                </a:lnTo>
                <a:lnTo>
                  <a:pt x="409433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 11"/>
          <p:cNvSpPr/>
          <p:nvPr/>
        </p:nvSpPr>
        <p:spPr>
          <a:xfrm rot="8933683">
            <a:off x="7181545" y="5943105"/>
            <a:ext cx="409433" cy="218365"/>
          </a:xfrm>
          <a:custGeom>
            <a:avLst/>
            <a:gdLst>
              <a:gd name="connsiteX0" fmla="*/ 0 w 409433"/>
              <a:gd name="connsiteY0" fmla="*/ 54591 h 218365"/>
              <a:gd name="connsiteX1" fmla="*/ 286603 w 409433"/>
              <a:gd name="connsiteY1" fmla="*/ 218365 h 218365"/>
              <a:gd name="connsiteX2" fmla="*/ 409433 w 409433"/>
              <a:gd name="connsiteY2" fmla="*/ 0 h 218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9433" h="218365">
                <a:moveTo>
                  <a:pt x="0" y="54591"/>
                </a:moveTo>
                <a:lnTo>
                  <a:pt x="286603" y="218365"/>
                </a:lnTo>
                <a:lnTo>
                  <a:pt x="409433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86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 rot="16200000">
            <a:off x="2846307" y="1545350"/>
            <a:ext cx="3266816" cy="5904655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二等辺三角形 5"/>
          <p:cNvSpPr/>
          <p:nvPr/>
        </p:nvSpPr>
        <p:spPr>
          <a:xfrm rot="7333189">
            <a:off x="1537526" y="2864269"/>
            <a:ext cx="5904656" cy="3266817"/>
          </a:xfrm>
          <a:prstGeom prst="triangle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58098" y="697051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Ａ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30222" y="5856386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Ｂ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426939" y="5953635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Ｃ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417414" y="2497251"/>
            <a:ext cx="495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Ｄ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42095" y="2918285"/>
            <a:ext cx="803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5㎝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234401" y="6144159"/>
            <a:ext cx="803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5㎝</a:t>
            </a:r>
            <a:endParaRPr kumimoji="1" lang="ja-JP" altLang="en-US" sz="3200" dirty="0"/>
          </a:p>
        </p:txBody>
      </p:sp>
      <p:sp>
        <p:nvSpPr>
          <p:cNvPr id="14" name="フリーフォーム 13"/>
          <p:cNvSpPr/>
          <p:nvPr/>
        </p:nvSpPr>
        <p:spPr>
          <a:xfrm>
            <a:off x="4546506" y="1310184"/>
            <a:ext cx="409433" cy="218365"/>
          </a:xfrm>
          <a:custGeom>
            <a:avLst/>
            <a:gdLst>
              <a:gd name="connsiteX0" fmla="*/ 0 w 409433"/>
              <a:gd name="connsiteY0" fmla="*/ 54591 h 218365"/>
              <a:gd name="connsiteX1" fmla="*/ 286603 w 409433"/>
              <a:gd name="connsiteY1" fmla="*/ 218365 h 218365"/>
              <a:gd name="connsiteX2" fmla="*/ 409433 w 409433"/>
              <a:gd name="connsiteY2" fmla="*/ 0 h 218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9433" h="218365">
                <a:moveTo>
                  <a:pt x="0" y="54591"/>
                </a:moveTo>
                <a:lnTo>
                  <a:pt x="286603" y="218365"/>
                </a:lnTo>
                <a:lnTo>
                  <a:pt x="409433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リーフォーム 14"/>
          <p:cNvSpPr/>
          <p:nvPr/>
        </p:nvSpPr>
        <p:spPr>
          <a:xfrm rot="8933683">
            <a:off x="7011977" y="5822659"/>
            <a:ext cx="409433" cy="218365"/>
          </a:xfrm>
          <a:custGeom>
            <a:avLst/>
            <a:gdLst>
              <a:gd name="connsiteX0" fmla="*/ 0 w 409433"/>
              <a:gd name="connsiteY0" fmla="*/ 54591 h 218365"/>
              <a:gd name="connsiteX1" fmla="*/ 286603 w 409433"/>
              <a:gd name="connsiteY1" fmla="*/ 218365 h 218365"/>
              <a:gd name="connsiteX2" fmla="*/ 409433 w 409433"/>
              <a:gd name="connsiteY2" fmla="*/ 0 h 218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9433" h="218365">
                <a:moveTo>
                  <a:pt x="0" y="54591"/>
                </a:moveTo>
                <a:lnTo>
                  <a:pt x="286603" y="218365"/>
                </a:lnTo>
                <a:lnTo>
                  <a:pt x="409433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514462" y="4221088"/>
            <a:ext cx="803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3㎝</a:t>
            </a:r>
            <a:endParaRPr kumimoji="1" lang="ja-JP" altLang="en-US" sz="3200" dirty="0"/>
          </a:p>
        </p:txBody>
      </p:sp>
      <p:sp>
        <p:nvSpPr>
          <p:cNvPr id="17" name="タイトル 1"/>
          <p:cNvSpPr>
            <a:spLocks noGrp="1"/>
          </p:cNvSpPr>
          <p:nvPr>
            <p:ph type="title"/>
          </p:nvPr>
        </p:nvSpPr>
        <p:spPr>
          <a:xfrm>
            <a:off x="521314" y="95133"/>
            <a:ext cx="8229600" cy="633412"/>
          </a:xfrm>
        </p:spPr>
        <p:txBody>
          <a:bodyPr>
            <a:noAutofit/>
          </a:bodyPr>
          <a:lstStyle/>
          <a:p>
            <a:r>
              <a:rPr kumimoji="1" lang="ja-JP" altLang="en-US" sz="3200" dirty="0" smtClean="0"/>
              <a:t>四角形</a:t>
            </a:r>
            <a:r>
              <a:rPr kumimoji="1" lang="en-US" altLang="ja-JP" sz="3200" dirty="0" smtClean="0"/>
              <a:t>ABCD</a:t>
            </a:r>
            <a:r>
              <a:rPr kumimoji="1" lang="ja-JP" altLang="en-US" sz="3200" dirty="0" smtClean="0"/>
              <a:t>において、</a:t>
            </a:r>
            <a:r>
              <a:rPr kumimoji="1" lang="en-US" altLang="ja-JP" sz="3200" dirty="0" smtClean="0"/>
              <a:t>AD</a:t>
            </a:r>
            <a:r>
              <a:rPr kumimoji="1" lang="ja-JP" altLang="en-US" sz="3200" dirty="0" smtClean="0"/>
              <a:t>の長さを求めなさい。</a:t>
            </a:r>
            <a:endParaRPr kumimoji="1" lang="ja-JP" altLang="en-US" sz="3200" dirty="0"/>
          </a:p>
        </p:txBody>
      </p:sp>
      <p:sp>
        <p:nvSpPr>
          <p:cNvPr id="19" name="円/楕円 18"/>
          <p:cNvSpPr/>
          <p:nvPr/>
        </p:nvSpPr>
        <p:spPr>
          <a:xfrm>
            <a:off x="4585761" y="4081426"/>
            <a:ext cx="401712" cy="4320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70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円弧 20"/>
          <p:cNvSpPr/>
          <p:nvPr/>
        </p:nvSpPr>
        <p:spPr>
          <a:xfrm rot="1470897">
            <a:off x="873411" y="5741520"/>
            <a:ext cx="1022562" cy="1009002"/>
          </a:xfrm>
          <a:prstGeom prst="arc">
            <a:avLst>
              <a:gd name="adj1" fmla="val 16425899"/>
              <a:gd name="adj2" fmla="val 20160154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弧 19"/>
          <p:cNvSpPr/>
          <p:nvPr/>
        </p:nvSpPr>
        <p:spPr>
          <a:xfrm rot="15980726">
            <a:off x="7399543" y="5741520"/>
            <a:ext cx="1022562" cy="1009002"/>
          </a:xfrm>
          <a:prstGeom prst="arc">
            <a:avLst>
              <a:gd name="adj1" fmla="val 16425899"/>
              <a:gd name="adj2" fmla="val 20160154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直角三角形 3"/>
          <p:cNvSpPr/>
          <p:nvPr/>
        </p:nvSpPr>
        <p:spPr>
          <a:xfrm>
            <a:off x="4644008" y="341366"/>
            <a:ext cx="3266816" cy="5904655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二等辺三角形 5"/>
          <p:cNvSpPr/>
          <p:nvPr/>
        </p:nvSpPr>
        <p:spPr>
          <a:xfrm rot="16200000">
            <a:off x="65771" y="1660287"/>
            <a:ext cx="5904656" cy="3266817"/>
          </a:xfrm>
          <a:prstGeom prst="triangle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87091" y="3001307"/>
            <a:ext cx="803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5㎝</a:t>
            </a:r>
            <a:endParaRPr kumimoji="1" lang="ja-JP" altLang="en-US" sz="3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641474" y="6148774"/>
            <a:ext cx="803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3㎝</a:t>
            </a:r>
            <a:endParaRPr kumimoji="1" lang="ja-JP" altLang="en-US" sz="3200" dirty="0"/>
          </a:p>
        </p:txBody>
      </p:sp>
      <p:sp>
        <p:nvSpPr>
          <p:cNvPr id="18" name="円/楕円 17"/>
          <p:cNvSpPr/>
          <p:nvPr/>
        </p:nvSpPr>
        <p:spPr>
          <a:xfrm>
            <a:off x="6244043" y="3324920"/>
            <a:ext cx="401712" cy="4320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2616387" y="3370057"/>
            <a:ext cx="401712" cy="4320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817243" y="6185906"/>
            <a:ext cx="803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3㎝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75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 animBg="1"/>
      <p:bldP spid="18" grpId="0" animBg="1"/>
      <p:bldP spid="19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0903" y="1089855"/>
            <a:ext cx="8640960" cy="51845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２つの直角三角形は、次の場合に合同である</a:t>
            </a:r>
            <a:r>
              <a:rPr kumimoji="1" lang="ja-JP" altLang="en-US" sz="2400" dirty="0" smtClean="0"/>
              <a:t>。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dirty="0" smtClean="0"/>
              <a:t>①　斜辺と１つの鋭角がそれぞれ等しい。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sz="2800" dirty="0" smtClean="0">
                <a:solidFill>
                  <a:srgbClr val="FF0000"/>
                </a:solidFill>
              </a:rPr>
              <a:t>　</a:t>
            </a:r>
            <a:endParaRPr kumimoji="1" lang="en-US" altLang="ja-JP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②　斜辺と他の</a:t>
            </a:r>
            <a:r>
              <a:rPr lang="en-US" altLang="ja-JP" dirty="0" smtClean="0"/>
              <a:t>1</a:t>
            </a:r>
            <a:r>
              <a:rPr lang="ja-JP" altLang="en-US" dirty="0" smtClean="0"/>
              <a:t>辺がそれぞれ等しい。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sz="2800" dirty="0" smtClean="0">
              <a:solidFill>
                <a:srgbClr val="FF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52257" y="260648"/>
            <a:ext cx="5039106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sz="4000" dirty="0" smtClean="0"/>
              <a:t>直角三角形の合同条件</a:t>
            </a:r>
            <a:endParaRPr kumimoji="1" lang="ja-JP" altLang="en-US" sz="4000" dirty="0"/>
          </a:p>
        </p:txBody>
      </p:sp>
      <p:sp>
        <p:nvSpPr>
          <p:cNvPr id="5" name="二等辺三角形 4"/>
          <p:cNvSpPr/>
          <p:nvPr/>
        </p:nvSpPr>
        <p:spPr>
          <a:xfrm rot="21565589">
            <a:off x="3638522" y="2387700"/>
            <a:ext cx="2080016" cy="1284065"/>
          </a:xfrm>
          <a:prstGeom prst="triangle">
            <a:avLst>
              <a:gd name="adj" fmla="val 10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5" name="円弧 54"/>
          <p:cNvSpPr/>
          <p:nvPr/>
        </p:nvSpPr>
        <p:spPr>
          <a:xfrm rot="9068301">
            <a:off x="5391816" y="2074615"/>
            <a:ext cx="625896" cy="605413"/>
          </a:xfrm>
          <a:prstGeom prst="arc">
            <a:avLst>
              <a:gd name="adj1" fmla="val 17981333"/>
              <a:gd name="adj2" fmla="val 21305962"/>
            </a:avLst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二等辺三角形 36"/>
          <p:cNvSpPr/>
          <p:nvPr/>
        </p:nvSpPr>
        <p:spPr>
          <a:xfrm rot="21565589">
            <a:off x="6089501" y="2387699"/>
            <a:ext cx="2080016" cy="1284065"/>
          </a:xfrm>
          <a:prstGeom prst="triangle">
            <a:avLst>
              <a:gd name="adj" fmla="val 10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二等辺三角形 38"/>
          <p:cNvSpPr/>
          <p:nvPr/>
        </p:nvSpPr>
        <p:spPr>
          <a:xfrm rot="21565589">
            <a:off x="3631374" y="4663514"/>
            <a:ext cx="2080016" cy="1284065"/>
          </a:xfrm>
          <a:prstGeom prst="triangle">
            <a:avLst>
              <a:gd name="adj" fmla="val 10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二等辺三角形 39"/>
          <p:cNvSpPr/>
          <p:nvPr/>
        </p:nvSpPr>
        <p:spPr>
          <a:xfrm rot="21565589">
            <a:off x="6070261" y="4649387"/>
            <a:ext cx="2080016" cy="1284065"/>
          </a:xfrm>
          <a:prstGeom prst="triangle">
            <a:avLst>
              <a:gd name="adj" fmla="val 10000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フリーフォーム 8"/>
          <p:cNvSpPr/>
          <p:nvPr/>
        </p:nvSpPr>
        <p:spPr>
          <a:xfrm>
            <a:off x="5513696" y="3452884"/>
            <a:ext cx="191068" cy="204716"/>
          </a:xfrm>
          <a:custGeom>
            <a:avLst/>
            <a:gdLst>
              <a:gd name="connsiteX0" fmla="*/ 191068 w 191068"/>
              <a:gd name="connsiteY0" fmla="*/ 0 h 204716"/>
              <a:gd name="connsiteX1" fmla="*/ 0 w 191068"/>
              <a:gd name="connsiteY1" fmla="*/ 0 h 204716"/>
              <a:gd name="connsiteX2" fmla="*/ 0 w 191068"/>
              <a:gd name="connsiteY2" fmla="*/ 204716 h 204716"/>
              <a:gd name="connsiteX3" fmla="*/ 0 w 191068"/>
              <a:gd name="connsiteY3" fmla="*/ 204716 h 20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068" h="204716">
                <a:moveTo>
                  <a:pt x="191068" y="0"/>
                </a:moveTo>
                <a:lnTo>
                  <a:pt x="0" y="0"/>
                </a:lnTo>
                <a:lnTo>
                  <a:pt x="0" y="204716"/>
                </a:lnTo>
                <a:lnTo>
                  <a:pt x="0" y="20471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フリーフォーム 41"/>
          <p:cNvSpPr/>
          <p:nvPr/>
        </p:nvSpPr>
        <p:spPr>
          <a:xfrm>
            <a:off x="7984824" y="3450131"/>
            <a:ext cx="191068" cy="204716"/>
          </a:xfrm>
          <a:custGeom>
            <a:avLst/>
            <a:gdLst>
              <a:gd name="connsiteX0" fmla="*/ 191068 w 191068"/>
              <a:gd name="connsiteY0" fmla="*/ 0 h 204716"/>
              <a:gd name="connsiteX1" fmla="*/ 0 w 191068"/>
              <a:gd name="connsiteY1" fmla="*/ 0 h 204716"/>
              <a:gd name="connsiteX2" fmla="*/ 0 w 191068"/>
              <a:gd name="connsiteY2" fmla="*/ 204716 h 204716"/>
              <a:gd name="connsiteX3" fmla="*/ 0 w 191068"/>
              <a:gd name="connsiteY3" fmla="*/ 204716 h 20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068" h="204716">
                <a:moveTo>
                  <a:pt x="191068" y="0"/>
                </a:moveTo>
                <a:lnTo>
                  <a:pt x="0" y="0"/>
                </a:lnTo>
                <a:lnTo>
                  <a:pt x="0" y="204716"/>
                </a:lnTo>
                <a:lnTo>
                  <a:pt x="0" y="20471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フリーフォーム 42"/>
          <p:cNvSpPr/>
          <p:nvPr/>
        </p:nvSpPr>
        <p:spPr>
          <a:xfrm>
            <a:off x="5513696" y="5739114"/>
            <a:ext cx="191068" cy="204716"/>
          </a:xfrm>
          <a:custGeom>
            <a:avLst/>
            <a:gdLst>
              <a:gd name="connsiteX0" fmla="*/ 191068 w 191068"/>
              <a:gd name="connsiteY0" fmla="*/ 0 h 204716"/>
              <a:gd name="connsiteX1" fmla="*/ 0 w 191068"/>
              <a:gd name="connsiteY1" fmla="*/ 0 h 204716"/>
              <a:gd name="connsiteX2" fmla="*/ 0 w 191068"/>
              <a:gd name="connsiteY2" fmla="*/ 204716 h 204716"/>
              <a:gd name="connsiteX3" fmla="*/ 0 w 191068"/>
              <a:gd name="connsiteY3" fmla="*/ 204716 h 20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068" h="204716">
                <a:moveTo>
                  <a:pt x="191068" y="0"/>
                </a:moveTo>
                <a:lnTo>
                  <a:pt x="0" y="0"/>
                </a:lnTo>
                <a:lnTo>
                  <a:pt x="0" y="204716"/>
                </a:lnTo>
                <a:lnTo>
                  <a:pt x="0" y="20471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フリーフォーム 43"/>
          <p:cNvSpPr/>
          <p:nvPr/>
        </p:nvSpPr>
        <p:spPr>
          <a:xfrm>
            <a:off x="7963150" y="5718873"/>
            <a:ext cx="191068" cy="204716"/>
          </a:xfrm>
          <a:custGeom>
            <a:avLst/>
            <a:gdLst>
              <a:gd name="connsiteX0" fmla="*/ 191068 w 191068"/>
              <a:gd name="connsiteY0" fmla="*/ 0 h 204716"/>
              <a:gd name="connsiteX1" fmla="*/ 0 w 191068"/>
              <a:gd name="connsiteY1" fmla="*/ 0 h 204716"/>
              <a:gd name="connsiteX2" fmla="*/ 0 w 191068"/>
              <a:gd name="connsiteY2" fmla="*/ 204716 h 204716"/>
              <a:gd name="connsiteX3" fmla="*/ 0 w 191068"/>
              <a:gd name="connsiteY3" fmla="*/ 204716 h 20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068" h="204716">
                <a:moveTo>
                  <a:pt x="191068" y="0"/>
                </a:moveTo>
                <a:lnTo>
                  <a:pt x="0" y="0"/>
                </a:lnTo>
                <a:lnTo>
                  <a:pt x="0" y="204716"/>
                </a:lnTo>
                <a:lnTo>
                  <a:pt x="0" y="20471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5" name="直線コネクタ 44"/>
          <p:cNvCxnSpPr/>
          <p:nvPr/>
        </p:nvCxnSpPr>
        <p:spPr>
          <a:xfrm flipV="1">
            <a:off x="4793925" y="5794919"/>
            <a:ext cx="1" cy="297821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V="1">
            <a:off x="7229937" y="5821231"/>
            <a:ext cx="1" cy="221881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円/楕円 48"/>
          <p:cNvSpPr/>
          <p:nvPr/>
        </p:nvSpPr>
        <p:spPr>
          <a:xfrm>
            <a:off x="7029081" y="2921718"/>
            <a:ext cx="200856" cy="2160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/楕円 49"/>
          <p:cNvSpPr/>
          <p:nvPr/>
        </p:nvSpPr>
        <p:spPr>
          <a:xfrm>
            <a:off x="7009841" y="5171960"/>
            <a:ext cx="200856" cy="2160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円/楕円 52"/>
          <p:cNvSpPr/>
          <p:nvPr/>
        </p:nvSpPr>
        <p:spPr>
          <a:xfrm>
            <a:off x="4570954" y="5183406"/>
            <a:ext cx="200856" cy="2160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/楕円 53"/>
          <p:cNvSpPr/>
          <p:nvPr/>
        </p:nvSpPr>
        <p:spPr>
          <a:xfrm>
            <a:off x="4578102" y="2929639"/>
            <a:ext cx="200856" cy="2160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円弧 68"/>
          <p:cNvSpPr/>
          <p:nvPr/>
        </p:nvSpPr>
        <p:spPr>
          <a:xfrm rot="9068301">
            <a:off x="7841268" y="2074616"/>
            <a:ext cx="625896" cy="605413"/>
          </a:xfrm>
          <a:prstGeom prst="arc">
            <a:avLst>
              <a:gd name="adj1" fmla="val 17981333"/>
              <a:gd name="adj2" fmla="val 21305962"/>
            </a:avLst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20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55" grpId="0" animBg="1"/>
      <p:bldP spid="49" grpId="0" animBg="1"/>
      <p:bldP spid="50" grpId="0" animBg="1"/>
      <p:bldP spid="53" grpId="0" animBg="1"/>
      <p:bldP spid="54" grpId="0" animBg="1"/>
      <p:bldP spid="6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3200" dirty="0"/>
              <a:t>問</a:t>
            </a:r>
            <a:r>
              <a:rPr lang="ja-JP" altLang="en-US" sz="3200" dirty="0" smtClean="0"/>
              <a:t>２　下の図の三角形を、合同な三角形の組に分けなさい。また、そのとき使った合同条件をいいなさい。</a:t>
            </a:r>
            <a:endParaRPr kumimoji="1" lang="ja-JP" altLang="en-US" sz="3200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47995" y="1948709"/>
            <a:ext cx="2368048" cy="1590687"/>
            <a:chOff x="3638522" y="2387700"/>
            <a:chExt cx="2080016" cy="1284065"/>
          </a:xfrm>
        </p:grpSpPr>
        <p:sp>
          <p:nvSpPr>
            <p:cNvPr id="4" name="二等辺三角形 3"/>
            <p:cNvSpPr/>
            <p:nvPr/>
          </p:nvSpPr>
          <p:spPr>
            <a:xfrm rot="21565589">
              <a:off x="3638522" y="2387700"/>
              <a:ext cx="2080016" cy="1284065"/>
            </a:xfrm>
            <a:prstGeom prst="triangle">
              <a:avLst>
                <a:gd name="adj" fmla="val 100000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フリーフォーム 5"/>
            <p:cNvSpPr/>
            <p:nvPr/>
          </p:nvSpPr>
          <p:spPr>
            <a:xfrm>
              <a:off x="5513696" y="3452884"/>
              <a:ext cx="191068" cy="204716"/>
            </a:xfrm>
            <a:custGeom>
              <a:avLst/>
              <a:gdLst>
                <a:gd name="connsiteX0" fmla="*/ 191068 w 191068"/>
                <a:gd name="connsiteY0" fmla="*/ 0 h 204716"/>
                <a:gd name="connsiteX1" fmla="*/ 0 w 191068"/>
                <a:gd name="connsiteY1" fmla="*/ 0 h 204716"/>
                <a:gd name="connsiteX2" fmla="*/ 0 w 191068"/>
                <a:gd name="connsiteY2" fmla="*/ 204716 h 204716"/>
                <a:gd name="connsiteX3" fmla="*/ 0 w 191068"/>
                <a:gd name="connsiteY3" fmla="*/ 204716 h 20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068" h="204716">
                  <a:moveTo>
                    <a:pt x="191068" y="0"/>
                  </a:moveTo>
                  <a:lnTo>
                    <a:pt x="0" y="0"/>
                  </a:lnTo>
                  <a:lnTo>
                    <a:pt x="0" y="204716"/>
                  </a:lnTo>
                  <a:lnTo>
                    <a:pt x="0" y="204716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/>
          <p:cNvGrpSpPr/>
          <p:nvPr/>
        </p:nvGrpSpPr>
        <p:grpSpPr>
          <a:xfrm flipH="1">
            <a:off x="3862148" y="1880877"/>
            <a:ext cx="2080016" cy="1617718"/>
            <a:chOff x="3638522" y="2387700"/>
            <a:chExt cx="2080016" cy="1284065"/>
          </a:xfrm>
        </p:grpSpPr>
        <p:sp>
          <p:nvSpPr>
            <p:cNvPr id="12" name="二等辺三角形 11"/>
            <p:cNvSpPr/>
            <p:nvPr/>
          </p:nvSpPr>
          <p:spPr>
            <a:xfrm rot="21565589">
              <a:off x="3638522" y="2387700"/>
              <a:ext cx="2080016" cy="1284065"/>
            </a:xfrm>
            <a:prstGeom prst="triangle">
              <a:avLst>
                <a:gd name="adj" fmla="val 100000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フリーフォーム 12"/>
            <p:cNvSpPr/>
            <p:nvPr/>
          </p:nvSpPr>
          <p:spPr>
            <a:xfrm>
              <a:off x="5513696" y="3452884"/>
              <a:ext cx="191068" cy="204716"/>
            </a:xfrm>
            <a:custGeom>
              <a:avLst/>
              <a:gdLst>
                <a:gd name="connsiteX0" fmla="*/ 191068 w 191068"/>
                <a:gd name="connsiteY0" fmla="*/ 0 h 204716"/>
                <a:gd name="connsiteX1" fmla="*/ 0 w 191068"/>
                <a:gd name="connsiteY1" fmla="*/ 0 h 204716"/>
                <a:gd name="connsiteX2" fmla="*/ 0 w 191068"/>
                <a:gd name="connsiteY2" fmla="*/ 204716 h 204716"/>
                <a:gd name="connsiteX3" fmla="*/ 0 w 191068"/>
                <a:gd name="connsiteY3" fmla="*/ 204716 h 20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068" h="204716">
                  <a:moveTo>
                    <a:pt x="191068" y="0"/>
                  </a:moveTo>
                  <a:lnTo>
                    <a:pt x="0" y="0"/>
                  </a:lnTo>
                  <a:lnTo>
                    <a:pt x="0" y="204716"/>
                  </a:lnTo>
                  <a:lnTo>
                    <a:pt x="0" y="204716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" name="グループ化 13"/>
          <p:cNvGrpSpPr/>
          <p:nvPr/>
        </p:nvGrpSpPr>
        <p:grpSpPr>
          <a:xfrm rot="1485572" flipH="1" flipV="1">
            <a:off x="5840993" y="2122366"/>
            <a:ext cx="2080016" cy="911163"/>
            <a:chOff x="3638522" y="2387700"/>
            <a:chExt cx="2080016" cy="1284065"/>
          </a:xfrm>
        </p:grpSpPr>
        <p:sp>
          <p:nvSpPr>
            <p:cNvPr id="15" name="二等辺三角形 14"/>
            <p:cNvSpPr/>
            <p:nvPr/>
          </p:nvSpPr>
          <p:spPr>
            <a:xfrm rot="21565589">
              <a:off x="3638522" y="2387700"/>
              <a:ext cx="2080016" cy="1284065"/>
            </a:xfrm>
            <a:prstGeom prst="triangle">
              <a:avLst>
                <a:gd name="adj" fmla="val 100000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フリーフォーム 15"/>
            <p:cNvSpPr/>
            <p:nvPr/>
          </p:nvSpPr>
          <p:spPr>
            <a:xfrm>
              <a:off x="5578498" y="3422981"/>
              <a:ext cx="126267" cy="234621"/>
            </a:xfrm>
            <a:custGeom>
              <a:avLst/>
              <a:gdLst>
                <a:gd name="connsiteX0" fmla="*/ 191068 w 191068"/>
                <a:gd name="connsiteY0" fmla="*/ 0 h 204716"/>
                <a:gd name="connsiteX1" fmla="*/ 0 w 191068"/>
                <a:gd name="connsiteY1" fmla="*/ 0 h 204716"/>
                <a:gd name="connsiteX2" fmla="*/ 0 w 191068"/>
                <a:gd name="connsiteY2" fmla="*/ 204716 h 204716"/>
                <a:gd name="connsiteX3" fmla="*/ 0 w 191068"/>
                <a:gd name="connsiteY3" fmla="*/ 204716 h 20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068" h="204716">
                  <a:moveTo>
                    <a:pt x="191068" y="0"/>
                  </a:moveTo>
                  <a:lnTo>
                    <a:pt x="0" y="0"/>
                  </a:lnTo>
                  <a:lnTo>
                    <a:pt x="0" y="204716"/>
                  </a:lnTo>
                  <a:lnTo>
                    <a:pt x="0" y="204716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/>
          <p:cNvGrpSpPr/>
          <p:nvPr/>
        </p:nvGrpSpPr>
        <p:grpSpPr>
          <a:xfrm rot="10800000" flipH="1" flipV="1">
            <a:off x="3342365" y="4150761"/>
            <a:ext cx="2080016" cy="911163"/>
            <a:chOff x="3638522" y="2387700"/>
            <a:chExt cx="2080016" cy="1284065"/>
          </a:xfrm>
        </p:grpSpPr>
        <p:sp>
          <p:nvSpPr>
            <p:cNvPr id="21" name="二等辺三角形 20"/>
            <p:cNvSpPr/>
            <p:nvPr/>
          </p:nvSpPr>
          <p:spPr>
            <a:xfrm rot="21565589">
              <a:off x="3638522" y="2387700"/>
              <a:ext cx="2080016" cy="1284065"/>
            </a:xfrm>
            <a:prstGeom prst="triangle">
              <a:avLst>
                <a:gd name="adj" fmla="val 100000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" name="フリーフォーム 21"/>
            <p:cNvSpPr/>
            <p:nvPr/>
          </p:nvSpPr>
          <p:spPr>
            <a:xfrm>
              <a:off x="5578498" y="3422981"/>
              <a:ext cx="126267" cy="234621"/>
            </a:xfrm>
            <a:custGeom>
              <a:avLst/>
              <a:gdLst>
                <a:gd name="connsiteX0" fmla="*/ 191068 w 191068"/>
                <a:gd name="connsiteY0" fmla="*/ 0 h 204716"/>
                <a:gd name="connsiteX1" fmla="*/ 0 w 191068"/>
                <a:gd name="connsiteY1" fmla="*/ 0 h 204716"/>
                <a:gd name="connsiteX2" fmla="*/ 0 w 191068"/>
                <a:gd name="connsiteY2" fmla="*/ 204716 h 204716"/>
                <a:gd name="connsiteX3" fmla="*/ 0 w 191068"/>
                <a:gd name="connsiteY3" fmla="*/ 204716 h 20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068" h="204716">
                  <a:moveTo>
                    <a:pt x="191068" y="0"/>
                  </a:moveTo>
                  <a:lnTo>
                    <a:pt x="0" y="0"/>
                  </a:lnTo>
                  <a:lnTo>
                    <a:pt x="0" y="204716"/>
                  </a:lnTo>
                  <a:lnTo>
                    <a:pt x="0" y="204716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22"/>
          <p:cNvGrpSpPr/>
          <p:nvPr/>
        </p:nvGrpSpPr>
        <p:grpSpPr>
          <a:xfrm flipH="1" flipV="1">
            <a:off x="6546679" y="4276968"/>
            <a:ext cx="2368048" cy="1590687"/>
            <a:chOff x="3638522" y="2387700"/>
            <a:chExt cx="2080016" cy="1284065"/>
          </a:xfrm>
        </p:grpSpPr>
        <p:sp>
          <p:nvSpPr>
            <p:cNvPr id="24" name="二等辺三角形 23"/>
            <p:cNvSpPr/>
            <p:nvPr/>
          </p:nvSpPr>
          <p:spPr>
            <a:xfrm rot="21565589">
              <a:off x="3638522" y="2387700"/>
              <a:ext cx="2080016" cy="1284065"/>
            </a:xfrm>
            <a:prstGeom prst="triangle">
              <a:avLst>
                <a:gd name="adj" fmla="val 100000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フリーフォーム 24"/>
            <p:cNvSpPr/>
            <p:nvPr/>
          </p:nvSpPr>
          <p:spPr>
            <a:xfrm>
              <a:off x="5513696" y="3452884"/>
              <a:ext cx="191068" cy="204716"/>
            </a:xfrm>
            <a:custGeom>
              <a:avLst/>
              <a:gdLst>
                <a:gd name="connsiteX0" fmla="*/ 191068 w 191068"/>
                <a:gd name="connsiteY0" fmla="*/ 0 h 204716"/>
                <a:gd name="connsiteX1" fmla="*/ 0 w 191068"/>
                <a:gd name="connsiteY1" fmla="*/ 0 h 204716"/>
                <a:gd name="connsiteX2" fmla="*/ 0 w 191068"/>
                <a:gd name="connsiteY2" fmla="*/ 204716 h 204716"/>
                <a:gd name="connsiteX3" fmla="*/ 0 w 191068"/>
                <a:gd name="connsiteY3" fmla="*/ 204716 h 20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068" h="204716">
                  <a:moveTo>
                    <a:pt x="191068" y="0"/>
                  </a:moveTo>
                  <a:lnTo>
                    <a:pt x="0" y="0"/>
                  </a:lnTo>
                  <a:lnTo>
                    <a:pt x="0" y="204716"/>
                  </a:lnTo>
                  <a:lnTo>
                    <a:pt x="0" y="204716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" name="グループ化 25"/>
          <p:cNvGrpSpPr/>
          <p:nvPr/>
        </p:nvGrpSpPr>
        <p:grpSpPr>
          <a:xfrm rot="8487870" flipH="1">
            <a:off x="629980" y="5139885"/>
            <a:ext cx="2080016" cy="1617718"/>
            <a:chOff x="3638522" y="2387700"/>
            <a:chExt cx="2080016" cy="1284065"/>
          </a:xfrm>
        </p:grpSpPr>
        <p:sp>
          <p:nvSpPr>
            <p:cNvPr id="27" name="二等辺三角形 26"/>
            <p:cNvSpPr/>
            <p:nvPr/>
          </p:nvSpPr>
          <p:spPr>
            <a:xfrm rot="21565589">
              <a:off x="3638522" y="2387700"/>
              <a:ext cx="2080016" cy="1284065"/>
            </a:xfrm>
            <a:prstGeom prst="triangle">
              <a:avLst>
                <a:gd name="adj" fmla="val 100000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フリーフォーム 27"/>
            <p:cNvSpPr/>
            <p:nvPr/>
          </p:nvSpPr>
          <p:spPr>
            <a:xfrm>
              <a:off x="5513696" y="3452884"/>
              <a:ext cx="191068" cy="204716"/>
            </a:xfrm>
            <a:custGeom>
              <a:avLst/>
              <a:gdLst>
                <a:gd name="connsiteX0" fmla="*/ 191068 w 191068"/>
                <a:gd name="connsiteY0" fmla="*/ 0 h 204716"/>
                <a:gd name="connsiteX1" fmla="*/ 0 w 191068"/>
                <a:gd name="connsiteY1" fmla="*/ 0 h 204716"/>
                <a:gd name="connsiteX2" fmla="*/ 0 w 191068"/>
                <a:gd name="connsiteY2" fmla="*/ 204716 h 204716"/>
                <a:gd name="connsiteX3" fmla="*/ 0 w 191068"/>
                <a:gd name="connsiteY3" fmla="*/ 204716 h 20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068" h="204716">
                  <a:moveTo>
                    <a:pt x="191068" y="0"/>
                  </a:moveTo>
                  <a:lnTo>
                    <a:pt x="0" y="0"/>
                  </a:lnTo>
                  <a:lnTo>
                    <a:pt x="0" y="204716"/>
                  </a:lnTo>
                  <a:lnTo>
                    <a:pt x="0" y="204716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9" name="テキスト ボックス 28"/>
          <p:cNvSpPr txBox="1"/>
          <p:nvPr/>
        </p:nvSpPr>
        <p:spPr>
          <a:xfrm>
            <a:off x="5887117" y="4749822"/>
            <a:ext cx="726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3㎝</a:t>
            </a:r>
            <a:endParaRPr kumimoji="1" lang="ja-JP" altLang="en-US" sz="28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371594" y="4790265"/>
            <a:ext cx="726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3㎝</a:t>
            </a:r>
            <a:endParaRPr kumimoji="1" lang="ja-JP" altLang="en-US" sz="28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371595" y="2455948"/>
            <a:ext cx="726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3㎝</a:t>
            </a:r>
            <a:endParaRPr kumimoji="1" lang="ja-JP" altLang="en-US" sz="2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219502" y="2459189"/>
            <a:ext cx="726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3㎝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410173" y="5821434"/>
            <a:ext cx="726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5</a:t>
            </a:r>
            <a:r>
              <a:rPr kumimoji="1" lang="en-US" altLang="ja-JP" sz="2800" dirty="0" smtClean="0"/>
              <a:t>㎝</a:t>
            </a:r>
            <a:endParaRPr kumimoji="1" lang="ja-JP" altLang="en-US" sz="28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730318" y="2203893"/>
            <a:ext cx="726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5</a:t>
            </a:r>
            <a:r>
              <a:rPr kumimoji="1" lang="en-US" altLang="ja-JP" sz="2800" dirty="0" smtClean="0"/>
              <a:t>㎝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019955" y="3402604"/>
            <a:ext cx="726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5</a:t>
            </a:r>
            <a:r>
              <a:rPr kumimoji="1" lang="en-US" altLang="ja-JP" sz="2800" dirty="0" smtClean="0"/>
              <a:t>㎝</a:t>
            </a:r>
            <a:endParaRPr kumimoji="1" lang="ja-JP" altLang="en-US" sz="28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164288" y="3815037"/>
            <a:ext cx="726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5㎝</a:t>
            </a:r>
            <a:endParaRPr kumimoji="1" lang="ja-JP" altLang="en-US" sz="28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945983" y="4140373"/>
            <a:ext cx="726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5</a:t>
            </a:r>
            <a:r>
              <a:rPr kumimoji="1" lang="en-US" altLang="ja-JP" sz="2800" dirty="0" smtClean="0"/>
              <a:t>㎝</a:t>
            </a:r>
            <a:endParaRPr kumimoji="1" lang="ja-JP" altLang="en-US" sz="28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437807" y="2482442"/>
            <a:ext cx="726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5</a:t>
            </a:r>
            <a:r>
              <a:rPr kumimoji="1" lang="en-US" altLang="ja-JP" sz="2800" dirty="0" smtClean="0"/>
              <a:t>㎝</a:t>
            </a:r>
            <a:endParaRPr kumimoji="1" lang="ja-JP" altLang="en-US" sz="28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758935" y="2203893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70°</a:t>
            </a:r>
            <a:endParaRPr kumimoji="1" lang="ja-JP" altLang="en-US" sz="24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730046" y="4697171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20°</a:t>
            </a:r>
            <a:endParaRPr kumimoji="1" lang="ja-JP" altLang="en-US" sz="24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423766" y="2744052"/>
            <a:ext cx="506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ア</a:t>
            </a:r>
            <a:endParaRPr kumimoji="1" lang="ja-JP" altLang="en-US" sz="28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261601" y="2699620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イ</a:t>
            </a:r>
            <a:endParaRPr kumimoji="1" lang="ja-JP" altLang="en-US" sz="28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341728" y="2054727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ウ</a:t>
            </a:r>
            <a:endParaRPr kumimoji="1" lang="ja-JP" altLang="en-US" sz="2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592915" y="5173055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エ</a:t>
            </a:r>
            <a:endParaRPr kumimoji="1" lang="ja-JP" altLang="en-US" sz="28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630286" y="4473278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オ</a:t>
            </a:r>
            <a:endParaRPr kumimoji="1" lang="ja-JP" altLang="en-US" sz="28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910524" y="4536345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カ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03541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フリーフォーム 13"/>
          <p:cNvSpPr/>
          <p:nvPr/>
        </p:nvSpPr>
        <p:spPr>
          <a:xfrm>
            <a:off x="335132" y="3732251"/>
            <a:ext cx="3671734" cy="1337481"/>
          </a:xfrm>
          <a:custGeom>
            <a:avLst/>
            <a:gdLst>
              <a:gd name="connsiteX0" fmla="*/ 0 w 4107976"/>
              <a:gd name="connsiteY0" fmla="*/ 1337481 h 1337481"/>
              <a:gd name="connsiteX1" fmla="*/ 4107976 w 4107976"/>
              <a:gd name="connsiteY1" fmla="*/ 0 h 1337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107976" h="1337481">
                <a:moveTo>
                  <a:pt x="0" y="1337481"/>
                </a:moveTo>
                <a:lnTo>
                  <a:pt x="4107976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3286" y="35159"/>
            <a:ext cx="8883210" cy="1367777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800" dirty="0" smtClean="0"/>
              <a:t>例題</a:t>
            </a:r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　∠</a:t>
            </a:r>
            <a:r>
              <a:rPr kumimoji="1" lang="en-US" altLang="ja-JP" sz="2800" dirty="0" smtClean="0"/>
              <a:t>XOY</a:t>
            </a:r>
            <a:r>
              <a:rPr kumimoji="1" lang="ja-JP" altLang="en-US" sz="2800" dirty="0" smtClean="0"/>
              <a:t>の内部の点</a:t>
            </a:r>
            <a:r>
              <a:rPr kumimoji="1" lang="en-US" altLang="ja-JP" sz="2800" dirty="0" smtClean="0"/>
              <a:t>P</a:t>
            </a:r>
            <a:r>
              <a:rPr kumimoji="1" lang="ja-JP" altLang="en-US" sz="2800" dirty="0" smtClean="0"/>
              <a:t>から、</a:t>
            </a:r>
            <a:r>
              <a:rPr kumimoji="1" lang="en-US" altLang="ja-JP" sz="2800" dirty="0" smtClean="0"/>
              <a:t>2</a:t>
            </a:r>
            <a:r>
              <a:rPr kumimoji="1" lang="ja-JP" altLang="en-US" sz="2800" dirty="0" smtClean="0"/>
              <a:t>辺</a:t>
            </a:r>
            <a:r>
              <a:rPr kumimoji="1" lang="en-US" altLang="ja-JP" sz="2800" dirty="0" smtClean="0"/>
              <a:t>OX</a:t>
            </a:r>
            <a:r>
              <a:rPr kumimoji="1" lang="ja-JP" altLang="en-US" sz="2800" dirty="0" err="1" smtClean="0"/>
              <a:t>、</a:t>
            </a:r>
            <a:r>
              <a:rPr kumimoji="1" lang="en-US" altLang="ja-JP" sz="2800" dirty="0" smtClean="0"/>
              <a:t>OY</a:t>
            </a:r>
            <a:r>
              <a:rPr kumimoji="1" lang="ja-JP" altLang="en-US" sz="2800" dirty="0" smtClean="0"/>
              <a:t>に引いた垂線</a:t>
            </a:r>
            <a:r>
              <a:rPr kumimoji="1" lang="en-US" altLang="ja-JP" sz="2800" dirty="0" smtClean="0"/>
              <a:t>PH,PK</a:t>
            </a:r>
            <a:r>
              <a:rPr kumimoji="1" lang="ja-JP" altLang="en-US" sz="2800" dirty="0" smtClean="0"/>
              <a:t>の長さが等しいとき、</a:t>
            </a:r>
            <a:r>
              <a:rPr kumimoji="1" lang="en-US" altLang="ja-JP" sz="2800" dirty="0" smtClean="0"/>
              <a:t>OP</a:t>
            </a:r>
            <a:r>
              <a:rPr kumimoji="1" lang="ja-JP" altLang="en-US" sz="2800" dirty="0" smtClean="0"/>
              <a:t>は∠</a:t>
            </a:r>
            <a:r>
              <a:rPr kumimoji="1" lang="en-US" altLang="ja-JP" sz="2800" dirty="0" smtClean="0"/>
              <a:t>XOY</a:t>
            </a:r>
            <a:r>
              <a:rPr kumimoji="1" lang="ja-JP" altLang="en-US" sz="2800" dirty="0" smtClean="0"/>
              <a:t>を</a:t>
            </a:r>
            <a:r>
              <a:rPr kumimoji="1" lang="en-US" altLang="ja-JP" sz="2800" dirty="0" smtClean="0"/>
              <a:t>2</a:t>
            </a:r>
            <a:r>
              <a:rPr kumimoji="1" lang="ja-JP" altLang="en-US" sz="2800" dirty="0" smtClean="0"/>
              <a:t>等分することを証明しなさい。</a:t>
            </a:r>
            <a:endParaRPr kumimoji="1" lang="ja-JP" altLang="en-US" sz="2800" dirty="0"/>
          </a:p>
        </p:txBody>
      </p:sp>
      <p:sp>
        <p:nvSpPr>
          <p:cNvPr id="4" name="フリーフォーム 3"/>
          <p:cNvSpPr/>
          <p:nvPr/>
        </p:nvSpPr>
        <p:spPr>
          <a:xfrm>
            <a:off x="314293" y="2439985"/>
            <a:ext cx="4629272" cy="2644648"/>
          </a:xfrm>
          <a:custGeom>
            <a:avLst/>
            <a:gdLst>
              <a:gd name="connsiteX0" fmla="*/ 4189862 w 6482686"/>
              <a:gd name="connsiteY0" fmla="*/ 0 h 3439235"/>
              <a:gd name="connsiteX1" fmla="*/ 0 w 6482686"/>
              <a:gd name="connsiteY1" fmla="*/ 3439235 h 3439235"/>
              <a:gd name="connsiteX2" fmla="*/ 6482686 w 6482686"/>
              <a:gd name="connsiteY2" fmla="*/ 3425588 h 3439235"/>
              <a:gd name="connsiteX3" fmla="*/ 6482686 w 6482686"/>
              <a:gd name="connsiteY3" fmla="*/ 3425588 h 3439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82686" h="3439235">
                <a:moveTo>
                  <a:pt x="4189862" y="0"/>
                </a:moveTo>
                <a:lnTo>
                  <a:pt x="0" y="3439235"/>
                </a:lnTo>
                <a:lnTo>
                  <a:pt x="6482686" y="3425588"/>
                </a:lnTo>
                <a:lnTo>
                  <a:pt x="6482686" y="342558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93684" y="5035886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Y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62978" y="2005161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X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5705" y="5003322"/>
            <a:ext cx="457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O</a:t>
            </a:r>
            <a:endParaRPr kumimoji="1"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17272" y="3158174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Ｐ</a:t>
            </a:r>
            <a:endParaRPr kumimoji="1" lang="ja-JP" altLang="en-US" sz="3200" dirty="0"/>
          </a:p>
        </p:txBody>
      </p:sp>
      <p:sp>
        <p:nvSpPr>
          <p:cNvPr id="9" name="円/楕円 8"/>
          <p:cNvSpPr/>
          <p:nvPr/>
        </p:nvSpPr>
        <p:spPr>
          <a:xfrm flipH="1" flipV="1">
            <a:off x="3961147" y="3709391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3027673" y="2662234"/>
            <a:ext cx="982446" cy="1070017"/>
          </a:xfrm>
          <a:custGeom>
            <a:avLst/>
            <a:gdLst>
              <a:gd name="connsiteX0" fmla="*/ 1009935 w 1009935"/>
              <a:gd name="connsiteY0" fmla="*/ 1187355 h 1187355"/>
              <a:gd name="connsiteX1" fmla="*/ 0 w 1009935"/>
              <a:gd name="connsiteY1" fmla="*/ 0 h 118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9935" h="1187355">
                <a:moveTo>
                  <a:pt x="1009935" y="1187355"/>
                </a:move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3992712" y="3747151"/>
            <a:ext cx="0" cy="1337481"/>
          </a:xfrm>
          <a:custGeom>
            <a:avLst/>
            <a:gdLst>
              <a:gd name="connsiteX0" fmla="*/ 0 w 0"/>
              <a:gd name="connsiteY0" fmla="*/ 0 h 1337481"/>
              <a:gd name="connsiteX1" fmla="*/ 0 w 0"/>
              <a:gd name="connsiteY1" fmla="*/ 1337481 h 1337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37481">
                <a:moveTo>
                  <a:pt x="0" y="0"/>
                </a:moveTo>
                <a:lnTo>
                  <a:pt x="0" y="1337481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3721539" y="4789151"/>
            <a:ext cx="301479" cy="295481"/>
          </a:xfrm>
          <a:custGeom>
            <a:avLst/>
            <a:gdLst>
              <a:gd name="connsiteX0" fmla="*/ 191068 w 191068"/>
              <a:gd name="connsiteY0" fmla="*/ 0 h 204716"/>
              <a:gd name="connsiteX1" fmla="*/ 0 w 191068"/>
              <a:gd name="connsiteY1" fmla="*/ 0 h 204716"/>
              <a:gd name="connsiteX2" fmla="*/ 0 w 191068"/>
              <a:gd name="connsiteY2" fmla="*/ 204716 h 204716"/>
              <a:gd name="connsiteX3" fmla="*/ 0 w 191068"/>
              <a:gd name="connsiteY3" fmla="*/ 204716 h 20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068" h="204716">
                <a:moveTo>
                  <a:pt x="191068" y="0"/>
                </a:moveTo>
                <a:lnTo>
                  <a:pt x="0" y="0"/>
                </a:lnTo>
                <a:lnTo>
                  <a:pt x="0" y="204716"/>
                </a:lnTo>
                <a:lnTo>
                  <a:pt x="0" y="20471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リーフォーム 12"/>
          <p:cNvSpPr/>
          <p:nvPr/>
        </p:nvSpPr>
        <p:spPr>
          <a:xfrm rot="13882172">
            <a:off x="2875897" y="2732697"/>
            <a:ext cx="312989" cy="275695"/>
          </a:xfrm>
          <a:custGeom>
            <a:avLst/>
            <a:gdLst>
              <a:gd name="connsiteX0" fmla="*/ 191068 w 191068"/>
              <a:gd name="connsiteY0" fmla="*/ 0 h 204716"/>
              <a:gd name="connsiteX1" fmla="*/ 0 w 191068"/>
              <a:gd name="connsiteY1" fmla="*/ 0 h 204716"/>
              <a:gd name="connsiteX2" fmla="*/ 0 w 191068"/>
              <a:gd name="connsiteY2" fmla="*/ 204716 h 204716"/>
              <a:gd name="connsiteX3" fmla="*/ 0 w 191068"/>
              <a:gd name="connsiteY3" fmla="*/ 204716 h 20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068" h="204716">
                <a:moveTo>
                  <a:pt x="191068" y="0"/>
                </a:moveTo>
                <a:lnTo>
                  <a:pt x="0" y="0"/>
                </a:lnTo>
                <a:lnTo>
                  <a:pt x="0" y="204716"/>
                </a:lnTo>
                <a:lnTo>
                  <a:pt x="0" y="20471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75995" y="5036120"/>
            <a:ext cx="4940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Ｋ</a:t>
            </a:r>
            <a:endParaRPr kumimoji="1" lang="ja-JP" altLang="en-US" sz="3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666287" y="2220525"/>
            <a:ext cx="5004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Ｈ</a:t>
            </a:r>
            <a:endParaRPr kumimoji="1" lang="ja-JP" altLang="en-US" sz="3200" dirty="0"/>
          </a:p>
        </p:txBody>
      </p:sp>
      <p:cxnSp>
        <p:nvCxnSpPr>
          <p:cNvPr id="17" name="直線コネクタ 16"/>
          <p:cNvCxnSpPr/>
          <p:nvPr/>
        </p:nvCxnSpPr>
        <p:spPr>
          <a:xfrm flipV="1">
            <a:off x="3362444" y="3122787"/>
            <a:ext cx="198934" cy="148909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V="1">
            <a:off x="3838673" y="4364789"/>
            <a:ext cx="278599" cy="18100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4924450" y="1101578"/>
            <a:ext cx="435779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△ＰＯＨと△ＰＯＫにおいて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仮定より、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∠ＰＨＯ＝∠ＰＫＯ＝９０</a:t>
            </a:r>
            <a:r>
              <a:rPr lang="en-US" altLang="ja-JP" sz="2400" dirty="0" smtClean="0"/>
              <a:t>°</a:t>
            </a:r>
            <a:r>
              <a:rPr lang="ja-JP" altLang="en-US" sz="2400" dirty="0" smtClean="0"/>
              <a:t>・・・①</a:t>
            </a:r>
            <a:endParaRPr lang="en-US" altLang="ja-JP" sz="2400" dirty="0" smtClean="0"/>
          </a:p>
          <a:p>
            <a:r>
              <a:rPr kumimoji="1" lang="ja-JP" altLang="en-US" sz="2400" dirty="0"/>
              <a:t>ＰＨ＝</a:t>
            </a:r>
            <a:r>
              <a:rPr kumimoji="1" lang="ja-JP" altLang="en-US" sz="2400" dirty="0" smtClean="0"/>
              <a:t>ＰＫ　　　　　　　　　　 ・・・②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ＰＯは共通</a:t>
            </a:r>
            <a:endParaRPr lang="en-US" altLang="ja-JP" sz="2400" dirty="0" smtClean="0"/>
          </a:p>
          <a:p>
            <a:r>
              <a:rPr kumimoji="1" lang="ja-JP" altLang="en-US" sz="2400" dirty="0"/>
              <a:t>ＰＯ＝</a:t>
            </a:r>
            <a:r>
              <a:rPr kumimoji="1" lang="ja-JP" altLang="en-US" sz="2400" dirty="0" smtClean="0"/>
              <a:t>ＰＯ　　　　　　　　　　 ・・・③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①、②、③より直角三角形の</a:t>
            </a:r>
            <a:endParaRPr lang="en-US" altLang="ja-JP" sz="2400" dirty="0" smtClean="0"/>
          </a:p>
          <a:p>
            <a:r>
              <a:rPr kumimoji="1" lang="ja-JP" altLang="en-US" sz="2400" dirty="0"/>
              <a:t>斜辺と他の１辺</a:t>
            </a:r>
            <a:r>
              <a:rPr kumimoji="1" lang="ja-JP" altLang="en-US" sz="2400" dirty="0" smtClean="0"/>
              <a:t>がそれぞれ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等しいので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△ＰＯＨ≡</a:t>
            </a:r>
            <a:r>
              <a:rPr lang="ja-JP" altLang="en-US" sz="2400" smtClean="0"/>
              <a:t>△ＰＯＫ</a:t>
            </a:r>
            <a:endParaRPr lang="en-US" altLang="ja-JP" sz="2400" dirty="0" smtClean="0"/>
          </a:p>
          <a:p>
            <a:r>
              <a:rPr kumimoji="1" lang="ja-JP" altLang="en-US" sz="2400" dirty="0"/>
              <a:t>合同な図形</a:t>
            </a:r>
            <a:r>
              <a:rPr kumimoji="1" lang="ja-JP" altLang="en-US" sz="2400" dirty="0" smtClean="0"/>
              <a:t>の対応する角は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等しいので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∠ＰＯＨ＝∠ＰＯＫ</a:t>
            </a:r>
            <a:endParaRPr lang="en-US" altLang="ja-JP" sz="2400" dirty="0" smtClean="0"/>
          </a:p>
          <a:p>
            <a:r>
              <a:rPr kumimoji="1" lang="ja-JP" altLang="en-US" sz="2400" dirty="0"/>
              <a:t>よって</a:t>
            </a:r>
            <a:r>
              <a:rPr kumimoji="1" lang="ja-JP" altLang="en-US" sz="2400" dirty="0" smtClean="0"/>
              <a:t>、ＯＰは∠ＸＯＹを２等分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する。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117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5" grpId="0"/>
      <p:bldP spid="16" grpId="0"/>
      <p:bldP spid="2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3286" y="35159"/>
            <a:ext cx="8883210" cy="1017577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800" dirty="0" smtClean="0"/>
              <a:t>問</a:t>
            </a:r>
            <a:r>
              <a:rPr lang="ja-JP" altLang="en-US" sz="2800" dirty="0"/>
              <a:t>３</a:t>
            </a:r>
            <a:r>
              <a:rPr kumimoji="1" lang="ja-JP" altLang="en-US" sz="2800" dirty="0" smtClean="0"/>
              <a:t>　∠</a:t>
            </a:r>
            <a:r>
              <a:rPr kumimoji="1" lang="en-US" altLang="ja-JP" sz="2800" dirty="0" smtClean="0"/>
              <a:t>XOY</a:t>
            </a:r>
            <a:r>
              <a:rPr kumimoji="1" lang="ja-JP" altLang="en-US" sz="2800" dirty="0" smtClean="0"/>
              <a:t>の二等分線上の点Ｐから、２辺ＯＸ、ＯＹに垂線ＰＨ，ＰＫをひくとき、ＰＨ＝ＰＫとなることを証明しなさい。</a:t>
            </a:r>
            <a:endParaRPr kumimoji="1" lang="ja-JP" altLang="en-US" sz="2800" dirty="0"/>
          </a:p>
        </p:txBody>
      </p:sp>
      <p:sp>
        <p:nvSpPr>
          <p:cNvPr id="19" name="フリーフォーム 18"/>
          <p:cNvSpPr/>
          <p:nvPr/>
        </p:nvSpPr>
        <p:spPr>
          <a:xfrm>
            <a:off x="335132" y="3732251"/>
            <a:ext cx="3671734" cy="1337481"/>
          </a:xfrm>
          <a:custGeom>
            <a:avLst/>
            <a:gdLst>
              <a:gd name="connsiteX0" fmla="*/ 0 w 4107976"/>
              <a:gd name="connsiteY0" fmla="*/ 1337481 h 1337481"/>
              <a:gd name="connsiteX1" fmla="*/ 4107976 w 4107976"/>
              <a:gd name="connsiteY1" fmla="*/ 0 h 1337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107976" h="1337481">
                <a:moveTo>
                  <a:pt x="0" y="1337481"/>
                </a:moveTo>
                <a:lnTo>
                  <a:pt x="4107976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リーフォーム 19"/>
          <p:cNvSpPr/>
          <p:nvPr/>
        </p:nvSpPr>
        <p:spPr>
          <a:xfrm>
            <a:off x="314293" y="2439985"/>
            <a:ext cx="4629272" cy="2644648"/>
          </a:xfrm>
          <a:custGeom>
            <a:avLst/>
            <a:gdLst>
              <a:gd name="connsiteX0" fmla="*/ 4189862 w 6482686"/>
              <a:gd name="connsiteY0" fmla="*/ 0 h 3439235"/>
              <a:gd name="connsiteX1" fmla="*/ 0 w 6482686"/>
              <a:gd name="connsiteY1" fmla="*/ 3439235 h 3439235"/>
              <a:gd name="connsiteX2" fmla="*/ 6482686 w 6482686"/>
              <a:gd name="connsiteY2" fmla="*/ 3425588 h 3439235"/>
              <a:gd name="connsiteX3" fmla="*/ 6482686 w 6482686"/>
              <a:gd name="connsiteY3" fmla="*/ 3425588 h 3439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82686" h="3439235">
                <a:moveTo>
                  <a:pt x="4189862" y="0"/>
                </a:moveTo>
                <a:lnTo>
                  <a:pt x="0" y="3439235"/>
                </a:lnTo>
                <a:lnTo>
                  <a:pt x="6482686" y="3425588"/>
                </a:lnTo>
                <a:lnTo>
                  <a:pt x="6482686" y="342558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539407" y="5036120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Y</a:t>
            </a:r>
            <a:endParaRPr kumimoji="1" lang="ja-JP" altLang="en-US" sz="3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262978" y="2005161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X</a:t>
            </a:r>
            <a:endParaRPr kumimoji="1" lang="ja-JP" altLang="en-US" sz="32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5705" y="5003322"/>
            <a:ext cx="457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O</a:t>
            </a:r>
            <a:endParaRPr kumimoji="1" lang="ja-JP" altLang="en-US" sz="32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117272" y="3158174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Ｐ</a:t>
            </a:r>
            <a:endParaRPr kumimoji="1" lang="ja-JP" altLang="en-US" sz="3200" dirty="0"/>
          </a:p>
        </p:txBody>
      </p:sp>
      <p:sp>
        <p:nvSpPr>
          <p:cNvPr id="25" name="円/楕円 24"/>
          <p:cNvSpPr/>
          <p:nvPr/>
        </p:nvSpPr>
        <p:spPr>
          <a:xfrm flipH="1" flipV="1">
            <a:off x="3961147" y="3709391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フリーフォーム 25"/>
          <p:cNvSpPr/>
          <p:nvPr/>
        </p:nvSpPr>
        <p:spPr>
          <a:xfrm>
            <a:off x="3027673" y="2662234"/>
            <a:ext cx="982446" cy="1070017"/>
          </a:xfrm>
          <a:custGeom>
            <a:avLst/>
            <a:gdLst>
              <a:gd name="connsiteX0" fmla="*/ 1009935 w 1009935"/>
              <a:gd name="connsiteY0" fmla="*/ 1187355 h 1187355"/>
              <a:gd name="connsiteX1" fmla="*/ 0 w 1009935"/>
              <a:gd name="connsiteY1" fmla="*/ 0 h 118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9935" h="1187355">
                <a:moveTo>
                  <a:pt x="1009935" y="1187355"/>
                </a:move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フリーフォーム 26"/>
          <p:cNvSpPr/>
          <p:nvPr/>
        </p:nvSpPr>
        <p:spPr>
          <a:xfrm>
            <a:off x="3992712" y="3747151"/>
            <a:ext cx="0" cy="1337481"/>
          </a:xfrm>
          <a:custGeom>
            <a:avLst/>
            <a:gdLst>
              <a:gd name="connsiteX0" fmla="*/ 0 w 0"/>
              <a:gd name="connsiteY0" fmla="*/ 0 h 1337481"/>
              <a:gd name="connsiteX1" fmla="*/ 0 w 0"/>
              <a:gd name="connsiteY1" fmla="*/ 1337481 h 1337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37481">
                <a:moveTo>
                  <a:pt x="0" y="0"/>
                </a:moveTo>
                <a:lnTo>
                  <a:pt x="0" y="1337481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フリーフォーム 27"/>
          <p:cNvSpPr/>
          <p:nvPr/>
        </p:nvSpPr>
        <p:spPr>
          <a:xfrm>
            <a:off x="3721539" y="4789151"/>
            <a:ext cx="301479" cy="295481"/>
          </a:xfrm>
          <a:custGeom>
            <a:avLst/>
            <a:gdLst>
              <a:gd name="connsiteX0" fmla="*/ 191068 w 191068"/>
              <a:gd name="connsiteY0" fmla="*/ 0 h 204716"/>
              <a:gd name="connsiteX1" fmla="*/ 0 w 191068"/>
              <a:gd name="connsiteY1" fmla="*/ 0 h 204716"/>
              <a:gd name="connsiteX2" fmla="*/ 0 w 191068"/>
              <a:gd name="connsiteY2" fmla="*/ 204716 h 204716"/>
              <a:gd name="connsiteX3" fmla="*/ 0 w 191068"/>
              <a:gd name="connsiteY3" fmla="*/ 204716 h 20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068" h="204716">
                <a:moveTo>
                  <a:pt x="191068" y="0"/>
                </a:moveTo>
                <a:lnTo>
                  <a:pt x="0" y="0"/>
                </a:lnTo>
                <a:lnTo>
                  <a:pt x="0" y="204716"/>
                </a:lnTo>
                <a:lnTo>
                  <a:pt x="0" y="20471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フリーフォーム 28"/>
          <p:cNvSpPr/>
          <p:nvPr/>
        </p:nvSpPr>
        <p:spPr>
          <a:xfrm rot="13882172">
            <a:off x="2875897" y="2732697"/>
            <a:ext cx="312989" cy="275695"/>
          </a:xfrm>
          <a:custGeom>
            <a:avLst/>
            <a:gdLst>
              <a:gd name="connsiteX0" fmla="*/ 191068 w 191068"/>
              <a:gd name="connsiteY0" fmla="*/ 0 h 204716"/>
              <a:gd name="connsiteX1" fmla="*/ 0 w 191068"/>
              <a:gd name="connsiteY1" fmla="*/ 0 h 204716"/>
              <a:gd name="connsiteX2" fmla="*/ 0 w 191068"/>
              <a:gd name="connsiteY2" fmla="*/ 204716 h 204716"/>
              <a:gd name="connsiteX3" fmla="*/ 0 w 191068"/>
              <a:gd name="connsiteY3" fmla="*/ 204716 h 20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068" h="204716">
                <a:moveTo>
                  <a:pt x="191068" y="0"/>
                </a:moveTo>
                <a:lnTo>
                  <a:pt x="0" y="0"/>
                </a:lnTo>
                <a:lnTo>
                  <a:pt x="0" y="204716"/>
                </a:lnTo>
                <a:lnTo>
                  <a:pt x="0" y="20471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775995" y="5036120"/>
            <a:ext cx="4940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Ｋ</a:t>
            </a:r>
            <a:endParaRPr kumimoji="1" lang="ja-JP" altLang="en-US" sz="32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666287" y="2220525"/>
            <a:ext cx="5004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Ｈ</a:t>
            </a:r>
            <a:endParaRPr kumimoji="1" lang="ja-JP" altLang="en-US" sz="32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924449" y="1101578"/>
            <a:ext cx="435779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△ＰＯＨと△ＰＯＫにおいて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仮定より、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∠ＰＨＯ＝∠ＰＫＯ＝９０</a:t>
            </a:r>
            <a:r>
              <a:rPr lang="en-US" altLang="ja-JP" sz="2400" dirty="0" smtClean="0"/>
              <a:t>°</a:t>
            </a:r>
            <a:r>
              <a:rPr lang="ja-JP" altLang="en-US" sz="2400" dirty="0" smtClean="0"/>
              <a:t>・・・①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∠ＰＯＨ＝∠ＰＯＫ  　　　　 ・・・②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ＰＯは共通</a:t>
            </a:r>
            <a:endParaRPr lang="en-US" altLang="ja-JP" sz="2400" dirty="0" smtClean="0"/>
          </a:p>
          <a:p>
            <a:r>
              <a:rPr kumimoji="1" lang="ja-JP" altLang="en-US" sz="2400" dirty="0"/>
              <a:t>ＰＯ＝</a:t>
            </a:r>
            <a:r>
              <a:rPr kumimoji="1" lang="ja-JP" altLang="en-US" sz="2400" dirty="0" smtClean="0"/>
              <a:t>ＰＯ　　　　　　　　　　 ・・・③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①、②、③より直角三角形の</a:t>
            </a:r>
            <a:endParaRPr lang="en-US" altLang="ja-JP" sz="2400" dirty="0" smtClean="0"/>
          </a:p>
          <a:p>
            <a:r>
              <a:rPr kumimoji="1" lang="ja-JP" altLang="en-US" sz="2400" dirty="0"/>
              <a:t>斜辺</a:t>
            </a:r>
            <a:r>
              <a:rPr kumimoji="1" lang="ja-JP" altLang="en-US" sz="2400" dirty="0" smtClean="0"/>
              <a:t>と</a:t>
            </a:r>
            <a:r>
              <a:rPr lang="ja-JP" altLang="en-US" sz="2400" dirty="0"/>
              <a:t>一つ</a:t>
            </a:r>
            <a:r>
              <a:rPr lang="ja-JP" altLang="en-US" sz="2400" dirty="0" smtClean="0"/>
              <a:t>の鋭角</a:t>
            </a:r>
            <a:r>
              <a:rPr kumimoji="1" lang="ja-JP" altLang="en-US" sz="2400" dirty="0" smtClean="0"/>
              <a:t>がそれぞれ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等しいので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△ＰＯＨ≡△ＰＫＯ</a:t>
            </a:r>
            <a:endParaRPr lang="en-US" altLang="ja-JP" sz="2400" dirty="0" smtClean="0"/>
          </a:p>
          <a:p>
            <a:r>
              <a:rPr kumimoji="1" lang="ja-JP" altLang="en-US" sz="2400" dirty="0"/>
              <a:t>合同な図形</a:t>
            </a:r>
            <a:r>
              <a:rPr kumimoji="1" lang="ja-JP" altLang="en-US" sz="2400" dirty="0" smtClean="0"/>
              <a:t>の対応する辺は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等しいので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ＰＨ＝ＰＫ</a:t>
            </a:r>
            <a:endParaRPr lang="en-US" altLang="ja-JP" sz="2400" dirty="0" smtClean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25248" y="4864822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●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31056" y="4659892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●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8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4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4" grpId="0" build="p"/>
      <p:bldP spid="35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4136" y="116632"/>
            <a:ext cx="8424936" cy="979365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800" dirty="0" smtClean="0"/>
              <a:t>練習問題　ＡＢ＝ＡＣの二等辺三角形ＡＢＣで、頂点Ａから底辺ＢＣに垂線を引き、その交点をＨとします。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19" y="1124745"/>
            <a:ext cx="5616625" cy="52772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400" dirty="0" smtClean="0"/>
              <a:t>(</a:t>
            </a:r>
            <a:r>
              <a:rPr kumimoji="1" lang="ja-JP" altLang="en-US" sz="2400" dirty="0" smtClean="0"/>
              <a:t>１</a:t>
            </a:r>
            <a:r>
              <a:rPr kumimoji="1" lang="en-US" altLang="ja-JP" sz="2400" dirty="0" smtClean="0"/>
              <a:t>)</a:t>
            </a:r>
            <a:r>
              <a:rPr kumimoji="1" lang="ja-JP" altLang="en-US" sz="2400" dirty="0" smtClean="0"/>
              <a:t>　この図をかきなさい。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en-US" altLang="ja-JP" sz="2400" dirty="0"/>
              <a:t>(</a:t>
            </a:r>
            <a:r>
              <a:rPr lang="ja-JP" altLang="en-US" sz="2400" dirty="0"/>
              <a:t>２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　ＢＨ＝ＣＨとなることを証明しなさい。</a:t>
            </a:r>
            <a:endParaRPr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△ＡＢＨと△ＡＣＨで、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仮定より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∠ＡＨＢ＝∠ＡＨＣ＝９０</a:t>
            </a:r>
            <a:r>
              <a:rPr lang="en-US" altLang="ja-JP" sz="2400" dirty="0" smtClean="0"/>
              <a:t>°</a:t>
            </a:r>
            <a:r>
              <a:rPr lang="ja-JP" altLang="en-US" sz="2400" dirty="0" smtClean="0"/>
              <a:t>・・・①</a:t>
            </a:r>
            <a:endParaRPr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/>
              <a:t>ＡＢ＝</a:t>
            </a:r>
            <a:r>
              <a:rPr kumimoji="1" lang="ja-JP" altLang="en-US" sz="2400" dirty="0" smtClean="0"/>
              <a:t>ＡＣ・・・②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ＡＨは共通・・・③</a:t>
            </a:r>
            <a:endParaRPr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①、②、③より直角三角形の斜辺と他の一辺がそれぞれ等しいので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△</a:t>
            </a:r>
            <a:r>
              <a:rPr lang="ja-JP" altLang="en-US" sz="2400" dirty="0" smtClean="0"/>
              <a:t>ＡＢＨ≡△ＡＣＨ</a:t>
            </a:r>
            <a:endParaRPr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/>
              <a:t>合同な図形</a:t>
            </a:r>
            <a:r>
              <a:rPr kumimoji="1" lang="ja-JP" altLang="en-US" sz="2400" dirty="0" smtClean="0"/>
              <a:t>の対応する辺は等しいので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ＢＨ＝</a:t>
            </a:r>
            <a:r>
              <a:rPr lang="ja-JP" altLang="en-US" sz="2400" dirty="0" smtClean="0"/>
              <a:t>ＣＨ</a:t>
            </a:r>
            <a:endParaRPr kumimoji="1" lang="en-US" altLang="ja-JP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918987" y="1288379"/>
            <a:ext cx="441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Ａ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276704" y="5878817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Ｂ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589072" y="5878817"/>
            <a:ext cx="450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Ｃ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933689" y="5878817"/>
            <a:ext cx="460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Ｈ</a:t>
            </a:r>
            <a:endParaRPr kumimoji="1" lang="ja-JP" altLang="en-US" sz="2800" dirty="0"/>
          </a:p>
        </p:txBody>
      </p:sp>
      <p:cxnSp>
        <p:nvCxnSpPr>
          <p:cNvPr id="9" name="直線コネクタ 8"/>
          <p:cNvCxnSpPr>
            <a:stCxn id="4" idx="3"/>
            <a:endCxn id="4" idx="0"/>
          </p:cNvCxnSpPr>
          <p:nvPr/>
        </p:nvCxnSpPr>
        <p:spPr>
          <a:xfrm flipV="1">
            <a:off x="7153461" y="1774361"/>
            <a:ext cx="0" cy="4104456"/>
          </a:xfrm>
          <a:prstGeom prst="line">
            <a:avLst/>
          </a:prstGeom>
          <a:ln w="285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二等辺三角形 3"/>
          <p:cNvSpPr/>
          <p:nvPr/>
        </p:nvSpPr>
        <p:spPr>
          <a:xfrm>
            <a:off x="5497277" y="1774361"/>
            <a:ext cx="3312368" cy="410445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リーフォーム 16"/>
          <p:cNvSpPr/>
          <p:nvPr/>
        </p:nvSpPr>
        <p:spPr>
          <a:xfrm>
            <a:off x="6862401" y="5582123"/>
            <a:ext cx="301479" cy="295481"/>
          </a:xfrm>
          <a:custGeom>
            <a:avLst/>
            <a:gdLst>
              <a:gd name="connsiteX0" fmla="*/ 191068 w 191068"/>
              <a:gd name="connsiteY0" fmla="*/ 0 h 204716"/>
              <a:gd name="connsiteX1" fmla="*/ 0 w 191068"/>
              <a:gd name="connsiteY1" fmla="*/ 0 h 204716"/>
              <a:gd name="connsiteX2" fmla="*/ 0 w 191068"/>
              <a:gd name="connsiteY2" fmla="*/ 204716 h 204716"/>
              <a:gd name="connsiteX3" fmla="*/ 0 w 191068"/>
              <a:gd name="connsiteY3" fmla="*/ 204716 h 20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068" h="204716">
                <a:moveTo>
                  <a:pt x="191068" y="0"/>
                </a:moveTo>
                <a:lnTo>
                  <a:pt x="0" y="0"/>
                </a:lnTo>
                <a:lnTo>
                  <a:pt x="0" y="204716"/>
                </a:lnTo>
                <a:lnTo>
                  <a:pt x="0" y="20471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47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17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1031</TotalTime>
  <Words>211</Words>
  <Application>Microsoft Office PowerPoint</Application>
  <PresentationFormat>画面に合わせる (4:3)</PresentationFormat>
  <Paragraphs>109</Paragraphs>
  <Slides>9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​​テーマ</vt:lpstr>
      <vt:lpstr>直角三角形の合同</vt:lpstr>
      <vt:lpstr>四角形ABCDにおいて、ADの長さを求めなさい。</vt:lpstr>
      <vt:lpstr>四角形ABCDにおいて、ADの長さを求めなさい。</vt:lpstr>
      <vt:lpstr>PowerPoint プレゼンテーション</vt:lpstr>
      <vt:lpstr>直角三角形の合同条件</vt:lpstr>
      <vt:lpstr>問２　下の図の三角形を、合同な三角形の組に分けなさい。また、そのとき使った合同条件をいいなさい。</vt:lpstr>
      <vt:lpstr>例題1　∠XOYの内部の点Pから、2辺OX、OYに引いた垂線PH,PKの長さが等しいとき、OPは∠XOYを2等分することを証明しなさい。</vt:lpstr>
      <vt:lpstr>問３　∠XOYの二等分線上の点Ｐから、２辺ＯＸ、ＯＹに垂線ＰＨ，ＰＫをひくとき、ＰＨ＝ＰＫとなることを証明しなさい。</vt:lpstr>
      <vt:lpstr>練習問題　ＡＢ＝ＡＣの二等辺三角形ＡＢＣで、頂点Ａから底辺ＢＣに垂線を引き、その交点をＨとします。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三角形の相似条件</dc:title>
  <dc:creator>kajukun</dc:creator>
  <cp:lastModifiedBy>teacher</cp:lastModifiedBy>
  <cp:revision>75</cp:revision>
  <dcterms:created xsi:type="dcterms:W3CDTF">2013-10-23T12:27:30Z</dcterms:created>
  <dcterms:modified xsi:type="dcterms:W3CDTF">2015-12-13T22:43:54Z</dcterms:modified>
</cp:coreProperties>
</file>