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4" r:id="rId3"/>
    <p:sldId id="273" r:id="rId4"/>
    <p:sldId id="272" r:id="rId5"/>
    <p:sldId id="271" r:id="rId6"/>
    <p:sldId id="258" r:id="rId7"/>
    <p:sldId id="275" r:id="rId8"/>
    <p:sldId id="277" r:id="rId9"/>
    <p:sldId id="278" r:id="rId10"/>
    <p:sldId id="276" r:id="rId11"/>
    <p:sldId id="263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611-B955-428F-BABB-FC66B5A01104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2C7DD-817E-4C0F-B4A8-BAA01E0BA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2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2C7DD-817E-4C0F-B4A8-BAA01E0BA35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27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2C7DD-817E-4C0F-B4A8-BAA01E0BA35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27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2C7DD-817E-4C0F-B4A8-BAA01E0BA35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54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3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3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3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96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7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8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7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9BB2-BFD8-409D-99D3-9942A7AB647F}" type="datetimeFigureOut">
              <a:rPr kumimoji="1" lang="ja-JP" altLang="en-US" smtClean="0"/>
              <a:t>2015/11/18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7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.jp/url?sa=i&amp;rct=j&amp;q=&amp;esrc=s&amp;source=images&amp;cd=&amp;cad=rja&amp;uact=8&amp;ved=0CAcQjRxqFQoTCKCJ4ZHXmMkCFccVlAodo4AAsg&amp;url=http://www.irasutoya.com/2013/03/blog-post_5315.html&amp;psig=AFQjCNG_rf11j6JpT41YhArKB-uxysgZOw&amp;ust=144789171138403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三角形の合同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2492896"/>
            <a:ext cx="8568952" cy="381642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800" dirty="0" smtClean="0">
                <a:solidFill>
                  <a:schemeClr val="tx1"/>
                </a:solidFill>
              </a:rPr>
              <a:t>「合同な三角形の作図を通して三角形の合同条件を導き、それを理解する。」</a:t>
            </a:r>
            <a:endParaRPr lang="en-US" altLang="ja-JP" sz="4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4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2956" y="5445224"/>
            <a:ext cx="7069404" cy="1152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ja-JP" altLang="en-US" dirty="0" smtClean="0">
                <a:solidFill>
                  <a:srgbClr val="FF0000"/>
                </a:solidFill>
              </a:rPr>
              <a:t>組の辺とその</a:t>
            </a:r>
            <a:r>
              <a:rPr kumimoji="1" lang="ja-JP" altLang="en-US" smtClean="0">
                <a:solidFill>
                  <a:srgbClr val="FF0000"/>
                </a:solidFill>
              </a:rPr>
              <a:t>間にない角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の場合は、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三角形は一つに決まらない。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20201502">
            <a:off x="946522" y="1427854"/>
            <a:ext cx="3596245" cy="2695599"/>
            <a:chOff x="205241" y="253452"/>
            <a:chExt cx="3803193" cy="3004906"/>
          </a:xfrm>
        </p:grpSpPr>
        <p:sp>
          <p:nvSpPr>
            <p:cNvPr id="5" name="フリーフォーム 4"/>
            <p:cNvSpPr/>
            <p:nvPr/>
          </p:nvSpPr>
          <p:spPr>
            <a:xfrm rot="21595714">
              <a:off x="535595" y="733715"/>
              <a:ext cx="3058510" cy="2198671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 rot="1398498">
              <a:off x="2357367" y="253452"/>
              <a:ext cx="4042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Ａ</a:t>
              </a:r>
              <a:endParaRPr kumimoji="1" lang="ja-JP" altLang="en-US" sz="24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 rot="1398498">
              <a:off x="3594538" y="2780928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Ｃ</a:t>
              </a:r>
              <a:endParaRPr kumimoji="1" lang="ja-JP" altLang="en-US" sz="24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 rot="1398498">
              <a:off x="205241" y="279669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Ｂ</a:t>
              </a:r>
              <a:endParaRPr kumimoji="1" lang="ja-JP" altLang="en-US" sz="2400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 rot="17737809">
            <a:off x="4674106" y="1738591"/>
            <a:ext cx="3670999" cy="2507843"/>
            <a:chOff x="145683" y="449643"/>
            <a:chExt cx="3927634" cy="2795607"/>
          </a:xfrm>
        </p:grpSpPr>
        <p:sp>
          <p:nvSpPr>
            <p:cNvPr id="10" name="フリーフォーム 9"/>
            <p:cNvSpPr/>
            <p:nvPr/>
          </p:nvSpPr>
          <p:spPr>
            <a:xfrm>
              <a:off x="536028" y="843680"/>
              <a:ext cx="3058510" cy="2088706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3862191">
              <a:off x="2285771" y="436047"/>
              <a:ext cx="466748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Ｄ</a:t>
              </a:r>
              <a:endParaRPr kumimoji="1" lang="ja-JP" altLang="en-US" sz="24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 rot="3862191">
              <a:off x="3614417" y="2771438"/>
              <a:ext cx="423862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Ｆ</a:t>
              </a:r>
              <a:endParaRPr kumimoji="1" lang="ja-JP" altLang="en-US" sz="24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 rot="3862191">
              <a:off x="167319" y="2772947"/>
              <a:ext cx="450667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Ｅ</a:t>
              </a:r>
              <a:endParaRPr kumimoji="1" lang="ja-JP" altLang="en-US" sz="2400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3563888" y="2013908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3㎝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39816" y="1783075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3㎝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68667" y="3763403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4㎝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18819" y="3152487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4㎝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28757" y="3786797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30</a:t>
            </a:r>
            <a:r>
              <a:rPr lang="en-US" altLang="ja-JP" sz="2400" dirty="0" smtClean="0"/>
              <a:t>°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57035" y="4017558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30</a:t>
            </a:r>
            <a:r>
              <a:rPr lang="en-US" altLang="ja-JP" sz="2400" dirty="0" smtClean="0"/>
              <a:t>°</a:t>
            </a:r>
            <a:endParaRPr kumimoji="1" lang="ja-JP" altLang="en-US" sz="2400" dirty="0"/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444429" y="210685"/>
            <a:ext cx="8435280" cy="1011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/>
              <a:t>次の２つの三角形は合同になりますか。また、それはなぜですか。</a:t>
            </a:r>
            <a:endParaRPr lang="ja-JP" altLang="en-US" sz="3600" dirty="0"/>
          </a:p>
        </p:txBody>
      </p:sp>
      <p:sp>
        <p:nvSpPr>
          <p:cNvPr id="22" name="円弧 21"/>
          <p:cNvSpPr/>
          <p:nvPr/>
        </p:nvSpPr>
        <p:spPr>
          <a:xfrm>
            <a:off x="3757363" y="332656"/>
            <a:ext cx="4230136" cy="3925743"/>
          </a:xfrm>
          <a:prstGeom prst="arc">
            <a:avLst>
              <a:gd name="adj1" fmla="val 20155097"/>
              <a:gd name="adj2" fmla="val 3800212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5847187" y="2338949"/>
            <a:ext cx="1354735" cy="14782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3.bp.blogspot.com/-SUz6ceiMtwk/UOFJuzznQZI/AAAAAAAAKBc/SRkl9Vdycjw/s1600/bunbougu_compas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0494" flipH="1">
            <a:off x="4682532" y="-5340"/>
            <a:ext cx="1422206" cy="2484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テキスト ボックス 32"/>
          <p:cNvSpPr txBox="1"/>
          <p:nvPr/>
        </p:nvSpPr>
        <p:spPr>
          <a:xfrm>
            <a:off x="6524554" y="2738343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3㎝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7408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 animBg="1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632" y="751541"/>
            <a:ext cx="8640960" cy="5777191"/>
          </a:xfrm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kumimoji="1" lang="ja-JP" altLang="en-US" sz="2800" dirty="0" smtClean="0"/>
              <a:t>２つの三角形は、次のどれかが成り立てば合同である</a:t>
            </a:r>
            <a:r>
              <a:rPr kumimoji="1" lang="ja-JP" altLang="en-US" sz="2400" dirty="0" smtClean="0"/>
              <a:t>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dirty="0" smtClean="0"/>
              <a:t>①　（　　　　　　　　　　　　　　　　　　　）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　（　　　　　　　　　　　　　　　　　　　）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③　（　　　　　　　　　　　　　　　　　　　）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9595" y="116632"/>
            <a:ext cx="5135494" cy="57606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三角形の合同条件</a:t>
            </a:r>
            <a:endParaRPr kumimoji="1" lang="ja-JP" altLang="en-US" sz="40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398201" y="1709166"/>
            <a:ext cx="1834839" cy="1095301"/>
            <a:chOff x="1320555" y="1521468"/>
            <a:chExt cx="1540524" cy="1515282"/>
          </a:xfrm>
        </p:grpSpPr>
        <p:sp>
          <p:nvSpPr>
            <p:cNvPr id="5" name="二等辺三角形 4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445221" y="3409999"/>
            <a:ext cx="1834839" cy="1095301"/>
            <a:chOff x="1320555" y="1521468"/>
            <a:chExt cx="1540524" cy="1515282"/>
          </a:xfrm>
        </p:grpSpPr>
        <p:sp>
          <p:nvSpPr>
            <p:cNvPr id="21" name="二等辺三角形 20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4398201" y="5213389"/>
            <a:ext cx="1834839" cy="1095301"/>
            <a:chOff x="1320555" y="1521468"/>
            <a:chExt cx="1540524" cy="1515282"/>
          </a:xfrm>
        </p:grpSpPr>
        <p:sp>
          <p:nvSpPr>
            <p:cNvPr id="37" name="二等辺三角形 36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6623179" y="1712492"/>
            <a:ext cx="1902010" cy="1197667"/>
            <a:chOff x="1255475" y="1521468"/>
            <a:chExt cx="1596921" cy="1656899"/>
          </a:xfrm>
        </p:grpSpPr>
        <p:sp>
          <p:nvSpPr>
            <p:cNvPr id="58" name="二等辺三角形 57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2095864" y="1521468"/>
              <a:ext cx="342122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504891" y="2667419"/>
              <a:ext cx="347505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1255475" y="2667419"/>
              <a:ext cx="354234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6533365" y="3420126"/>
            <a:ext cx="1928620" cy="1197667"/>
            <a:chOff x="1233135" y="1521468"/>
            <a:chExt cx="1619262" cy="1656899"/>
          </a:xfrm>
        </p:grpSpPr>
        <p:sp>
          <p:nvSpPr>
            <p:cNvPr id="63" name="二等辺三角形 62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2095864" y="1521468"/>
              <a:ext cx="342122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2504891" y="2667419"/>
              <a:ext cx="347506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1233135" y="2667419"/>
              <a:ext cx="354234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6533366" y="5213389"/>
            <a:ext cx="1934629" cy="1197667"/>
            <a:chOff x="1228089" y="1521468"/>
            <a:chExt cx="1624307" cy="1656899"/>
          </a:xfrm>
        </p:grpSpPr>
        <p:sp>
          <p:nvSpPr>
            <p:cNvPr id="69" name="二等辺三角形 68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2095864" y="1521468"/>
              <a:ext cx="342122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2504891" y="2667419"/>
              <a:ext cx="347505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1228089" y="2667419"/>
              <a:ext cx="354234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2602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654847"/>
              </p:ext>
            </p:extLst>
          </p:nvPr>
        </p:nvGraphicFramePr>
        <p:xfrm>
          <a:off x="173834" y="1094633"/>
          <a:ext cx="88924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</a:tblGrid>
              <a:tr h="3604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905" y="97636"/>
            <a:ext cx="8784975" cy="979929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次の三角形のうち、△</a:t>
            </a:r>
            <a:r>
              <a:rPr kumimoji="1" lang="en-US" altLang="ja-JP" sz="3600" dirty="0" smtClean="0"/>
              <a:t>ABC</a:t>
            </a:r>
            <a:r>
              <a:rPr kumimoji="1" lang="ja-JP" altLang="en-US" sz="3600" dirty="0" smtClean="0"/>
              <a:t>とぴったり重なる三角形はどれでしょう。</a:t>
            </a:r>
            <a:endParaRPr kumimoji="1" lang="ja-JP" altLang="en-US" sz="3600" dirty="0"/>
          </a:p>
        </p:txBody>
      </p:sp>
      <p:sp>
        <p:nvSpPr>
          <p:cNvPr id="17" name="フリーフォーム 16"/>
          <p:cNvSpPr/>
          <p:nvPr/>
        </p:nvSpPr>
        <p:spPr>
          <a:xfrm>
            <a:off x="533874" y="1810619"/>
            <a:ext cx="1140032" cy="2576946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2379842" y="1810619"/>
            <a:ext cx="1140032" cy="2576946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 rot="5400000" flipV="1">
            <a:off x="6661089" y="2730569"/>
            <a:ext cx="1140032" cy="2926664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 flipH="1">
            <a:off x="6091073" y="1106562"/>
            <a:ext cx="1140032" cy="2576946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06401" y="1375123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26191" y="3450265"/>
            <a:ext cx="357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L</a:t>
            </a:r>
            <a:endParaRPr kumimoji="1" lang="ja-JP" altLang="en-US" sz="3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239179" y="650359"/>
            <a:ext cx="316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J</a:t>
            </a:r>
            <a:endParaRPr kumimoji="1" lang="ja-JP" altLang="en-US" sz="3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28166" y="3039110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</a:t>
            </a:r>
            <a:endParaRPr kumimoji="1" lang="ja-JP" altLang="en-US" sz="32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864032" y="3969120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16420" y="94274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G</a:t>
            </a:r>
            <a:endParaRPr kumimoji="1" lang="ja-JP" altLang="en-US" sz="32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79356" y="3331497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E</a:t>
            </a:r>
            <a:endParaRPr kumimoji="1" lang="ja-JP" altLang="en-US" sz="3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57585" y="1363494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D</a:t>
            </a:r>
            <a:endParaRPr kumimoji="1" lang="ja-JP" altLang="en-US" sz="3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90212" y="4158651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F</a:t>
            </a:r>
            <a:endParaRPr kumimoji="1" lang="ja-JP" altLang="en-US" sz="3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617454" y="4158652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6926" y="3331498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  <p:sp>
        <p:nvSpPr>
          <p:cNvPr id="34" name="フリーフォーム 33"/>
          <p:cNvSpPr/>
          <p:nvPr/>
        </p:nvSpPr>
        <p:spPr>
          <a:xfrm flipH="1">
            <a:off x="3918250" y="1433425"/>
            <a:ext cx="1440160" cy="2576946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644404" y="4471529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313899" y="4095176"/>
            <a:ext cx="535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M</a:t>
            </a:r>
            <a:endParaRPr kumimoji="1" lang="ja-JP" altLang="en-US" sz="3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28971" y="3157877"/>
            <a:ext cx="449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N</a:t>
            </a:r>
            <a:endParaRPr kumimoji="1" lang="ja-JP" altLang="en-US" sz="3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231105" y="2573103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K</a:t>
            </a:r>
            <a:endParaRPr kumimoji="1" lang="ja-JP" altLang="en-US" sz="32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41445" y="305731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①</a:t>
            </a:r>
            <a:endParaRPr kumimoji="1" lang="ja-JP" altLang="en-US" sz="3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705288" y="315787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②</a:t>
            </a:r>
            <a:endParaRPr kumimoji="1" lang="ja-JP" altLang="en-US" sz="32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340812" y="274085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③</a:t>
            </a:r>
            <a:endParaRPr kumimoji="1" lang="ja-JP" altLang="en-US" sz="3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397235" y="239326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④</a:t>
            </a:r>
            <a:endParaRPr kumimoji="1" lang="ja-JP" altLang="en-US" sz="3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331453" y="398958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⑤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021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351390"/>
            <a:ext cx="8640960" cy="28083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合同な図形では、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対応する線分の長さ</a:t>
            </a:r>
            <a:r>
              <a:rPr kumimoji="1" lang="ja-JP" altLang="en-US" dirty="0" smtClean="0"/>
              <a:t>はそれぞれ等しい。</a:t>
            </a:r>
            <a:endParaRPr kumimoji="1" lang="en-US" altLang="ja-JP" dirty="0" smtClean="0"/>
          </a:p>
          <a:p>
            <a:r>
              <a:rPr lang="ja-JP" altLang="en-US" dirty="0"/>
              <a:t>合同な図形では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0000"/>
                </a:solidFill>
              </a:rPr>
              <a:t>対応する角の大きさ</a:t>
            </a:r>
            <a:r>
              <a:rPr lang="ja-JP" altLang="en-US" dirty="0" smtClean="0"/>
              <a:t>はそれぞれ等しい。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3358"/>
            <a:ext cx="82296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合同な図形の性質</a:t>
            </a:r>
            <a:endParaRPr kumimoji="1" lang="ja-JP" altLang="en-US" dirty="0"/>
          </a:p>
        </p:txBody>
      </p:sp>
      <p:sp>
        <p:nvSpPr>
          <p:cNvPr id="4" name="フリーフォーム 3"/>
          <p:cNvSpPr/>
          <p:nvPr/>
        </p:nvSpPr>
        <p:spPr>
          <a:xfrm>
            <a:off x="5292080" y="3639950"/>
            <a:ext cx="2286000" cy="2207172"/>
          </a:xfrm>
          <a:custGeom>
            <a:avLst/>
            <a:gdLst>
              <a:gd name="connsiteX0" fmla="*/ 2049517 w 2286000"/>
              <a:gd name="connsiteY0" fmla="*/ 0 h 2207172"/>
              <a:gd name="connsiteX1" fmla="*/ 204952 w 2286000"/>
              <a:gd name="connsiteY1" fmla="*/ 788276 h 2207172"/>
              <a:gd name="connsiteX2" fmla="*/ 0 w 2286000"/>
              <a:gd name="connsiteY2" fmla="*/ 2207172 h 2207172"/>
              <a:gd name="connsiteX3" fmla="*/ 2286000 w 2286000"/>
              <a:gd name="connsiteY3" fmla="*/ 2191407 h 2207172"/>
              <a:gd name="connsiteX4" fmla="*/ 2049517 w 2286000"/>
              <a:gd name="connsiteY4" fmla="*/ 0 h 220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07172">
                <a:moveTo>
                  <a:pt x="2049517" y="0"/>
                </a:moveTo>
                <a:lnTo>
                  <a:pt x="204952" y="788276"/>
                </a:lnTo>
                <a:lnTo>
                  <a:pt x="0" y="2207172"/>
                </a:lnTo>
                <a:lnTo>
                  <a:pt x="2286000" y="2191407"/>
                </a:lnTo>
                <a:lnTo>
                  <a:pt x="2049517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5292080" y="3639950"/>
            <a:ext cx="2286000" cy="2207172"/>
          </a:xfrm>
          <a:custGeom>
            <a:avLst/>
            <a:gdLst>
              <a:gd name="connsiteX0" fmla="*/ 2049517 w 2286000"/>
              <a:gd name="connsiteY0" fmla="*/ 0 h 2207172"/>
              <a:gd name="connsiteX1" fmla="*/ 204952 w 2286000"/>
              <a:gd name="connsiteY1" fmla="*/ 788276 h 2207172"/>
              <a:gd name="connsiteX2" fmla="*/ 0 w 2286000"/>
              <a:gd name="connsiteY2" fmla="*/ 2207172 h 2207172"/>
              <a:gd name="connsiteX3" fmla="*/ 2286000 w 2286000"/>
              <a:gd name="connsiteY3" fmla="*/ 2191407 h 2207172"/>
              <a:gd name="connsiteX4" fmla="*/ 2049517 w 2286000"/>
              <a:gd name="connsiteY4" fmla="*/ 0 h 220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07172">
                <a:moveTo>
                  <a:pt x="2049517" y="0"/>
                </a:moveTo>
                <a:lnTo>
                  <a:pt x="204952" y="788276"/>
                </a:lnTo>
                <a:lnTo>
                  <a:pt x="0" y="2207172"/>
                </a:lnTo>
                <a:lnTo>
                  <a:pt x="2286000" y="2191407"/>
                </a:lnTo>
                <a:lnTo>
                  <a:pt x="2049517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74544" y="3230221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D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28570" y="5560387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17681" y="3951405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58006" y="5554734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94363" y="3168784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73816" y="556038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F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66825" y="3951402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E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615509" y="5554733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G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58277" y="6021288"/>
            <a:ext cx="5909759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四角形</a:t>
            </a:r>
            <a:r>
              <a:rPr kumimoji="1" lang="en-US" altLang="ja-JP" sz="3600" dirty="0" smtClean="0"/>
              <a:t>ABCD</a:t>
            </a:r>
            <a:r>
              <a:rPr kumimoji="1" lang="ja-JP" altLang="en-US" sz="3600" dirty="0" smtClean="0"/>
              <a:t>　</a:t>
            </a:r>
            <a:r>
              <a:rPr kumimoji="1" lang="ja-JP" altLang="en-US" sz="4400" dirty="0" smtClean="0"/>
              <a:t>≡</a:t>
            </a:r>
            <a:r>
              <a:rPr kumimoji="1" lang="ja-JP" altLang="en-US" sz="3600" dirty="0" smtClean="0"/>
              <a:t>　四角形</a:t>
            </a:r>
            <a:r>
              <a:rPr kumimoji="1" lang="en-US" altLang="ja-JP" sz="3600" dirty="0" smtClean="0"/>
              <a:t>EFGH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8482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1111E-6 L -0.39288 1.11111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  <p:bldP spid="5" grpId="1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390321"/>
              </p:ext>
            </p:extLst>
          </p:nvPr>
        </p:nvGraphicFramePr>
        <p:xfrm>
          <a:off x="173834" y="1094633"/>
          <a:ext cx="88924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  <a:gridCol w="370520"/>
              </a:tblGrid>
              <a:tr h="3604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2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905" y="97636"/>
            <a:ext cx="8784975" cy="979929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次の三角形のうち、△</a:t>
            </a:r>
            <a:r>
              <a:rPr kumimoji="1" lang="en-US" altLang="ja-JP" sz="3600" dirty="0" smtClean="0"/>
              <a:t>ABC</a:t>
            </a:r>
            <a:r>
              <a:rPr kumimoji="1" lang="ja-JP" altLang="en-US" sz="3600" dirty="0" smtClean="0"/>
              <a:t>とぴったり重なる三角形はどれでしょう。</a:t>
            </a:r>
            <a:endParaRPr kumimoji="1" lang="ja-JP" altLang="en-US" sz="3600" dirty="0"/>
          </a:p>
        </p:txBody>
      </p:sp>
      <p:sp>
        <p:nvSpPr>
          <p:cNvPr id="17" name="フリーフォーム 16"/>
          <p:cNvSpPr/>
          <p:nvPr/>
        </p:nvSpPr>
        <p:spPr>
          <a:xfrm>
            <a:off x="533874" y="1810619"/>
            <a:ext cx="1140032" cy="2576946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2379842" y="1810619"/>
            <a:ext cx="1140032" cy="2576946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 rot="5400000" flipV="1">
            <a:off x="6661089" y="2730569"/>
            <a:ext cx="1140032" cy="2926664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 flipH="1">
            <a:off x="6091073" y="1106562"/>
            <a:ext cx="1140032" cy="2576946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06401" y="1375123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26191" y="3450265"/>
            <a:ext cx="357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L</a:t>
            </a:r>
            <a:endParaRPr kumimoji="1" lang="ja-JP" altLang="en-US" sz="3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239179" y="650359"/>
            <a:ext cx="316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J</a:t>
            </a:r>
            <a:endParaRPr kumimoji="1" lang="ja-JP" altLang="en-US" sz="3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28166" y="3039110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</a:t>
            </a:r>
            <a:endParaRPr kumimoji="1" lang="ja-JP" altLang="en-US" sz="32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864032" y="3969120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16420" y="94274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G</a:t>
            </a:r>
            <a:endParaRPr kumimoji="1" lang="ja-JP" altLang="en-US" sz="32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79356" y="3331497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E</a:t>
            </a:r>
            <a:endParaRPr kumimoji="1" lang="ja-JP" altLang="en-US" sz="3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57585" y="1363494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D</a:t>
            </a:r>
            <a:endParaRPr kumimoji="1" lang="ja-JP" altLang="en-US" sz="3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90212" y="4158651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F</a:t>
            </a:r>
            <a:endParaRPr kumimoji="1" lang="ja-JP" altLang="en-US" sz="3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617454" y="4158652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6926" y="3331498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  <p:sp>
        <p:nvSpPr>
          <p:cNvPr id="34" name="フリーフォーム 33"/>
          <p:cNvSpPr/>
          <p:nvPr/>
        </p:nvSpPr>
        <p:spPr>
          <a:xfrm flipH="1">
            <a:off x="3918250" y="1433425"/>
            <a:ext cx="1440160" cy="2576946"/>
          </a:xfrm>
          <a:custGeom>
            <a:avLst/>
            <a:gdLst>
              <a:gd name="connsiteX0" fmla="*/ 748146 w 1140032"/>
              <a:gd name="connsiteY0" fmla="*/ 0 h 2576946"/>
              <a:gd name="connsiteX1" fmla="*/ 1140032 w 1140032"/>
              <a:gd name="connsiteY1" fmla="*/ 2576946 h 2576946"/>
              <a:gd name="connsiteX2" fmla="*/ 0 w 1140032"/>
              <a:gd name="connsiteY2" fmla="*/ 1840676 h 2576946"/>
              <a:gd name="connsiteX3" fmla="*/ 748146 w 1140032"/>
              <a:gd name="connsiteY3" fmla="*/ 0 h 257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032" h="2576946">
                <a:moveTo>
                  <a:pt x="748146" y="0"/>
                </a:moveTo>
                <a:lnTo>
                  <a:pt x="1140032" y="2576946"/>
                </a:lnTo>
                <a:lnTo>
                  <a:pt x="0" y="1840676"/>
                </a:lnTo>
                <a:lnTo>
                  <a:pt x="748146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644404" y="4471529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313899" y="4095176"/>
            <a:ext cx="535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M</a:t>
            </a:r>
            <a:endParaRPr kumimoji="1" lang="ja-JP" altLang="en-US" sz="3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28971" y="3157877"/>
            <a:ext cx="449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N</a:t>
            </a:r>
            <a:endParaRPr kumimoji="1" lang="ja-JP" altLang="en-US" sz="3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231105" y="2573103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K</a:t>
            </a:r>
            <a:endParaRPr kumimoji="1" lang="ja-JP" altLang="en-US" sz="32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41445" y="305731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①</a:t>
            </a:r>
            <a:endParaRPr kumimoji="1" lang="ja-JP" altLang="en-US" sz="3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705288" y="315787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②</a:t>
            </a:r>
            <a:endParaRPr kumimoji="1" lang="ja-JP" altLang="en-US" sz="32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340812" y="274085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③</a:t>
            </a:r>
            <a:endParaRPr kumimoji="1" lang="ja-JP" altLang="en-US" sz="3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397235" y="239326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④</a:t>
            </a:r>
            <a:endParaRPr kumimoji="1" lang="ja-JP" altLang="en-US" sz="3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331453" y="398958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⑤</a:t>
            </a:r>
            <a:endParaRPr kumimoji="1" lang="ja-JP" altLang="en-US" sz="3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146926" y="4938979"/>
            <a:ext cx="89546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上の三角形で、①と②、①と④が合同であることを、</a:t>
            </a:r>
            <a:endParaRPr lang="en-US" altLang="ja-JP" sz="2800" dirty="0" smtClean="0"/>
          </a:p>
          <a:p>
            <a:r>
              <a:rPr lang="ja-JP" altLang="en-US" sz="2800" dirty="0" smtClean="0"/>
              <a:t>記号</a:t>
            </a:r>
            <a:r>
              <a:rPr lang="ja-JP" altLang="en-US" sz="3200" dirty="0" smtClean="0"/>
              <a:t>≡</a:t>
            </a:r>
            <a:r>
              <a:rPr lang="ja-JP" altLang="en-US" sz="2800" dirty="0" smtClean="0"/>
              <a:t>を使って表しなさい。</a:t>
            </a:r>
            <a:endParaRPr lang="en-US" altLang="ja-JP" sz="2800" dirty="0" smtClean="0"/>
          </a:p>
          <a:p>
            <a:r>
              <a:rPr lang="ja-JP" altLang="en-US" sz="2400" dirty="0" smtClean="0"/>
              <a:t>　　　　　　　　①と②　　　　　　　　　　　　　　　　　　①と④</a:t>
            </a:r>
            <a:endParaRPr lang="en-US" altLang="ja-JP" sz="2400" dirty="0" smtClean="0"/>
          </a:p>
          <a:p>
            <a:r>
              <a:rPr lang="ja-JP" altLang="en-US" sz="2400" dirty="0" smtClean="0"/>
              <a:t>（　　　　　　　　　　　　　　　　　　　　）（　　　　　　　　　　　　　　　　　　　　）</a:t>
            </a:r>
            <a:endParaRPr lang="en-US" altLang="ja-JP" sz="3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46742" y="6166751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△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ABC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≡△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DEF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581761" y="6163529"/>
            <a:ext cx="2408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△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ABC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≡△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JKL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1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4197" y="116632"/>
            <a:ext cx="8229600" cy="432048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△ＡＢＣと合同な三角形を作図しよう。</a:t>
            </a:r>
            <a:endParaRPr kumimoji="1" lang="ja-JP" altLang="en-US" sz="32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449706" y="750797"/>
            <a:ext cx="3596245" cy="2011697"/>
            <a:chOff x="205241" y="1015828"/>
            <a:chExt cx="3803193" cy="2242530"/>
          </a:xfrm>
        </p:grpSpPr>
        <p:sp>
          <p:nvSpPr>
            <p:cNvPr id="6" name="フリーフォーム 5"/>
            <p:cNvSpPr/>
            <p:nvPr/>
          </p:nvSpPr>
          <p:spPr>
            <a:xfrm>
              <a:off x="536028" y="1466193"/>
              <a:ext cx="3058510" cy="1466193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265861" y="1015828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Ａ</a:t>
              </a:r>
              <a:endParaRPr kumimoji="1" lang="ja-JP" altLang="en-US" sz="24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594538" y="2780928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Ｃ</a:t>
              </a:r>
              <a:endParaRPr kumimoji="1" lang="ja-JP" altLang="en-US" sz="24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05241" y="279669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Ｂ</a:t>
              </a:r>
              <a:endParaRPr kumimoji="1" lang="ja-JP" altLang="en-US" sz="2400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941025" y="750797"/>
            <a:ext cx="3554690" cy="2011697"/>
            <a:chOff x="205241" y="1015828"/>
            <a:chExt cx="3803193" cy="2242530"/>
          </a:xfrm>
        </p:grpSpPr>
        <p:sp>
          <p:nvSpPr>
            <p:cNvPr id="12" name="フリーフォーム 11"/>
            <p:cNvSpPr/>
            <p:nvPr/>
          </p:nvSpPr>
          <p:spPr>
            <a:xfrm>
              <a:off x="536028" y="1466193"/>
              <a:ext cx="3058510" cy="1466193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265861" y="1015828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Ａ</a:t>
              </a:r>
              <a:endParaRPr kumimoji="1" lang="ja-JP" altLang="en-US" sz="24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594538" y="2780928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Ｃ</a:t>
              </a:r>
              <a:endParaRPr kumimoji="1" lang="ja-JP" altLang="en-US" sz="24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05241" y="279669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Ｂ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780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632" y="751541"/>
            <a:ext cx="8640960" cy="577719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kumimoji="1" lang="ja-JP" altLang="en-US" sz="2800" dirty="0" smtClean="0"/>
              <a:t>２つの三角形は、次のどれかが成り立てば合同である</a:t>
            </a:r>
            <a:r>
              <a:rPr kumimoji="1" lang="ja-JP" altLang="en-US" sz="2400" dirty="0" smtClean="0"/>
              <a:t>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dirty="0" smtClean="0"/>
              <a:t>①　３組の辺がそれぞれ等しい。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rgbClr val="FF0000"/>
                </a:solidFill>
              </a:rPr>
              <a:t>　ａ</a:t>
            </a:r>
            <a:r>
              <a:rPr lang="ja-JP" altLang="en-US" sz="2800" dirty="0">
                <a:solidFill>
                  <a:srgbClr val="FF0000"/>
                </a:solidFill>
              </a:rPr>
              <a:t>＝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ａ‘　ｂ＝</a:t>
            </a:r>
            <a:r>
              <a:rPr kumimoji="1" lang="ja-JP" altLang="en-US" sz="2800" dirty="0" err="1" smtClean="0">
                <a:solidFill>
                  <a:srgbClr val="FF0000"/>
                </a:solidFill>
              </a:rPr>
              <a:t>ｂ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’　ｃ＝ｃ‘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　</a:t>
            </a:r>
            <a:r>
              <a:rPr lang="en-US" altLang="ja-JP" dirty="0" smtClean="0"/>
              <a:t>2</a:t>
            </a:r>
            <a:r>
              <a:rPr lang="ja-JP" altLang="en-US" dirty="0" smtClean="0"/>
              <a:t>組の辺とその間の角が</a:t>
            </a:r>
            <a:r>
              <a:rPr lang="ja-JP" altLang="en-US" dirty="0"/>
              <a:t>それぞれ</a:t>
            </a:r>
            <a:r>
              <a:rPr lang="ja-JP" altLang="en-US" dirty="0" smtClean="0"/>
              <a:t>等しい。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FF0000"/>
                </a:solidFill>
              </a:rPr>
              <a:t>　ａ＝ａ‘　ｃ＝ｃ</a:t>
            </a:r>
            <a:r>
              <a:rPr lang="ja-JP" altLang="en-US" sz="2800" dirty="0">
                <a:solidFill>
                  <a:srgbClr val="FF0000"/>
                </a:solidFill>
              </a:rPr>
              <a:t>‘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rgbClr val="FF0000"/>
                </a:solidFill>
              </a:rPr>
              <a:t>　∠Ｂ＝∠Ｂ‘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/>
              <a:t>③　</a:t>
            </a:r>
            <a:r>
              <a:rPr kumimoji="1" lang="en-US" altLang="ja-JP" dirty="0" smtClean="0"/>
              <a:t>1</a:t>
            </a:r>
            <a:r>
              <a:rPr kumimoji="1" lang="ja-JP" altLang="en-US" smtClean="0"/>
              <a:t>組の辺</a:t>
            </a:r>
            <a:r>
              <a:rPr kumimoji="1" lang="ja-JP" altLang="en-US" dirty="0" smtClean="0"/>
              <a:t>とその両端の角が等しい。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FF0000"/>
                </a:solidFill>
              </a:rPr>
              <a:t>　ａ</a:t>
            </a:r>
            <a:r>
              <a:rPr lang="ja-JP" altLang="en-US" sz="2800" dirty="0">
                <a:solidFill>
                  <a:srgbClr val="FF0000"/>
                </a:solidFill>
              </a:rPr>
              <a:t>＝ａ‘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FF0000"/>
                </a:solidFill>
              </a:rPr>
              <a:t>　∠</a:t>
            </a:r>
            <a:r>
              <a:rPr lang="ja-JP" altLang="en-US" sz="2800" dirty="0">
                <a:solidFill>
                  <a:srgbClr val="FF0000"/>
                </a:solidFill>
              </a:rPr>
              <a:t>Ｂ＝∠Ｂ</a:t>
            </a:r>
            <a:r>
              <a:rPr lang="ja-JP" altLang="en-US" sz="2800" dirty="0" smtClean="0">
                <a:solidFill>
                  <a:srgbClr val="FF0000"/>
                </a:solidFill>
              </a:rPr>
              <a:t>‘　∠Ｃ＝∠Ｃ‘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66240" y="116632"/>
            <a:ext cx="4156939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三角形の合同条件</a:t>
            </a:r>
            <a:endParaRPr kumimoji="1" lang="ja-JP" altLang="en-US" sz="40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398201" y="1709166"/>
            <a:ext cx="1834839" cy="1095301"/>
            <a:chOff x="1320555" y="1521468"/>
            <a:chExt cx="1540524" cy="1515282"/>
          </a:xfrm>
        </p:grpSpPr>
        <p:sp>
          <p:nvSpPr>
            <p:cNvPr id="5" name="二等辺三角形 4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4813995" y="1987734"/>
            <a:ext cx="255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c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28312" y="1986806"/>
            <a:ext cx="438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b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87851" y="2537501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47480" y="1878506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c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16227" y="1976132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b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62765" y="2650235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a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4445221" y="3409999"/>
            <a:ext cx="1834839" cy="1095301"/>
            <a:chOff x="1320555" y="1521468"/>
            <a:chExt cx="1540524" cy="1515282"/>
          </a:xfrm>
        </p:grpSpPr>
        <p:sp>
          <p:nvSpPr>
            <p:cNvPr id="21" name="二等辺三角形 20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4861049" y="3676965"/>
            <a:ext cx="255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c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112828" y="4290468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47480" y="3621087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c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398455" y="4346466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a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4398201" y="5213389"/>
            <a:ext cx="1834839" cy="1095301"/>
            <a:chOff x="1320555" y="1521468"/>
            <a:chExt cx="1540524" cy="1515282"/>
          </a:xfrm>
        </p:grpSpPr>
        <p:sp>
          <p:nvSpPr>
            <p:cNvPr id="37" name="二等辺三角形 36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sp>
        <p:nvSpPr>
          <p:cNvPr id="52" name="円弧 51"/>
          <p:cNvSpPr/>
          <p:nvPr/>
        </p:nvSpPr>
        <p:spPr>
          <a:xfrm rot="3246272">
            <a:off x="4406288" y="4018509"/>
            <a:ext cx="581101" cy="693489"/>
          </a:xfrm>
          <a:prstGeom prst="arc">
            <a:avLst>
              <a:gd name="adj1" fmla="val 16506470"/>
              <a:gd name="adj2" fmla="val 18396691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3199077">
            <a:off x="4382658" y="5814071"/>
            <a:ext cx="581101" cy="693489"/>
          </a:xfrm>
          <a:prstGeom prst="arc">
            <a:avLst>
              <a:gd name="adj1" fmla="val 16138932"/>
              <a:gd name="adj2" fmla="val 18307322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弧 56"/>
          <p:cNvSpPr/>
          <p:nvPr/>
        </p:nvSpPr>
        <p:spPr>
          <a:xfrm rot="17067436">
            <a:off x="5556954" y="5828462"/>
            <a:ext cx="581101" cy="693489"/>
          </a:xfrm>
          <a:prstGeom prst="arc">
            <a:avLst>
              <a:gd name="adj1" fmla="val 15311830"/>
              <a:gd name="adj2" fmla="val 18991543"/>
            </a:avLst>
          </a:prstGeom>
          <a:noFill/>
          <a:ln w="381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/>
          <p:cNvGrpSpPr/>
          <p:nvPr/>
        </p:nvGrpSpPr>
        <p:grpSpPr>
          <a:xfrm>
            <a:off x="6623179" y="1712492"/>
            <a:ext cx="1902010" cy="1197667"/>
            <a:chOff x="1255475" y="1521468"/>
            <a:chExt cx="1596921" cy="1656899"/>
          </a:xfrm>
        </p:grpSpPr>
        <p:sp>
          <p:nvSpPr>
            <p:cNvPr id="58" name="二等辺三角形 57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2095864" y="1521468"/>
              <a:ext cx="342122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504891" y="2667419"/>
              <a:ext cx="347505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1255475" y="2667419"/>
              <a:ext cx="354234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6533365" y="3420126"/>
            <a:ext cx="1928620" cy="1197667"/>
            <a:chOff x="1233135" y="1521468"/>
            <a:chExt cx="1619262" cy="1656899"/>
          </a:xfrm>
        </p:grpSpPr>
        <p:sp>
          <p:nvSpPr>
            <p:cNvPr id="63" name="二等辺三角形 62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2095864" y="1521468"/>
              <a:ext cx="342122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2504891" y="2667419"/>
              <a:ext cx="347506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1233135" y="2667419"/>
              <a:ext cx="354234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</p:grpSp>
      <p:sp>
        <p:nvSpPr>
          <p:cNvPr id="67" name="円弧 66"/>
          <p:cNvSpPr/>
          <p:nvPr/>
        </p:nvSpPr>
        <p:spPr>
          <a:xfrm rot="3246272">
            <a:off x="6617433" y="3999722"/>
            <a:ext cx="581101" cy="693489"/>
          </a:xfrm>
          <a:prstGeom prst="arc">
            <a:avLst>
              <a:gd name="adj1" fmla="val 16506470"/>
              <a:gd name="adj2" fmla="val 18396691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8" name="グループ化 67"/>
          <p:cNvGrpSpPr/>
          <p:nvPr/>
        </p:nvGrpSpPr>
        <p:grpSpPr>
          <a:xfrm>
            <a:off x="6533366" y="5213389"/>
            <a:ext cx="1934629" cy="1197667"/>
            <a:chOff x="1228089" y="1521468"/>
            <a:chExt cx="1624307" cy="1656899"/>
          </a:xfrm>
        </p:grpSpPr>
        <p:sp>
          <p:nvSpPr>
            <p:cNvPr id="69" name="二等辺三角形 68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2095864" y="1521468"/>
              <a:ext cx="342122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2504891" y="2667419"/>
              <a:ext cx="347505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1228089" y="2667419"/>
              <a:ext cx="354234" cy="510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r>
                <a:rPr kumimoji="1" lang="en-US" altLang="ja-JP" dirty="0" smtClean="0"/>
                <a:t>’</a:t>
              </a:r>
              <a:endParaRPr kumimoji="1" lang="ja-JP" altLang="en-US" dirty="0"/>
            </a:p>
          </p:txBody>
        </p:sp>
      </p:grpSp>
      <p:sp>
        <p:nvSpPr>
          <p:cNvPr id="73" name="円弧 72"/>
          <p:cNvSpPr/>
          <p:nvPr/>
        </p:nvSpPr>
        <p:spPr>
          <a:xfrm rot="3199077">
            <a:off x="6656260" y="5828463"/>
            <a:ext cx="581101" cy="693489"/>
          </a:xfrm>
          <a:prstGeom prst="arc">
            <a:avLst>
              <a:gd name="adj1" fmla="val 16138932"/>
              <a:gd name="adj2" fmla="val 18307322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弧 73"/>
          <p:cNvSpPr/>
          <p:nvPr/>
        </p:nvSpPr>
        <p:spPr>
          <a:xfrm rot="17067436">
            <a:off x="7795462" y="5814070"/>
            <a:ext cx="581101" cy="693489"/>
          </a:xfrm>
          <a:prstGeom prst="arc">
            <a:avLst>
              <a:gd name="adj1" fmla="val 15311830"/>
              <a:gd name="adj2" fmla="val 18991543"/>
            </a:avLst>
          </a:prstGeom>
          <a:noFill/>
          <a:ln w="381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116793" y="6061788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414476" y="6113276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a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20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4" grpId="0"/>
      <p:bldP spid="15" grpId="0"/>
      <p:bldP spid="16" grpId="0"/>
      <p:bldP spid="17" grpId="0"/>
      <p:bldP spid="18" grpId="0"/>
      <p:bldP spid="19" grpId="0"/>
      <p:bldP spid="30" grpId="0"/>
      <p:bldP spid="32" grpId="0"/>
      <p:bldP spid="33" grpId="0"/>
      <p:bldP spid="35" grpId="0"/>
      <p:bldP spid="52" grpId="0" animBg="1"/>
      <p:bldP spid="54" grpId="0" animBg="1"/>
      <p:bldP spid="57" grpId="0" animBg="1"/>
      <p:bldP spid="67" grpId="0" animBg="1"/>
      <p:bldP spid="73" grpId="0" animBg="1"/>
      <p:bldP spid="74" grpId="0" animBg="1"/>
      <p:bldP spid="75" grpId="0"/>
      <p:bldP spid="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35280" cy="706091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次の２つの三角形は合同になりますか。また、それはなぜですか。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2956" y="5445224"/>
            <a:ext cx="6597712" cy="648072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ja-JP" altLang="en-US" dirty="0" smtClean="0">
                <a:solidFill>
                  <a:srgbClr val="FF0000"/>
                </a:solidFill>
              </a:rPr>
              <a:t>辺とその間の角がそれぞれ等しい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20201502">
            <a:off x="1081824" y="2083848"/>
            <a:ext cx="3596245" cy="2011697"/>
            <a:chOff x="205241" y="1015828"/>
            <a:chExt cx="3803193" cy="2242530"/>
          </a:xfrm>
        </p:grpSpPr>
        <p:sp>
          <p:nvSpPr>
            <p:cNvPr id="5" name="フリーフォーム 4"/>
            <p:cNvSpPr/>
            <p:nvPr/>
          </p:nvSpPr>
          <p:spPr>
            <a:xfrm>
              <a:off x="536028" y="1466193"/>
              <a:ext cx="3058510" cy="1466193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 rot="1398498">
              <a:off x="2265861" y="1015828"/>
              <a:ext cx="4042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Ａ</a:t>
              </a:r>
              <a:endParaRPr kumimoji="1" lang="ja-JP" altLang="en-US" sz="24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 rot="1398498">
              <a:off x="3594538" y="2780928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Ｃ</a:t>
              </a:r>
              <a:endParaRPr kumimoji="1" lang="ja-JP" altLang="en-US" sz="24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 rot="1398498">
              <a:off x="205241" y="279669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Ｂ</a:t>
              </a:r>
              <a:endParaRPr kumimoji="1" lang="ja-JP" altLang="en-US" sz="2400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 rot="5012153">
            <a:off x="4766617" y="2066619"/>
            <a:ext cx="3670998" cy="2019834"/>
            <a:chOff x="145684" y="993649"/>
            <a:chExt cx="3927633" cy="2251601"/>
          </a:xfrm>
        </p:grpSpPr>
        <p:sp>
          <p:nvSpPr>
            <p:cNvPr id="10" name="フリーフォーム 9"/>
            <p:cNvSpPr/>
            <p:nvPr/>
          </p:nvSpPr>
          <p:spPr>
            <a:xfrm>
              <a:off x="536028" y="1466193"/>
              <a:ext cx="3058510" cy="1466193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16587847">
              <a:off x="2262347" y="980053"/>
              <a:ext cx="466748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Ｄ</a:t>
              </a:r>
              <a:endParaRPr kumimoji="1" lang="ja-JP" altLang="en-US" sz="24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 rot="16587847">
              <a:off x="3614417" y="2771438"/>
              <a:ext cx="423862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Ｆ</a:t>
              </a:r>
              <a:endParaRPr kumimoji="1" lang="ja-JP" altLang="en-US" sz="24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 rot="16587847">
              <a:off x="167320" y="2772947"/>
              <a:ext cx="450667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Ｅ</a:t>
              </a:r>
              <a:endParaRPr kumimoji="1" lang="ja-JP" altLang="en-US" sz="2400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1728522" y="2918239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3㎝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72200" y="2013908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3㎝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68667" y="3797979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4㎝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94852" y="2957070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4㎝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28757" y="3786797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30</a:t>
            </a:r>
            <a:r>
              <a:rPr lang="en-US" altLang="ja-JP" sz="2400" dirty="0" smtClean="0"/>
              <a:t>°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85682" y="2013908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30</a:t>
            </a:r>
            <a:r>
              <a:rPr lang="en-US" altLang="ja-JP" sz="2400" dirty="0" smtClean="0"/>
              <a:t>°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788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2785" y="5380374"/>
            <a:ext cx="5476195" cy="64807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三つの辺がそれぞれ等しい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163661">
            <a:off x="380096" y="1690785"/>
            <a:ext cx="4513072" cy="2620599"/>
            <a:chOff x="205241" y="753086"/>
            <a:chExt cx="3803193" cy="2505272"/>
          </a:xfrm>
        </p:grpSpPr>
        <p:sp>
          <p:nvSpPr>
            <p:cNvPr id="5" name="フリーフォーム 4"/>
            <p:cNvSpPr/>
            <p:nvPr/>
          </p:nvSpPr>
          <p:spPr>
            <a:xfrm rot="21595714">
              <a:off x="535867" y="1228372"/>
              <a:ext cx="3058510" cy="1704014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 rot="21436339">
              <a:off x="2252517" y="753086"/>
              <a:ext cx="4042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Ａ</a:t>
              </a:r>
              <a:endParaRPr kumimoji="1" lang="ja-JP" altLang="en-US" sz="24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 rot="21436339">
              <a:off x="3594538" y="2780928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Ｃ</a:t>
              </a:r>
              <a:endParaRPr kumimoji="1" lang="ja-JP" altLang="en-US" sz="24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 rot="21436339">
              <a:off x="205241" y="279669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Ｂ</a:t>
              </a:r>
              <a:endParaRPr kumimoji="1" lang="ja-JP" altLang="en-US" sz="2400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 rot="17737809">
            <a:off x="4563271" y="1555526"/>
            <a:ext cx="4495774" cy="2623497"/>
            <a:chOff x="145683" y="895643"/>
            <a:chExt cx="3927634" cy="2349607"/>
          </a:xfrm>
        </p:grpSpPr>
        <p:sp>
          <p:nvSpPr>
            <p:cNvPr id="10" name="フリーフォーム 9"/>
            <p:cNvSpPr/>
            <p:nvPr/>
          </p:nvSpPr>
          <p:spPr>
            <a:xfrm rot="21494192">
              <a:off x="542782" y="1293567"/>
              <a:ext cx="3058510" cy="1638712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3862191">
              <a:off x="2271099" y="882047"/>
              <a:ext cx="466748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Ｄ</a:t>
              </a:r>
              <a:endParaRPr kumimoji="1" lang="ja-JP" altLang="en-US" sz="24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 rot="3862191">
              <a:off x="3614417" y="2771438"/>
              <a:ext cx="423862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Ｆ</a:t>
              </a:r>
              <a:endParaRPr kumimoji="1" lang="ja-JP" altLang="en-US" sz="24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 rot="3862191">
              <a:off x="167319" y="2772947"/>
              <a:ext cx="450667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Ｅ</a:t>
              </a:r>
              <a:endParaRPr kumimoji="1" lang="ja-JP" altLang="en-US" sz="2400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3673303" y="2587465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3㎝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45099" y="1491432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3㎝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39192" y="2412868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4㎝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811246" y="3062631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4㎝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71492" y="3944456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5</a:t>
            </a:r>
            <a:r>
              <a:rPr kumimoji="1" lang="en-US" altLang="ja-JP" sz="2400" dirty="0" smtClean="0"/>
              <a:t>㎝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609444" y="3270163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5</a:t>
            </a:r>
            <a:r>
              <a:rPr kumimoji="1" lang="en-US" altLang="ja-JP" sz="2400" dirty="0" smtClean="0"/>
              <a:t>㎝</a:t>
            </a:r>
            <a:endParaRPr kumimoji="1" lang="ja-JP" altLang="en-US" sz="2400" dirty="0"/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331503" y="266678"/>
            <a:ext cx="8435280" cy="706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/>
              <a:t>次の２つの三角形は合同になりますか。また、それはなぜですか。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853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2785" y="5380374"/>
            <a:ext cx="8229600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>
                <a:solidFill>
                  <a:srgbClr val="FF0000"/>
                </a:solidFill>
              </a:rPr>
              <a:t>1</a:t>
            </a:r>
            <a:r>
              <a:rPr kumimoji="1" lang="ja-JP" altLang="en-US" dirty="0" smtClean="0">
                <a:solidFill>
                  <a:srgbClr val="FF0000"/>
                </a:solidFill>
              </a:rPr>
              <a:t>組の辺とその両端の角がそれぞれ等しい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163661">
            <a:off x="359069" y="2573976"/>
            <a:ext cx="4513072" cy="1736908"/>
            <a:chOff x="205241" y="753086"/>
            <a:chExt cx="3803193" cy="2505272"/>
          </a:xfrm>
        </p:grpSpPr>
        <p:sp>
          <p:nvSpPr>
            <p:cNvPr id="5" name="フリーフォーム 4"/>
            <p:cNvSpPr/>
            <p:nvPr/>
          </p:nvSpPr>
          <p:spPr>
            <a:xfrm rot="21595714">
              <a:off x="535867" y="1228372"/>
              <a:ext cx="3058510" cy="1704014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 rot="21436339">
              <a:off x="2252517" y="753086"/>
              <a:ext cx="4042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Ａ</a:t>
              </a:r>
              <a:endParaRPr kumimoji="1" lang="ja-JP" altLang="en-US" sz="24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 rot="21436339">
              <a:off x="3594538" y="2780928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Ｃ</a:t>
              </a:r>
              <a:endParaRPr kumimoji="1" lang="ja-JP" altLang="en-US" sz="24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 rot="21436339">
              <a:off x="205241" y="279669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Ｂ</a:t>
              </a:r>
              <a:endParaRPr kumimoji="1" lang="ja-JP" altLang="en-US" sz="2400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 rot="14241411">
            <a:off x="4365157" y="2836750"/>
            <a:ext cx="4495774" cy="1869147"/>
            <a:chOff x="145683" y="895643"/>
            <a:chExt cx="3927634" cy="2349607"/>
          </a:xfrm>
        </p:grpSpPr>
        <p:sp>
          <p:nvSpPr>
            <p:cNvPr id="10" name="フリーフォーム 9"/>
            <p:cNvSpPr/>
            <p:nvPr/>
          </p:nvSpPr>
          <p:spPr>
            <a:xfrm rot="21494192">
              <a:off x="542782" y="1293567"/>
              <a:ext cx="3058510" cy="1638712"/>
            </a:xfrm>
            <a:custGeom>
              <a:avLst/>
              <a:gdLst>
                <a:gd name="connsiteX0" fmla="*/ 1891862 w 3058510"/>
                <a:gd name="connsiteY0" fmla="*/ 0 h 1466193"/>
                <a:gd name="connsiteX1" fmla="*/ 0 w 3058510"/>
                <a:gd name="connsiteY1" fmla="*/ 1466193 h 1466193"/>
                <a:gd name="connsiteX2" fmla="*/ 3058510 w 3058510"/>
                <a:gd name="connsiteY2" fmla="*/ 1466193 h 1466193"/>
                <a:gd name="connsiteX3" fmla="*/ 1891862 w 3058510"/>
                <a:gd name="connsiteY3" fmla="*/ 0 h 146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510" h="1466193">
                  <a:moveTo>
                    <a:pt x="1891862" y="0"/>
                  </a:moveTo>
                  <a:lnTo>
                    <a:pt x="0" y="1466193"/>
                  </a:lnTo>
                  <a:lnTo>
                    <a:pt x="3058510" y="1466193"/>
                  </a:lnTo>
                  <a:lnTo>
                    <a:pt x="1891862" y="0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7358589">
              <a:off x="2271099" y="882047"/>
              <a:ext cx="466748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Ｄ</a:t>
              </a:r>
              <a:endParaRPr kumimoji="1" lang="ja-JP" altLang="en-US" sz="24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 rot="7358589">
              <a:off x="3614417" y="2771438"/>
              <a:ext cx="423861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Ｆ</a:t>
              </a:r>
              <a:endParaRPr kumimoji="1" lang="ja-JP" altLang="en-US" sz="24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 rot="7358589">
              <a:off x="167319" y="2772947"/>
              <a:ext cx="450667" cy="49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Ｅ</a:t>
              </a:r>
              <a:endParaRPr kumimoji="1" lang="ja-JP" altLang="en-US" sz="2400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3444309" y="3752988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40°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37338" y="2292792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40°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44810" y="3030110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120°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27493" y="4201569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20°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53589" y="4003994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5</a:t>
            </a:r>
            <a:r>
              <a:rPr kumimoji="1" lang="en-US" altLang="ja-JP" sz="2400" dirty="0" smtClean="0"/>
              <a:t>㎝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285477" y="3039330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5</a:t>
            </a:r>
            <a:r>
              <a:rPr kumimoji="1" lang="en-US" altLang="ja-JP" sz="2400" dirty="0" smtClean="0"/>
              <a:t>㎝</a:t>
            </a:r>
            <a:endParaRPr kumimoji="1" lang="ja-JP" altLang="en-US" sz="2400" dirty="0"/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344556" y="116632"/>
            <a:ext cx="8435280" cy="11664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/>
              <a:t>次の２つの三角形は合同になりますか。また、それはなぜですか。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1976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508</Words>
  <Application>Microsoft Office PowerPoint</Application>
  <PresentationFormat>画面に合わせる (4:3)</PresentationFormat>
  <Paragraphs>200</Paragraphs>
  <Slides>11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三角形の合同</vt:lpstr>
      <vt:lpstr>次の三角形のうち、△ABCとぴったり重なる三角形はどれでしょう。</vt:lpstr>
      <vt:lpstr>合同な図形の性質</vt:lpstr>
      <vt:lpstr>次の三角形のうち、△ABCとぴったり重なる三角形はどれでしょう。</vt:lpstr>
      <vt:lpstr>△ＡＢＣと合同な三角形を作図しよう。</vt:lpstr>
      <vt:lpstr>三角形の合同条件</vt:lpstr>
      <vt:lpstr>次の２つの三角形は合同になりますか。また、それはなぜですか。</vt:lpstr>
      <vt:lpstr>PowerPoint プレゼンテーション</vt:lpstr>
      <vt:lpstr>PowerPoint プレゼンテーション</vt:lpstr>
      <vt:lpstr>PowerPoint プレゼンテーション</vt:lpstr>
      <vt:lpstr>三角形の合同条件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三角形の相似条件</dc:title>
  <dc:creator>kajukun</dc:creator>
  <cp:lastModifiedBy>iwachu-20</cp:lastModifiedBy>
  <cp:revision>68</cp:revision>
  <dcterms:created xsi:type="dcterms:W3CDTF">2013-10-23T12:27:30Z</dcterms:created>
  <dcterms:modified xsi:type="dcterms:W3CDTF">2015-11-18T05:33:17Z</dcterms:modified>
</cp:coreProperties>
</file>