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4" r:id="rId3"/>
    <p:sldId id="281" r:id="rId4"/>
    <p:sldId id="282" r:id="rId5"/>
    <p:sldId id="285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684E1-7996-44B8-A621-D0C12AE7B87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01DBC-530C-45F3-8352-78623F4FF3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2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Autofit/>
          </a:bodyPr>
          <a:lstStyle/>
          <a:p>
            <a:r>
              <a:rPr kumimoji="1" lang="ja-JP" altLang="en-US" sz="13800" dirty="0" smtClean="0"/>
              <a:t>逆</a:t>
            </a:r>
            <a:endParaRPr kumimoji="1" lang="ja-JP" altLang="en-US" sz="13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280920" cy="30963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「逆の意味を知り、ある命題が正しくても、その逆は正しいとは限らないことを理解する。」</a:t>
            </a:r>
            <a:endParaRPr lang="en-US" altLang="ja-JP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92"/>
    </mc:Choice>
    <mc:Fallback xmlns="">
      <p:transition spd="slow" advTm="959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17186"/>
          </a:xfrm>
        </p:spPr>
        <p:txBody>
          <a:bodyPr>
            <a:noAutofit/>
          </a:bodyPr>
          <a:lstStyle/>
          <a:p>
            <a:r>
              <a:rPr kumimoji="1" lang="ja-JP" altLang="en-US" dirty="0" smtClean="0"/>
              <a:t>ここまでの証明で明らかにした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・　△</a:t>
            </a:r>
            <a:r>
              <a:rPr lang="ja-JP" altLang="en-US" sz="3600" dirty="0"/>
              <a:t>ＡＢＣで、ＡＢ＝ＡＣならば∠Ｂ＝∠</a:t>
            </a:r>
            <a:r>
              <a:rPr lang="ja-JP" altLang="en-US" sz="3600" dirty="0" smtClean="0"/>
              <a:t>Ｃ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・　△</a:t>
            </a:r>
            <a:r>
              <a:rPr lang="ja-JP" altLang="en-US" sz="3600" dirty="0"/>
              <a:t>ＡＢＣで</a:t>
            </a:r>
            <a:r>
              <a:rPr lang="ja-JP" altLang="en-US" sz="3600" dirty="0" smtClean="0"/>
              <a:t>、</a:t>
            </a:r>
            <a:r>
              <a:rPr lang="ja-JP" altLang="en-US" sz="3600" dirty="0"/>
              <a:t>∠Ｂ＝∠Ｃ</a:t>
            </a:r>
            <a:r>
              <a:rPr lang="ja-JP" altLang="en-US" sz="3600" dirty="0" smtClean="0"/>
              <a:t>ならば</a:t>
            </a:r>
            <a:r>
              <a:rPr lang="ja-JP" altLang="en-US" sz="3600" dirty="0"/>
              <a:t>ＡＢ＝</a:t>
            </a:r>
            <a:r>
              <a:rPr lang="ja-JP" altLang="en-US" sz="3600" dirty="0" smtClean="0"/>
              <a:t>ＡＣ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305683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17186"/>
          </a:xfrm>
        </p:spPr>
        <p:txBody>
          <a:bodyPr>
            <a:noAutofit/>
          </a:bodyPr>
          <a:lstStyle/>
          <a:p>
            <a:r>
              <a:rPr kumimoji="1" lang="ja-JP" altLang="en-US" dirty="0" smtClean="0"/>
              <a:t>ここまでの証明で明らかにした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・　△</a:t>
            </a:r>
            <a:r>
              <a:rPr lang="ja-JP" altLang="en-US" sz="3600" dirty="0"/>
              <a:t>ＡＢＣで、</a:t>
            </a:r>
            <a:r>
              <a:rPr lang="ja-JP" altLang="en-US" sz="3600" dirty="0">
                <a:solidFill>
                  <a:srgbClr val="FF0000"/>
                </a:solidFill>
              </a:rPr>
              <a:t>ＡＢ＝ＡＣ</a:t>
            </a:r>
            <a:r>
              <a:rPr lang="ja-JP" altLang="en-US" sz="3600" dirty="0"/>
              <a:t>ならば</a:t>
            </a:r>
            <a:r>
              <a:rPr lang="ja-JP" altLang="en-US" sz="3600" dirty="0">
                <a:solidFill>
                  <a:srgbClr val="0070C0"/>
                </a:solidFill>
              </a:rPr>
              <a:t>∠Ｂ＝∠</a:t>
            </a:r>
            <a:r>
              <a:rPr lang="ja-JP" altLang="en-US" sz="3600" dirty="0" smtClean="0">
                <a:solidFill>
                  <a:srgbClr val="0070C0"/>
                </a:solidFill>
              </a:rPr>
              <a:t>Ｃ</a:t>
            </a:r>
            <a:endParaRPr lang="en-US" altLang="ja-JP" sz="3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・　△</a:t>
            </a:r>
            <a:r>
              <a:rPr lang="ja-JP" altLang="en-US" sz="3600" dirty="0"/>
              <a:t>ＡＢＣで</a:t>
            </a:r>
            <a:r>
              <a:rPr lang="ja-JP" altLang="en-US" sz="3600" dirty="0" smtClean="0"/>
              <a:t>、</a:t>
            </a:r>
            <a:r>
              <a:rPr lang="ja-JP" altLang="en-US" sz="3600" dirty="0">
                <a:solidFill>
                  <a:srgbClr val="0070C0"/>
                </a:solidFill>
              </a:rPr>
              <a:t>∠Ｂ＝∠Ｃ</a:t>
            </a:r>
            <a:r>
              <a:rPr lang="ja-JP" altLang="en-US" sz="3600" dirty="0" smtClean="0"/>
              <a:t>ならば</a:t>
            </a:r>
            <a:r>
              <a:rPr lang="ja-JP" altLang="en-US" sz="3600" dirty="0">
                <a:solidFill>
                  <a:srgbClr val="FF0000"/>
                </a:solidFill>
              </a:rPr>
              <a:t>ＡＢ＝</a:t>
            </a:r>
            <a:r>
              <a:rPr lang="ja-JP" altLang="en-US" sz="3600" dirty="0" smtClean="0">
                <a:solidFill>
                  <a:srgbClr val="FF0000"/>
                </a:solidFill>
              </a:rPr>
              <a:t>ＡＣ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4000" dirty="0" smtClean="0"/>
              <a:t>は、</a:t>
            </a:r>
            <a:r>
              <a:rPr lang="ja-JP" altLang="en-US" sz="4000" dirty="0" smtClean="0">
                <a:solidFill>
                  <a:srgbClr val="0070C0"/>
                </a:solidFill>
              </a:rPr>
              <a:t>仮定</a:t>
            </a:r>
            <a:r>
              <a:rPr lang="ja-JP" altLang="en-US" sz="4000" dirty="0" smtClean="0"/>
              <a:t>と</a:t>
            </a:r>
            <a:r>
              <a:rPr lang="ja-JP" altLang="en-US" sz="4000" dirty="0" smtClean="0">
                <a:solidFill>
                  <a:srgbClr val="FF0000"/>
                </a:solidFill>
              </a:rPr>
              <a:t>結論</a:t>
            </a:r>
            <a:r>
              <a:rPr lang="ja-JP" altLang="en-US" sz="4000" dirty="0" smtClean="0"/>
              <a:t>が入れ替わっている。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２つのことがらがこの</a:t>
            </a:r>
            <a:r>
              <a:rPr kumimoji="1" lang="ja-JP" altLang="en-US" sz="4000" dirty="0"/>
              <a:t>ような関係にあるとき</a:t>
            </a:r>
            <a:r>
              <a:rPr kumimoji="1" lang="ja-JP" altLang="en-US" sz="4000" dirty="0" smtClean="0"/>
              <a:t>、一方</a:t>
            </a:r>
            <a:r>
              <a:rPr kumimoji="1" lang="ja-JP" altLang="en-US" sz="4000" dirty="0" smtClean="0"/>
              <a:t>を他方の</a:t>
            </a:r>
            <a:r>
              <a:rPr kumimoji="1" lang="ja-JP" altLang="en-US" sz="5400" b="1" dirty="0" smtClean="0">
                <a:solidFill>
                  <a:srgbClr val="FF0000"/>
                </a:solidFill>
              </a:rPr>
              <a:t>逆</a:t>
            </a:r>
            <a:r>
              <a:rPr kumimoji="1" lang="ja-JP" altLang="en-US" sz="4000" dirty="0" smtClean="0"/>
              <a:t>という。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076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6775" y="11663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問６　次のことがらの逆をいいなさい。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</a:t>
            </a:r>
            <a:r>
              <a:rPr lang="ja-JP" altLang="en-US" sz="2800" dirty="0" smtClean="0"/>
              <a:t>１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△ＡＢＣ≡△ＤＥＦならば、ＡＢ＝ＤＥ、ＢＣ＝ＥＦ、ＣＡ＝ＦＤ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 smtClean="0"/>
              <a:t>逆　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ＡＢ</a:t>
            </a:r>
            <a:r>
              <a:rPr lang="ja-JP" altLang="en-US" sz="2800" dirty="0"/>
              <a:t>＝ＤＥ、ＢＣ＝ＥＦ、ＣＡ＝</a:t>
            </a:r>
            <a:r>
              <a:rPr lang="ja-JP" altLang="en-US" sz="2800" dirty="0" smtClean="0"/>
              <a:t>ＦＤ</a:t>
            </a:r>
            <a:r>
              <a:rPr lang="ja-JP" altLang="en-US" sz="2800" dirty="0"/>
              <a:t>ならば</a:t>
            </a:r>
            <a:r>
              <a:rPr lang="ja-JP" altLang="en-US" sz="2800" dirty="0" smtClean="0"/>
              <a:t>、△</a:t>
            </a:r>
            <a:r>
              <a:rPr lang="ja-JP" altLang="en-US" sz="2800" dirty="0"/>
              <a:t>ＡＢＣ≡△</a:t>
            </a:r>
            <a:r>
              <a:rPr lang="ja-JP" altLang="en-US" sz="2800" dirty="0" smtClean="0"/>
              <a:t>ＤＥＦ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/>
              <a:t>２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　</a:t>
            </a:r>
            <a:r>
              <a:rPr lang="ja-JP" altLang="en-US" sz="2800" dirty="0"/>
              <a:t>△ＡＢＣ≡△ＤＥＦならば</a:t>
            </a:r>
            <a:r>
              <a:rPr lang="ja-JP" altLang="en-US" sz="2800" dirty="0" smtClean="0"/>
              <a:t>、∠Ａ＝∠Ｄ、∠Ｂ＝∠Ｅ、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∠Ｃ＝∠Ｆ</a:t>
            </a:r>
            <a:endParaRPr lang="en-US" altLang="ja-JP" sz="2800" dirty="0" smtClean="0"/>
          </a:p>
          <a:p>
            <a:endParaRPr lang="en-US" altLang="ja-JP" sz="2800" dirty="0"/>
          </a:p>
          <a:p>
            <a:r>
              <a:rPr lang="ja-JP" altLang="en-US" sz="2800" dirty="0" smtClean="0"/>
              <a:t>逆　∠</a:t>
            </a:r>
            <a:r>
              <a:rPr lang="ja-JP" altLang="en-US" sz="2800" dirty="0"/>
              <a:t>Ａ＝∠Ｄ、∠Ｂ＝∠Ｅ</a:t>
            </a:r>
            <a:r>
              <a:rPr lang="ja-JP" altLang="en-US" sz="2800" dirty="0" smtClean="0"/>
              <a:t>、∠</a:t>
            </a:r>
            <a:r>
              <a:rPr lang="ja-JP" altLang="en-US" sz="2800" dirty="0"/>
              <a:t>Ｃ＝∠</a:t>
            </a:r>
            <a:r>
              <a:rPr lang="ja-JP" altLang="en-US" sz="2800" dirty="0" smtClean="0"/>
              <a:t>Ｆならば、</a:t>
            </a:r>
            <a:r>
              <a:rPr lang="ja-JP" altLang="en-US" sz="2800" dirty="0"/>
              <a:t> 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△</a:t>
            </a:r>
            <a:r>
              <a:rPr lang="ja-JP" altLang="en-US" sz="2800" dirty="0"/>
              <a:t>ＡＢＣ≡△</a:t>
            </a:r>
            <a:r>
              <a:rPr lang="ja-JP" altLang="en-US" sz="2800" dirty="0" smtClean="0"/>
              <a:t>ＤＥＦ</a:t>
            </a:r>
            <a:endParaRPr lang="en-US" altLang="ja-JP" sz="2800" dirty="0" smtClean="0"/>
          </a:p>
          <a:p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3407" y="5805264"/>
            <a:ext cx="8428911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あることがらが正しくても、その逆が正しいとは限らない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※</a:t>
            </a:r>
            <a:r>
              <a:rPr lang="ja-JP" altLang="en-US" sz="2800" dirty="0" smtClean="0"/>
              <a:t>正しくない場合はその例を１つ示す。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反例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円/楕円 5"/>
          <p:cNvSpPr/>
          <p:nvPr/>
        </p:nvSpPr>
        <p:spPr>
          <a:xfrm>
            <a:off x="4098025" y="692696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116871" y="1765153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106920" y="2823738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乗算記号 8"/>
          <p:cNvSpPr/>
          <p:nvPr/>
        </p:nvSpPr>
        <p:spPr>
          <a:xfrm>
            <a:off x="3919059" y="3869851"/>
            <a:ext cx="1337605" cy="1287339"/>
          </a:xfrm>
          <a:prstGeom prst="mathMultiply">
            <a:avLst>
              <a:gd name="adj1" fmla="val 59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5189525" y="5157190"/>
            <a:ext cx="936104" cy="482354"/>
          </a:xfrm>
          <a:prstGeom prst="triangle">
            <a:avLst>
              <a:gd name="adj" fmla="val 718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516216" y="4526557"/>
            <a:ext cx="2286102" cy="1112987"/>
          </a:xfrm>
          <a:prstGeom prst="triangle">
            <a:avLst>
              <a:gd name="adj" fmla="val 760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498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7</a:t>
            </a:r>
            <a:r>
              <a:rPr kumimoji="1" lang="ja-JP" altLang="en-US" sz="3200" dirty="0" smtClean="0"/>
              <a:t>　次のことがらの逆をいいなさい。また、それが正しいかどうかを調べなさい。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12776"/>
            <a:ext cx="9324528" cy="4713387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整数ａ，ｂで、ａも</a:t>
            </a:r>
            <a:r>
              <a:rPr kumimoji="1" lang="ja-JP" altLang="en-US" dirty="0" err="1" smtClean="0"/>
              <a:t>ｂ</a:t>
            </a:r>
            <a:r>
              <a:rPr kumimoji="1" lang="ja-JP" altLang="en-US" dirty="0" smtClean="0"/>
              <a:t>も奇数ならば、ａ＋ｂは偶数である。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逆：</a:t>
            </a:r>
            <a:endParaRPr kumimoji="1" lang="en-US" altLang="ja-JP" dirty="0" smtClean="0"/>
          </a:p>
          <a:p>
            <a:pPr marL="514350" indent="-514350">
              <a:buAutoNum type="arabicParenBoth"/>
            </a:pPr>
            <a:endParaRPr lang="en-US" altLang="ja-JP" dirty="0"/>
          </a:p>
          <a:p>
            <a:pPr marL="514350" indent="-514350">
              <a:buAutoNum type="arabicParenBoth"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(2)</a:t>
            </a:r>
            <a:r>
              <a:rPr lang="ja-JP" altLang="en-US" dirty="0"/>
              <a:t>　</a:t>
            </a:r>
            <a:r>
              <a:rPr lang="ja-JP" altLang="en-US" dirty="0" smtClean="0"/>
              <a:t>△ＡＢＣで、∠Ａ＝</a:t>
            </a:r>
            <a:r>
              <a:rPr lang="en-US" altLang="ja-JP" dirty="0" smtClean="0"/>
              <a:t>90°</a:t>
            </a:r>
            <a:r>
              <a:rPr lang="ja-JP" altLang="en-US" dirty="0" smtClean="0"/>
              <a:t>ならば、∠Ｂ＋∠Ｃ＝</a:t>
            </a:r>
            <a:r>
              <a:rPr lang="en-US" altLang="ja-JP" dirty="0" smtClean="0"/>
              <a:t>90°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である。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逆：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08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79</Words>
  <Application>Microsoft Office PowerPoint</Application>
  <PresentationFormat>画面に合わせる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逆</vt:lpstr>
      <vt:lpstr>ここまでの証明で明らかにした</vt:lpstr>
      <vt:lpstr>ここまでの証明で明らかにした</vt:lpstr>
      <vt:lpstr>PowerPoint プレゼンテーション</vt:lpstr>
      <vt:lpstr>問7　次のことがらの逆をいいなさい。また、それが正しいかどうかを調べなさい。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teacher</cp:lastModifiedBy>
  <cp:revision>87</cp:revision>
  <dcterms:created xsi:type="dcterms:W3CDTF">2013-10-23T12:27:30Z</dcterms:created>
  <dcterms:modified xsi:type="dcterms:W3CDTF">2015-12-07T04:06:01Z</dcterms:modified>
</cp:coreProperties>
</file>