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96" r:id="rId4"/>
    <p:sldId id="290" r:id="rId5"/>
    <p:sldId id="291" r:id="rId6"/>
    <p:sldId id="292" r:id="rId7"/>
    <p:sldId id="294" r:id="rId8"/>
    <p:sldId id="295" r:id="rId9"/>
    <p:sldId id="300" r:id="rId10"/>
    <p:sldId id="297" r:id="rId11"/>
    <p:sldId id="299" r:id="rId1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10D3ED-872D-43A9-9BCE-826DC848D233}" v="1" dt="2022-12-31T01:37:46.8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6" autoAdjust="0"/>
    <p:restoredTop sz="94604" autoAdjust="0"/>
  </p:normalViewPr>
  <p:slideViewPr>
    <p:cSldViewPr>
      <p:cViewPr varScale="1">
        <p:scale>
          <a:sx n="94" d="100"/>
          <a:sy n="94" d="100"/>
        </p:scale>
        <p:origin x="1531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明" userId="13d25396a3116a30" providerId="LiveId" clId="{A610D3ED-872D-43A9-9BCE-826DC848D233}"/>
    <pc:docChg chg="modSld">
      <pc:chgData name="和明" userId="13d25396a3116a30" providerId="LiveId" clId="{A610D3ED-872D-43A9-9BCE-826DC848D233}" dt="2022-12-31T01:37:46.848" v="0"/>
      <pc:docMkLst>
        <pc:docMk/>
      </pc:docMkLst>
      <pc:sldChg chg="modTransition">
        <pc:chgData name="和明" userId="13d25396a3116a30" providerId="LiveId" clId="{A610D3ED-872D-43A9-9BCE-826DC848D233}" dt="2022-12-31T01:37:46.848" v="0"/>
        <pc:sldMkLst>
          <pc:docMk/>
          <pc:sldMk cId="498144018" sldId="256"/>
        </pc:sldMkLst>
      </pc:sldChg>
      <pc:sldChg chg="modTransition">
        <pc:chgData name="和明" userId="13d25396a3116a30" providerId="LiveId" clId="{A610D3ED-872D-43A9-9BCE-826DC848D233}" dt="2022-12-31T01:37:46.848" v="0"/>
        <pc:sldMkLst>
          <pc:docMk/>
          <pc:sldMk cId="1519193630" sldId="257"/>
        </pc:sldMkLst>
      </pc:sldChg>
      <pc:sldChg chg="modTransition">
        <pc:chgData name="和明" userId="13d25396a3116a30" providerId="LiveId" clId="{A610D3ED-872D-43A9-9BCE-826DC848D233}" dt="2022-12-31T01:37:46.848" v="0"/>
        <pc:sldMkLst>
          <pc:docMk/>
          <pc:sldMk cId="4227271450" sldId="290"/>
        </pc:sldMkLst>
      </pc:sldChg>
      <pc:sldChg chg="modTransition">
        <pc:chgData name="和明" userId="13d25396a3116a30" providerId="LiveId" clId="{A610D3ED-872D-43A9-9BCE-826DC848D233}" dt="2022-12-31T01:37:46.848" v="0"/>
        <pc:sldMkLst>
          <pc:docMk/>
          <pc:sldMk cId="4077154369" sldId="291"/>
        </pc:sldMkLst>
      </pc:sldChg>
      <pc:sldChg chg="modTransition">
        <pc:chgData name="和明" userId="13d25396a3116a30" providerId="LiveId" clId="{A610D3ED-872D-43A9-9BCE-826DC848D233}" dt="2022-12-31T01:37:46.848" v="0"/>
        <pc:sldMkLst>
          <pc:docMk/>
          <pc:sldMk cId="2745985783" sldId="292"/>
        </pc:sldMkLst>
      </pc:sldChg>
      <pc:sldChg chg="modTransition">
        <pc:chgData name="和明" userId="13d25396a3116a30" providerId="LiveId" clId="{A610D3ED-872D-43A9-9BCE-826DC848D233}" dt="2022-12-31T01:37:46.848" v="0"/>
        <pc:sldMkLst>
          <pc:docMk/>
          <pc:sldMk cId="2492021142" sldId="293"/>
        </pc:sldMkLst>
      </pc:sldChg>
      <pc:sldChg chg="modTransition">
        <pc:chgData name="和明" userId="13d25396a3116a30" providerId="LiveId" clId="{A610D3ED-872D-43A9-9BCE-826DC848D233}" dt="2022-12-31T01:37:46.848" v="0"/>
        <pc:sldMkLst>
          <pc:docMk/>
          <pc:sldMk cId="4103040984" sldId="294"/>
        </pc:sldMkLst>
      </pc:sldChg>
      <pc:sldChg chg="modTransition">
        <pc:chgData name="和明" userId="13d25396a3116a30" providerId="LiveId" clId="{A610D3ED-872D-43A9-9BCE-826DC848D233}" dt="2022-12-31T01:37:46.848" v="0"/>
        <pc:sldMkLst>
          <pc:docMk/>
          <pc:sldMk cId="323301277" sldId="295"/>
        </pc:sldMkLst>
      </pc:sldChg>
      <pc:sldChg chg="modTransition">
        <pc:chgData name="和明" userId="13d25396a3116a30" providerId="LiveId" clId="{A610D3ED-872D-43A9-9BCE-826DC848D233}" dt="2022-12-31T01:37:46.848" v="0"/>
        <pc:sldMkLst>
          <pc:docMk/>
          <pc:sldMk cId="1986783200" sldId="296"/>
        </pc:sldMkLst>
      </pc:sldChg>
    </pc:docChg>
  </pc:docChgLst>
  <pc:docChgLst>
    <pc:chgData userId="13d25396a3116a30" providerId="LiveId" clId="{9E6CEBA5-DAB1-4C8E-A9A5-37BBEA17E639}"/>
    <pc:docChg chg="undo custSel addSld delSld modSld">
      <pc:chgData name="" userId="13d25396a3116a30" providerId="LiveId" clId="{9E6CEBA5-DAB1-4C8E-A9A5-37BBEA17E639}" dt="2022-06-17T00:38:28.359" v="273"/>
      <pc:docMkLst>
        <pc:docMk/>
      </pc:docMkLst>
      <pc:sldChg chg="del">
        <pc:chgData name="" userId="13d25396a3116a30" providerId="LiveId" clId="{9E6CEBA5-DAB1-4C8E-A9A5-37BBEA17E639}" dt="2022-06-17T00:13:30.159" v="0" actId="2696"/>
        <pc:sldMkLst>
          <pc:docMk/>
          <pc:sldMk cId="3636616607" sldId="287"/>
        </pc:sldMkLst>
      </pc:sldChg>
      <pc:sldChg chg="del">
        <pc:chgData name="" userId="13d25396a3116a30" providerId="LiveId" clId="{9E6CEBA5-DAB1-4C8E-A9A5-37BBEA17E639}" dt="2022-06-17T00:13:31.253" v="1" actId="2696"/>
        <pc:sldMkLst>
          <pc:docMk/>
          <pc:sldMk cId="1383198790" sldId="288"/>
        </pc:sldMkLst>
      </pc:sldChg>
      <pc:sldChg chg="modAnim">
        <pc:chgData name="" userId="13d25396a3116a30" providerId="LiveId" clId="{9E6CEBA5-DAB1-4C8E-A9A5-37BBEA17E639}" dt="2022-06-17T00:38:28.359" v="273"/>
        <pc:sldMkLst>
          <pc:docMk/>
          <pc:sldMk cId="2492021142" sldId="293"/>
        </pc:sldMkLst>
      </pc:sldChg>
      <pc:sldChg chg="addSp modSp add modAnim">
        <pc:chgData name="" userId="13d25396a3116a30" providerId="LiveId" clId="{9E6CEBA5-DAB1-4C8E-A9A5-37BBEA17E639}" dt="2022-06-17T00:26:56.217" v="271"/>
        <pc:sldMkLst>
          <pc:docMk/>
          <pc:sldMk cId="1986783200" sldId="296"/>
        </pc:sldMkLst>
        <pc:spChg chg="mod">
          <ac:chgData name="" userId="13d25396a3116a30" providerId="LiveId" clId="{9E6CEBA5-DAB1-4C8E-A9A5-37BBEA17E639}" dt="2022-06-17T00:17:29.412" v="140" actId="14100"/>
          <ac:spMkLst>
            <pc:docMk/>
            <pc:sldMk cId="1986783200" sldId="296"/>
            <ac:spMk id="2" creationId="{FBA3B5C1-406D-435B-8F38-CB2B57B8F148}"/>
          </ac:spMkLst>
        </pc:spChg>
        <pc:spChg chg="mod">
          <ac:chgData name="" userId="13d25396a3116a30" providerId="LiveId" clId="{9E6CEBA5-DAB1-4C8E-A9A5-37BBEA17E639}" dt="2022-06-17T00:24:45.242" v="242" actId="20577"/>
          <ac:spMkLst>
            <pc:docMk/>
            <pc:sldMk cId="1986783200" sldId="296"/>
            <ac:spMk id="3" creationId="{D3205EED-4F2D-4BD7-9FE7-C5B50A8AD6C9}"/>
          </ac:spMkLst>
        </pc:spChg>
        <pc:spChg chg="add mod">
          <ac:chgData name="" userId="13d25396a3116a30" providerId="LiveId" clId="{9E6CEBA5-DAB1-4C8E-A9A5-37BBEA17E639}" dt="2022-06-17T00:25:22.806" v="266" actId="207"/>
          <ac:spMkLst>
            <pc:docMk/>
            <pc:sldMk cId="1986783200" sldId="296"/>
            <ac:spMk id="4" creationId="{A2918ACB-6EB0-41B1-A8A1-894F0F86E5F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73B59-78D8-429B-A106-485B7B093294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EC774-7534-4764-BC2E-F6FFFD583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293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CEC774-7534-4764-BC2E-F6FFFD58338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511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CEC774-7534-4764-BC2E-F6FFFD58338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458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CEC774-7534-4764-BC2E-F6FFFD583385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742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CEC774-7534-4764-BC2E-F6FFFD58338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748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814FE5-FC1F-3EAC-B246-1057504C84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7721402F-182B-FC3B-AEEC-B3E77CD698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2BD2C3D9-0A41-7591-51B6-A5CDD9D486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EEE3DA-770B-AF57-9DBB-29400B947A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CEC774-7534-4764-BC2E-F6FFFD58338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356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78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73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93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77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83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96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94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79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08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57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9BB2-BFD8-409D-99D3-9942A7AB647F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70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09BB2-BFD8-409D-99D3-9942A7AB647F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84D0-935C-4D5D-BAD0-88D1B89502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57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8964488" cy="1584175"/>
          </a:xfrm>
        </p:spPr>
        <p:txBody>
          <a:bodyPr>
            <a:noAutofit/>
          </a:bodyPr>
          <a:lstStyle/>
          <a:p>
            <a:r>
              <a:rPr kumimoji="1" lang="ja-JP" altLang="en-US" sz="6600" dirty="0"/>
              <a:t>箱</a:t>
            </a:r>
            <a:r>
              <a:rPr kumimoji="1" lang="ja-JP" altLang="en-US" sz="6600" dirty="0" err="1"/>
              <a:t>ひげ</a:t>
            </a:r>
            <a:r>
              <a:rPr kumimoji="1" lang="ja-JP" altLang="en-US" sz="6600" dirty="0"/>
              <a:t>図とデータの活用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7584" y="2204864"/>
            <a:ext cx="7488832" cy="381642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5400" dirty="0">
                <a:solidFill>
                  <a:schemeClr val="tx1"/>
                </a:solidFill>
              </a:rPr>
              <a:t>本時のねらい</a:t>
            </a:r>
            <a:endParaRPr kumimoji="1" lang="en-US" altLang="ja-JP" sz="5400" dirty="0">
              <a:solidFill>
                <a:schemeClr val="tx1"/>
              </a:solidFill>
            </a:endParaRPr>
          </a:p>
          <a:p>
            <a:pPr algn="l"/>
            <a:r>
              <a:rPr lang="ja-JP" altLang="en-US" sz="5400" dirty="0">
                <a:solidFill>
                  <a:schemeClr val="tx1"/>
                </a:solidFill>
              </a:rPr>
              <a:t>「箱</a:t>
            </a:r>
            <a:r>
              <a:rPr lang="ja-JP" altLang="en-US" sz="5400" dirty="0" err="1">
                <a:solidFill>
                  <a:schemeClr val="tx1"/>
                </a:solidFill>
              </a:rPr>
              <a:t>ひげ</a:t>
            </a:r>
            <a:r>
              <a:rPr lang="ja-JP" altLang="en-US" sz="5400" dirty="0">
                <a:solidFill>
                  <a:schemeClr val="tx1"/>
                </a:solidFill>
              </a:rPr>
              <a:t>図の意味を理解し、データをもとに箱ひげ図を書くことができる。」</a:t>
            </a:r>
            <a:endParaRPr lang="en-US" altLang="ja-JP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14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26"/>
    </mc:Choice>
    <mc:Fallback xmlns="">
      <p:transition spd="slow" advTm="1042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ED94F8-60DD-4769-9024-FF39DBDD8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488" y="289275"/>
            <a:ext cx="8590109" cy="926240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3600" dirty="0" smtClean="0"/>
              <a:t>ワークシート１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Ａ</a:t>
            </a:r>
            <a:r>
              <a:rPr kumimoji="1" lang="ja-JP" altLang="en-US" dirty="0"/>
              <a:t>中学校</a:t>
            </a:r>
            <a:r>
              <a:rPr kumimoji="1" lang="ja-JP" altLang="en-US" dirty="0" smtClean="0"/>
              <a:t>の</a:t>
            </a:r>
            <a:r>
              <a:rPr lang="ja-JP" altLang="en-US" dirty="0"/>
              <a:t>箱</a:t>
            </a:r>
            <a:r>
              <a:rPr lang="ja-JP" altLang="en-US" dirty="0" err="1"/>
              <a:t>ひげ</a:t>
            </a:r>
            <a:r>
              <a:rPr lang="ja-JP" altLang="en-US" dirty="0" smtClean="0"/>
              <a:t>図を</a:t>
            </a:r>
            <a:r>
              <a:rPr kumimoji="1" lang="ja-JP" altLang="en-US" dirty="0" smtClean="0"/>
              <a:t>書いて</a:t>
            </a:r>
            <a:r>
              <a:rPr kumimoji="1" lang="ja-JP" altLang="en-US" dirty="0"/>
              <a:t>みよう。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939A7684-86B6-4AEB-BFB8-4C5092F258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7302630"/>
              </p:ext>
            </p:extLst>
          </p:nvPr>
        </p:nvGraphicFramePr>
        <p:xfrm>
          <a:off x="638439" y="2060848"/>
          <a:ext cx="8229585" cy="30029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">
                  <a:extLst>
                    <a:ext uri="{9D8B030D-6E8A-4147-A177-3AD203B41FA5}">
                      <a16:colId xmlns:a16="http://schemas.microsoft.com/office/drawing/2014/main" val="909044243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83704201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23460643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99815315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5121024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425987181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7628707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75639039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400630822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8108597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4075558180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646815903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41854651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63782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562852213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63706390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08100958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01710597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90521053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461537832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361708956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403585848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90362107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21190787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104808290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383947538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073534272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21281189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69219239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568553397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07968591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579725187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64324169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166834450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58348295"/>
                    </a:ext>
                  </a:extLst>
                </a:gridCol>
              </a:tblGrid>
              <a:tr h="150145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450513"/>
                  </a:ext>
                </a:extLst>
              </a:tr>
              <a:tr h="1501459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94094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77E8DE-8248-4D21-883F-FB0D24E6D738}"/>
              </a:ext>
            </a:extLst>
          </p:cNvPr>
          <p:cNvSpPr txBox="1"/>
          <p:nvPr/>
        </p:nvSpPr>
        <p:spPr>
          <a:xfrm>
            <a:off x="1647022" y="5066285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５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57ABEA-9D13-41BE-863F-71624FB5B473}"/>
              </a:ext>
            </a:extLst>
          </p:cNvPr>
          <p:cNvSpPr txBox="1"/>
          <p:nvPr/>
        </p:nvSpPr>
        <p:spPr>
          <a:xfrm>
            <a:off x="2736892" y="5063765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１０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AB3A80-5871-40A0-963B-24D57ACF4ADD}"/>
              </a:ext>
            </a:extLst>
          </p:cNvPr>
          <p:cNvSpPr txBox="1"/>
          <p:nvPr/>
        </p:nvSpPr>
        <p:spPr>
          <a:xfrm>
            <a:off x="3900272" y="5048151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１５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93E49B-201A-426B-ACB2-1E4A6B21BC0B}"/>
              </a:ext>
            </a:extLst>
          </p:cNvPr>
          <p:cNvSpPr txBox="1"/>
          <p:nvPr/>
        </p:nvSpPr>
        <p:spPr>
          <a:xfrm>
            <a:off x="5063652" y="5043762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２０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D164598-7139-4163-8E7F-EDCA2F00987D}"/>
              </a:ext>
            </a:extLst>
          </p:cNvPr>
          <p:cNvSpPr txBox="1"/>
          <p:nvPr/>
        </p:nvSpPr>
        <p:spPr>
          <a:xfrm>
            <a:off x="6238075" y="5053764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２５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90660ED-080D-4EEA-9C0D-88E1E01835E7}"/>
              </a:ext>
            </a:extLst>
          </p:cNvPr>
          <p:cNvSpPr txBox="1"/>
          <p:nvPr/>
        </p:nvSpPr>
        <p:spPr>
          <a:xfrm>
            <a:off x="7381650" y="5043762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/>
              <a:t>３</a:t>
            </a:r>
            <a:r>
              <a:rPr kumimoji="1" lang="ja-JP" altLang="en-US" sz="2000" b="1" dirty="0"/>
              <a:t>０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B82BBBD-51E9-415C-94B5-F261EBED6E9E}"/>
              </a:ext>
            </a:extLst>
          </p:cNvPr>
          <p:cNvSpPr txBox="1"/>
          <p:nvPr/>
        </p:nvSpPr>
        <p:spPr>
          <a:xfrm>
            <a:off x="8594147" y="5046429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３５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57258A8-20E8-4577-BF97-E798BB62D9B0}"/>
              </a:ext>
            </a:extLst>
          </p:cNvPr>
          <p:cNvSpPr txBox="1"/>
          <p:nvPr/>
        </p:nvSpPr>
        <p:spPr>
          <a:xfrm>
            <a:off x="235304" y="2621057"/>
            <a:ext cx="170912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dirty="0"/>
              <a:t>Ａ中学校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675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945"/>
    </mc:Choice>
    <mc:Fallback xmlns="">
      <p:transition spd="slow" advTm="26945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C4DFCA-459E-7AC2-9F95-B0210BD883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08A0D0-9E74-4675-9306-23ED606FC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77" y="477450"/>
            <a:ext cx="8590109" cy="926240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3600" dirty="0" smtClean="0"/>
              <a:t>ワークシート２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Ｂ</a:t>
            </a:r>
            <a:r>
              <a:rPr kumimoji="1" lang="ja-JP" altLang="en-US" dirty="0"/>
              <a:t>中学校の箱</a:t>
            </a:r>
            <a:r>
              <a:rPr kumimoji="1" lang="ja-JP" altLang="en-US" dirty="0" err="1"/>
              <a:t>ひげ</a:t>
            </a:r>
            <a:r>
              <a:rPr kumimoji="1" lang="ja-JP" altLang="en-US" dirty="0"/>
              <a:t>図をＡ中学校の下に書いてみよう。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3656F5B1-6554-0699-A912-3D3CE40645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312862"/>
              </p:ext>
            </p:extLst>
          </p:nvPr>
        </p:nvGraphicFramePr>
        <p:xfrm>
          <a:off x="485295" y="1910000"/>
          <a:ext cx="8229585" cy="30029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">
                  <a:extLst>
                    <a:ext uri="{9D8B030D-6E8A-4147-A177-3AD203B41FA5}">
                      <a16:colId xmlns:a16="http://schemas.microsoft.com/office/drawing/2014/main" val="909044243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83704201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23460643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99815315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5121024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425987181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7628707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75639039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400630822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8108597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4075558180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646815903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41854651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63782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562852213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63706390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08100958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01710597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90521053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461537832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361708956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403585848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90362107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21190787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104808290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383947538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073534272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21281189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69219239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568553397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07968591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579725187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64324169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166834450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58348295"/>
                    </a:ext>
                  </a:extLst>
                </a:gridCol>
              </a:tblGrid>
              <a:tr h="1501459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450513"/>
                  </a:ext>
                </a:extLst>
              </a:tr>
              <a:tr h="1501459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94094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A39CB0-BEEE-E2B0-7DF6-7E805050EF27}"/>
              </a:ext>
            </a:extLst>
          </p:cNvPr>
          <p:cNvSpPr txBox="1"/>
          <p:nvPr/>
        </p:nvSpPr>
        <p:spPr>
          <a:xfrm>
            <a:off x="1493878" y="4915437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５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BB13B5D-054E-A0E6-30F6-AF1F4DF6FAEF}"/>
              </a:ext>
            </a:extLst>
          </p:cNvPr>
          <p:cNvSpPr txBox="1"/>
          <p:nvPr/>
        </p:nvSpPr>
        <p:spPr>
          <a:xfrm>
            <a:off x="2583748" y="4912917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１０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A8E57A-644E-419A-A6A1-EDAB53A36626}"/>
              </a:ext>
            </a:extLst>
          </p:cNvPr>
          <p:cNvSpPr txBox="1"/>
          <p:nvPr/>
        </p:nvSpPr>
        <p:spPr>
          <a:xfrm>
            <a:off x="3747128" y="4897303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１５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9442A01-C800-50E1-70CD-2F60C1308A41}"/>
              </a:ext>
            </a:extLst>
          </p:cNvPr>
          <p:cNvSpPr txBox="1"/>
          <p:nvPr/>
        </p:nvSpPr>
        <p:spPr>
          <a:xfrm>
            <a:off x="4910508" y="4892914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２０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A2B74DC-7CC2-4AC8-C430-A27DF6596A5F}"/>
              </a:ext>
            </a:extLst>
          </p:cNvPr>
          <p:cNvSpPr txBox="1"/>
          <p:nvPr/>
        </p:nvSpPr>
        <p:spPr>
          <a:xfrm>
            <a:off x="6084931" y="4902916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２５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45BA952-3F5A-EA9D-47E6-45EAABD8A99D}"/>
              </a:ext>
            </a:extLst>
          </p:cNvPr>
          <p:cNvSpPr txBox="1"/>
          <p:nvPr/>
        </p:nvSpPr>
        <p:spPr>
          <a:xfrm>
            <a:off x="7228506" y="4892914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/>
              <a:t>３</a:t>
            </a:r>
            <a:r>
              <a:rPr kumimoji="1" lang="ja-JP" altLang="en-US" sz="2000" b="1"/>
              <a:t>０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04E305-0073-426A-068B-105C1ED78E81}"/>
              </a:ext>
            </a:extLst>
          </p:cNvPr>
          <p:cNvSpPr txBox="1"/>
          <p:nvPr/>
        </p:nvSpPr>
        <p:spPr>
          <a:xfrm>
            <a:off x="8441003" y="4895581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３５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9552ADF4-5FC3-8549-C4CA-2750F5E8361C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2126548" y="2702088"/>
            <a:ext cx="18582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58B9CBA-8C1A-C372-E986-47A3FE97C200}"/>
              </a:ext>
            </a:extLst>
          </p:cNvPr>
          <p:cNvSpPr/>
          <p:nvPr/>
        </p:nvSpPr>
        <p:spPr>
          <a:xfrm>
            <a:off x="3984777" y="2244888"/>
            <a:ext cx="214319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BFA51B5F-8711-78FB-1AC6-E4DCCF615F5B}"/>
              </a:ext>
            </a:extLst>
          </p:cNvPr>
          <p:cNvCxnSpPr>
            <a:cxnSpLocks/>
          </p:cNvCxnSpPr>
          <p:nvPr/>
        </p:nvCxnSpPr>
        <p:spPr>
          <a:xfrm>
            <a:off x="6151010" y="2702088"/>
            <a:ext cx="23130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D27CD8A8-BD8B-40A8-3B20-9E50AAE7B4D3}"/>
              </a:ext>
            </a:extLst>
          </p:cNvPr>
          <p:cNvCxnSpPr>
            <a:cxnSpLocks/>
          </p:cNvCxnSpPr>
          <p:nvPr/>
        </p:nvCxnSpPr>
        <p:spPr>
          <a:xfrm>
            <a:off x="2123246" y="2423602"/>
            <a:ext cx="0" cy="5569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93EAC9BA-ADC8-14D1-E690-248C08FE1411}"/>
              </a:ext>
            </a:extLst>
          </p:cNvPr>
          <p:cNvCxnSpPr>
            <a:cxnSpLocks/>
          </p:cNvCxnSpPr>
          <p:nvPr/>
        </p:nvCxnSpPr>
        <p:spPr>
          <a:xfrm>
            <a:off x="8482255" y="2423601"/>
            <a:ext cx="0" cy="5569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5DCE838D-1FB1-73DD-1B4D-AE872ED88B85}"/>
              </a:ext>
            </a:extLst>
          </p:cNvPr>
          <p:cNvCxnSpPr>
            <a:cxnSpLocks/>
          </p:cNvCxnSpPr>
          <p:nvPr/>
        </p:nvCxnSpPr>
        <p:spPr>
          <a:xfrm>
            <a:off x="4600087" y="2244888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014600AC-7CC0-DEA1-C2B0-B7788FC7CF41}"/>
              </a:ext>
            </a:extLst>
          </p:cNvPr>
          <p:cNvSpPr txBox="1"/>
          <p:nvPr/>
        </p:nvSpPr>
        <p:spPr>
          <a:xfrm>
            <a:off x="82160" y="2470209"/>
            <a:ext cx="170912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/>
              <a:t>Ａ中学校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0B6E46C-9CF5-926D-2AD3-8B419FCD9293}"/>
              </a:ext>
            </a:extLst>
          </p:cNvPr>
          <p:cNvSpPr txBox="1"/>
          <p:nvPr/>
        </p:nvSpPr>
        <p:spPr>
          <a:xfrm>
            <a:off x="69336" y="3896182"/>
            <a:ext cx="173477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200"/>
              <a:t>Ｂ</a:t>
            </a:r>
            <a:r>
              <a:rPr kumimoji="1" lang="ja-JP" altLang="en-US" sz="3200"/>
              <a:t>中学校</a:t>
            </a: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402B51E0-B9D5-2DE4-3BA5-A5627AD1DDA1}"/>
              </a:ext>
            </a:extLst>
          </p:cNvPr>
          <p:cNvSpPr txBox="1">
            <a:spLocks/>
          </p:cNvSpPr>
          <p:nvPr/>
        </p:nvSpPr>
        <p:spPr>
          <a:xfrm>
            <a:off x="406882" y="5334462"/>
            <a:ext cx="8590109" cy="1171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/>
              <a:t>２つのデータを比較して、どんなことが分かるでしょう。</a:t>
            </a:r>
          </a:p>
        </p:txBody>
      </p:sp>
    </p:spTree>
    <p:extLst>
      <p:ext uri="{BB962C8B-B14F-4D97-AF65-F5344CB8AC3E}">
        <p14:creationId xmlns:p14="http://schemas.microsoft.com/office/powerpoint/2010/main" val="320198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82977"/>
            <a:ext cx="9144000" cy="533861"/>
          </a:xfrm>
        </p:spPr>
        <p:txBody>
          <a:bodyPr>
            <a:normAutofit fontScale="90000"/>
          </a:bodyPr>
          <a:lstStyle/>
          <a:p>
            <a:r>
              <a:rPr lang="ja-JP" altLang="en-US" sz="3600" dirty="0">
                <a:ea typeface="ＤＦ平成明朝体W7" pitchFamily="1" charset="-128"/>
              </a:rPr>
              <a:t>Ａ中学校３年生</a:t>
            </a:r>
            <a:r>
              <a:rPr kumimoji="1" lang="ja-JP" altLang="en-US" sz="3600" dirty="0">
                <a:ea typeface="ＤＦ平成明朝体W7" pitchFamily="1" charset="-128"/>
              </a:rPr>
              <a:t>３０人のハンドボール投げの結果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682637"/>
              </p:ext>
            </p:extLst>
          </p:nvPr>
        </p:nvGraphicFramePr>
        <p:xfrm>
          <a:off x="2107290" y="722742"/>
          <a:ext cx="5108931" cy="608570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702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29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29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記録</a:t>
                      </a:r>
                      <a:r>
                        <a:rPr lang="en-US" altLang="ja-JP" sz="2800" u="none" strike="noStrike" dirty="0">
                          <a:effectLst/>
                        </a:rPr>
                        <a:t>(</a:t>
                      </a:r>
                      <a:r>
                        <a:rPr lang="en-US" sz="2800" u="none" strike="noStrike" dirty="0">
                          <a:effectLst/>
                        </a:rPr>
                        <a:t>m)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1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>
                          <a:effectLst/>
                        </a:rPr>
                        <a:t>16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24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1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17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17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1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16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30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>
                          <a:effectLst/>
                        </a:rPr>
                        <a:t>10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1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27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7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>
                          <a:effectLst/>
                        </a:rPr>
                        <a:t>18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1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>
                          <a:effectLst/>
                        </a:rPr>
                        <a:t>29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23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15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1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>
                          <a:effectLst/>
                        </a:rPr>
                        <a:t>10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25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18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1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13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20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1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>
                          <a:effectLst/>
                        </a:rPr>
                        <a:t>22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>
                          <a:effectLst/>
                        </a:rPr>
                        <a:t>21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26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1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>
                          <a:effectLst/>
                        </a:rPr>
                        <a:t>12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>
                          <a:effectLst/>
                        </a:rPr>
                        <a:t>17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11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71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34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>
                          <a:effectLst/>
                        </a:rPr>
                        <a:t>15</a:t>
                      </a:r>
                      <a:endParaRPr lang="en-US" altLang="ja-JP" sz="36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3600" b="1" u="none" strike="noStrike" dirty="0">
                          <a:effectLst/>
                        </a:rPr>
                        <a:t>24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193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63"/>
    </mc:Choice>
    <mc:Fallback xmlns="">
      <p:transition spd="slow" advTm="626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A3B5C1-406D-435B-8F38-CB2B57B8F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681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dirty="0"/>
              <a:t>学び直し</a:t>
            </a: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kumimoji="1" lang="ja-JP" altLang="en-US" dirty="0"/>
              <a:t>次の代表値を求めよう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205EED-4F2D-4BD7-9FE7-C5B50A8AD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665" y="1772816"/>
            <a:ext cx="6922647" cy="4810546"/>
          </a:xfrm>
        </p:spPr>
        <p:txBody>
          <a:bodyPr>
            <a:normAutofit/>
          </a:bodyPr>
          <a:lstStyle/>
          <a:p>
            <a:r>
              <a:rPr kumimoji="1" lang="ja-JP" altLang="en-US" sz="4400" dirty="0"/>
              <a:t>平均値（　　　　　　）</a:t>
            </a:r>
            <a:endParaRPr kumimoji="1" lang="en-US" altLang="ja-JP" sz="4400" dirty="0"/>
          </a:p>
          <a:p>
            <a:r>
              <a:rPr lang="ja-JP" altLang="en-US" sz="4400" dirty="0"/>
              <a:t>最頻値（　　　　　　）</a:t>
            </a:r>
            <a:endParaRPr lang="en-US" altLang="ja-JP" sz="4400" dirty="0"/>
          </a:p>
          <a:p>
            <a:r>
              <a:rPr kumimoji="1" lang="ja-JP" altLang="en-US" sz="4400" dirty="0"/>
              <a:t>中央値（　　　　　　）</a:t>
            </a:r>
            <a:endParaRPr kumimoji="1" lang="en-US" altLang="ja-JP" sz="4400" dirty="0"/>
          </a:p>
          <a:p>
            <a:r>
              <a:rPr lang="ja-JP" altLang="en-US" sz="4400" dirty="0"/>
              <a:t>最小値（　　　　　　）</a:t>
            </a:r>
            <a:endParaRPr lang="en-US" altLang="ja-JP" sz="4400" dirty="0"/>
          </a:p>
          <a:p>
            <a:r>
              <a:rPr kumimoji="1" lang="ja-JP" altLang="en-US" sz="4400" dirty="0"/>
              <a:t>最大値（　　　　　　）</a:t>
            </a:r>
            <a:endParaRPr kumimoji="1" lang="en-US" altLang="ja-JP" sz="4400" dirty="0"/>
          </a:p>
          <a:p>
            <a:r>
              <a:rPr lang="ja-JP" altLang="en-US" sz="4400" dirty="0"/>
              <a:t>範　 囲（　　　　　　）</a:t>
            </a:r>
            <a:endParaRPr kumimoji="1" lang="ja-JP" altLang="en-US" sz="4400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A2918ACB-6EB0-41B1-A8A1-894F0F86E5F0}"/>
              </a:ext>
            </a:extLst>
          </p:cNvPr>
          <p:cNvSpPr txBox="1">
            <a:spLocks/>
          </p:cNvSpPr>
          <p:nvPr/>
        </p:nvSpPr>
        <p:spPr>
          <a:xfrm>
            <a:off x="2843808" y="1772816"/>
            <a:ext cx="2520280" cy="4810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4400" dirty="0">
                <a:solidFill>
                  <a:srgbClr val="FF0000"/>
                </a:solidFill>
              </a:rPr>
              <a:t>１９ｍ</a:t>
            </a:r>
            <a:endParaRPr lang="en-US" altLang="ja-JP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400" dirty="0">
                <a:solidFill>
                  <a:srgbClr val="FF0000"/>
                </a:solidFill>
              </a:rPr>
              <a:t>１７ｍ</a:t>
            </a:r>
            <a:endParaRPr lang="en-US" altLang="ja-JP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400" dirty="0">
                <a:solidFill>
                  <a:srgbClr val="FF0000"/>
                </a:solidFill>
              </a:rPr>
              <a:t>１７．５ｍ</a:t>
            </a:r>
            <a:endParaRPr lang="en-US" altLang="ja-JP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400" dirty="0">
                <a:solidFill>
                  <a:srgbClr val="FF0000"/>
                </a:solidFill>
              </a:rPr>
              <a:t>７ｍ</a:t>
            </a:r>
            <a:endParaRPr lang="en-US" altLang="ja-JP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400" dirty="0">
                <a:solidFill>
                  <a:srgbClr val="FF0000"/>
                </a:solidFill>
              </a:rPr>
              <a:t>３４ｍ</a:t>
            </a:r>
            <a:endParaRPr lang="en-US" altLang="ja-JP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400" dirty="0">
                <a:solidFill>
                  <a:srgbClr val="FF0000"/>
                </a:solidFill>
              </a:rPr>
              <a:t>２７ｍ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6783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164"/>
    </mc:Choice>
    <mc:Fallback xmlns="">
      <p:transition spd="slow" advTm="251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5BFC0D-FE6A-413D-9C6B-A7B2556D4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9241"/>
            <a:ext cx="8229600" cy="7758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/>
              <a:t>この</a:t>
            </a:r>
            <a:r>
              <a:rPr kumimoji="1" lang="ja-JP" altLang="en-US" dirty="0"/>
              <a:t>記録を下から順に並べて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FB2101-B96F-4264-924F-64AD0D2E9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8" y="1205047"/>
            <a:ext cx="8452052" cy="32320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　７　１０　１０　１１　１２　１３　１３　１５　１５　１６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１６　１７　１７　１７　１７　１８　１８　２０　２１　２２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２３　２３　２４　２４　２５　２６　２７　２９　３０　３４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endParaRPr kumimoji="1" lang="ja-JP" altLang="en-US" dirty="0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5A0320D1-46B5-406C-8AB5-B8E2BF890698}"/>
              </a:ext>
            </a:extLst>
          </p:cNvPr>
          <p:cNvSpPr/>
          <p:nvPr/>
        </p:nvSpPr>
        <p:spPr>
          <a:xfrm>
            <a:off x="3559824" y="1770489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E75B4202-352A-42E8-B30F-0E960D63E434}"/>
              </a:ext>
            </a:extLst>
          </p:cNvPr>
          <p:cNvSpPr/>
          <p:nvPr/>
        </p:nvSpPr>
        <p:spPr>
          <a:xfrm>
            <a:off x="6088307" y="1235602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吹き出し: 上矢印 6">
            <a:extLst>
              <a:ext uri="{FF2B5EF4-FFF2-40B4-BE49-F238E27FC236}">
                <a16:creationId xmlns:a16="http://schemas.microsoft.com/office/drawing/2014/main" id="{9FD86905-B65A-4209-AC76-875E97496B43}"/>
              </a:ext>
            </a:extLst>
          </p:cNvPr>
          <p:cNvSpPr/>
          <p:nvPr/>
        </p:nvSpPr>
        <p:spPr>
          <a:xfrm>
            <a:off x="663448" y="2346552"/>
            <a:ext cx="7344816" cy="3818752"/>
          </a:xfrm>
          <a:prstGeom prst="upArrowCallout">
            <a:avLst>
              <a:gd name="adj1" fmla="val 7534"/>
              <a:gd name="adj2" fmla="val 8701"/>
              <a:gd name="adj3" fmla="val 25000"/>
              <a:gd name="adj4" fmla="val 2648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dirty="0">
                <a:solidFill>
                  <a:sysClr val="windowText" lastClr="000000"/>
                </a:solidFill>
              </a:rPr>
              <a:t>１６番目と１５番目の記録の平均が中央値</a:t>
            </a:r>
            <a:endParaRPr lang="en-US" altLang="ja-JP" sz="3200" dirty="0">
              <a:solidFill>
                <a:sysClr val="windowText" lastClr="000000"/>
              </a:solidFill>
            </a:endParaRPr>
          </a:p>
          <a:p>
            <a:r>
              <a:rPr lang="ja-JP" altLang="en-US" sz="3200" dirty="0">
                <a:solidFill>
                  <a:sysClr val="windowText" lastClr="000000"/>
                </a:solidFill>
              </a:rPr>
              <a:t>　　　　　　　　　</a:t>
            </a:r>
            <a:r>
              <a:rPr lang="ja-JP" altLang="en-US" sz="3200" dirty="0">
                <a:solidFill>
                  <a:srgbClr val="FF0000"/>
                </a:solidFill>
              </a:rPr>
              <a:t>第２四分位数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0FDACC21-D5A5-42C4-9D28-D0C81632FE1F}"/>
              </a:ext>
            </a:extLst>
          </p:cNvPr>
          <p:cNvSpPr/>
          <p:nvPr/>
        </p:nvSpPr>
        <p:spPr>
          <a:xfrm>
            <a:off x="4486204" y="1770489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吹き出し: 上矢印 8">
            <a:extLst>
              <a:ext uri="{FF2B5EF4-FFF2-40B4-BE49-F238E27FC236}">
                <a16:creationId xmlns:a16="http://schemas.microsoft.com/office/drawing/2014/main" id="{B069A34E-8EC9-4B91-B9F6-F03ACCAF6DD4}"/>
              </a:ext>
            </a:extLst>
          </p:cNvPr>
          <p:cNvSpPr/>
          <p:nvPr/>
        </p:nvSpPr>
        <p:spPr>
          <a:xfrm>
            <a:off x="4758521" y="1888217"/>
            <a:ext cx="3455990" cy="2047556"/>
          </a:xfrm>
          <a:prstGeom prst="upArrowCallout">
            <a:avLst>
              <a:gd name="adj1" fmla="val 8267"/>
              <a:gd name="adj2" fmla="val 10166"/>
              <a:gd name="adj3" fmla="val 25000"/>
              <a:gd name="adj4" fmla="val 43750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dirty="0">
                <a:solidFill>
                  <a:sysClr val="windowText" lastClr="000000"/>
                </a:solidFill>
              </a:rPr>
              <a:t>前半部分の中央値</a:t>
            </a:r>
            <a:r>
              <a:rPr lang="ja-JP" altLang="en-US" sz="3200" dirty="0">
                <a:solidFill>
                  <a:srgbClr val="FF0000"/>
                </a:solidFill>
              </a:rPr>
              <a:t>第１四分位数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307ADBB1-3073-4FB1-813D-8E8988D534FB}"/>
              </a:ext>
            </a:extLst>
          </p:cNvPr>
          <p:cNvSpPr/>
          <p:nvPr/>
        </p:nvSpPr>
        <p:spPr>
          <a:xfrm>
            <a:off x="1887965" y="2409738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吹き出し: 上矢印 10">
            <a:extLst>
              <a:ext uri="{FF2B5EF4-FFF2-40B4-BE49-F238E27FC236}">
                <a16:creationId xmlns:a16="http://schemas.microsoft.com/office/drawing/2014/main" id="{5CC0B481-59B9-4F0F-88E8-1CBBD39ADAAF}"/>
              </a:ext>
            </a:extLst>
          </p:cNvPr>
          <p:cNvSpPr/>
          <p:nvPr/>
        </p:nvSpPr>
        <p:spPr>
          <a:xfrm>
            <a:off x="457200" y="2994204"/>
            <a:ext cx="3455990" cy="2047556"/>
          </a:xfrm>
          <a:prstGeom prst="upArrowCallout">
            <a:avLst>
              <a:gd name="adj1" fmla="val 8267"/>
              <a:gd name="adj2" fmla="val 10166"/>
              <a:gd name="adj3" fmla="val 25000"/>
              <a:gd name="adj4" fmla="val 43750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200" dirty="0">
                <a:solidFill>
                  <a:sysClr val="windowText" lastClr="000000"/>
                </a:solidFill>
              </a:rPr>
              <a:t>後半部分の中央値</a:t>
            </a:r>
            <a:endParaRPr lang="en-US" altLang="ja-JP" sz="3200" dirty="0">
              <a:solidFill>
                <a:sysClr val="windowText" lastClr="000000"/>
              </a:solidFill>
            </a:endParaRPr>
          </a:p>
          <a:p>
            <a:r>
              <a:rPr lang="ja-JP" altLang="en-US" sz="3200" dirty="0">
                <a:solidFill>
                  <a:srgbClr val="FF0000"/>
                </a:solidFill>
              </a:rPr>
              <a:t>第３四分位数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0F068F54-3BE8-4CA3-860A-453CAF65FC54}"/>
              </a:ext>
            </a:extLst>
          </p:cNvPr>
          <p:cNvSpPr/>
          <p:nvPr/>
        </p:nvSpPr>
        <p:spPr>
          <a:xfrm>
            <a:off x="361800" y="1223008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9C4239BF-15CD-483B-B830-BC76234369A5}"/>
              </a:ext>
            </a:extLst>
          </p:cNvPr>
          <p:cNvSpPr/>
          <p:nvPr/>
        </p:nvSpPr>
        <p:spPr>
          <a:xfrm>
            <a:off x="7684228" y="2407523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F66E6DD-7228-45E0-AA93-BEC278064219}"/>
              </a:ext>
            </a:extLst>
          </p:cNvPr>
          <p:cNvSpPr txBox="1"/>
          <p:nvPr/>
        </p:nvSpPr>
        <p:spPr>
          <a:xfrm>
            <a:off x="107927" y="1857936"/>
            <a:ext cx="1298041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最小値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5834466-D8F4-4408-869F-1E47C2765750}"/>
              </a:ext>
            </a:extLst>
          </p:cNvPr>
          <p:cNvSpPr txBox="1"/>
          <p:nvPr/>
        </p:nvSpPr>
        <p:spPr>
          <a:xfrm>
            <a:off x="7501296" y="1859884"/>
            <a:ext cx="126384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最大値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727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589"/>
    </mc:Choice>
    <mc:Fallback xmlns="">
      <p:transition spd="slow" advTm="375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36B435-C1B5-4CE5-AB4C-ECDB07475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8257"/>
            <a:ext cx="8229600" cy="106917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/>
              <a:t>最小値、第１四分位数、中央値、第３四分位数、最大値をグラフに書き込んでいく。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42B2EE43-4F26-4592-80E6-6944A0254C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63421"/>
              </p:ext>
            </p:extLst>
          </p:nvPr>
        </p:nvGraphicFramePr>
        <p:xfrm>
          <a:off x="447770" y="1985073"/>
          <a:ext cx="8229585" cy="30029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">
                  <a:extLst>
                    <a:ext uri="{9D8B030D-6E8A-4147-A177-3AD203B41FA5}">
                      <a16:colId xmlns:a16="http://schemas.microsoft.com/office/drawing/2014/main" val="909044243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83704201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23460643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99815315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5121024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425987181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7628707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75639039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400630822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8108597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4075558180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646815903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41854651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63782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562852213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63706390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08100958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01710597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90521053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461537832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361708956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403585848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90362107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21190787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104808290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383947538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073534272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21281189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69219239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568553397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07968591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579725187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64324169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166834450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58348295"/>
                    </a:ext>
                  </a:extLst>
                </a:gridCol>
              </a:tblGrid>
              <a:tr h="150145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450513"/>
                  </a:ext>
                </a:extLst>
              </a:tr>
              <a:tr h="1501459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94094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15CC92-D517-4300-818C-B03387D4028A}"/>
              </a:ext>
            </a:extLst>
          </p:cNvPr>
          <p:cNvSpPr txBox="1"/>
          <p:nvPr/>
        </p:nvSpPr>
        <p:spPr>
          <a:xfrm>
            <a:off x="1456353" y="4990510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５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CFB472F-B1EC-4653-821C-F6B1A5870498}"/>
              </a:ext>
            </a:extLst>
          </p:cNvPr>
          <p:cNvSpPr txBox="1"/>
          <p:nvPr/>
        </p:nvSpPr>
        <p:spPr>
          <a:xfrm>
            <a:off x="2546223" y="4987990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１０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3AA7350-A156-43AE-BA65-8E513BA542EE}"/>
              </a:ext>
            </a:extLst>
          </p:cNvPr>
          <p:cNvSpPr txBox="1"/>
          <p:nvPr/>
        </p:nvSpPr>
        <p:spPr>
          <a:xfrm>
            <a:off x="3709603" y="4972376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１５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1FB29D-96B1-4783-8259-DF45DE857E4B}"/>
              </a:ext>
            </a:extLst>
          </p:cNvPr>
          <p:cNvSpPr txBox="1"/>
          <p:nvPr/>
        </p:nvSpPr>
        <p:spPr>
          <a:xfrm>
            <a:off x="4872983" y="4967987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２０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EA65938-E76A-4E5F-959C-6816612E79B3}"/>
              </a:ext>
            </a:extLst>
          </p:cNvPr>
          <p:cNvSpPr txBox="1"/>
          <p:nvPr/>
        </p:nvSpPr>
        <p:spPr>
          <a:xfrm>
            <a:off x="6047406" y="4977989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２５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32E0810-7AFD-4ABD-A449-740F3DAE0175}"/>
              </a:ext>
            </a:extLst>
          </p:cNvPr>
          <p:cNvSpPr txBox="1"/>
          <p:nvPr/>
        </p:nvSpPr>
        <p:spPr>
          <a:xfrm>
            <a:off x="7190981" y="4967987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/>
              <a:t>３</a:t>
            </a:r>
            <a:r>
              <a:rPr kumimoji="1" lang="ja-JP" altLang="en-US" sz="2000" b="1" dirty="0"/>
              <a:t>０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E80A4F7-1C0E-4976-BF83-778C4CEAE659}"/>
              </a:ext>
            </a:extLst>
          </p:cNvPr>
          <p:cNvSpPr txBox="1"/>
          <p:nvPr/>
        </p:nvSpPr>
        <p:spPr>
          <a:xfrm>
            <a:off x="8403478" y="4970654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３５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FFBC0AF0-44DF-4F5B-81BF-DA94777B6F83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2089023" y="2777161"/>
            <a:ext cx="18582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6A49C6E-E1C8-4EFE-8876-1EC7FC7016E4}"/>
              </a:ext>
            </a:extLst>
          </p:cNvPr>
          <p:cNvSpPr/>
          <p:nvPr/>
        </p:nvSpPr>
        <p:spPr>
          <a:xfrm>
            <a:off x="3947252" y="2319961"/>
            <a:ext cx="214319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9469E785-19BE-44E8-A042-FECE89328800}"/>
              </a:ext>
            </a:extLst>
          </p:cNvPr>
          <p:cNvCxnSpPr>
            <a:cxnSpLocks/>
          </p:cNvCxnSpPr>
          <p:nvPr/>
        </p:nvCxnSpPr>
        <p:spPr>
          <a:xfrm>
            <a:off x="6113485" y="2777161"/>
            <a:ext cx="23130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D641731-611F-470D-BE5A-CFD0E4B8B568}"/>
              </a:ext>
            </a:extLst>
          </p:cNvPr>
          <p:cNvCxnSpPr>
            <a:cxnSpLocks/>
          </p:cNvCxnSpPr>
          <p:nvPr/>
        </p:nvCxnSpPr>
        <p:spPr>
          <a:xfrm>
            <a:off x="2085721" y="2498675"/>
            <a:ext cx="0" cy="5569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F2178A61-4074-4AC4-A19C-F43CC2B27084}"/>
              </a:ext>
            </a:extLst>
          </p:cNvPr>
          <p:cNvCxnSpPr>
            <a:cxnSpLocks/>
          </p:cNvCxnSpPr>
          <p:nvPr/>
        </p:nvCxnSpPr>
        <p:spPr>
          <a:xfrm>
            <a:off x="8444730" y="2498674"/>
            <a:ext cx="0" cy="5569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D1171169-F17C-4F93-AED3-0E4C8393D445}"/>
              </a:ext>
            </a:extLst>
          </p:cNvPr>
          <p:cNvCxnSpPr>
            <a:cxnSpLocks/>
          </p:cNvCxnSpPr>
          <p:nvPr/>
        </p:nvCxnSpPr>
        <p:spPr>
          <a:xfrm>
            <a:off x="4562562" y="2319961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D04EF82-0F15-4D84-88DE-21DF001CAFC1}"/>
              </a:ext>
            </a:extLst>
          </p:cNvPr>
          <p:cNvSpPr txBox="1"/>
          <p:nvPr/>
        </p:nvSpPr>
        <p:spPr>
          <a:xfrm>
            <a:off x="1567151" y="1970825"/>
            <a:ext cx="1155816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最小値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64A60DE-FFD5-472A-8FAC-ABF3917B65D1}"/>
              </a:ext>
            </a:extLst>
          </p:cNvPr>
          <p:cNvSpPr txBox="1"/>
          <p:nvPr/>
        </p:nvSpPr>
        <p:spPr>
          <a:xfrm>
            <a:off x="7848613" y="1970825"/>
            <a:ext cx="1155816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最大値</a:t>
            </a:r>
          </a:p>
        </p:txBody>
      </p:sp>
      <p:sp>
        <p:nvSpPr>
          <p:cNvPr id="27" name="吹き出し: 上矢印 26">
            <a:extLst>
              <a:ext uri="{FF2B5EF4-FFF2-40B4-BE49-F238E27FC236}">
                <a16:creationId xmlns:a16="http://schemas.microsoft.com/office/drawing/2014/main" id="{AC09E811-59D4-4142-A14F-813D001CFC1A}"/>
              </a:ext>
            </a:extLst>
          </p:cNvPr>
          <p:cNvSpPr/>
          <p:nvPr/>
        </p:nvSpPr>
        <p:spPr>
          <a:xfrm>
            <a:off x="4956967" y="3368111"/>
            <a:ext cx="2313036" cy="1225383"/>
          </a:xfrm>
          <a:prstGeom prst="upArrowCallout">
            <a:avLst>
              <a:gd name="adj1" fmla="val 8267"/>
              <a:gd name="adj2" fmla="val 10166"/>
              <a:gd name="adj3" fmla="val 25000"/>
              <a:gd name="adj4" fmla="val 29974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>
                <a:solidFill>
                  <a:srgbClr val="FF0000"/>
                </a:solidFill>
              </a:rPr>
              <a:t>第３四分位数</a:t>
            </a:r>
          </a:p>
        </p:txBody>
      </p:sp>
      <p:sp>
        <p:nvSpPr>
          <p:cNvPr id="28" name="吹き出し: 上矢印 27">
            <a:extLst>
              <a:ext uri="{FF2B5EF4-FFF2-40B4-BE49-F238E27FC236}">
                <a16:creationId xmlns:a16="http://schemas.microsoft.com/office/drawing/2014/main" id="{239C4215-7F30-48D6-B2CA-F9ABF526055D}"/>
              </a:ext>
            </a:extLst>
          </p:cNvPr>
          <p:cNvSpPr/>
          <p:nvPr/>
        </p:nvSpPr>
        <p:spPr>
          <a:xfrm>
            <a:off x="2821748" y="3234361"/>
            <a:ext cx="2313036" cy="842675"/>
          </a:xfrm>
          <a:prstGeom prst="upArrowCallout">
            <a:avLst>
              <a:gd name="adj1" fmla="val 8267"/>
              <a:gd name="adj2" fmla="val 10166"/>
              <a:gd name="adj3" fmla="val 25000"/>
              <a:gd name="adj4" fmla="val 43750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>
                <a:solidFill>
                  <a:srgbClr val="FF0000"/>
                </a:solidFill>
              </a:rPr>
              <a:t>第１四分位数</a:t>
            </a:r>
          </a:p>
        </p:txBody>
      </p:sp>
      <p:sp>
        <p:nvSpPr>
          <p:cNvPr id="29" name="吹き出し: 下矢印 28">
            <a:extLst>
              <a:ext uri="{FF2B5EF4-FFF2-40B4-BE49-F238E27FC236}">
                <a16:creationId xmlns:a16="http://schemas.microsoft.com/office/drawing/2014/main" id="{AB6BCBAC-7365-49DA-9D1A-557ECC5575DC}"/>
              </a:ext>
            </a:extLst>
          </p:cNvPr>
          <p:cNvSpPr/>
          <p:nvPr/>
        </p:nvSpPr>
        <p:spPr>
          <a:xfrm>
            <a:off x="3040137" y="1340768"/>
            <a:ext cx="3063726" cy="919935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51131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第２四分位数　</a:t>
            </a:r>
            <a:r>
              <a:rPr kumimoji="1" lang="ja-JP" altLang="en-US" sz="2400" dirty="0">
                <a:solidFill>
                  <a:schemeClr val="tx1"/>
                </a:solidFill>
              </a:rPr>
              <a:t>中央値</a:t>
            </a: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75B1F4E-1C7E-48DB-82A1-9F0236D088AE}"/>
              </a:ext>
            </a:extLst>
          </p:cNvPr>
          <p:cNvSpPr txBox="1">
            <a:spLocks/>
          </p:cNvSpPr>
          <p:nvPr/>
        </p:nvSpPr>
        <p:spPr>
          <a:xfrm>
            <a:off x="187620" y="5332662"/>
            <a:ext cx="5939903" cy="137164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/>
              <a:t>このように最小値、第１四分位数、中央値、第３四分位数、最大値を</a:t>
            </a:r>
            <a:r>
              <a:rPr lang="en-US" altLang="ja-JP" sz="3200" dirty="0"/>
              <a:t>1</a:t>
            </a:r>
            <a:r>
              <a:rPr lang="ja-JP" altLang="en-US" sz="3200" dirty="0" err="1"/>
              <a:t>つの</a:t>
            </a:r>
            <a:r>
              <a:rPr lang="ja-JP" altLang="en-US" sz="3200" dirty="0"/>
              <a:t>図にまとめたもの</a:t>
            </a:r>
            <a:endParaRPr lang="en-US" altLang="ja-JP" sz="3200" dirty="0"/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D5DA05BC-330E-4F2A-B16B-A1EE0CC37BB8}"/>
              </a:ext>
            </a:extLst>
          </p:cNvPr>
          <p:cNvSpPr txBox="1">
            <a:spLocks/>
          </p:cNvSpPr>
          <p:nvPr/>
        </p:nvSpPr>
        <p:spPr>
          <a:xfrm>
            <a:off x="6296258" y="5343133"/>
            <a:ext cx="2706502" cy="1371643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800" dirty="0"/>
              <a:t>箱</a:t>
            </a:r>
            <a:r>
              <a:rPr lang="ja-JP" altLang="en-US" sz="4800" dirty="0" err="1"/>
              <a:t>ひげ</a:t>
            </a:r>
            <a:r>
              <a:rPr lang="ja-JP" altLang="en-US" sz="4800" dirty="0"/>
              <a:t>図</a:t>
            </a:r>
            <a:endParaRPr lang="en-US" altLang="ja-JP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7154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272"/>
    </mc:Choice>
    <mc:Fallback xmlns="">
      <p:transition spd="slow" advTm="412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36B435-C1B5-4CE5-AB4C-ECDB07475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4061" y="1691449"/>
            <a:ext cx="2372374" cy="40011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>
                <a:solidFill>
                  <a:srgbClr val="FF0000"/>
                </a:solidFill>
              </a:rPr>
              <a:t>四分位範囲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42B2EE43-4F26-4592-80E6-6944A0254C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194518"/>
              </p:ext>
            </p:extLst>
          </p:nvPr>
        </p:nvGraphicFramePr>
        <p:xfrm>
          <a:off x="378136" y="2491668"/>
          <a:ext cx="8229585" cy="30029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">
                  <a:extLst>
                    <a:ext uri="{9D8B030D-6E8A-4147-A177-3AD203B41FA5}">
                      <a16:colId xmlns:a16="http://schemas.microsoft.com/office/drawing/2014/main" val="909044243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83704201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23460643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99815315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5121024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425987181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7628707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75639039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400630822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8108597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4075558180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646815903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41854651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63782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562852213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63706390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08100958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01710597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90521053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461537832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361708956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403585848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90362107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21190787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104808290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383947538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073534272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21281189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69219239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568553397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07968591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579725187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64324169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166834450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58348295"/>
                    </a:ext>
                  </a:extLst>
                </a:gridCol>
              </a:tblGrid>
              <a:tr h="150145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450513"/>
                  </a:ext>
                </a:extLst>
              </a:tr>
              <a:tr h="1501459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94094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15CC92-D517-4300-818C-B03387D4028A}"/>
              </a:ext>
            </a:extLst>
          </p:cNvPr>
          <p:cNvSpPr txBox="1"/>
          <p:nvPr/>
        </p:nvSpPr>
        <p:spPr>
          <a:xfrm>
            <a:off x="1386719" y="5497105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５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CFB472F-B1EC-4653-821C-F6B1A5870498}"/>
              </a:ext>
            </a:extLst>
          </p:cNvPr>
          <p:cNvSpPr txBox="1"/>
          <p:nvPr/>
        </p:nvSpPr>
        <p:spPr>
          <a:xfrm>
            <a:off x="2476589" y="5494585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１０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3AA7350-A156-43AE-BA65-8E513BA542EE}"/>
              </a:ext>
            </a:extLst>
          </p:cNvPr>
          <p:cNvSpPr txBox="1"/>
          <p:nvPr/>
        </p:nvSpPr>
        <p:spPr>
          <a:xfrm>
            <a:off x="3639969" y="5478971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１５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1FB29D-96B1-4783-8259-DF45DE857E4B}"/>
              </a:ext>
            </a:extLst>
          </p:cNvPr>
          <p:cNvSpPr txBox="1"/>
          <p:nvPr/>
        </p:nvSpPr>
        <p:spPr>
          <a:xfrm>
            <a:off x="4803349" y="5474582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２０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EA65938-E76A-4E5F-959C-6816612E79B3}"/>
              </a:ext>
            </a:extLst>
          </p:cNvPr>
          <p:cNvSpPr txBox="1"/>
          <p:nvPr/>
        </p:nvSpPr>
        <p:spPr>
          <a:xfrm>
            <a:off x="5977772" y="5484584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２５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32E0810-7AFD-4ABD-A449-740F3DAE0175}"/>
              </a:ext>
            </a:extLst>
          </p:cNvPr>
          <p:cNvSpPr txBox="1"/>
          <p:nvPr/>
        </p:nvSpPr>
        <p:spPr>
          <a:xfrm>
            <a:off x="7121347" y="5474582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/>
              <a:t>３</a:t>
            </a:r>
            <a:r>
              <a:rPr kumimoji="1" lang="ja-JP" altLang="en-US" sz="2000" b="1" dirty="0"/>
              <a:t>０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E80A4F7-1C0E-4976-BF83-778C4CEAE659}"/>
              </a:ext>
            </a:extLst>
          </p:cNvPr>
          <p:cNvSpPr txBox="1"/>
          <p:nvPr/>
        </p:nvSpPr>
        <p:spPr>
          <a:xfrm>
            <a:off x="8333844" y="5477249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/>
              <a:t>３５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FFBC0AF0-44DF-4F5B-81BF-DA94777B6F83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2019389" y="3283756"/>
            <a:ext cx="18582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6A49C6E-E1C8-4EFE-8876-1EC7FC7016E4}"/>
              </a:ext>
            </a:extLst>
          </p:cNvPr>
          <p:cNvSpPr/>
          <p:nvPr/>
        </p:nvSpPr>
        <p:spPr>
          <a:xfrm>
            <a:off x="3877618" y="2826556"/>
            <a:ext cx="214319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9469E785-19BE-44E8-A042-FECE89328800}"/>
              </a:ext>
            </a:extLst>
          </p:cNvPr>
          <p:cNvCxnSpPr>
            <a:cxnSpLocks/>
          </p:cNvCxnSpPr>
          <p:nvPr/>
        </p:nvCxnSpPr>
        <p:spPr>
          <a:xfrm>
            <a:off x="6043851" y="3283756"/>
            <a:ext cx="23130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9D641731-611F-470D-BE5A-CFD0E4B8B568}"/>
              </a:ext>
            </a:extLst>
          </p:cNvPr>
          <p:cNvCxnSpPr>
            <a:cxnSpLocks/>
          </p:cNvCxnSpPr>
          <p:nvPr/>
        </p:nvCxnSpPr>
        <p:spPr>
          <a:xfrm>
            <a:off x="2016087" y="3005270"/>
            <a:ext cx="0" cy="5569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F2178A61-4074-4AC4-A19C-F43CC2B27084}"/>
              </a:ext>
            </a:extLst>
          </p:cNvPr>
          <p:cNvCxnSpPr>
            <a:cxnSpLocks/>
          </p:cNvCxnSpPr>
          <p:nvPr/>
        </p:nvCxnSpPr>
        <p:spPr>
          <a:xfrm>
            <a:off x="8375096" y="3005269"/>
            <a:ext cx="0" cy="5569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D1171169-F17C-4F93-AED3-0E4C8393D445}"/>
              </a:ext>
            </a:extLst>
          </p:cNvPr>
          <p:cNvCxnSpPr>
            <a:cxnSpLocks/>
          </p:cNvCxnSpPr>
          <p:nvPr/>
        </p:nvCxnSpPr>
        <p:spPr>
          <a:xfrm>
            <a:off x="4492928" y="2826556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D04EF82-0F15-4D84-88DE-21DF001CAFC1}"/>
              </a:ext>
            </a:extLst>
          </p:cNvPr>
          <p:cNvSpPr txBox="1"/>
          <p:nvPr/>
        </p:nvSpPr>
        <p:spPr>
          <a:xfrm>
            <a:off x="1497517" y="2477420"/>
            <a:ext cx="1155816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最小値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64A60DE-FFD5-472A-8FAC-ABF3917B65D1}"/>
              </a:ext>
            </a:extLst>
          </p:cNvPr>
          <p:cNvSpPr txBox="1"/>
          <p:nvPr/>
        </p:nvSpPr>
        <p:spPr>
          <a:xfrm>
            <a:off x="7778979" y="2477420"/>
            <a:ext cx="1155816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最大値</a:t>
            </a:r>
          </a:p>
        </p:txBody>
      </p:sp>
      <p:sp>
        <p:nvSpPr>
          <p:cNvPr id="27" name="吹き出し: 上矢印 26">
            <a:extLst>
              <a:ext uri="{FF2B5EF4-FFF2-40B4-BE49-F238E27FC236}">
                <a16:creationId xmlns:a16="http://schemas.microsoft.com/office/drawing/2014/main" id="{AC09E811-59D4-4142-A14F-813D001CFC1A}"/>
              </a:ext>
            </a:extLst>
          </p:cNvPr>
          <p:cNvSpPr/>
          <p:nvPr/>
        </p:nvSpPr>
        <p:spPr>
          <a:xfrm>
            <a:off x="4887333" y="3874706"/>
            <a:ext cx="2313036" cy="1225383"/>
          </a:xfrm>
          <a:prstGeom prst="upArrowCallout">
            <a:avLst>
              <a:gd name="adj1" fmla="val 8267"/>
              <a:gd name="adj2" fmla="val 10166"/>
              <a:gd name="adj3" fmla="val 19260"/>
              <a:gd name="adj4" fmla="val 29974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>
                <a:solidFill>
                  <a:srgbClr val="FF0000"/>
                </a:solidFill>
              </a:rPr>
              <a:t>第３四分位数</a:t>
            </a:r>
          </a:p>
        </p:txBody>
      </p:sp>
      <p:sp>
        <p:nvSpPr>
          <p:cNvPr id="28" name="吹き出し: 上矢印 27">
            <a:extLst>
              <a:ext uri="{FF2B5EF4-FFF2-40B4-BE49-F238E27FC236}">
                <a16:creationId xmlns:a16="http://schemas.microsoft.com/office/drawing/2014/main" id="{239C4215-7F30-48D6-B2CA-F9ABF526055D}"/>
              </a:ext>
            </a:extLst>
          </p:cNvPr>
          <p:cNvSpPr/>
          <p:nvPr/>
        </p:nvSpPr>
        <p:spPr>
          <a:xfrm>
            <a:off x="2752114" y="3740956"/>
            <a:ext cx="2313036" cy="842675"/>
          </a:xfrm>
          <a:prstGeom prst="upArrowCallout">
            <a:avLst>
              <a:gd name="adj1" fmla="val 8267"/>
              <a:gd name="adj2" fmla="val 10166"/>
              <a:gd name="adj3" fmla="val 25000"/>
              <a:gd name="adj4" fmla="val 43750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>
                <a:solidFill>
                  <a:srgbClr val="FF0000"/>
                </a:solidFill>
              </a:rPr>
              <a:t>第１四分位数</a:t>
            </a:r>
          </a:p>
        </p:txBody>
      </p: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D0BF4713-19EA-4F4A-848B-D3BBE482E4AD}"/>
              </a:ext>
            </a:extLst>
          </p:cNvPr>
          <p:cNvCxnSpPr>
            <a:cxnSpLocks/>
          </p:cNvCxnSpPr>
          <p:nvPr/>
        </p:nvCxnSpPr>
        <p:spPr>
          <a:xfrm>
            <a:off x="3879388" y="1602420"/>
            <a:ext cx="0" cy="1224136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CBE035BA-C1BA-45E7-AC52-4A5E82D51B3A}"/>
              </a:ext>
            </a:extLst>
          </p:cNvPr>
          <p:cNvCxnSpPr>
            <a:cxnSpLocks/>
          </p:cNvCxnSpPr>
          <p:nvPr/>
        </p:nvCxnSpPr>
        <p:spPr>
          <a:xfrm>
            <a:off x="6020808" y="1602420"/>
            <a:ext cx="0" cy="1224136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2AF211BC-F508-440C-BBBB-8D65E84BC57C}"/>
              </a:ext>
            </a:extLst>
          </p:cNvPr>
          <p:cNvCxnSpPr>
            <a:cxnSpLocks/>
          </p:cNvCxnSpPr>
          <p:nvPr/>
        </p:nvCxnSpPr>
        <p:spPr>
          <a:xfrm>
            <a:off x="3874061" y="2180691"/>
            <a:ext cx="2146747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817DFCA8-F341-44ED-98CA-3BD49C486054}"/>
              </a:ext>
            </a:extLst>
          </p:cNvPr>
          <p:cNvCxnSpPr>
            <a:cxnSpLocks/>
          </p:cNvCxnSpPr>
          <p:nvPr/>
        </p:nvCxnSpPr>
        <p:spPr>
          <a:xfrm>
            <a:off x="2016087" y="1220426"/>
            <a:ext cx="0" cy="1224136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85DC1CB0-8E9F-4C40-8EA8-B22F94434C87}"/>
              </a:ext>
            </a:extLst>
          </p:cNvPr>
          <p:cNvCxnSpPr>
            <a:cxnSpLocks/>
          </p:cNvCxnSpPr>
          <p:nvPr/>
        </p:nvCxnSpPr>
        <p:spPr>
          <a:xfrm>
            <a:off x="8356887" y="1220426"/>
            <a:ext cx="0" cy="1224136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DDDC8131-9F4A-4F0F-A8C6-54EAA79D58DB}"/>
              </a:ext>
            </a:extLst>
          </p:cNvPr>
          <p:cNvCxnSpPr>
            <a:cxnSpLocks/>
          </p:cNvCxnSpPr>
          <p:nvPr/>
        </p:nvCxnSpPr>
        <p:spPr>
          <a:xfrm flipV="1">
            <a:off x="2098685" y="1377128"/>
            <a:ext cx="6196587" cy="2203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タイトル 1">
            <a:extLst>
              <a:ext uri="{FF2B5EF4-FFF2-40B4-BE49-F238E27FC236}">
                <a16:creationId xmlns:a16="http://schemas.microsoft.com/office/drawing/2014/main" id="{A55E8806-8501-4693-8A41-ABB69CBCE351}"/>
              </a:ext>
            </a:extLst>
          </p:cNvPr>
          <p:cNvSpPr txBox="1">
            <a:spLocks/>
          </p:cNvSpPr>
          <p:nvPr/>
        </p:nvSpPr>
        <p:spPr>
          <a:xfrm>
            <a:off x="4822290" y="948428"/>
            <a:ext cx="1045420" cy="4001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>
                <a:solidFill>
                  <a:srgbClr val="FF0000"/>
                </a:solidFill>
              </a:rPr>
              <a:t>範囲</a:t>
            </a:r>
          </a:p>
        </p:txBody>
      </p:sp>
      <p:sp>
        <p:nvSpPr>
          <p:cNvPr id="63" name="タイトル 1">
            <a:extLst>
              <a:ext uri="{FF2B5EF4-FFF2-40B4-BE49-F238E27FC236}">
                <a16:creationId xmlns:a16="http://schemas.microsoft.com/office/drawing/2014/main" id="{BF295B23-DBF1-4BF0-9B5D-332D42A6965B}"/>
              </a:ext>
            </a:extLst>
          </p:cNvPr>
          <p:cNvSpPr txBox="1">
            <a:spLocks/>
          </p:cNvSpPr>
          <p:nvPr/>
        </p:nvSpPr>
        <p:spPr>
          <a:xfrm>
            <a:off x="2678376" y="213692"/>
            <a:ext cx="4285061" cy="63596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000" dirty="0"/>
              <a:t>範囲と四分位範囲</a:t>
            </a:r>
          </a:p>
        </p:txBody>
      </p:sp>
      <p:sp>
        <p:nvSpPr>
          <p:cNvPr id="64" name="タイトル 1">
            <a:extLst>
              <a:ext uri="{FF2B5EF4-FFF2-40B4-BE49-F238E27FC236}">
                <a16:creationId xmlns:a16="http://schemas.microsoft.com/office/drawing/2014/main" id="{1DC14C08-3A2A-45AB-8D30-168E8AB52629}"/>
              </a:ext>
            </a:extLst>
          </p:cNvPr>
          <p:cNvSpPr txBox="1">
            <a:spLocks/>
          </p:cNvSpPr>
          <p:nvPr/>
        </p:nvSpPr>
        <p:spPr>
          <a:xfrm>
            <a:off x="187621" y="5877211"/>
            <a:ext cx="8772217" cy="93760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/>
              <a:t>箱</a:t>
            </a:r>
            <a:r>
              <a:rPr lang="ja-JP" altLang="en-US" sz="2800" dirty="0" err="1"/>
              <a:t>ひげ</a:t>
            </a:r>
            <a:r>
              <a:rPr lang="ja-JP" altLang="en-US" sz="2800" dirty="0"/>
              <a:t>図はデータの分布の様子や他のデータと並べて比較するのに便利です。</a:t>
            </a:r>
            <a:endParaRPr lang="en-US" altLang="ja-JP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598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610"/>
    </mc:Choice>
    <mc:Fallback xmlns="">
      <p:transition spd="slow" advTm="286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6" grpId="0"/>
      <p:bldP spid="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07" y="97045"/>
            <a:ext cx="9162764" cy="533861"/>
          </a:xfrm>
        </p:spPr>
        <p:txBody>
          <a:bodyPr>
            <a:normAutofit fontScale="90000"/>
          </a:bodyPr>
          <a:lstStyle/>
          <a:p>
            <a:r>
              <a:rPr lang="ja-JP" altLang="en-US" sz="3600" dirty="0">
                <a:ea typeface="ＤＦ平成明朝体W7" pitchFamily="1" charset="-128"/>
              </a:rPr>
              <a:t>Ｂ中学校３年生２</a:t>
            </a:r>
            <a:r>
              <a:rPr kumimoji="1" lang="ja-JP" altLang="en-US" sz="3600" dirty="0">
                <a:ea typeface="ＤＦ平成明朝体W7" pitchFamily="1" charset="-128"/>
              </a:rPr>
              <a:t>０人のハンドボール投げの結果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0664452"/>
              </p:ext>
            </p:extLst>
          </p:nvPr>
        </p:nvGraphicFramePr>
        <p:xfrm>
          <a:off x="1619672" y="722742"/>
          <a:ext cx="6264696" cy="50825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264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838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800" u="none" strike="noStrike" dirty="0">
                          <a:effectLst/>
                        </a:rPr>
                        <a:t>記録</a:t>
                      </a:r>
                      <a:r>
                        <a:rPr lang="en-US" altLang="ja-JP" sz="2800" u="none" strike="noStrike" dirty="0">
                          <a:effectLst/>
                        </a:rPr>
                        <a:t>(</a:t>
                      </a:r>
                      <a:r>
                        <a:rPr lang="en-US" sz="2800" u="none" strike="noStrike" dirty="0">
                          <a:effectLst/>
                        </a:rPr>
                        <a:t>m)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413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２０　　１０　　　８　　１８　　１９　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r>
                        <a:rPr lang="ja-JP" altLang="en-US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１３　　２７　　１９　　２４　　１３　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r>
                        <a:rPr lang="ja-JP" altLang="en-US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２９　　１０　　１６　　２０　　３１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  <a:p>
                      <a:pPr algn="ctr" fontAlgn="ctr"/>
                      <a:r>
                        <a:rPr lang="ja-JP" altLang="en-US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１２　　１１　　１３　　１７　　１６</a:t>
                      </a:r>
                      <a:endParaRPr lang="en-US" altLang="ja-JP" sz="3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タイトル 1">
            <a:extLst>
              <a:ext uri="{FF2B5EF4-FFF2-40B4-BE49-F238E27FC236}">
                <a16:creationId xmlns:a16="http://schemas.microsoft.com/office/drawing/2014/main" id="{97A0B37E-DD76-4D83-9F1A-40827371B30E}"/>
              </a:ext>
            </a:extLst>
          </p:cNvPr>
          <p:cNvSpPr txBox="1">
            <a:spLocks/>
          </p:cNvSpPr>
          <p:nvPr/>
        </p:nvSpPr>
        <p:spPr>
          <a:xfrm>
            <a:off x="-18764" y="6102638"/>
            <a:ext cx="9162764" cy="533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ＤＦ平成明朝体W7" pitchFamily="1" charset="-128"/>
              </a:rPr>
              <a:t>この記録を箱</a:t>
            </a:r>
            <a:r>
              <a:rPr lang="ja-JP" altLang="en-US" sz="3600" dirty="0" err="1">
                <a:ea typeface="ＤＦ平成明朝体W7" pitchFamily="1" charset="-128"/>
              </a:rPr>
              <a:t>ひげ</a:t>
            </a:r>
            <a:r>
              <a:rPr lang="ja-JP" altLang="en-US" sz="3600" dirty="0">
                <a:ea typeface="ＤＦ平成明朝体W7" pitchFamily="1" charset="-128"/>
              </a:rPr>
              <a:t>図に表してみよう。</a:t>
            </a:r>
          </a:p>
        </p:txBody>
      </p:sp>
    </p:spTree>
    <p:extLst>
      <p:ext uri="{BB962C8B-B14F-4D97-AF65-F5344CB8AC3E}">
        <p14:creationId xmlns:p14="http://schemas.microsoft.com/office/powerpoint/2010/main" val="410304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44"/>
    </mc:Choice>
    <mc:Fallback xmlns="">
      <p:transition spd="slow" advTm="914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5BFC0D-FE6A-413D-9C6B-A7B2556D4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9241"/>
            <a:ext cx="8229600" cy="7758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ja-JP" altLang="en-US" dirty="0"/>
              <a:t>この</a:t>
            </a:r>
            <a:r>
              <a:rPr kumimoji="1" lang="ja-JP" altLang="en-US" dirty="0"/>
              <a:t>記録を下から順に並べて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FB2101-B96F-4264-924F-64AD0D2E9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614" y="1900204"/>
            <a:ext cx="8452052" cy="32320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　８　　１０　　１０　　１１　　１２　　１３　　１３　　１３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１６　　１６</a:t>
            </a:r>
            <a:r>
              <a:rPr lang="ja-JP" altLang="en-US" dirty="0"/>
              <a:t>　　１７　　１８　　１９　　</a:t>
            </a:r>
            <a:r>
              <a:rPr lang="ja-JP" altLang="en-US" dirty="0" smtClean="0"/>
              <a:t>１９　　２０</a:t>
            </a:r>
            <a:r>
              <a:rPr lang="ja-JP" altLang="en-US" dirty="0"/>
              <a:t>　　２０　　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２４　　２７</a:t>
            </a:r>
            <a:r>
              <a:rPr lang="ja-JP" altLang="en-US" dirty="0"/>
              <a:t>　　２９　　３１　　</a:t>
            </a:r>
            <a:endParaRPr kumimoji="1" lang="ja-JP" altLang="en-US" dirty="0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5A0320D1-46B5-406C-8AB5-B8E2BF890698}"/>
              </a:ext>
            </a:extLst>
          </p:cNvPr>
          <p:cNvSpPr/>
          <p:nvPr/>
        </p:nvSpPr>
        <p:spPr>
          <a:xfrm>
            <a:off x="4716016" y="1900204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E75B4202-352A-42E8-B30F-0E960D63E434}"/>
              </a:ext>
            </a:extLst>
          </p:cNvPr>
          <p:cNvSpPr/>
          <p:nvPr/>
        </p:nvSpPr>
        <p:spPr>
          <a:xfrm>
            <a:off x="2481634" y="3065023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0FDACC21-D5A5-42C4-9D28-D0C81632FE1F}"/>
              </a:ext>
            </a:extLst>
          </p:cNvPr>
          <p:cNvSpPr/>
          <p:nvPr/>
        </p:nvSpPr>
        <p:spPr>
          <a:xfrm>
            <a:off x="5796136" y="1900204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307ADBB1-3073-4FB1-813D-8E8988D534FB}"/>
              </a:ext>
            </a:extLst>
          </p:cNvPr>
          <p:cNvSpPr/>
          <p:nvPr/>
        </p:nvSpPr>
        <p:spPr>
          <a:xfrm>
            <a:off x="3518792" y="4268174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0F068F54-3BE8-4CA3-860A-453CAF65FC54}"/>
              </a:ext>
            </a:extLst>
          </p:cNvPr>
          <p:cNvSpPr/>
          <p:nvPr/>
        </p:nvSpPr>
        <p:spPr>
          <a:xfrm>
            <a:off x="455066" y="1948729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9C4239BF-15CD-483B-B830-BC76234369A5}"/>
              </a:ext>
            </a:extLst>
          </p:cNvPr>
          <p:cNvSpPr/>
          <p:nvPr/>
        </p:nvSpPr>
        <p:spPr>
          <a:xfrm>
            <a:off x="1403648" y="3089751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吹き出し: 下矢印 15">
            <a:extLst>
              <a:ext uri="{FF2B5EF4-FFF2-40B4-BE49-F238E27FC236}">
                <a16:creationId xmlns:a16="http://schemas.microsoft.com/office/drawing/2014/main" id="{7E7D830C-EC86-4B3F-889F-1C6F703B97A2}"/>
              </a:ext>
            </a:extLst>
          </p:cNvPr>
          <p:cNvSpPr/>
          <p:nvPr/>
        </p:nvSpPr>
        <p:spPr>
          <a:xfrm>
            <a:off x="779102" y="2549521"/>
            <a:ext cx="3063726" cy="803534"/>
          </a:xfrm>
          <a:prstGeom prst="downArrowCallout">
            <a:avLst>
              <a:gd name="adj1" fmla="val 25000"/>
              <a:gd name="adj2" fmla="val 25000"/>
              <a:gd name="adj3" fmla="val 25000"/>
              <a:gd name="adj4" fmla="val 51131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第２四分位数　</a:t>
            </a:r>
            <a:r>
              <a:rPr kumimoji="1" lang="ja-JP" altLang="en-US" sz="2400" dirty="0">
                <a:solidFill>
                  <a:schemeClr val="tx1"/>
                </a:solidFill>
              </a:rPr>
              <a:t>中央値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95D3FA8D-D84E-4918-A2BD-F60C64C7F8A7}"/>
              </a:ext>
            </a:extLst>
          </p:cNvPr>
          <p:cNvSpPr/>
          <p:nvPr/>
        </p:nvSpPr>
        <p:spPr>
          <a:xfrm>
            <a:off x="6806166" y="3082477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583FD72C-B231-437A-BF10-47F22B3FCC61}"/>
              </a:ext>
            </a:extLst>
          </p:cNvPr>
          <p:cNvSpPr/>
          <p:nvPr/>
        </p:nvSpPr>
        <p:spPr>
          <a:xfrm>
            <a:off x="7937934" y="3065023"/>
            <a:ext cx="648072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吹き出し: 上矢印 18">
            <a:extLst>
              <a:ext uri="{FF2B5EF4-FFF2-40B4-BE49-F238E27FC236}">
                <a16:creationId xmlns:a16="http://schemas.microsoft.com/office/drawing/2014/main" id="{102D0116-A508-4614-95F9-26AE6AC404AF}"/>
              </a:ext>
            </a:extLst>
          </p:cNvPr>
          <p:cNvSpPr/>
          <p:nvPr/>
        </p:nvSpPr>
        <p:spPr>
          <a:xfrm>
            <a:off x="4368570" y="2265974"/>
            <a:ext cx="2313036" cy="842675"/>
          </a:xfrm>
          <a:prstGeom prst="upArrowCallout">
            <a:avLst>
              <a:gd name="adj1" fmla="val 8267"/>
              <a:gd name="adj2" fmla="val 10166"/>
              <a:gd name="adj3" fmla="val 25000"/>
              <a:gd name="adj4" fmla="val 43750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>
                <a:solidFill>
                  <a:srgbClr val="FF0000"/>
                </a:solidFill>
              </a:rPr>
              <a:t>第１四分位数</a:t>
            </a:r>
          </a:p>
        </p:txBody>
      </p:sp>
      <p:sp>
        <p:nvSpPr>
          <p:cNvPr id="20" name="吹き出し: 上矢印 19">
            <a:extLst>
              <a:ext uri="{FF2B5EF4-FFF2-40B4-BE49-F238E27FC236}">
                <a16:creationId xmlns:a16="http://schemas.microsoft.com/office/drawing/2014/main" id="{DF34D9C0-B069-4623-81D9-B1E16432F90F}"/>
              </a:ext>
            </a:extLst>
          </p:cNvPr>
          <p:cNvSpPr/>
          <p:nvPr/>
        </p:nvSpPr>
        <p:spPr>
          <a:xfrm>
            <a:off x="6516216" y="3535275"/>
            <a:ext cx="2313036" cy="842675"/>
          </a:xfrm>
          <a:prstGeom prst="upArrowCallout">
            <a:avLst>
              <a:gd name="adj1" fmla="val 8267"/>
              <a:gd name="adj2" fmla="val 10166"/>
              <a:gd name="adj3" fmla="val 19260"/>
              <a:gd name="adj4" fmla="val 43329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>
                <a:solidFill>
                  <a:srgbClr val="FF0000"/>
                </a:solidFill>
              </a:rPr>
              <a:t>第３四分位数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86D7C7F-DF8D-4CDE-91A7-E79BDE1DAFF3}"/>
              </a:ext>
            </a:extLst>
          </p:cNvPr>
          <p:cNvSpPr txBox="1"/>
          <p:nvPr/>
        </p:nvSpPr>
        <p:spPr>
          <a:xfrm>
            <a:off x="201194" y="1407660"/>
            <a:ext cx="1155816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最小値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258498A-1A32-4778-A0EF-B641620ADEDC}"/>
              </a:ext>
            </a:extLst>
          </p:cNvPr>
          <p:cNvSpPr txBox="1"/>
          <p:nvPr/>
        </p:nvSpPr>
        <p:spPr>
          <a:xfrm>
            <a:off x="3264920" y="4926164"/>
            <a:ext cx="1155816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最大値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30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700"/>
    </mc:Choice>
    <mc:Fallback xmlns="">
      <p:transition spd="slow" advTm="367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0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ED94F8-60DD-4769-9024-FF39DBDD8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488" y="289275"/>
            <a:ext cx="8590109" cy="926240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/>
              <a:t>Ｂ中学校の箱</a:t>
            </a:r>
            <a:r>
              <a:rPr kumimoji="1" lang="ja-JP" altLang="en-US" err="1"/>
              <a:t>ひげ</a:t>
            </a:r>
            <a:r>
              <a:rPr kumimoji="1" lang="ja-JP" altLang="en-US"/>
              <a:t>図をＡ中学校の下に書いてみよう。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939A7684-86B6-4AEB-BFB8-4C5092F2582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50747" y="1556792"/>
          <a:ext cx="8229585" cy="30029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">
                  <a:extLst>
                    <a:ext uri="{9D8B030D-6E8A-4147-A177-3AD203B41FA5}">
                      <a16:colId xmlns:a16="http://schemas.microsoft.com/office/drawing/2014/main" val="909044243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83704201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23460643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99815315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5121024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425987181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7628707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75639039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400630822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8108597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4075558180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646815903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41854651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863782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562852213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63706390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08100958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017105979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90521053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461537832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361708956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403585848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903621074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21190787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104808290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383947538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073534272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21281189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69219239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568553397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2079685911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3579725187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643241695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166834450"/>
                    </a:ext>
                  </a:extLst>
                </a:gridCol>
                <a:gridCol w="235131">
                  <a:extLst>
                    <a:ext uri="{9D8B030D-6E8A-4147-A177-3AD203B41FA5}">
                      <a16:colId xmlns:a16="http://schemas.microsoft.com/office/drawing/2014/main" val="158348295"/>
                    </a:ext>
                  </a:extLst>
                </a:gridCol>
              </a:tblGrid>
              <a:tr h="1501459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9450513"/>
                  </a:ext>
                </a:extLst>
              </a:tr>
              <a:tr h="1501459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94094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77E8DE-8248-4D21-883F-FB0D24E6D738}"/>
              </a:ext>
            </a:extLst>
          </p:cNvPr>
          <p:cNvSpPr txBox="1"/>
          <p:nvPr/>
        </p:nvSpPr>
        <p:spPr>
          <a:xfrm>
            <a:off x="1659330" y="4562229"/>
            <a:ext cx="360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５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57ABEA-9D13-41BE-863F-71624FB5B473}"/>
              </a:ext>
            </a:extLst>
          </p:cNvPr>
          <p:cNvSpPr txBox="1"/>
          <p:nvPr/>
        </p:nvSpPr>
        <p:spPr>
          <a:xfrm>
            <a:off x="2749200" y="4559709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１０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8AB3A80-5871-40A0-963B-24D57ACF4ADD}"/>
              </a:ext>
            </a:extLst>
          </p:cNvPr>
          <p:cNvSpPr txBox="1"/>
          <p:nvPr/>
        </p:nvSpPr>
        <p:spPr>
          <a:xfrm>
            <a:off x="3912580" y="4544095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１５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93E49B-201A-426B-ACB2-1E4A6B21BC0B}"/>
              </a:ext>
            </a:extLst>
          </p:cNvPr>
          <p:cNvSpPr txBox="1"/>
          <p:nvPr/>
        </p:nvSpPr>
        <p:spPr>
          <a:xfrm>
            <a:off x="5075960" y="4539706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２０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D164598-7139-4163-8E7F-EDCA2F00987D}"/>
              </a:ext>
            </a:extLst>
          </p:cNvPr>
          <p:cNvSpPr txBox="1"/>
          <p:nvPr/>
        </p:nvSpPr>
        <p:spPr>
          <a:xfrm>
            <a:off x="6250383" y="4549708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２５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90660ED-080D-4EEA-9C0D-88E1E01835E7}"/>
              </a:ext>
            </a:extLst>
          </p:cNvPr>
          <p:cNvSpPr txBox="1"/>
          <p:nvPr/>
        </p:nvSpPr>
        <p:spPr>
          <a:xfrm>
            <a:off x="7393958" y="4539706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/>
              <a:t>３</a:t>
            </a:r>
            <a:r>
              <a:rPr kumimoji="1" lang="ja-JP" altLang="en-US" sz="2000" b="1"/>
              <a:t>０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B82BBBD-51E9-415C-94B5-F261EBED6E9E}"/>
              </a:ext>
            </a:extLst>
          </p:cNvPr>
          <p:cNvSpPr txBox="1"/>
          <p:nvPr/>
        </p:nvSpPr>
        <p:spPr>
          <a:xfrm>
            <a:off x="8606455" y="4542373"/>
            <a:ext cx="537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/>
              <a:t>３５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780CE55A-8D41-4FCE-9DC9-6FC41D063684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2292000" y="2348880"/>
            <a:ext cx="18582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136373E-F27C-4747-98FD-3EEE99C5F85B}"/>
              </a:ext>
            </a:extLst>
          </p:cNvPr>
          <p:cNvSpPr/>
          <p:nvPr/>
        </p:nvSpPr>
        <p:spPr>
          <a:xfrm>
            <a:off x="4150229" y="1891680"/>
            <a:ext cx="214319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974CA09D-A547-49ED-837E-333129C09362}"/>
              </a:ext>
            </a:extLst>
          </p:cNvPr>
          <p:cNvCxnSpPr>
            <a:cxnSpLocks/>
          </p:cNvCxnSpPr>
          <p:nvPr/>
        </p:nvCxnSpPr>
        <p:spPr>
          <a:xfrm>
            <a:off x="6316462" y="2348880"/>
            <a:ext cx="23130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EB36ED74-C51E-49F3-ABCA-A48B1DA4D366}"/>
              </a:ext>
            </a:extLst>
          </p:cNvPr>
          <p:cNvCxnSpPr>
            <a:cxnSpLocks/>
          </p:cNvCxnSpPr>
          <p:nvPr/>
        </p:nvCxnSpPr>
        <p:spPr>
          <a:xfrm>
            <a:off x="2288698" y="2070394"/>
            <a:ext cx="0" cy="5569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0DDAF319-38C4-46E6-8279-B67F7D7E3669}"/>
              </a:ext>
            </a:extLst>
          </p:cNvPr>
          <p:cNvCxnSpPr>
            <a:cxnSpLocks/>
          </p:cNvCxnSpPr>
          <p:nvPr/>
        </p:nvCxnSpPr>
        <p:spPr>
          <a:xfrm>
            <a:off x="8647707" y="2070393"/>
            <a:ext cx="0" cy="5569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938DBCFB-F8FF-4AA2-8133-21FE2A00D6A5}"/>
              </a:ext>
            </a:extLst>
          </p:cNvPr>
          <p:cNvCxnSpPr>
            <a:cxnSpLocks/>
          </p:cNvCxnSpPr>
          <p:nvPr/>
        </p:nvCxnSpPr>
        <p:spPr>
          <a:xfrm>
            <a:off x="4765539" y="1891680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EDF0567D-E61B-4581-B910-8F1F56C9A0F8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2544264" y="3835363"/>
            <a:ext cx="10442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5CA40B2-D716-4453-9D7E-6D140DF3B08C}"/>
              </a:ext>
            </a:extLst>
          </p:cNvPr>
          <p:cNvSpPr/>
          <p:nvPr/>
        </p:nvSpPr>
        <p:spPr>
          <a:xfrm>
            <a:off x="3588512" y="3378163"/>
            <a:ext cx="1784436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6214DC62-59FC-4809-8A2E-C9AA21DD89D4}"/>
              </a:ext>
            </a:extLst>
          </p:cNvPr>
          <p:cNvCxnSpPr>
            <a:cxnSpLocks/>
            <a:stCxn id="24" idx="3"/>
          </p:cNvCxnSpPr>
          <p:nvPr/>
        </p:nvCxnSpPr>
        <p:spPr>
          <a:xfrm>
            <a:off x="5372948" y="3835363"/>
            <a:ext cx="2558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7299C978-87AD-4B15-8694-EE68BCB82837}"/>
              </a:ext>
            </a:extLst>
          </p:cNvPr>
          <p:cNvCxnSpPr>
            <a:cxnSpLocks/>
          </p:cNvCxnSpPr>
          <p:nvPr/>
        </p:nvCxnSpPr>
        <p:spPr>
          <a:xfrm>
            <a:off x="2531461" y="3556877"/>
            <a:ext cx="0" cy="5569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218234CE-15F0-4E42-ABFF-9ED17340F512}"/>
              </a:ext>
            </a:extLst>
          </p:cNvPr>
          <p:cNvCxnSpPr>
            <a:cxnSpLocks/>
          </p:cNvCxnSpPr>
          <p:nvPr/>
        </p:nvCxnSpPr>
        <p:spPr>
          <a:xfrm>
            <a:off x="7931285" y="3556877"/>
            <a:ext cx="0" cy="5569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384881C5-C396-436F-9B65-16E3749E7B72}"/>
              </a:ext>
            </a:extLst>
          </p:cNvPr>
          <p:cNvCxnSpPr>
            <a:cxnSpLocks/>
          </p:cNvCxnSpPr>
          <p:nvPr/>
        </p:nvCxnSpPr>
        <p:spPr>
          <a:xfrm>
            <a:off x="4527890" y="3378163"/>
            <a:ext cx="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357258A8-20E8-4577-BF97-E798BB62D9B0}"/>
              </a:ext>
            </a:extLst>
          </p:cNvPr>
          <p:cNvSpPr txBox="1"/>
          <p:nvPr/>
        </p:nvSpPr>
        <p:spPr>
          <a:xfrm>
            <a:off x="247612" y="2117001"/>
            <a:ext cx="1709122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/>
              <a:t>Ａ中学校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46B2022-A699-43BD-8030-97997FA0F883}"/>
              </a:ext>
            </a:extLst>
          </p:cNvPr>
          <p:cNvSpPr txBox="1"/>
          <p:nvPr/>
        </p:nvSpPr>
        <p:spPr>
          <a:xfrm>
            <a:off x="234788" y="3542974"/>
            <a:ext cx="173477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200"/>
              <a:t>Ｂ</a:t>
            </a:r>
            <a:r>
              <a:rPr kumimoji="1" lang="ja-JP" altLang="en-US" sz="3200"/>
              <a:t>中学校</a:t>
            </a: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216CBC30-0662-4303-AD50-A7FAF0A30592}"/>
              </a:ext>
            </a:extLst>
          </p:cNvPr>
          <p:cNvSpPr txBox="1">
            <a:spLocks/>
          </p:cNvSpPr>
          <p:nvPr/>
        </p:nvSpPr>
        <p:spPr>
          <a:xfrm>
            <a:off x="406882" y="5334462"/>
            <a:ext cx="8590109" cy="1171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/>
              <a:t>２つのデータを比較して、どんなことが分かるでしょう。</a:t>
            </a:r>
          </a:p>
        </p:txBody>
      </p:sp>
    </p:spTree>
    <p:extLst>
      <p:ext uri="{BB962C8B-B14F-4D97-AF65-F5344CB8AC3E}">
        <p14:creationId xmlns:p14="http://schemas.microsoft.com/office/powerpoint/2010/main" val="116432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4.3|2.6|2.6|2.4|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2.8|4.3|7.8|7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1.3|1.3|1.5|1.7|1.4|2.3|1.9|2|3|1.5|5.2|4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1.8|2|1.7|1.6|1.8|6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3.5|3.8|2.1|4.9|2.2|4|2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4|1.4|1.3|1.2|1.4|3.3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337</Words>
  <Application>Microsoft Office PowerPoint</Application>
  <PresentationFormat>画面に合わせる (4:3)</PresentationFormat>
  <Paragraphs>148</Paragraphs>
  <Slides>11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ＤＦ平成明朝体W7</vt:lpstr>
      <vt:lpstr>ＭＳ Ｐゴシック</vt:lpstr>
      <vt:lpstr>Arial</vt:lpstr>
      <vt:lpstr>Calibri</vt:lpstr>
      <vt:lpstr>Office ​​テーマ</vt:lpstr>
      <vt:lpstr>箱ひげ図とデータの活用</vt:lpstr>
      <vt:lpstr>Ａ中学校３年生３０人のハンドボール投げの結果</vt:lpstr>
      <vt:lpstr>学び直し 次の代表値を求めよう</vt:lpstr>
      <vt:lpstr>この記録を下から順に並べて</vt:lpstr>
      <vt:lpstr>最小値、第１四分位数、中央値、第３四分位数、最大値をグラフに書き込んでいく。</vt:lpstr>
      <vt:lpstr>四分位範囲</vt:lpstr>
      <vt:lpstr>Ｂ中学校３年生２０人のハンドボール投げの結果</vt:lpstr>
      <vt:lpstr>この記録を下から順に並べて</vt:lpstr>
      <vt:lpstr>Ｂ中学校の箱ひげ図をＡ中学校の下に書いてみよう。</vt:lpstr>
      <vt:lpstr>ワークシート１ Ａ中学校の箱ひげ図を書いてみよう。</vt:lpstr>
      <vt:lpstr>ワークシート２ Ｂ中学校の箱ひげ図をＡ中学校の下に書いてみよう。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三角形の相似条件</dc:title>
  <dc:creator>kajukun</dc:creator>
  <cp:lastModifiedBy>Administrator</cp:lastModifiedBy>
  <cp:revision>94</cp:revision>
  <cp:lastPrinted>2022-06-16T23:42:43Z</cp:lastPrinted>
  <dcterms:created xsi:type="dcterms:W3CDTF">2013-10-23T12:27:30Z</dcterms:created>
  <dcterms:modified xsi:type="dcterms:W3CDTF">2024-03-01T02:37:43Z</dcterms:modified>
</cp:coreProperties>
</file>