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72" r:id="rId4"/>
    <p:sldId id="278" r:id="rId5"/>
    <p:sldId id="274" r:id="rId6"/>
    <p:sldId id="277" r:id="rId7"/>
    <p:sldId id="275" r:id="rId8"/>
    <p:sldId id="276" r:id="rId9"/>
    <p:sldId id="273" r:id="rId10"/>
    <p:sldId id="270" r:id="rId11"/>
    <p:sldId id="269" r:id="rId12"/>
    <p:sldId id="268" r:id="rId13"/>
    <p:sldId id="271" r:id="rId14"/>
    <p:sldId id="257" r:id="rId15"/>
    <p:sldId id="260" r:id="rId16"/>
    <p:sldId id="279" r:id="rId17"/>
    <p:sldId id="280" r:id="rId18"/>
    <p:sldId id="261" r:id="rId19"/>
    <p:sldId id="264" r:id="rId20"/>
    <p:sldId id="265" r:id="rId21"/>
    <p:sldId id="263" r:id="rId22"/>
    <p:sldId id="267" r:id="rId23"/>
    <p:sldId id="262" r:id="rId24"/>
    <p:sldId id="266" r:id="rId25"/>
    <p:sldId id="281" r:id="rId2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05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04" autoAdjust="0"/>
  </p:normalViewPr>
  <p:slideViewPr>
    <p:cSldViewPr>
      <p:cViewPr>
        <p:scale>
          <a:sx n="60" d="100"/>
          <a:sy n="60" d="100"/>
        </p:scale>
        <p:origin x="-1650" y="-5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259679A-0B5F-49F5-880E-F22B3163C3E4}" type="datetimeFigureOut">
              <a:rPr kumimoji="1" lang="ja-JP" altLang="en-US" smtClean="0"/>
              <a:t>2015/12/5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AC63283-3940-43BC-B15E-636A8A61FA5B}" type="slidenum">
              <a:rPr kumimoji="1" lang="ja-JP" altLang="en-US" smtClean="0"/>
              <a:t>‹#›</a:t>
            </a:fld>
            <a:endParaRPr kumimoji="1" lang="ja-JP" altLang="en-US"/>
          </a:p>
        </p:txBody>
      </p:sp>
    </p:spTree>
    <p:extLst>
      <p:ext uri="{BB962C8B-B14F-4D97-AF65-F5344CB8AC3E}">
        <p14:creationId xmlns:p14="http://schemas.microsoft.com/office/powerpoint/2010/main" val="268779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259679A-0B5F-49F5-880E-F22B3163C3E4}" type="datetimeFigureOut">
              <a:rPr kumimoji="1" lang="ja-JP" altLang="en-US" smtClean="0"/>
              <a:t>2015/12/5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AC63283-3940-43BC-B15E-636A8A61FA5B}" type="slidenum">
              <a:rPr kumimoji="1" lang="ja-JP" altLang="en-US" smtClean="0"/>
              <a:t>‹#›</a:t>
            </a:fld>
            <a:endParaRPr kumimoji="1" lang="ja-JP" altLang="en-US"/>
          </a:p>
        </p:txBody>
      </p:sp>
    </p:spTree>
    <p:extLst>
      <p:ext uri="{BB962C8B-B14F-4D97-AF65-F5344CB8AC3E}">
        <p14:creationId xmlns:p14="http://schemas.microsoft.com/office/powerpoint/2010/main" val="286157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259679A-0B5F-49F5-880E-F22B3163C3E4}" type="datetimeFigureOut">
              <a:rPr kumimoji="1" lang="ja-JP" altLang="en-US" smtClean="0"/>
              <a:t>2015/12/5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AC63283-3940-43BC-B15E-636A8A61FA5B}" type="slidenum">
              <a:rPr kumimoji="1" lang="ja-JP" altLang="en-US" smtClean="0"/>
              <a:t>‹#›</a:t>
            </a:fld>
            <a:endParaRPr kumimoji="1" lang="ja-JP" altLang="en-US"/>
          </a:p>
        </p:txBody>
      </p:sp>
    </p:spTree>
    <p:extLst>
      <p:ext uri="{BB962C8B-B14F-4D97-AF65-F5344CB8AC3E}">
        <p14:creationId xmlns:p14="http://schemas.microsoft.com/office/powerpoint/2010/main" val="60213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259679A-0B5F-49F5-880E-F22B3163C3E4}" type="datetimeFigureOut">
              <a:rPr kumimoji="1" lang="ja-JP" altLang="en-US" smtClean="0"/>
              <a:t>2015/12/5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AC63283-3940-43BC-B15E-636A8A61FA5B}" type="slidenum">
              <a:rPr kumimoji="1" lang="ja-JP" altLang="en-US" smtClean="0"/>
              <a:t>‹#›</a:t>
            </a:fld>
            <a:endParaRPr kumimoji="1" lang="ja-JP" altLang="en-US"/>
          </a:p>
        </p:txBody>
      </p:sp>
    </p:spTree>
    <p:extLst>
      <p:ext uri="{BB962C8B-B14F-4D97-AF65-F5344CB8AC3E}">
        <p14:creationId xmlns:p14="http://schemas.microsoft.com/office/powerpoint/2010/main" val="305037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259679A-0B5F-49F5-880E-F22B3163C3E4}" type="datetimeFigureOut">
              <a:rPr kumimoji="1" lang="ja-JP" altLang="en-US" smtClean="0"/>
              <a:t>2015/12/5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AC63283-3940-43BC-B15E-636A8A61FA5B}" type="slidenum">
              <a:rPr kumimoji="1" lang="ja-JP" altLang="en-US" smtClean="0"/>
              <a:t>‹#›</a:t>
            </a:fld>
            <a:endParaRPr kumimoji="1" lang="ja-JP" altLang="en-US"/>
          </a:p>
        </p:txBody>
      </p:sp>
    </p:spTree>
    <p:extLst>
      <p:ext uri="{BB962C8B-B14F-4D97-AF65-F5344CB8AC3E}">
        <p14:creationId xmlns:p14="http://schemas.microsoft.com/office/powerpoint/2010/main" val="102138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259679A-0B5F-49F5-880E-F22B3163C3E4}" type="datetimeFigureOut">
              <a:rPr kumimoji="1" lang="ja-JP" altLang="en-US" smtClean="0"/>
              <a:t>2015/12/5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AC63283-3940-43BC-B15E-636A8A61FA5B}" type="slidenum">
              <a:rPr kumimoji="1" lang="ja-JP" altLang="en-US" smtClean="0"/>
              <a:t>‹#›</a:t>
            </a:fld>
            <a:endParaRPr kumimoji="1" lang="ja-JP" altLang="en-US"/>
          </a:p>
        </p:txBody>
      </p:sp>
    </p:spTree>
    <p:extLst>
      <p:ext uri="{BB962C8B-B14F-4D97-AF65-F5344CB8AC3E}">
        <p14:creationId xmlns:p14="http://schemas.microsoft.com/office/powerpoint/2010/main" val="135130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259679A-0B5F-49F5-880E-F22B3163C3E4}" type="datetimeFigureOut">
              <a:rPr kumimoji="1" lang="ja-JP" altLang="en-US" smtClean="0"/>
              <a:t>2015/12/5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AC63283-3940-43BC-B15E-636A8A61FA5B}" type="slidenum">
              <a:rPr kumimoji="1" lang="ja-JP" altLang="en-US" smtClean="0"/>
              <a:t>‹#›</a:t>
            </a:fld>
            <a:endParaRPr kumimoji="1" lang="ja-JP" altLang="en-US"/>
          </a:p>
        </p:txBody>
      </p:sp>
    </p:spTree>
    <p:extLst>
      <p:ext uri="{BB962C8B-B14F-4D97-AF65-F5344CB8AC3E}">
        <p14:creationId xmlns:p14="http://schemas.microsoft.com/office/powerpoint/2010/main" val="1776671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259679A-0B5F-49F5-880E-F22B3163C3E4}" type="datetimeFigureOut">
              <a:rPr kumimoji="1" lang="ja-JP" altLang="en-US" smtClean="0"/>
              <a:t>2015/12/5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AC63283-3940-43BC-B15E-636A8A61FA5B}" type="slidenum">
              <a:rPr kumimoji="1" lang="ja-JP" altLang="en-US" smtClean="0"/>
              <a:t>‹#›</a:t>
            </a:fld>
            <a:endParaRPr kumimoji="1" lang="ja-JP" altLang="en-US"/>
          </a:p>
        </p:txBody>
      </p:sp>
    </p:spTree>
    <p:extLst>
      <p:ext uri="{BB962C8B-B14F-4D97-AF65-F5344CB8AC3E}">
        <p14:creationId xmlns:p14="http://schemas.microsoft.com/office/powerpoint/2010/main" val="191589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259679A-0B5F-49F5-880E-F22B3163C3E4}" type="datetimeFigureOut">
              <a:rPr kumimoji="1" lang="ja-JP" altLang="en-US" smtClean="0"/>
              <a:t>2015/12/5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AC63283-3940-43BC-B15E-636A8A61FA5B}" type="slidenum">
              <a:rPr kumimoji="1" lang="ja-JP" altLang="en-US" smtClean="0"/>
              <a:t>‹#›</a:t>
            </a:fld>
            <a:endParaRPr kumimoji="1" lang="ja-JP" altLang="en-US"/>
          </a:p>
        </p:txBody>
      </p:sp>
    </p:spTree>
    <p:extLst>
      <p:ext uri="{BB962C8B-B14F-4D97-AF65-F5344CB8AC3E}">
        <p14:creationId xmlns:p14="http://schemas.microsoft.com/office/powerpoint/2010/main" val="1118475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259679A-0B5F-49F5-880E-F22B3163C3E4}" type="datetimeFigureOut">
              <a:rPr kumimoji="1" lang="ja-JP" altLang="en-US" smtClean="0"/>
              <a:t>2015/12/5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AC63283-3940-43BC-B15E-636A8A61FA5B}" type="slidenum">
              <a:rPr kumimoji="1" lang="ja-JP" altLang="en-US" smtClean="0"/>
              <a:t>‹#›</a:t>
            </a:fld>
            <a:endParaRPr kumimoji="1" lang="ja-JP" altLang="en-US"/>
          </a:p>
        </p:txBody>
      </p:sp>
    </p:spTree>
    <p:extLst>
      <p:ext uri="{BB962C8B-B14F-4D97-AF65-F5344CB8AC3E}">
        <p14:creationId xmlns:p14="http://schemas.microsoft.com/office/powerpoint/2010/main" val="85805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259679A-0B5F-49F5-880E-F22B3163C3E4}" type="datetimeFigureOut">
              <a:rPr kumimoji="1" lang="ja-JP" altLang="en-US" smtClean="0"/>
              <a:t>2015/12/5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AC63283-3940-43BC-B15E-636A8A61FA5B}" type="slidenum">
              <a:rPr kumimoji="1" lang="ja-JP" altLang="en-US" smtClean="0"/>
              <a:t>‹#›</a:t>
            </a:fld>
            <a:endParaRPr kumimoji="1" lang="ja-JP" altLang="en-US"/>
          </a:p>
        </p:txBody>
      </p:sp>
    </p:spTree>
    <p:extLst>
      <p:ext uri="{BB962C8B-B14F-4D97-AF65-F5344CB8AC3E}">
        <p14:creationId xmlns:p14="http://schemas.microsoft.com/office/powerpoint/2010/main" val="47302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9679A-0B5F-49F5-880E-F22B3163C3E4}" type="datetimeFigureOut">
              <a:rPr kumimoji="1" lang="ja-JP" altLang="en-US" smtClean="0"/>
              <a:t>2015/12/5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63283-3940-43BC-B15E-636A8A61FA5B}" type="slidenum">
              <a:rPr kumimoji="1" lang="ja-JP" altLang="en-US" smtClean="0"/>
              <a:t>‹#›</a:t>
            </a:fld>
            <a:endParaRPr kumimoji="1" lang="ja-JP" altLang="en-US"/>
          </a:p>
        </p:txBody>
      </p:sp>
    </p:spTree>
    <p:extLst>
      <p:ext uri="{BB962C8B-B14F-4D97-AF65-F5344CB8AC3E}">
        <p14:creationId xmlns:p14="http://schemas.microsoft.com/office/powerpoint/2010/main" val="70331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764704"/>
          </a:xfrm>
        </p:spPr>
        <p:txBody>
          <a:bodyPr>
            <a:normAutofit/>
          </a:bodyPr>
          <a:lstStyle/>
          <a:p>
            <a:r>
              <a:rPr kumimoji="1" lang="ja-JP" altLang="en-US" dirty="0" smtClean="0"/>
              <a:t>指導手順</a:t>
            </a:r>
            <a:endParaRPr kumimoji="1" lang="ja-JP" altLang="en-US" dirty="0"/>
          </a:p>
        </p:txBody>
      </p:sp>
      <p:sp>
        <p:nvSpPr>
          <p:cNvPr id="3" name="コンテンツ プレースホルダー 2"/>
          <p:cNvSpPr>
            <a:spLocks noGrp="1"/>
          </p:cNvSpPr>
          <p:nvPr>
            <p:ph idx="1"/>
          </p:nvPr>
        </p:nvSpPr>
        <p:spPr>
          <a:xfrm>
            <a:off x="179512" y="908720"/>
            <a:ext cx="8784976" cy="5760640"/>
          </a:xfrm>
        </p:spPr>
        <p:txBody>
          <a:bodyPr>
            <a:normAutofit fontScale="92500"/>
          </a:bodyPr>
          <a:lstStyle/>
          <a:p>
            <a:r>
              <a:rPr kumimoji="1" lang="ja-JP" altLang="en-US" dirty="0" smtClean="0"/>
              <a:t>導入には図形の調べ方を学習するにあたって、図形を見た目だけで判断しないことが大事だということに気づかせるため、下記の</a:t>
            </a:r>
            <a:r>
              <a:rPr kumimoji="1" lang="en-US" altLang="ja-JP" dirty="0" smtClean="0"/>
              <a:t>2</a:t>
            </a:r>
            <a:r>
              <a:rPr kumimoji="1" lang="ja-JP" altLang="en-US" dirty="0" err="1" smtClean="0"/>
              <a:t>つの</a:t>
            </a:r>
            <a:r>
              <a:rPr kumimoji="1" lang="ja-JP" altLang="en-US" dirty="0" smtClean="0"/>
              <a:t>サイトから錯視をいくつかピックアップしてみせると盛り上がります</a:t>
            </a:r>
            <a:r>
              <a:rPr kumimoji="1" lang="ja-JP" altLang="en-US" dirty="0" smtClean="0"/>
              <a:t>。</a:t>
            </a:r>
            <a:endParaRPr kumimoji="1" lang="en-US" altLang="ja-JP" dirty="0" smtClean="0"/>
          </a:p>
          <a:p>
            <a:r>
              <a:rPr kumimoji="1" lang="ja-JP" altLang="en-US" dirty="0" smtClean="0"/>
              <a:t>スライド３～８まではスライドショーにしないで表示し、実際に動かして確認するといいです。</a:t>
            </a:r>
            <a:endParaRPr kumimoji="1" lang="en-US" altLang="ja-JP" dirty="0" smtClean="0"/>
          </a:p>
          <a:p>
            <a:r>
              <a:rPr lang="ja-JP" altLang="en-US" dirty="0" smtClean="0"/>
              <a:t>「イリュージョンフォーラム」</a:t>
            </a:r>
            <a:endParaRPr lang="en-US" altLang="ja-JP" dirty="0" smtClean="0"/>
          </a:p>
          <a:p>
            <a:pPr marL="0" indent="0">
              <a:buNone/>
            </a:pPr>
            <a:r>
              <a:rPr lang="en-US" altLang="ja-JP" dirty="0" smtClean="0"/>
              <a:t>http://www.kecl.ntt.co.jp/IllusionForum/index.html</a:t>
            </a:r>
          </a:p>
          <a:p>
            <a:r>
              <a:rPr kumimoji="1" lang="ja-JP" altLang="en-US" dirty="0" smtClean="0"/>
              <a:t>「北岡明佳錯視のページ」</a:t>
            </a:r>
            <a:endParaRPr kumimoji="1" lang="en-US" altLang="ja-JP" dirty="0" smtClean="0"/>
          </a:p>
          <a:p>
            <a:pPr marL="0" indent="0">
              <a:buNone/>
            </a:pPr>
            <a:r>
              <a:rPr lang="en-US" altLang="ja-JP" dirty="0"/>
              <a:t>http://www.ritsumei.ac.jp/~akitaoka</a:t>
            </a:r>
            <a:r>
              <a:rPr lang="en-US" altLang="ja-JP" dirty="0" smtClean="0"/>
              <a:t>/</a:t>
            </a:r>
          </a:p>
          <a:p>
            <a:pPr marL="0" indent="0">
              <a:buNone/>
            </a:pPr>
            <a:r>
              <a:rPr kumimoji="1" lang="ja-JP" altLang="en-US" dirty="0" smtClean="0"/>
              <a:t>・　折り紙をもとに</a:t>
            </a:r>
            <a:r>
              <a:rPr lang="ja-JP" altLang="en-US" dirty="0"/>
              <a:t>等しい角を</a:t>
            </a:r>
            <a:r>
              <a:rPr lang="ja-JP" altLang="en-US" dirty="0" smtClean="0"/>
              <a:t>調べる。</a:t>
            </a:r>
            <a:endParaRPr kumimoji="1" lang="ja-JP" altLang="en-US" dirty="0"/>
          </a:p>
        </p:txBody>
      </p:sp>
    </p:spTree>
    <p:extLst>
      <p:ext uri="{BB962C8B-B14F-4D97-AF65-F5344CB8AC3E}">
        <p14:creationId xmlns:p14="http://schemas.microsoft.com/office/powerpoint/2010/main" val="2135974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3074" name="Picture 2" descr="http://www.ritsumei.ac.jp/~akitaoka/sakurasf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278"/>
            <a:ext cx="6743342" cy="672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546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descr="http://www.ritsumei.ac.jp/~akitaoka/Bulge0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033" y="33460"/>
            <a:ext cx="6618154" cy="659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080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アーチ 3"/>
          <p:cNvSpPr/>
          <p:nvPr/>
        </p:nvSpPr>
        <p:spPr>
          <a:xfrm rot="20396169">
            <a:off x="1526401" y="1780626"/>
            <a:ext cx="4104456" cy="3960440"/>
          </a:xfrm>
          <a:prstGeom prst="blockArc">
            <a:avLst>
              <a:gd name="adj1" fmla="val 12109623"/>
              <a:gd name="adj2" fmla="val 19981056"/>
              <a:gd name="adj3" fmla="val 284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アーチ 5"/>
          <p:cNvSpPr/>
          <p:nvPr/>
        </p:nvSpPr>
        <p:spPr>
          <a:xfrm>
            <a:off x="2411760" y="3140968"/>
            <a:ext cx="4104456" cy="3960440"/>
          </a:xfrm>
          <a:prstGeom prst="blockArc">
            <a:avLst>
              <a:gd name="adj1" fmla="val 12109623"/>
              <a:gd name="adj2" fmla="val 19981056"/>
              <a:gd name="adj3" fmla="val 284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26" name="Picture 2" descr="http://www.ritsumei.ac.jp/~akitaoka/rotsnak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5"/>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363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descr="http://www.ritsumei.ac.jp/~akitaoka/roll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3" y="188640"/>
            <a:ext cx="9191418" cy="649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940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7765101" cy="648072"/>
          </a:xfrm>
        </p:spPr>
        <p:txBody>
          <a:bodyPr>
            <a:noAutofit/>
          </a:bodyPr>
          <a:lstStyle/>
          <a:p>
            <a:pPr algn="l"/>
            <a:r>
              <a:rPr kumimoji="1" lang="ja-JP" altLang="en-US" sz="3200" dirty="0" smtClean="0"/>
              <a:t>この図の中で、同じ大きさの角を調べよう。</a:t>
            </a:r>
            <a:endParaRPr kumimoji="1" lang="ja-JP" altLang="en-US" sz="3200" dirty="0"/>
          </a:p>
        </p:txBody>
      </p:sp>
      <p:sp>
        <p:nvSpPr>
          <p:cNvPr id="4" name="正方形/長方形 3"/>
          <p:cNvSpPr/>
          <p:nvPr/>
        </p:nvSpPr>
        <p:spPr>
          <a:xfrm>
            <a:off x="3131840" y="1191266"/>
            <a:ext cx="5040560" cy="4752528"/>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p:cNvCxnSpPr/>
          <p:nvPr/>
        </p:nvCxnSpPr>
        <p:spPr>
          <a:xfrm>
            <a:off x="3131840" y="1767330"/>
            <a:ext cx="5040560" cy="1368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a:off x="4427984" y="1191266"/>
            <a:ext cx="1728192" cy="4752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7755298" y="2577367"/>
            <a:ext cx="391454" cy="584775"/>
          </a:xfrm>
          <a:prstGeom prst="rect">
            <a:avLst/>
          </a:prstGeom>
          <a:noFill/>
        </p:spPr>
        <p:txBody>
          <a:bodyPr wrap="none" rtlCol="0">
            <a:spAutoFit/>
          </a:bodyPr>
          <a:lstStyle/>
          <a:p>
            <a:r>
              <a:rPr kumimoji="1" lang="en-US" altLang="ja-JP" sz="3200" b="1" dirty="0" smtClean="0"/>
              <a:t>e</a:t>
            </a:r>
            <a:endParaRPr kumimoji="1" lang="ja-JP" altLang="en-US" sz="3200" b="1" dirty="0"/>
          </a:p>
        </p:txBody>
      </p:sp>
      <p:sp>
        <p:nvSpPr>
          <p:cNvPr id="12" name="テキスト ボックス 11"/>
          <p:cNvSpPr txBox="1"/>
          <p:nvPr/>
        </p:nvSpPr>
        <p:spPr>
          <a:xfrm>
            <a:off x="3081709" y="1795075"/>
            <a:ext cx="381836" cy="584775"/>
          </a:xfrm>
          <a:prstGeom prst="rect">
            <a:avLst/>
          </a:prstGeom>
          <a:noFill/>
        </p:spPr>
        <p:txBody>
          <a:bodyPr wrap="none" rtlCol="0">
            <a:spAutoFit/>
          </a:bodyPr>
          <a:lstStyle/>
          <a:p>
            <a:r>
              <a:rPr lang="en-US" altLang="ja-JP" sz="3200" b="1" dirty="0" smtClean="0"/>
              <a:t>k</a:t>
            </a:r>
            <a:endParaRPr kumimoji="1" lang="ja-JP" altLang="en-US" sz="3200" b="1" dirty="0"/>
          </a:p>
        </p:txBody>
      </p:sp>
      <p:sp>
        <p:nvSpPr>
          <p:cNvPr id="13" name="テキスト ボックス 12"/>
          <p:cNvSpPr txBox="1"/>
          <p:nvPr/>
        </p:nvSpPr>
        <p:spPr>
          <a:xfrm>
            <a:off x="7755298" y="3017177"/>
            <a:ext cx="378630" cy="584775"/>
          </a:xfrm>
          <a:prstGeom prst="rect">
            <a:avLst/>
          </a:prstGeom>
          <a:noFill/>
        </p:spPr>
        <p:txBody>
          <a:bodyPr wrap="none" rtlCol="0">
            <a:spAutoFit/>
          </a:bodyPr>
          <a:lstStyle/>
          <a:p>
            <a:r>
              <a:rPr kumimoji="1" lang="en-US" altLang="ja-JP" sz="3200" b="1" dirty="0" smtClean="0"/>
              <a:t>g</a:t>
            </a:r>
            <a:endParaRPr kumimoji="1" lang="ja-JP" altLang="en-US" sz="3200" b="1" dirty="0"/>
          </a:p>
        </p:txBody>
      </p:sp>
      <p:sp>
        <p:nvSpPr>
          <p:cNvPr id="14" name="テキスト ボックス 13"/>
          <p:cNvSpPr txBox="1"/>
          <p:nvPr/>
        </p:nvSpPr>
        <p:spPr>
          <a:xfrm>
            <a:off x="3178327" y="1285921"/>
            <a:ext cx="288862" cy="584775"/>
          </a:xfrm>
          <a:prstGeom prst="rect">
            <a:avLst/>
          </a:prstGeom>
          <a:noFill/>
        </p:spPr>
        <p:txBody>
          <a:bodyPr wrap="none" rtlCol="0">
            <a:spAutoFit/>
          </a:bodyPr>
          <a:lstStyle/>
          <a:p>
            <a:r>
              <a:rPr kumimoji="1" lang="en-US" altLang="ja-JP" sz="3200" b="1" dirty="0" smtClean="0"/>
              <a:t>j</a:t>
            </a:r>
            <a:endParaRPr kumimoji="1" lang="ja-JP" altLang="en-US" sz="3200" b="1" dirty="0"/>
          </a:p>
        </p:txBody>
      </p:sp>
      <p:sp>
        <p:nvSpPr>
          <p:cNvPr id="15" name="テキスト ボックス 14"/>
          <p:cNvSpPr txBox="1"/>
          <p:nvPr/>
        </p:nvSpPr>
        <p:spPr>
          <a:xfrm>
            <a:off x="5417176" y="1918187"/>
            <a:ext cx="386644" cy="584775"/>
          </a:xfrm>
          <a:prstGeom prst="rect">
            <a:avLst/>
          </a:prstGeom>
          <a:noFill/>
        </p:spPr>
        <p:txBody>
          <a:bodyPr wrap="none" rtlCol="0">
            <a:spAutoFit/>
          </a:bodyPr>
          <a:lstStyle/>
          <a:p>
            <a:r>
              <a:rPr kumimoji="1" lang="en-US" altLang="ja-JP" sz="3200" b="1" dirty="0" smtClean="0"/>
              <a:t>a</a:t>
            </a:r>
            <a:endParaRPr kumimoji="1" lang="ja-JP" altLang="en-US" sz="3200" b="1" dirty="0"/>
          </a:p>
        </p:txBody>
      </p:sp>
      <p:sp>
        <p:nvSpPr>
          <p:cNvPr id="16" name="テキスト ボックス 15"/>
          <p:cNvSpPr txBox="1"/>
          <p:nvPr/>
        </p:nvSpPr>
        <p:spPr>
          <a:xfrm>
            <a:off x="5619536" y="2432402"/>
            <a:ext cx="356188" cy="584775"/>
          </a:xfrm>
          <a:prstGeom prst="rect">
            <a:avLst/>
          </a:prstGeom>
          <a:noFill/>
        </p:spPr>
        <p:txBody>
          <a:bodyPr wrap="none" rtlCol="0">
            <a:spAutoFit/>
          </a:bodyPr>
          <a:lstStyle/>
          <a:p>
            <a:r>
              <a:rPr kumimoji="1" lang="en-US" altLang="ja-JP" sz="3200" b="1" dirty="0" smtClean="0"/>
              <a:t>c</a:t>
            </a:r>
            <a:endParaRPr kumimoji="1" lang="ja-JP" altLang="en-US" sz="3200" b="1" dirty="0"/>
          </a:p>
        </p:txBody>
      </p:sp>
      <p:sp>
        <p:nvSpPr>
          <p:cNvPr id="17" name="テキスト ボックス 16"/>
          <p:cNvSpPr txBox="1"/>
          <p:nvPr/>
        </p:nvSpPr>
        <p:spPr>
          <a:xfrm>
            <a:off x="5215037" y="2330316"/>
            <a:ext cx="404278" cy="584775"/>
          </a:xfrm>
          <a:prstGeom prst="rect">
            <a:avLst/>
          </a:prstGeom>
          <a:noFill/>
        </p:spPr>
        <p:txBody>
          <a:bodyPr wrap="none" rtlCol="0">
            <a:spAutoFit/>
          </a:bodyPr>
          <a:lstStyle/>
          <a:p>
            <a:r>
              <a:rPr kumimoji="1" lang="en-US" altLang="ja-JP" sz="3200" b="1" dirty="0" smtClean="0"/>
              <a:t>d</a:t>
            </a:r>
            <a:endParaRPr kumimoji="1" lang="ja-JP" altLang="en-US" sz="3200" b="1" dirty="0"/>
          </a:p>
        </p:txBody>
      </p:sp>
      <p:sp>
        <p:nvSpPr>
          <p:cNvPr id="18" name="テキスト ボックス 17"/>
          <p:cNvSpPr txBox="1"/>
          <p:nvPr/>
        </p:nvSpPr>
        <p:spPr>
          <a:xfrm>
            <a:off x="5765639" y="2087462"/>
            <a:ext cx="404278" cy="584775"/>
          </a:xfrm>
          <a:prstGeom prst="rect">
            <a:avLst/>
          </a:prstGeom>
          <a:noFill/>
        </p:spPr>
        <p:txBody>
          <a:bodyPr wrap="none" rtlCol="0">
            <a:spAutoFit/>
          </a:bodyPr>
          <a:lstStyle/>
          <a:p>
            <a:r>
              <a:rPr kumimoji="1" lang="en-US" altLang="ja-JP" sz="3200" b="1" dirty="0" smtClean="0"/>
              <a:t>b</a:t>
            </a:r>
            <a:endParaRPr kumimoji="1" lang="ja-JP" altLang="en-US" sz="3200" b="1" dirty="0"/>
          </a:p>
        </p:txBody>
      </p:sp>
      <p:cxnSp>
        <p:nvCxnSpPr>
          <p:cNvPr id="19" name="直線コネクタ 18"/>
          <p:cNvCxnSpPr/>
          <p:nvPr/>
        </p:nvCxnSpPr>
        <p:spPr>
          <a:xfrm>
            <a:off x="1861883" y="1420476"/>
            <a:ext cx="7289892" cy="19975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8197239" y="2703672"/>
            <a:ext cx="314510" cy="584775"/>
          </a:xfrm>
          <a:prstGeom prst="rect">
            <a:avLst/>
          </a:prstGeom>
          <a:noFill/>
        </p:spPr>
        <p:txBody>
          <a:bodyPr wrap="none" rtlCol="0">
            <a:spAutoFit/>
          </a:bodyPr>
          <a:lstStyle/>
          <a:p>
            <a:r>
              <a:rPr kumimoji="1" lang="en-US" altLang="ja-JP" sz="3200" b="1" dirty="0" smtClean="0"/>
              <a:t>f</a:t>
            </a:r>
            <a:endParaRPr kumimoji="1" lang="ja-JP" altLang="en-US" sz="3200" b="1" dirty="0"/>
          </a:p>
        </p:txBody>
      </p:sp>
      <p:sp>
        <p:nvSpPr>
          <p:cNvPr id="34" name="テキスト ボックス 33"/>
          <p:cNvSpPr txBox="1"/>
          <p:nvPr/>
        </p:nvSpPr>
        <p:spPr>
          <a:xfrm>
            <a:off x="2796053" y="1733521"/>
            <a:ext cx="285656" cy="584775"/>
          </a:xfrm>
          <a:prstGeom prst="rect">
            <a:avLst/>
          </a:prstGeom>
          <a:noFill/>
        </p:spPr>
        <p:txBody>
          <a:bodyPr wrap="none" rtlCol="0">
            <a:spAutoFit/>
          </a:bodyPr>
          <a:lstStyle/>
          <a:p>
            <a:r>
              <a:rPr kumimoji="1" lang="en-US" altLang="ja-JP" sz="3200" b="1" dirty="0" smtClean="0"/>
              <a:t>l</a:t>
            </a:r>
            <a:endParaRPr kumimoji="1" lang="ja-JP" altLang="en-US" sz="3200" b="1" dirty="0"/>
          </a:p>
        </p:txBody>
      </p:sp>
      <p:sp>
        <p:nvSpPr>
          <p:cNvPr id="35" name="テキスト ボックス 34"/>
          <p:cNvSpPr txBox="1"/>
          <p:nvPr/>
        </p:nvSpPr>
        <p:spPr>
          <a:xfrm>
            <a:off x="8118590" y="3156545"/>
            <a:ext cx="404278" cy="584775"/>
          </a:xfrm>
          <a:prstGeom prst="rect">
            <a:avLst/>
          </a:prstGeom>
          <a:noFill/>
        </p:spPr>
        <p:txBody>
          <a:bodyPr wrap="none" rtlCol="0">
            <a:spAutoFit/>
          </a:bodyPr>
          <a:lstStyle/>
          <a:p>
            <a:r>
              <a:rPr kumimoji="1" lang="en-US" altLang="ja-JP" sz="3200" b="1" dirty="0" smtClean="0"/>
              <a:t>h</a:t>
            </a:r>
            <a:endParaRPr kumimoji="1" lang="ja-JP" altLang="en-US" sz="3200" b="1" dirty="0"/>
          </a:p>
        </p:txBody>
      </p:sp>
      <p:sp>
        <p:nvSpPr>
          <p:cNvPr id="36" name="テキスト ボックス 35"/>
          <p:cNvSpPr txBox="1"/>
          <p:nvPr/>
        </p:nvSpPr>
        <p:spPr>
          <a:xfrm>
            <a:off x="2796053" y="1229233"/>
            <a:ext cx="285656" cy="584775"/>
          </a:xfrm>
          <a:prstGeom prst="rect">
            <a:avLst/>
          </a:prstGeom>
          <a:noFill/>
        </p:spPr>
        <p:txBody>
          <a:bodyPr wrap="none" rtlCol="0">
            <a:spAutoFit/>
          </a:bodyPr>
          <a:lstStyle/>
          <a:p>
            <a:r>
              <a:rPr lang="en-US" altLang="ja-JP" sz="3200" b="1" dirty="0"/>
              <a:t>i</a:t>
            </a:r>
            <a:endParaRPr kumimoji="1" lang="ja-JP" altLang="en-US" sz="3200" b="1" dirty="0"/>
          </a:p>
        </p:txBody>
      </p:sp>
      <p:sp>
        <p:nvSpPr>
          <p:cNvPr id="23" name="テキスト ボックス 22"/>
          <p:cNvSpPr txBox="1"/>
          <p:nvPr/>
        </p:nvSpPr>
        <p:spPr>
          <a:xfrm>
            <a:off x="159981" y="2087461"/>
            <a:ext cx="965329" cy="584775"/>
          </a:xfrm>
          <a:prstGeom prst="rect">
            <a:avLst/>
          </a:prstGeom>
          <a:noFill/>
        </p:spPr>
        <p:txBody>
          <a:bodyPr wrap="none" rtlCol="0">
            <a:spAutoFit/>
          </a:bodyPr>
          <a:lstStyle/>
          <a:p>
            <a:r>
              <a:rPr lang="ja-JP" altLang="en-US" sz="3200" dirty="0" smtClean="0"/>
              <a:t>ａ</a:t>
            </a:r>
            <a:r>
              <a:rPr kumimoji="1" lang="ja-JP" altLang="en-US" sz="3200" dirty="0" smtClean="0"/>
              <a:t>とｃ</a:t>
            </a:r>
            <a:endParaRPr kumimoji="1" lang="ja-JP" altLang="en-US" sz="3200" dirty="0"/>
          </a:p>
        </p:txBody>
      </p:sp>
      <p:sp>
        <p:nvSpPr>
          <p:cNvPr id="29" name="テキスト ボックス 28"/>
          <p:cNvSpPr txBox="1"/>
          <p:nvPr/>
        </p:nvSpPr>
        <p:spPr>
          <a:xfrm>
            <a:off x="1335300" y="2071328"/>
            <a:ext cx="992579" cy="584775"/>
          </a:xfrm>
          <a:prstGeom prst="rect">
            <a:avLst/>
          </a:prstGeom>
          <a:noFill/>
        </p:spPr>
        <p:txBody>
          <a:bodyPr wrap="none" rtlCol="0">
            <a:spAutoFit/>
          </a:bodyPr>
          <a:lstStyle/>
          <a:p>
            <a:r>
              <a:rPr kumimoji="1" lang="ja-JP" altLang="en-US" sz="3200" dirty="0" smtClean="0"/>
              <a:t>ｂとｄ</a:t>
            </a:r>
            <a:endParaRPr kumimoji="1" lang="ja-JP" altLang="en-US" sz="3200" dirty="0"/>
          </a:p>
        </p:txBody>
      </p:sp>
      <p:sp>
        <p:nvSpPr>
          <p:cNvPr id="32" name="テキスト ボックス 31"/>
          <p:cNvSpPr txBox="1"/>
          <p:nvPr/>
        </p:nvSpPr>
        <p:spPr>
          <a:xfrm>
            <a:off x="70867" y="2940974"/>
            <a:ext cx="3054669" cy="954107"/>
          </a:xfrm>
          <a:prstGeom prst="rect">
            <a:avLst/>
          </a:prstGeom>
          <a:noFill/>
        </p:spPr>
        <p:txBody>
          <a:bodyPr wrap="square" rtlCol="0">
            <a:spAutoFit/>
          </a:bodyPr>
          <a:lstStyle/>
          <a:p>
            <a:r>
              <a:rPr kumimoji="1" lang="ja-JP" altLang="en-US" sz="2800" dirty="0" smtClean="0"/>
              <a:t>向かい合っている角を</a:t>
            </a:r>
            <a:r>
              <a:rPr kumimoji="1" lang="ja-JP" altLang="en-US" sz="2800" dirty="0" smtClean="0">
                <a:solidFill>
                  <a:srgbClr val="FF0000"/>
                </a:solidFill>
              </a:rPr>
              <a:t>対頂角</a:t>
            </a:r>
            <a:r>
              <a:rPr kumimoji="1" lang="ja-JP" altLang="en-US" sz="2800" dirty="0" smtClean="0"/>
              <a:t>という。</a:t>
            </a:r>
            <a:endParaRPr kumimoji="1" lang="ja-JP" altLang="en-US" sz="2800" dirty="0"/>
          </a:p>
        </p:txBody>
      </p:sp>
      <p:sp>
        <p:nvSpPr>
          <p:cNvPr id="37" name="テキスト ボックス 36"/>
          <p:cNvSpPr txBox="1"/>
          <p:nvPr/>
        </p:nvSpPr>
        <p:spPr>
          <a:xfrm>
            <a:off x="141738" y="4221088"/>
            <a:ext cx="2797144" cy="954107"/>
          </a:xfrm>
          <a:prstGeom prst="rect">
            <a:avLst/>
          </a:prstGeom>
          <a:solidFill>
            <a:srgbClr val="FFFF00"/>
          </a:solidFill>
        </p:spPr>
        <p:txBody>
          <a:bodyPr wrap="square" rtlCol="0">
            <a:spAutoFit/>
          </a:bodyPr>
          <a:lstStyle/>
          <a:p>
            <a:r>
              <a:rPr kumimoji="1" lang="ja-JP" altLang="en-US" sz="2800" dirty="0" smtClean="0"/>
              <a:t>対頂角の性質</a:t>
            </a:r>
            <a:endParaRPr kumimoji="1" lang="en-US" altLang="ja-JP" sz="2800" dirty="0" smtClean="0"/>
          </a:p>
          <a:p>
            <a:r>
              <a:rPr kumimoji="1" lang="ja-JP" altLang="en-US" sz="2800" dirty="0" smtClean="0"/>
              <a:t>対頂角は等しい。</a:t>
            </a:r>
            <a:endParaRPr kumimoji="1" lang="ja-JP" altLang="en-US" sz="2800" dirty="0"/>
          </a:p>
        </p:txBody>
      </p:sp>
    </p:spTree>
    <p:extLst>
      <p:ext uri="{BB962C8B-B14F-4D97-AF65-F5344CB8AC3E}">
        <p14:creationId xmlns:p14="http://schemas.microsoft.com/office/powerpoint/2010/main" val="346387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P spid="15" grpId="0"/>
      <p:bldP spid="16" grpId="0"/>
      <p:bldP spid="17" grpId="0"/>
      <p:bldP spid="18" grpId="0"/>
      <p:bldP spid="33" grpId="0"/>
      <p:bldP spid="34" grpId="0"/>
      <p:bldP spid="35" grpId="0"/>
      <p:bldP spid="36" grpId="0"/>
      <p:bldP spid="23" grpId="0"/>
      <p:bldP spid="29" grpId="0"/>
      <p:bldP spid="32" grpId="0"/>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31840" y="1191266"/>
            <a:ext cx="5040560" cy="4752528"/>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p:cNvCxnSpPr/>
          <p:nvPr/>
        </p:nvCxnSpPr>
        <p:spPr>
          <a:xfrm>
            <a:off x="3131840" y="1767330"/>
            <a:ext cx="5040560" cy="1368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a:off x="4427984" y="1191266"/>
            <a:ext cx="1728192" cy="4752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7755298" y="2577367"/>
            <a:ext cx="391454" cy="584775"/>
          </a:xfrm>
          <a:prstGeom prst="rect">
            <a:avLst/>
          </a:prstGeom>
          <a:noFill/>
        </p:spPr>
        <p:txBody>
          <a:bodyPr wrap="none" rtlCol="0">
            <a:spAutoFit/>
          </a:bodyPr>
          <a:lstStyle/>
          <a:p>
            <a:r>
              <a:rPr kumimoji="1" lang="en-US" altLang="ja-JP" sz="3200" b="1" dirty="0" smtClean="0"/>
              <a:t>e</a:t>
            </a:r>
            <a:endParaRPr kumimoji="1" lang="ja-JP" altLang="en-US" sz="3200" b="1" dirty="0"/>
          </a:p>
        </p:txBody>
      </p:sp>
      <p:sp>
        <p:nvSpPr>
          <p:cNvPr id="12" name="テキスト ボックス 11"/>
          <p:cNvSpPr txBox="1"/>
          <p:nvPr/>
        </p:nvSpPr>
        <p:spPr>
          <a:xfrm>
            <a:off x="3081709" y="1795075"/>
            <a:ext cx="381836" cy="584775"/>
          </a:xfrm>
          <a:prstGeom prst="rect">
            <a:avLst/>
          </a:prstGeom>
          <a:noFill/>
        </p:spPr>
        <p:txBody>
          <a:bodyPr wrap="none" rtlCol="0">
            <a:spAutoFit/>
          </a:bodyPr>
          <a:lstStyle/>
          <a:p>
            <a:r>
              <a:rPr lang="en-US" altLang="ja-JP" sz="3200" b="1" dirty="0" smtClean="0"/>
              <a:t>k</a:t>
            </a:r>
            <a:endParaRPr kumimoji="1" lang="ja-JP" altLang="en-US" sz="3200" b="1" dirty="0"/>
          </a:p>
        </p:txBody>
      </p:sp>
      <p:sp>
        <p:nvSpPr>
          <p:cNvPr id="13" name="テキスト ボックス 12"/>
          <p:cNvSpPr txBox="1"/>
          <p:nvPr/>
        </p:nvSpPr>
        <p:spPr>
          <a:xfrm>
            <a:off x="7755298" y="3017177"/>
            <a:ext cx="378630" cy="584775"/>
          </a:xfrm>
          <a:prstGeom prst="rect">
            <a:avLst/>
          </a:prstGeom>
          <a:noFill/>
        </p:spPr>
        <p:txBody>
          <a:bodyPr wrap="none" rtlCol="0">
            <a:spAutoFit/>
          </a:bodyPr>
          <a:lstStyle/>
          <a:p>
            <a:r>
              <a:rPr kumimoji="1" lang="en-US" altLang="ja-JP" sz="3200" b="1" dirty="0" smtClean="0"/>
              <a:t>g</a:t>
            </a:r>
            <a:endParaRPr kumimoji="1" lang="ja-JP" altLang="en-US" sz="3200" b="1" dirty="0"/>
          </a:p>
        </p:txBody>
      </p:sp>
      <p:sp>
        <p:nvSpPr>
          <p:cNvPr id="14" name="テキスト ボックス 13"/>
          <p:cNvSpPr txBox="1"/>
          <p:nvPr/>
        </p:nvSpPr>
        <p:spPr>
          <a:xfrm>
            <a:off x="3178327" y="1285921"/>
            <a:ext cx="288862" cy="584775"/>
          </a:xfrm>
          <a:prstGeom prst="rect">
            <a:avLst/>
          </a:prstGeom>
          <a:noFill/>
        </p:spPr>
        <p:txBody>
          <a:bodyPr wrap="none" rtlCol="0">
            <a:spAutoFit/>
          </a:bodyPr>
          <a:lstStyle/>
          <a:p>
            <a:r>
              <a:rPr kumimoji="1" lang="en-US" altLang="ja-JP" sz="3200" b="1" dirty="0" smtClean="0"/>
              <a:t>j</a:t>
            </a:r>
            <a:endParaRPr kumimoji="1" lang="ja-JP" altLang="en-US" sz="3200" b="1" dirty="0"/>
          </a:p>
        </p:txBody>
      </p:sp>
      <p:sp>
        <p:nvSpPr>
          <p:cNvPr id="15" name="テキスト ボックス 14"/>
          <p:cNvSpPr txBox="1"/>
          <p:nvPr/>
        </p:nvSpPr>
        <p:spPr>
          <a:xfrm>
            <a:off x="5417176" y="1918187"/>
            <a:ext cx="386644" cy="584775"/>
          </a:xfrm>
          <a:prstGeom prst="rect">
            <a:avLst/>
          </a:prstGeom>
          <a:noFill/>
        </p:spPr>
        <p:txBody>
          <a:bodyPr wrap="none" rtlCol="0">
            <a:spAutoFit/>
          </a:bodyPr>
          <a:lstStyle/>
          <a:p>
            <a:r>
              <a:rPr kumimoji="1" lang="en-US" altLang="ja-JP" sz="3200" b="1" dirty="0" smtClean="0"/>
              <a:t>a</a:t>
            </a:r>
            <a:endParaRPr kumimoji="1" lang="ja-JP" altLang="en-US" sz="3200" b="1" dirty="0"/>
          </a:p>
        </p:txBody>
      </p:sp>
      <p:sp>
        <p:nvSpPr>
          <p:cNvPr id="16" name="テキスト ボックス 15"/>
          <p:cNvSpPr txBox="1"/>
          <p:nvPr/>
        </p:nvSpPr>
        <p:spPr>
          <a:xfrm>
            <a:off x="5619536" y="2432402"/>
            <a:ext cx="356188" cy="584775"/>
          </a:xfrm>
          <a:prstGeom prst="rect">
            <a:avLst/>
          </a:prstGeom>
          <a:noFill/>
        </p:spPr>
        <p:txBody>
          <a:bodyPr wrap="none" rtlCol="0">
            <a:spAutoFit/>
          </a:bodyPr>
          <a:lstStyle/>
          <a:p>
            <a:r>
              <a:rPr kumimoji="1" lang="en-US" altLang="ja-JP" sz="3200" b="1" dirty="0" smtClean="0"/>
              <a:t>c</a:t>
            </a:r>
            <a:endParaRPr kumimoji="1" lang="ja-JP" altLang="en-US" sz="3200" b="1" dirty="0"/>
          </a:p>
        </p:txBody>
      </p:sp>
      <p:sp>
        <p:nvSpPr>
          <p:cNvPr id="17" name="テキスト ボックス 16"/>
          <p:cNvSpPr txBox="1"/>
          <p:nvPr/>
        </p:nvSpPr>
        <p:spPr>
          <a:xfrm>
            <a:off x="5215037" y="2330316"/>
            <a:ext cx="404278" cy="584775"/>
          </a:xfrm>
          <a:prstGeom prst="rect">
            <a:avLst/>
          </a:prstGeom>
          <a:noFill/>
        </p:spPr>
        <p:txBody>
          <a:bodyPr wrap="none" rtlCol="0">
            <a:spAutoFit/>
          </a:bodyPr>
          <a:lstStyle/>
          <a:p>
            <a:r>
              <a:rPr kumimoji="1" lang="en-US" altLang="ja-JP" sz="3200" b="1" dirty="0" smtClean="0"/>
              <a:t>d</a:t>
            </a:r>
            <a:endParaRPr kumimoji="1" lang="ja-JP" altLang="en-US" sz="3200" b="1" dirty="0"/>
          </a:p>
        </p:txBody>
      </p:sp>
      <p:sp>
        <p:nvSpPr>
          <p:cNvPr id="18" name="テキスト ボックス 17"/>
          <p:cNvSpPr txBox="1"/>
          <p:nvPr/>
        </p:nvSpPr>
        <p:spPr>
          <a:xfrm>
            <a:off x="5765639" y="2087462"/>
            <a:ext cx="404278" cy="584775"/>
          </a:xfrm>
          <a:prstGeom prst="rect">
            <a:avLst/>
          </a:prstGeom>
          <a:noFill/>
        </p:spPr>
        <p:txBody>
          <a:bodyPr wrap="none" rtlCol="0">
            <a:spAutoFit/>
          </a:bodyPr>
          <a:lstStyle/>
          <a:p>
            <a:r>
              <a:rPr kumimoji="1" lang="en-US" altLang="ja-JP" sz="3200" b="1" dirty="0" smtClean="0"/>
              <a:t>b</a:t>
            </a:r>
            <a:endParaRPr kumimoji="1" lang="ja-JP" altLang="en-US" sz="3200" b="1" dirty="0"/>
          </a:p>
        </p:txBody>
      </p:sp>
      <p:cxnSp>
        <p:nvCxnSpPr>
          <p:cNvPr id="19" name="直線コネクタ 18"/>
          <p:cNvCxnSpPr/>
          <p:nvPr/>
        </p:nvCxnSpPr>
        <p:spPr>
          <a:xfrm>
            <a:off x="1861883" y="1420476"/>
            <a:ext cx="7289892" cy="19975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8197239" y="2703672"/>
            <a:ext cx="314510" cy="584775"/>
          </a:xfrm>
          <a:prstGeom prst="rect">
            <a:avLst/>
          </a:prstGeom>
          <a:noFill/>
        </p:spPr>
        <p:txBody>
          <a:bodyPr wrap="none" rtlCol="0">
            <a:spAutoFit/>
          </a:bodyPr>
          <a:lstStyle/>
          <a:p>
            <a:r>
              <a:rPr kumimoji="1" lang="en-US" altLang="ja-JP" sz="3200" b="1" dirty="0" smtClean="0"/>
              <a:t>f</a:t>
            </a:r>
            <a:endParaRPr kumimoji="1" lang="ja-JP" altLang="en-US" sz="3200" b="1" dirty="0"/>
          </a:p>
        </p:txBody>
      </p:sp>
      <p:sp>
        <p:nvSpPr>
          <p:cNvPr id="34" name="テキスト ボックス 33"/>
          <p:cNvSpPr txBox="1"/>
          <p:nvPr/>
        </p:nvSpPr>
        <p:spPr>
          <a:xfrm>
            <a:off x="2796053" y="1733521"/>
            <a:ext cx="285656" cy="584775"/>
          </a:xfrm>
          <a:prstGeom prst="rect">
            <a:avLst/>
          </a:prstGeom>
          <a:noFill/>
        </p:spPr>
        <p:txBody>
          <a:bodyPr wrap="none" rtlCol="0">
            <a:spAutoFit/>
          </a:bodyPr>
          <a:lstStyle/>
          <a:p>
            <a:r>
              <a:rPr kumimoji="1" lang="en-US" altLang="ja-JP" sz="3200" b="1" dirty="0" smtClean="0"/>
              <a:t>l</a:t>
            </a:r>
            <a:endParaRPr kumimoji="1" lang="ja-JP" altLang="en-US" sz="3200" b="1" dirty="0"/>
          </a:p>
        </p:txBody>
      </p:sp>
      <p:sp>
        <p:nvSpPr>
          <p:cNvPr id="35" name="テキスト ボックス 34"/>
          <p:cNvSpPr txBox="1"/>
          <p:nvPr/>
        </p:nvSpPr>
        <p:spPr>
          <a:xfrm>
            <a:off x="8118590" y="3156545"/>
            <a:ext cx="404278" cy="584775"/>
          </a:xfrm>
          <a:prstGeom prst="rect">
            <a:avLst/>
          </a:prstGeom>
          <a:noFill/>
        </p:spPr>
        <p:txBody>
          <a:bodyPr wrap="none" rtlCol="0">
            <a:spAutoFit/>
          </a:bodyPr>
          <a:lstStyle/>
          <a:p>
            <a:r>
              <a:rPr kumimoji="1" lang="en-US" altLang="ja-JP" sz="3200" b="1" dirty="0" smtClean="0"/>
              <a:t>h</a:t>
            </a:r>
            <a:endParaRPr kumimoji="1" lang="ja-JP" altLang="en-US" sz="3200" b="1" dirty="0"/>
          </a:p>
        </p:txBody>
      </p:sp>
      <p:sp>
        <p:nvSpPr>
          <p:cNvPr id="36" name="テキスト ボックス 35"/>
          <p:cNvSpPr txBox="1"/>
          <p:nvPr/>
        </p:nvSpPr>
        <p:spPr>
          <a:xfrm>
            <a:off x="2796053" y="1229233"/>
            <a:ext cx="285656" cy="584775"/>
          </a:xfrm>
          <a:prstGeom prst="rect">
            <a:avLst/>
          </a:prstGeom>
          <a:noFill/>
        </p:spPr>
        <p:txBody>
          <a:bodyPr wrap="none" rtlCol="0">
            <a:spAutoFit/>
          </a:bodyPr>
          <a:lstStyle/>
          <a:p>
            <a:r>
              <a:rPr lang="en-US" altLang="ja-JP" sz="3200" b="1" dirty="0"/>
              <a:t>i</a:t>
            </a:r>
            <a:endParaRPr kumimoji="1" lang="ja-JP" altLang="en-US" sz="3200" b="1" dirty="0"/>
          </a:p>
        </p:txBody>
      </p:sp>
      <p:sp>
        <p:nvSpPr>
          <p:cNvPr id="24" name="テキスト ボックス 23"/>
          <p:cNvSpPr txBox="1"/>
          <p:nvPr/>
        </p:nvSpPr>
        <p:spPr>
          <a:xfrm>
            <a:off x="135967" y="1872764"/>
            <a:ext cx="848309" cy="584775"/>
          </a:xfrm>
          <a:prstGeom prst="rect">
            <a:avLst/>
          </a:prstGeom>
          <a:noFill/>
        </p:spPr>
        <p:txBody>
          <a:bodyPr wrap="none" rtlCol="0">
            <a:spAutoFit/>
          </a:bodyPr>
          <a:lstStyle/>
          <a:p>
            <a:r>
              <a:rPr lang="ja-JP" altLang="en-US" sz="3200" dirty="0"/>
              <a:t>ｊ</a:t>
            </a:r>
            <a:r>
              <a:rPr kumimoji="1" lang="ja-JP" altLang="en-US" sz="3200" dirty="0" smtClean="0"/>
              <a:t>とｂ</a:t>
            </a:r>
            <a:endParaRPr kumimoji="1" lang="ja-JP" altLang="en-US" sz="3200" dirty="0"/>
          </a:p>
        </p:txBody>
      </p:sp>
      <p:sp>
        <p:nvSpPr>
          <p:cNvPr id="25" name="テキスト ボックス 24"/>
          <p:cNvSpPr txBox="1"/>
          <p:nvPr/>
        </p:nvSpPr>
        <p:spPr>
          <a:xfrm>
            <a:off x="1311286" y="1856631"/>
            <a:ext cx="984565" cy="584775"/>
          </a:xfrm>
          <a:prstGeom prst="rect">
            <a:avLst/>
          </a:prstGeom>
          <a:noFill/>
        </p:spPr>
        <p:txBody>
          <a:bodyPr wrap="none" rtlCol="0">
            <a:spAutoFit/>
          </a:bodyPr>
          <a:lstStyle/>
          <a:p>
            <a:r>
              <a:rPr lang="ja-JP" altLang="en-US" sz="3200" dirty="0"/>
              <a:t>ｃ</a:t>
            </a:r>
            <a:r>
              <a:rPr kumimoji="1" lang="ja-JP" altLang="en-US" sz="3200" dirty="0" smtClean="0"/>
              <a:t>とｈ</a:t>
            </a:r>
            <a:endParaRPr kumimoji="1" lang="ja-JP" altLang="en-US" sz="3200" dirty="0"/>
          </a:p>
        </p:txBody>
      </p:sp>
      <p:sp>
        <p:nvSpPr>
          <p:cNvPr id="26" name="テキスト ボックス 25"/>
          <p:cNvSpPr txBox="1"/>
          <p:nvPr/>
        </p:nvSpPr>
        <p:spPr>
          <a:xfrm>
            <a:off x="535360" y="2505286"/>
            <a:ext cx="1326523" cy="523220"/>
          </a:xfrm>
          <a:prstGeom prst="rect">
            <a:avLst/>
          </a:prstGeom>
          <a:solidFill>
            <a:srgbClr val="FFFF00"/>
          </a:solidFill>
        </p:spPr>
        <p:txBody>
          <a:bodyPr wrap="square" rtlCol="0">
            <a:spAutoFit/>
          </a:bodyPr>
          <a:lstStyle/>
          <a:p>
            <a:r>
              <a:rPr kumimoji="1" lang="ja-JP" altLang="en-US" sz="2800" dirty="0" smtClean="0">
                <a:solidFill>
                  <a:srgbClr val="FF0000"/>
                </a:solidFill>
              </a:rPr>
              <a:t>同位角</a:t>
            </a:r>
            <a:endParaRPr kumimoji="1" lang="ja-JP" altLang="en-US" sz="2800" dirty="0"/>
          </a:p>
        </p:txBody>
      </p:sp>
      <p:sp>
        <p:nvSpPr>
          <p:cNvPr id="27" name="テキスト ボックス 26"/>
          <p:cNvSpPr txBox="1"/>
          <p:nvPr/>
        </p:nvSpPr>
        <p:spPr>
          <a:xfrm>
            <a:off x="135967" y="3322083"/>
            <a:ext cx="978153" cy="584775"/>
          </a:xfrm>
          <a:prstGeom prst="rect">
            <a:avLst/>
          </a:prstGeom>
          <a:noFill/>
        </p:spPr>
        <p:txBody>
          <a:bodyPr wrap="none" rtlCol="0">
            <a:spAutoFit/>
          </a:bodyPr>
          <a:lstStyle/>
          <a:p>
            <a:r>
              <a:rPr kumimoji="1" lang="ja-JP" altLang="en-US" sz="3200" dirty="0" smtClean="0"/>
              <a:t>ｋとａ</a:t>
            </a:r>
            <a:endParaRPr kumimoji="1" lang="ja-JP" altLang="en-US" sz="3200" dirty="0"/>
          </a:p>
        </p:txBody>
      </p:sp>
      <p:sp>
        <p:nvSpPr>
          <p:cNvPr id="28" name="テキスト ボックス 27"/>
          <p:cNvSpPr txBox="1"/>
          <p:nvPr/>
        </p:nvSpPr>
        <p:spPr>
          <a:xfrm>
            <a:off x="1311286" y="3305950"/>
            <a:ext cx="982961" cy="584775"/>
          </a:xfrm>
          <a:prstGeom prst="rect">
            <a:avLst/>
          </a:prstGeom>
          <a:noFill/>
        </p:spPr>
        <p:txBody>
          <a:bodyPr wrap="none" rtlCol="0">
            <a:spAutoFit/>
          </a:bodyPr>
          <a:lstStyle/>
          <a:p>
            <a:r>
              <a:rPr kumimoji="1" lang="ja-JP" altLang="en-US" sz="3200" dirty="0" smtClean="0"/>
              <a:t>ｂとｇ</a:t>
            </a:r>
            <a:endParaRPr kumimoji="1" lang="ja-JP" altLang="en-US" sz="3200" dirty="0"/>
          </a:p>
        </p:txBody>
      </p:sp>
      <p:sp>
        <p:nvSpPr>
          <p:cNvPr id="30" name="テキスト ボックス 29"/>
          <p:cNvSpPr txBox="1"/>
          <p:nvPr/>
        </p:nvSpPr>
        <p:spPr>
          <a:xfrm>
            <a:off x="535361" y="3954605"/>
            <a:ext cx="1156320" cy="523220"/>
          </a:xfrm>
          <a:prstGeom prst="rect">
            <a:avLst/>
          </a:prstGeom>
          <a:solidFill>
            <a:srgbClr val="FFFF00"/>
          </a:solidFill>
        </p:spPr>
        <p:txBody>
          <a:bodyPr wrap="square" rtlCol="0">
            <a:spAutoFit/>
          </a:bodyPr>
          <a:lstStyle/>
          <a:p>
            <a:r>
              <a:rPr kumimoji="1" lang="ja-JP" altLang="en-US" sz="2800" dirty="0" smtClean="0">
                <a:solidFill>
                  <a:srgbClr val="FF0000"/>
                </a:solidFill>
              </a:rPr>
              <a:t>錯　角</a:t>
            </a:r>
            <a:endParaRPr kumimoji="1" lang="ja-JP" altLang="en-US" sz="2800" dirty="0"/>
          </a:p>
        </p:txBody>
      </p:sp>
    </p:spTree>
    <p:extLst>
      <p:ext uri="{BB962C8B-B14F-4D97-AF65-F5344CB8AC3E}">
        <p14:creationId xmlns:p14="http://schemas.microsoft.com/office/powerpoint/2010/main" val="315311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P spid="27" grpId="0"/>
      <p:bldP spid="28" grpId="0"/>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rot="5400000">
            <a:off x="2403067" y="1051956"/>
            <a:ext cx="7605462" cy="5039285"/>
            <a:chOff x="1861885" y="1191266"/>
            <a:chExt cx="7605462" cy="4752528"/>
          </a:xfrm>
        </p:grpSpPr>
        <p:sp>
          <p:nvSpPr>
            <p:cNvPr id="4" name="正方形/長方形 3"/>
            <p:cNvSpPr/>
            <p:nvPr/>
          </p:nvSpPr>
          <p:spPr>
            <a:xfrm>
              <a:off x="3131840" y="1191266"/>
              <a:ext cx="5040560" cy="4752528"/>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p:cNvCxnSpPr/>
            <p:nvPr/>
          </p:nvCxnSpPr>
          <p:spPr>
            <a:xfrm>
              <a:off x="3131840" y="1767330"/>
              <a:ext cx="5040560" cy="1368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a:off x="4427984" y="1191266"/>
              <a:ext cx="1728192" cy="4752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rot="16200000">
              <a:off x="7766436" y="2559725"/>
              <a:ext cx="369179" cy="620059"/>
            </a:xfrm>
            <a:prstGeom prst="rect">
              <a:avLst/>
            </a:prstGeom>
            <a:noFill/>
          </p:spPr>
          <p:txBody>
            <a:bodyPr wrap="none" rtlCol="0">
              <a:spAutoFit/>
            </a:bodyPr>
            <a:lstStyle/>
            <a:p>
              <a:r>
                <a:rPr kumimoji="1" lang="en-US" altLang="ja-JP" sz="3200" b="1" dirty="0" smtClean="0"/>
                <a:t>e</a:t>
              </a:r>
              <a:endParaRPr kumimoji="1" lang="ja-JP" altLang="en-US" sz="3200" b="1" dirty="0"/>
            </a:p>
          </p:txBody>
        </p:sp>
        <p:sp>
          <p:nvSpPr>
            <p:cNvPr id="12" name="テキスト ボックス 11"/>
            <p:cNvSpPr txBox="1"/>
            <p:nvPr/>
          </p:nvSpPr>
          <p:spPr>
            <a:xfrm rot="16200000">
              <a:off x="3211685" y="1740721"/>
              <a:ext cx="360108" cy="620059"/>
            </a:xfrm>
            <a:prstGeom prst="rect">
              <a:avLst/>
            </a:prstGeom>
            <a:noFill/>
          </p:spPr>
          <p:txBody>
            <a:bodyPr wrap="none" rtlCol="0">
              <a:spAutoFit/>
            </a:bodyPr>
            <a:lstStyle/>
            <a:p>
              <a:r>
                <a:rPr lang="en-US" altLang="ja-JP" sz="3200" b="1" dirty="0" smtClean="0"/>
                <a:t>k</a:t>
              </a:r>
              <a:endParaRPr kumimoji="1" lang="ja-JP" altLang="en-US" sz="3200" b="1" dirty="0"/>
            </a:p>
          </p:txBody>
        </p:sp>
        <p:sp>
          <p:nvSpPr>
            <p:cNvPr id="13" name="テキスト ボックス 12"/>
            <p:cNvSpPr txBox="1"/>
            <p:nvPr/>
          </p:nvSpPr>
          <p:spPr>
            <a:xfrm rot="16200000">
              <a:off x="7766071" y="2999535"/>
              <a:ext cx="357084" cy="620059"/>
            </a:xfrm>
            <a:prstGeom prst="rect">
              <a:avLst/>
            </a:prstGeom>
            <a:noFill/>
          </p:spPr>
          <p:txBody>
            <a:bodyPr wrap="none" rtlCol="0">
              <a:spAutoFit/>
            </a:bodyPr>
            <a:lstStyle/>
            <a:p>
              <a:r>
                <a:rPr kumimoji="1" lang="en-US" altLang="ja-JP" sz="3200" b="1" dirty="0" smtClean="0"/>
                <a:t>g</a:t>
              </a:r>
              <a:endParaRPr kumimoji="1" lang="ja-JP" altLang="en-US" sz="3200" b="1" dirty="0"/>
            </a:p>
          </p:txBody>
        </p:sp>
        <p:sp>
          <p:nvSpPr>
            <p:cNvPr id="14" name="テキスト ボックス 13"/>
            <p:cNvSpPr txBox="1"/>
            <p:nvPr/>
          </p:nvSpPr>
          <p:spPr>
            <a:xfrm rot="16200000">
              <a:off x="3189417" y="1285921"/>
              <a:ext cx="367594" cy="584775"/>
            </a:xfrm>
            <a:prstGeom prst="rect">
              <a:avLst/>
            </a:prstGeom>
            <a:noFill/>
          </p:spPr>
          <p:txBody>
            <a:bodyPr wrap="square" rtlCol="0">
              <a:spAutoFit/>
            </a:bodyPr>
            <a:lstStyle/>
            <a:p>
              <a:r>
                <a:rPr kumimoji="1" lang="en-US" altLang="ja-JP" sz="3200" b="1" dirty="0" smtClean="0"/>
                <a:t>j</a:t>
              </a:r>
              <a:endParaRPr kumimoji="1" lang="ja-JP" altLang="en-US" sz="3200" b="1" dirty="0"/>
            </a:p>
          </p:txBody>
        </p:sp>
        <p:sp>
          <p:nvSpPr>
            <p:cNvPr id="15" name="テキスト ボックス 14"/>
            <p:cNvSpPr txBox="1"/>
            <p:nvPr/>
          </p:nvSpPr>
          <p:spPr>
            <a:xfrm rot="16200000">
              <a:off x="5428177" y="1900545"/>
              <a:ext cx="364642" cy="620059"/>
            </a:xfrm>
            <a:prstGeom prst="rect">
              <a:avLst/>
            </a:prstGeom>
            <a:noFill/>
          </p:spPr>
          <p:txBody>
            <a:bodyPr wrap="none" rtlCol="0">
              <a:spAutoFit/>
            </a:bodyPr>
            <a:lstStyle/>
            <a:p>
              <a:r>
                <a:rPr kumimoji="1" lang="en-US" altLang="ja-JP" sz="3200" b="1" dirty="0" smtClean="0"/>
                <a:t>a</a:t>
              </a:r>
              <a:endParaRPr kumimoji="1" lang="ja-JP" altLang="en-US" sz="3200" b="1" dirty="0"/>
            </a:p>
          </p:txBody>
        </p:sp>
        <p:sp>
          <p:nvSpPr>
            <p:cNvPr id="16" name="テキスト ボックス 15"/>
            <p:cNvSpPr txBox="1"/>
            <p:nvPr/>
          </p:nvSpPr>
          <p:spPr>
            <a:xfrm rot="16200000">
              <a:off x="5629670" y="2414760"/>
              <a:ext cx="335919" cy="620059"/>
            </a:xfrm>
            <a:prstGeom prst="rect">
              <a:avLst/>
            </a:prstGeom>
            <a:noFill/>
          </p:spPr>
          <p:txBody>
            <a:bodyPr wrap="none" rtlCol="0">
              <a:spAutoFit/>
            </a:bodyPr>
            <a:lstStyle/>
            <a:p>
              <a:r>
                <a:rPr kumimoji="1" lang="en-US" altLang="ja-JP" sz="3200" b="1" dirty="0" smtClean="0"/>
                <a:t>c</a:t>
              </a:r>
              <a:endParaRPr kumimoji="1" lang="ja-JP" altLang="en-US" sz="3200" b="1" dirty="0"/>
            </a:p>
          </p:txBody>
        </p:sp>
        <p:sp>
          <p:nvSpPr>
            <p:cNvPr id="17" name="テキスト ボックス 16"/>
            <p:cNvSpPr txBox="1"/>
            <p:nvPr/>
          </p:nvSpPr>
          <p:spPr>
            <a:xfrm rot="16200000">
              <a:off x="4791336" y="2159019"/>
              <a:ext cx="1018264" cy="584775"/>
            </a:xfrm>
            <a:prstGeom prst="rect">
              <a:avLst/>
            </a:prstGeom>
            <a:noFill/>
          </p:spPr>
          <p:txBody>
            <a:bodyPr wrap="square" rtlCol="0">
              <a:spAutoFit/>
            </a:bodyPr>
            <a:lstStyle/>
            <a:p>
              <a:r>
                <a:rPr lang="en-US" altLang="ja-JP" sz="3200" b="1" dirty="0" smtClean="0"/>
                <a:t>85°</a:t>
              </a:r>
              <a:endParaRPr kumimoji="1" lang="ja-JP" altLang="en-US" sz="3200" b="1" dirty="0"/>
            </a:p>
          </p:txBody>
        </p:sp>
        <p:sp>
          <p:nvSpPr>
            <p:cNvPr id="18" name="テキスト ボックス 17"/>
            <p:cNvSpPr txBox="1"/>
            <p:nvPr/>
          </p:nvSpPr>
          <p:spPr>
            <a:xfrm rot="16200000">
              <a:off x="5777142" y="2069820"/>
              <a:ext cx="381273" cy="620059"/>
            </a:xfrm>
            <a:prstGeom prst="rect">
              <a:avLst/>
            </a:prstGeom>
            <a:noFill/>
          </p:spPr>
          <p:txBody>
            <a:bodyPr wrap="none" rtlCol="0">
              <a:spAutoFit/>
            </a:bodyPr>
            <a:lstStyle/>
            <a:p>
              <a:r>
                <a:rPr kumimoji="1" lang="en-US" altLang="ja-JP" sz="3200" b="1" dirty="0" smtClean="0"/>
                <a:t>b</a:t>
              </a:r>
              <a:endParaRPr kumimoji="1" lang="ja-JP" altLang="en-US" sz="3200" b="1" dirty="0"/>
            </a:p>
          </p:txBody>
        </p:sp>
        <p:cxnSp>
          <p:nvCxnSpPr>
            <p:cNvPr id="19" name="直線コネクタ 18"/>
            <p:cNvCxnSpPr/>
            <p:nvPr/>
          </p:nvCxnSpPr>
          <p:spPr>
            <a:xfrm rot="16200000" flipH="1">
              <a:off x="4630800" y="-1348440"/>
              <a:ext cx="2067632" cy="76054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rot="16200000">
              <a:off x="8219051" y="2730452"/>
              <a:ext cx="306170" cy="584775"/>
            </a:xfrm>
            <a:prstGeom prst="rect">
              <a:avLst/>
            </a:prstGeom>
            <a:noFill/>
          </p:spPr>
          <p:txBody>
            <a:bodyPr wrap="square" rtlCol="0">
              <a:spAutoFit/>
            </a:bodyPr>
            <a:lstStyle/>
            <a:p>
              <a:r>
                <a:rPr kumimoji="1" lang="en-US" altLang="ja-JP" sz="3200" b="1" dirty="0" smtClean="0"/>
                <a:t>f</a:t>
              </a:r>
              <a:endParaRPr kumimoji="1" lang="ja-JP" altLang="en-US" sz="3200" b="1" dirty="0"/>
            </a:p>
          </p:txBody>
        </p:sp>
        <p:sp>
          <p:nvSpPr>
            <p:cNvPr id="34" name="テキスト ボックス 33"/>
            <p:cNvSpPr txBox="1"/>
            <p:nvPr/>
          </p:nvSpPr>
          <p:spPr>
            <a:xfrm rot="16353638">
              <a:off x="2673044" y="1637893"/>
              <a:ext cx="246016" cy="584775"/>
            </a:xfrm>
            <a:prstGeom prst="rect">
              <a:avLst/>
            </a:prstGeom>
            <a:noFill/>
          </p:spPr>
          <p:txBody>
            <a:bodyPr wrap="square" rtlCol="0">
              <a:spAutoFit/>
            </a:bodyPr>
            <a:lstStyle/>
            <a:p>
              <a:r>
                <a:rPr kumimoji="1" lang="en-US" altLang="ja-JP" sz="3200" b="1" dirty="0" smtClean="0"/>
                <a:t>l</a:t>
              </a:r>
              <a:endParaRPr kumimoji="1" lang="ja-JP" altLang="en-US" sz="3200" b="1" dirty="0"/>
            </a:p>
          </p:txBody>
        </p:sp>
        <p:sp>
          <p:nvSpPr>
            <p:cNvPr id="35" name="テキスト ボックス 34"/>
            <p:cNvSpPr txBox="1"/>
            <p:nvPr/>
          </p:nvSpPr>
          <p:spPr>
            <a:xfrm rot="16200000">
              <a:off x="8163857" y="3079521"/>
              <a:ext cx="381273" cy="620059"/>
            </a:xfrm>
            <a:prstGeom prst="rect">
              <a:avLst/>
            </a:prstGeom>
            <a:noFill/>
          </p:spPr>
          <p:txBody>
            <a:bodyPr wrap="none" rtlCol="0">
              <a:spAutoFit/>
            </a:bodyPr>
            <a:lstStyle/>
            <a:p>
              <a:r>
                <a:rPr kumimoji="1" lang="en-US" altLang="ja-JP" sz="3200" b="1" dirty="0" smtClean="0"/>
                <a:t>h</a:t>
              </a:r>
              <a:endParaRPr kumimoji="1" lang="ja-JP" altLang="en-US" sz="3200" b="1" dirty="0"/>
            </a:p>
          </p:txBody>
        </p:sp>
        <p:sp>
          <p:nvSpPr>
            <p:cNvPr id="36" name="テキスト ボックス 35"/>
            <p:cNvSpPr txBox="1"/>
            <p:nvPr/>
          </p:nvSpPr>
          <p:spPr>
            <a:xfrm rot="16200000">
              <a:off x="2761755" y="1179110"/>
              <a:ext cx="248367" cy="584775"/>
            </a:xfrm>
            <a:prstGeom prst="rect">
              <a:avLst/>
            </a:prstGeom>
            <a:noFill/>
          </p:spPr>
          <p:txBody>
            <a:bodyPr wrap="square" rtlCol="0">
              <a:spAutoFit/>
            </a:bodyPr>
            <a:lstStyle/>
            <a:p>
              <a:r>
                <a:rPr lang="en-US" altLang="ja-JP" sz="3200" b="1" dirty="0"/>
                <a:t>i</a:t>
              </a:r>
              <a:endParaRPr kumimoji="1" lang="ja-JP" altLang="en-US" sz="3200" b="1" dirty="0"/>
            </a:p>
          </p:txBody>
        </p:sp>
      </p:grpSp>
      <p:sp>
        <p:nvSpPr>
          <p:cNvPr id="29" name="テキスト ボックス 28"/>
          <p:cNvSpPr txBox="1"/>
          <p:nvPr/>
        </p:nvSpPr>
        <p:spPr>
          <a:xfrm>
            <a:off x="-15201" y="154364"/>
            <a:ext cx="3580601" cy="6124754"/>
          </a:xfrm>
          <a:prstGeom prst="rect">
            <a:avLst/>
          </a:prstGeom>
          <a:noFill/>
        </p:spPr>
        <p:txBody>
          <a:bodyPr wrap="square" rtlCol="0">
            <a:spAutoFit/>
          </a:bodyPr>
          <a:lstStyle/>
          <a:p>
            <a:r>
              <a:rPr kumimoji="1" lang="ja-JP" altLang="en-US" sz="2800" dirty="0" smtClean="0">
                <a:solidFill>
                  <a:sysClr val="windowText" lastClr="000000"/>
                </a:solidFill>
              </a:rPr>
              <a:t>問題</a:t>
            </a:r>
            <a:endParaRPr kumimoji="1" lang="en-US" altLang="ja-JP" sz="2800" dirty="0" smtClean="0">
              <a:solidFill>
                <a:sysClr val="windowText" lastClr="000000"/>
              </a:solidFill>
            </a:endParaRPr>
          </a:p>
          <a:p>
            <a:endParaRPr kumimoji="1" lang="en-US" altLang="ja-JP" sz="2800" dirty="0" smtClean="0">
              <a:solidFill>
                <a:sysClr val="windowText" lastClr="000000"/>
              </a:solidFill>
            </a:endParaRPr>
          </a:p>
          <a:p>
            <a:pPr marL="514350" indent="-514350">
              <a:buAutoNum type="arabicParenBoth"/>
            </a:pPr>
            <a:r>
              <a:rPr lang="ja-JP" altLang="en-US" sz="2800" dirty="0" smtClean="0">
                <a:solidFill>
                  <a:sysClr val="windowText" lastClr="000000"/>
                </a:solidFill>
              </a:rPr>
              <a:t>∠ｂは何</a:t>
            </a:r>
            <a:r>
              <a:rPr lang="ja-JP" altLang="en-US" sz="2800" dirty="0">
                <a:solidFill>
                  <a:sysClr val="windowText" lastClr="000000"/>
                </a:solidFill>
              </a:rPr>
              <a:t>度</a:t>
            </a:r>
            <a:r>
              <a:rPr lang="ja-JP" altLang="en-US" sz="2800" dirty="0" smtClean="0">
                <a:solidFill>
                  <a:sysClr val="windowText" lastClr="000000"/>
                </a:solidFill>
              </a:rPr>
              <a:t>ですか。</a:t>
            </a:r>
            <a:endParaRPr lang="en-US" altLang="ja-JP" sz="2800" dirty="0" smtClean="0">
              <a:solidFill>
                <a:sysClr val="windowText" lastClr="000000"/>
              </a:solidFill>
            </a:endParaRPr>
          </a:p>
          <a:p>
            <a:pPr marL="514350" indent="-514350">
              <a:buAutoNum type="arabicParenBoth"/>
            </a:pPr>
            <a:endParaRPr lang="en-US" altLang="ja-JP" sz="2800" dirty="0" smtClean="0">
              <a:solidFill>
                <a:sysClr val="windowText" lastClr="000000"/>
              </a:solidFill>
            </a:endParaRPr>
          </a:p>
          <a:p>
            <a:pPr marL="514350" indent="-514350">
              <a:buAutoNum type="arabicParenBoth"/>
            </a:pPr>
            <a:r>
              <a:rPr kumimoji="1" lang="ja-JP" altLang="en-US" sz="2800" dirty="0" smtClean="0">
                <a:solidFill>
                  <a:sysClr val="windowText" lastClr="000000"/>
                </a:solidFill>
              </a:rPr>
              <a:t>∠ａと∠</a:t>
            </a:r>
            <a:r>
              <a:rPr kumimoji="1" lang="ja-JP" altLang="en-US" sz="2800" dirty="0" err="1" smtClean="0">
                <a:solidFill>
                  <a:sysClr val="windowText" lastClr="000000"/>
                </a:solidFill>
              </a:rPr>
              <a:t>ｃ</a:t>
            </a:r>
            <a:r>
              <a:rPr kumimoji="1" lang="ja-JP" altLang="en-US" sz="2800" dirty="0" smtClean="0">
                <a:solidFill>
                  <a:sysClr val="windowText" lastClr="000000"/>
                </a:solidFill>
              </a:rPr>
              <a:t>の</a:t>
            </a:r>
            <a:r>
              <a:rPr kumimoji="1" lang="en-US" altLang="ja-JP" sz="2800" dirty="0" smtClean="0">
                <a:solidFill>
                  <a:sysClr val="windowText" lastClr="000000"/>
                </a:solidFill>
              </a:rPr>
              <a:t>2</a:t>
            </a:r>
            <a:r>
              <a:rPr kumimoji="1" lang="ja-JP" altLang="en-US" sz="2800" dirty="0" err="1" smtClean="0">
                <a:solidFill>
                  <a:sysClr val="windowText" lastClr="000000"/>
                </a:solidFill>
              </a:rPr>
              <a:t>つの</a:t>
            </a:r>
            <a:r>
              <a:rPr kumimoji="1" lang="ja-JP" altLang="en-US" sz="2800" dirty="0" smtClean="0">
                <a:solidFill>
                  <a:sysClr val="windowText" lastClr="000000"/>
                </a:solidFill>
              </a:rPr>
              <a:t>角を何といいますか。</a:t>
            </a:r>
            <a:endParaRPr kumimoji="1" lang="en-US" altLang="ja-JP" sz="2800" dirty="0" smtClean="0">
              <a:solidFill>
                <a:sysClr val="windowText" lastClr="000000"/>
              </a:solidFill>
            </a:endParaRPr>
          </a:p>
          <a:p>
            <a:pPr marL="514350" indent="-514350">
              <a:buAutoNum type="arabicParenBoth"/>
            </a:pPr>
            <a:endParaRPr kumimoji="1" lang="en-US" altLang="ja-JP" sz="2800" dirty="0" smtClean="0">
              <a:solidFill>
                <a:sysClr val="windowText" lastClr="000000"/>
              </a:solidFill>
            </a:endParaRPr>
          </a:p>
          <a:p>
            <a:pPr marL="514350" indent="-514350">
              <a:buAutoNum type="arabicParenBoth"/>
            </a:pPr>
            <a:r>
              <a:rPr lang="ja-JP" altLang="en-US" sz="2800" dirty="0" smtClean="0">
                <a:solidFill>
                  <a:sysClr val="windowText" lastClr="000000"/>
                </a:solidFill>
              </a:rPr>
              <a:t>∠ｉの同位角はどれですか。</a:t>
            </a:r>
            <a:endParaRPr lang="en-US" altLang="ja-JP" sz="2800" dirty="0" smtClean="0">
              <a:solidFill>
                <a:sysClr val="windowText" lastClr="000000"/>
              </a:solidFill>
            </a:endParaRPr>
          </a:p>
          <a:p>
            <a:pPr marL="514350" indent="-514350">
              <a:buAutoNum type="arabicParenBoth"/>
            </a:pPr>
            <a:endParaRPr lang="en-US" altLang="ja-JP" sz="2800" dirty="0" smtClean="0">
              <a:solidFill>
                <a:sysClr val="windowText" lastClr="000000"/>
              </a:solidFill>
            </a:endParaRPr>
          </a:p>
          <a:p>
            <a:pPr marL="514350" indent="-514350">
              <a:buAutoNum type="arabicParenBoth"/>
            </a:pPr>
            <a:r>
              <a:rPr kumimoji="1" lang="ja-JP" altLang="en-US" sz="2800" dirty="0" smtClean="0">
                <a:solidFill>
                  <a:sysClr val="windowText" lastClr="000000"/>
                </a:solidFill>
              </a:rPr>
              <a:t>∠ｇと∠</a:t>
            </a:r>
            <a:r>
              <a:rPr kumimoji="1" lang="ja-JP" altLang="en-US" sz="2800" dirty="0" err="1" smtClean="0">
                <a:solidFill>
                  <a:sysClr val="windowText" lastClr="000000"/>
                </a:solidFill>
              </a:rPr>
              <a:t>ｂ</a:t>
            </a:r>
            <a:r>
              <a:rPr kumimoji="1" lang="ja-JP" altLang="en-US" sz="2800" dirty="0" smtClean="0">
                <a:solidFill>
                  <a:sysClr val="windowText" lastClr="000000"/>
                </a:solidFill>
              </a:rPr>
              <a:t>の位置にある角を何といいますか。</a:t>
            </a:r>
            <a:endParaRPr kumimoji="1" lang="ja-JP" altLang="en-US" sz="2800" dirty="0">
              <a:solidFill>
                <a:sysClr val="windowText" lastClr="000000"/>
              </a:solidFill>
            </a:endParaRPr>
          </a:p>
        </p:txBody>
      </p:sp>
    </p:spTree>
    <p:extLst>
      <p:ext uri="{BB962C8B-B14F-4D97-AF65-F5344CB8AC3E}">
        <p14:creationId xmlns:p14="http://schemas.microsoft.com/office/powerpoint/2010/main" val="1259291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p:cNvGrpSpPr/>
          <p:nvPr/>
        </p:nvGrpSpPr>
        <p:grpSpPr>
          <a:xfrm rot="16200000">
            <a:off x="3095641" y="1190697"/>
            <a:ext cx="6741369" cy="4752528"/>
            <a:chOff x="2135221" y="1191266"/>
            <a:chExt cx="6986006" cy="4752528"/>
          </a:xfrm>
        </p:grpSpPr>
        <p:sp>
          <p:nvSpPr>
            <p:cNvPr id="4" name="正方形/長方形 3"/>
            <p:cNvSpPr/>
            <p:nvPr/>
          </p:nvSpPr>
          <p:spPr>
            <a:xfrm>
              <a:off x="3131840" y="1191266"/>
              <a:ext cx="4819186" cy="4752528"/>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rot="5400000">
              <a:off x="7625047" y="2558113"/>
              <a:ext cx="377746" cy="605996"/>
            </a:xfrm>
            <a:prstGeom prst="rect">
              <a:avLst/>
            </a:prstGeom>
            <a:noFill/>
          </p:spPr>
          <p:txBody>
            <a:bodyPr wrap="none" rtlCol="0">
              <a:spAutoFit/>
            </a:bodyPr>
            <a:lstStyle/>
            <a:p>
              <a:r>
                <a:rPr kumimoji="1" lang="en-US" altLang="ja-JP" sz="3200" b="1" dirty="0" smtClean="0"/>
                <a:t>e</a:t>
              </a:r>
              <a:endParaRPr kumimoji="1" lang="ja-JP" altLang="en-US" sz="3200" b="1" dirty="0"/>
            </a:p>
          </p:txBody>
        </p:sp>
        <p:sp>
          <p:nvSpPr>
            <p:cNvPr id="12" name="テキスト ボックス 11"/>
            <p:cNvSpPr txBox="1"/>
            <p:nvPr/>
          </p:nvSpPr>
          <p:spPr>
            <a:xfrm rot="5400000">
              <a:off x="3179484" y="1785706"/>
              <a:ext cx="381836" cy="605996"/>
            </a:xfrm>
            <a:prstGeom prst="rect">
              <a:avLst/>
            </a:prstGeom>
            <a:noFill/>
          </p:spPr>
          <p:txBody>
            <a:bodyPr wrap="none" rtlCol="0">
              <a:spAutoFit/>
            </a:bodyPr>
            <a:lstStyle/>
            <a:p>
              <a:r>
                <a:rPr lang="en-US" altLang="ja-JP" sz="3200" b="1" dirty="0" smtClean="0">
                  <a:solidFill>
                    <a:srgbClr val="FF0000"/>
                  </a:solidFill>
                </a:rPr>
                <a:t>k</a:t>
              </a:r>
              <a:endParaRPr kumimoji="1" lang="ja-JP" altLang="en-US" sz="3200" b="1" dirty="0">
                <a:solidFill>
                  <a:srgbClr val="FF0000"/>
                </a:solidFill>
              </a:endParaRPr>
            </a:p>
          </p:txBody>
        </p:sp>
        <p:sp>
          <p:nvSpPr>
            <p:cNvPr id="13" name="テキスト ボックス 12"/>
            <p:cNvSpPr txBox="1"/>
            <p:nvPr/>
          </p:nvSpPr>
          <p:spPr>
            <a:xfrm rot="5400000">
              <a:off x="7471392" y="3194927"/>
              <a:ext cx="365371" cy="605996"/>
            </a:xfrm>
            <a:prstGeom prst="rect">
              <a:avLst/>
            </a:prstGeom>
            <a:noFill/>
          </p:spPr>
          <p:txBody>
            <a:bodyPr wrap="none" rtlCol="0">
              <a:spAutoFit/>
            </a:bodyPr>
            <a:lstStyle/>
            <a:p>
              <a:r>
                <a:rPr kumimoji="1" lang="en-US" altLang="ja-JP" sz="3200" b="1" dirty="0" smtClean="0"/>
                <a:t>g</a:t>
              </a:r>
              <a:endParaRPr kumimoji="1" lang="ja-JP" altLang="en-US" sz="3200" b="1" dirty="0"/>
            </a:p>
          </p:txBody>
        </p:sp>
        <p:sp>
          <p:nvSpPr>
            <p:cNvPr id="14" name="テキスト ボックス 13"/>
            <p:cNvSpPr txBox="1"/>
            <p:nvPr/>
          </p:nvSpPr>
          <p:spPr>
            <a:xfrm rot="5400000">
              <a:off x="3252385" y="1356729"/>
              <a:ext cx="278747" cy="605996"/>
            </a:xfrm>
            <a:prstGeom prst="rect">
              <a:avLst/>
            </a:prstGeom>
            <a:noFill/>
          </p:spPr>
          <p:txBody>
            <a:bodyPr wrap="none" rtlCol="0">
              <a:spAutoFit/>
            </a:bodyPr>
            <a:lstStyle/>
            <a:p>
              <a:r>
                <a:rPr kumimoji="1" lang="en-US" altLang="ja-JP" sz="3200" b="1" dirty="0" smtClean="0"/>
                <a:t>j</a:t>
              </a:r>
              <a:endParaRPr kumimoji="1" lang="ja-JP" altLang="en-US" sz="3200" b="1" dirty="0"/>
            </a:p>
          </p:txBody>
        </p:sp>
        <p:sp>
          <p:nvSpPr>
            <p:cNvPr id="33" name="テキスト ボックス 32"/>
            <p:cNvSpPr txBox="1"/>
            <p:nvPr/>
          </p:nvSpPr>
          <p:spPr>
            <a:xfrm rot="5400000">
              <a:off x="8068122" y="2612094"/>
              <a:ext cx="303496" cy="605996"/>
            </a:xfrm>
            <a:prstGeom prst="rect">
              <a:avLst/>
            </a:prstGeom>
            <a:noFill/>
          </p:spPr>
          <p:txBody>
            <a:bodyPr wrap="none" rtlCol="0">
              <a:spAutoFit/>
            </a:bodyPr>
            <a:lstStyle/>
            <a:p>
              <a:r>
                <a:rPr kumimoji="1" lang="en-US" altLang="ja-JP" sz="3200" b="1" dirty="0" smtClean="0"/>
                <a:t>f</a:t>
              </a:r>
              <a:endParaRPr kumimoji="1" lang="ja-JP" altLang="en-US" sz="3200" b="1" dirty="0"/>
            </a:p>
          </p:txBody>
        </p:sp>
        <p:sp>
          <p:nvSpPr>
            <p:cNvPr id="34" name="テキスト ボックス 33"/>
            <p:cNvSpPr txBox="1"/>
            <p:nvPr/>
          </p:nvSpPr>
          <p:spPr>
            <a:xfrm rot="5400000">
              <a:off x="2718096" y="1601563"/>
              <a:ext cx="275653" cy="605996"/>
            </a:xfrm>
            <a:prstGeom prst="rect">
              <a:avLst/>
            </a:prstGeom>
            <a:noFill/>
          </p:spPr>
          <p:txBody>
            <a:bodyPr wrap="none" rtlCol="0">
              <a:spAutoFit/>
            </a:bodyPr>
            <a:lstStyle/>
            <a:p>
              <a:r>
                <a:rPr kumimoji="1" lang="en-US" altLang="ja-JP" sz="3200" b="1" dirty="0" smtClean="0"/>
                <a:t>l</a:t>
              </a:r>
              <a:endParaRPr kumimoji="1" lang="ja-JP" altLang="en-US" sz="3200" b="1" dirty="0"/>
            </a:p>
          </p:txBody>
        </p:sp>
        <p:sp>
          <p:nvSpPr>
            <p:cNvPr id="35" name="テキスト ボックス 34"/>
            <p:cNvSpPr txBox="1"/>
            <p:nvPr/>
          </p:nvSpPr>
          <p:spPr>
            <a:xfrm rot="5400000">
              <a:off x="7954728" y="3076550"/>
              <a:ext cx="404278" cy="605996"/>
            </a:xfrm>
            <a:prstGeom prst="rect">
              <a:avLst/>
            </a:prstGeom>
            <a:noFill/>
          </p:spPr>
          <p:txBody>
            <a:bodyPr wrap="none" rtlCol="0">
              <a:spAutoFit/>
            </a:bodyPr>
            <a:lstStyle/>
            <a:p>
              <a:r>
                <a:rPr kumimoji="1" lang="en-US" altLang="ja-JP" sz="3200" b="1" dirty="0" smtClean="0">
                  <a:solidFill>
                    <a:srgbClr val="FF0000"/>
                  </a:solidFill>
                </a:rPr>
                <a:t>h</a:t>
              </a:r>
              <a:endParaRPr kumimoji="1" lang="ja-JP" altLang="en-US" sz="3200" b="1" dirty="0">
                <a:solidFill>
                  <a:srgbClr val="FF0000"/>
                </a:solidFill>
              </a:endParaRPr>
            </a:p>
          </p:txBody>
        </p:sp>
        <p:sp>
          <p:nvSpPr>
            <p:cNvPr id="36" name="テキスト ボックス 35"/>
            <p:cNvSpPr txBox="1"/>
            <p:nvPr/>
          </p:nvSpPr>
          <p:spPr>
            <a:xfrm rot="5400000">
              <a:off x="2801054" y="1218623"/>
              <a:ext cx="275653" cy="605996"/>
            </a:xfrm>
            <a:prstGeom prst="rect">
              <a:avLst/>
            </a:prstGeom>
            <a:noFill/>
          </p:spPr>
          <p:txBody>
            <a:bodyPr wrap="none" rtlCol="0">
              <a:spAutoFit/>
            </a:bodyPr>
            <a:lstStyle/>
            <a:p>
              <a:r>
                <a:rPr lang="en-US" altLang="ja-JP" sz="3200" b="1" dirty="0"/>
                <a:t>i</a:t>
              </a:r>
              <a:endParaRPr kumimoji="1" lang="ja-JP" altLang="en-US" sz="3200" b="1" dirty="0"/>
            </a:p>
          </p:txBody>
        </p:sp>
        <p:cxnSp>
          <p:nvCxnSpPr>
            <p:cNvPr id="19" name="直線コネクタ 18"/>
            <p:cNvCxnSpPr/>
            <p:nvPr/>
          </p:nvCxnSpPr>
          <p:spPr>
            <a:xfrm rot="5400000" flipV="1">
              <a:off x="4680020" y="-1034718"/>
              <a:ext cx="1896408" cy="69860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p:cNvSpPr txBox="1"/>
          <p:nvPr/>
        </p:nvSpPr>
        <p:spPr>
          <a:xfrm>
            <a:off x="179512" y="196277"/>
            <a:ext cx="3744416" cy="3416320"/>
          </a:xfrm>
          <a:prstGeom prst="rect">
            <a:avLst/>
          </a:prstGeom>
          <a:noFill/>
        </p:spPr>
        <p:txBody>
          <a:bodyPr wrap="square" rtlCol="0">
            <a:spAutoFit/>
          </a:bodyPr>
          <a:lstStyle/>
          <a:p>
            <a:r>
              <a:rPr kumimoji="1" lang="ja-JP" altLang="en-US" sz="3600" dirty="0" err="1" smtClean="0">
                <a:solidFill>
                  <a:srgbClr val="FF0000"/>
                </a:solidFill>
              </a:rPr>
              <a:t>ｈ</a:t>
            </a:r>
            <a:r>
              <a:rPr kumimoji="1" lang="ja-JP" altLang="en-US" sz="3600" dirty="0" smtClean="0">
                <a:solidFill>
                  <a:sysClr val="windowText" lastClr="000000"/>
                </a:solidFill>
              </a:rPr>
              <a:t>、</a:t>
            </a:r>
            <a:r>
              <a:rPr kumimoji="1" lang="ja-JP" altLang="en-US" sz="3600" dirty="0" err="1" smtClean="0">
                <a:solidFill>
                  <a:srgbClr val="FF0000"/>
                </a:solidFill>
              </a:rPr>
              <a:t>ｂ</a:t>
            </a:r>
            <a:r>
              <a:rPr kumimoji="1" lang="ja-JP" altLang="en-US" sz="3600" dirty="0" smtClean="0">
                <a:solidFill>
                  <a:sysClr val="windowText" lastClr="000000"/>
                </a:solidFill>
              </a:rPr>
              <a:t>、</a:t>
            </a:r>
            <a:r>
              <a:rPr kumimoji="1" lang="ja-JP" altLang="en-US" sz="3600" dirty="0" err="1" smtClean="0">
                <a:solidFill>
                  <a:srgbClr val="FF0000"/>
                </a:solidFill>
              </a:rPr>
              <a:t>ｋ</a:t>
            </a:r>
            <a:r>
              <a:rPr kumimoji="1" lang="ja-JP" altLang="en-US" sz="3600" dirty="0" smtClean="0">
                <a:solidFill>
                  <a:sysClr val="windowText" lastClr="000000"/>
                </a:solidFill>
              </a:rPr>
              <a:t>は同位角</a:t>
            </a:r>
            <a:endParaRPr kumimoji="1" lang="en-US" altLang="ja-JP" sz="3600" dirty="0" smtClean="0">
              <a:solidFill>
                <a:sysClr val="windowText" lastClr="000000"/>
              </a:solidFill>
            </a:endParaRPr>
          </a:p>
          <a:p>
            <a:r>
              <a:rPr lang="en-US" altLang="ja-JP" sz="3600" dirty="0">
                <a:solidFill>
                  <a:sysClr val="windowText" lastClr="000000"/>
                </a:solidFill>
              </a:rPr>
              <a:t>3</a:t>
            </a:r>
            <a:r>
              <a:rPr lang="ja-JP" altLang="en-US" sz="3600" dirty="0" err="1">
                <a:solidFill>
                  <a:sysClr val="windowText" lastClr="000000"/>
                </a:solidFill>
              </a:rPr>
              <a:t>つの</a:t>
            </a:r>
            <a:r>
              <a:rPr lang="ja-JP" altLang="en-US" sz="3600" dirty="0">
                <a:solidFill>
                  <a:sysClr val="windowText" lastClr="000000"/>
                </a:solidFill>
              </a:rPr>
              <a:t>同位角とその角が作る</a:t>
            </a:r>
            <a:r>
              <a:rPr lang="en-US" altLang="ja-JP" sz="3600" dirty="0">
                <a:solidFill>
                  <a:sysClr val="windowText" lastClr="000000"/>
                </a:solidFill>
              </a:rPr>
              <a:t>3</a:t>
            </a:r>
            <a:r>
              <a:rPr lang="ja-JP" altLang="en-US" sz="3600" dirty="0" err="1">
                <a:solidFill>
                  <a:sysClr val="windowText" lastClr="000000"/>
                </a:solidFill>
              </a:rPr>
              <a:t>つの</a:t>
            </a:r>
            <a:r>
              <a:rPr lang="ja-JP" altLang="en-US" sz="3600" dirty="0">
                <a:solidFill>
                  <a:sysClr val="windowText" lastClr="000000"/>
                </a:solidFill>
              </a:rPr>
              <a:t>直線について</a:t>
            </a:r>
            <a:r>
              <a:rPr lang="ja-JP" altLang="en-US" sz="3600" dirty="0" smtClean="0">
                <a:solidFill>
                  <a:sysClr val="windowText" lastClr="000000"/>
                </a:solidFill>
              </a:rPr>
              <a:t>、気付いたことはないだろうか。</a:t>
            </a:r>
            <a:endParaRPr kumimoji="1" lang="ja-JP" altLang="en-US" sz="3600" dirty="0">
              <a:solidFill>
                <a:sysClr val="windowText" lastClr="000000"/>
              </a:solidFill>
            </a:endParaRPr>
          </a:p>
        </p:txBody>
      </p:sp>
      <p:sp>
        <p:nvSpPr>
          <p:cNvPr id="37" name="フリーフォーム 36"/>
          <p:cNvSpPr/>
          <p:nvPr/>
        </p:nvSpPr>
        <p:spPr>
          <a:xfrm>
            <a:off x="7313277" y="1126867"/>
            <a:ext cx="385590" cy="385591"/>
          </a:xfrm>
          <a:custGeom>
            <a:avLst/>
            <a:gdLst>
              <a:gd name="connsiteX0" fmla="*/ 0 w 385590"/>
              <a:gd name="connsiteY0" fmla="*/ 0 h 385591"/>
              <a:gd name="connsiteX1" fmla="*/ 385590 w 385590"/>
              <a:gd name="connsiteY1" fmla="*/ 198304 h 385591"/>
              <a:gd name="connsiteX2" fmla="*/ 22034 w 385590"/>
              <a:gd name="connsiteY2" fmla="*/ 385591 h 385591"/>
            </a:gdLst>
            <a:ahLst/>
            <a:cxnLst>
              <a:cxn ang="0">
                <a:pos x="connsiteX0" y="connsiteY0"/>
              </a:cxn>
              <a:cxn ang="0">
                <a:pos x="connsiteX1" y="connsiteY1"/>
              </a:cxn>
              <a:cxn ang="0">
                <a:pos x="connsiteX2" y="connsiteY2"/>
              </a:cxn>
            </a:cxnLst>
            <a:rect l="l" t="t" r="r" b="b"/>
            <a:pathLst>
              <a:path w="385590" h="385591">
                <a:moveTo>
                  <a:pt x="0" y="0"/>
                </a:moveTo>
                <a:lnTo>
                  <a:pt x="385590" y="198304"/>
                </a:lnTo>
                <a:lnTo>
                  <a:pt x="22034" y="38559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p:cNvSpPr/>
          <p:nvPr/>
        </p:nvSpPr>
        <p:spPr>
          <a:xfrm>
            <a:off x="7421609" y="5756999"/>
            <a:ext cx="385590" cy="385591"/>
          </a:xfrm>
          <a:custGeom>
            <a:avLst/>
            <a:gdLst>
              <a:gd name="connsiteX0" fmla="*/ 0 w 385590"/>
              <a:gd name="connsiteY0" fmla="*/ 0 h 385591"/>
              <a:gd name="connsiteX1" fmla="*/ 385590 w 385590"/>
              <a:gd name="connsiteY1" fmla="*/ 198304 h 385591"/>
              <a:gd name="connsiteX2" fmla="*/ 22034 w 385590"/>
              <a:gd name="connsiteY2" fmla="*/ 385591 h 385591"/>
            </a:gdLst>
            <a:ahLst/>
            <a:cxnLst>
              <a:cxn ang="0">
                <a:pos x="connsiteX0" y="connsiteY0"/>
              </a:cxn>
              <a:cxn ang="0">
                <a:pos x="connsiteX1" y="connsiteY1"/>
              </a:cxn>
              <a:cxn ang="0">
                <a:pos x="connsiteX2" y="connsiteY2"/>
              </a:cxn>
            </a:cxnLst>
            <a:rect l="l" t="t" r="r" b="b"/>
            <a:pathLst>
              <a:path w="385590" h="385591">
                <a:moveTo>
                  <a:pt x="0" y="0"/>
                </a:moveTo>
                <a:lnTo>
                  <a:pt x="385590" y="198304"/>
                </a:lnTo>
                <a:lnTo>
                  <a:pt x="22034" y="38559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5182953" y="2642190"/>
            <a:ext cx="386644" cy="584775"/>
          </a:xfrm>
          <a:prstGeom prst="rect">
            <a:avLst/>
          </a:prstGeom>
          <a:noFill/>
        </p:spPr>
        <p:txBody>
          <a:bodyPr wrap="none" rtlCol="0">
            <a:spAutoFit/>
          </a:bodyPr>
          <a:lstStyle/>
          <a:p>
            <a:r>
              <a:rPr kumimoji="1" lang="en-US" altLang="ja-JP" sz="3200" b="1" dirty="0" smtClean="0"/>
              <a:t>a</a:t>
            </a:r>
            <a:endParaRPr kumimoji="1" lang="ja-JP" altLang="en-US" sz="3200" b="1" dirty="0"/>
          </a:p>
        </p:txBody>
      </p:sp>
      <p:sp>
        <p:nvSpPr>
          <p:cNvPr id="50" name="テキスト ボックス 49"/>
          <p:cNvSpPr txBox="1"/>
          <p:nvPr/>
        </p:nvSpPr>
        <p:spPr>
          <a:xfrm>
            <a:off x="5385313" y="3156405"/>
            <a:ext cx="356188" cy="584775"/>
          </a:xfrm>
          <a:prstGeom prst="rect">
            <a:avLst/>
          </a:prstGeom>
          <a:noFill/>
        </p:spPr>
        <p:txBody>
          <a:bodyPr wrap="none" rtlCol="0">
            <a:spAutoFit/>
          </a:bodyPr>
          <a:lstStyle/>
          <a:p>
            <a:r>
              <a:rPr kumimoji="1" lang="en-US" altLang="ja-JP" sz="3200" b="1" dirty="0" smtClean="0"/>
              <a:t>c</a:t>
            </a:r>
            <a:endParaRPr kumimoji="1" lang="ja-JP" altLang="en-US" sz="3200" b="1" dirty="0"/>
          </a:p>
        </p:txBody>
      </p:sp>
      <p:sp>
        <p:nvSpPr>
          <p:cNvPr id="51" name="テキスト ボックス 50"/>
          <p:cNvSpPr txBox="1"/>
          <p:nvPr/>
        </p:nvSpPr>
        <p:spPr>
          <a:xfrm>
            <a:off x="4980814" y="3054319"/>
            <a:ext cx="404278" cy="584775"/>
          </a:xfrm>
          <a:prstGeom prst="rect">
            <a:avLst/>
          </a:prstGeom>
          <a:noFill/>
        </p:spPr>
        <p:txBody>
          <a:bodyPr wrap="none" rtlCol="0">
            <a:spAutoFit/>
          </a:bodyPr>
          <a:lstStyle/>
          <a:p>
            <a:r>
              <a:rPr kumimoji="1" lang="en-US" altLang="ja-JP" sz="3200" b="1" dirty="0" smtClean="0"/>
              <a:t>d</a:t>
            </a:r>
            <a:endParaRPr kumimoji="1" lang="ja-JP" altLang="en-US" sz="3200" b="1" dirty="0"/>
          </a:p>
        </p:txBody>
      </p:sp>
      <p:sp>
        <p:nvSpPr>
          <p:cNvPr id="52" name="テキスト ボックス 51"/>
          <p:cNvSpPr txBox="1"/>
          <p:nvPr/>
        </p:nvSpPr>
        <p:spPr>
          <a:xfrm>
            <a:off x="5548806" y="2686905"/>
            <a:ext cx="404278" cy="584775"/>
          </a:xfrm>
          <a:prstGeom prst="rect">
            <a:avLst/>
          </a:prstGeom>
          <a:noFill/>
        </p:spPr>
        <p:txBody>
          <a:bodyPr wrap="none" rtlCol="0">
            <a:spAutoFit/>
          </a:bodyPr>
          <a:lstStyle/>
          <a:p>
            <a:r>
              <a:rPr kumimoji="1" lang="en-US" altLang="ja-JP" sz="3200" b="1" dirty="0" smtClean="0">
                <a:solidFill>
                  <a:srgbClr val="FF0000"/>
                </a:solidFill>
              </a:rPr>
              <a:t>b</a:t>
            </a:r>
            <a:endParaRPr kumimoji="1" lang="ja-JP" altLang="en-US" sz="3200" b="1" dirty="0">
              <a:solidFill>
                <a:srgbClr val="FF0000"/>
              </a:solidFill>
            </a:endParaRPr>
          </a:p>
        </p:txBody>
      </p:sp>
      <p:cxnSp>
        <p:nvCxnSpPr>
          <p:cNvPr id="53" name="直線コネクタ 52"/>
          <p:cNvCxnSpPr/>
          <p:nvPr/>
        </p:nvCxnSpPr>
        <p:spPr>
          <a:xfrm>
            <a:off x="4090061" y="2794398"/>
            <a:ext cx="4752529" cy="133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0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円弧 38"/>
          <p:cNvSpPr/>
          <p:nvPr/>
        </p:nvSpPr>
        <p:spPr>
          <a:xfrm rot="894477">
            <a:off x="5633124" y="971061"/>
            <a:ext cx="722137" cy="708849"/>
          </a:xfrm>
          <a:prstGeom prst="arc">
            <a:avLst>
              <a:gd name="adj1" fmla="val 16123752"/>
              <a:gd name="adj2" fmla="val 20665774"/>
            </a:avLst>
          </a:prstGeom>
          <a:solidFill>
            <a:srgbClr val="00B0F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0" name="グループ化 19"/>
          <p:cNvGrpSpPr/>
          <p:nvPr/>
        </p:nvGrpSpPr>
        <p:grpSpPr>
          <a:xfrm rot="16200000">
            <a:off x="3095641" y="1190697"/>
            <a:ext cx="6741369" cy="4752528"/>
            <a:chOff x="2135221" y="1191266"/>
            <a:chExt cx="6986006" cy="4752528"/>
          </a:xfrm>
        </p:grpSpPr>
        <p:sp>
          <p:nvSpPr>
            <p:cNvPr id="4" name="正方形/長方形 3"/>
            <p:cNvSpPr/>
            <p:nvPr/>
          </p:nvSpPr>
          <p:spPr>
            <a:xfrm>
              <a:off x="3131840" y="1191266"/>
              <a:ext cx="4819186" cy="4752528"/>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rot="5400000">
              <a:off x="7625047" y="2558113"/>
              <a:ext cx="377746" cy="605996"/>
            </a:xfrm>
            <a:prstGeom prst="rect">
              <a:avLst/>
            </a:prstGeom>
            <a:noFill/>
          </p:spPr>
          <p:txBody>
            <a:bodyPr wrap="none" rtlCol="0">
              <a:spAutoFit/>
            </a:bodyPr>
            <a:lstStyle/>
            <a:p>
              <a:r>
                <a:rPr kumimoji="1" lang="en-US" altLang="ja-JP" sz="3200" b="1" dirty="0" smtClean="0"/>
                <a:t>e</a:t>
              </a:r>
              <a:endParaRPr kumimoji="1" lang="ja-JP" altLang="en-US" sz="3200" b="1" dirty="0"/>
            </a:p>
          </p:txBody>
        </p:sp>
        <p:sp>
          <p:nvSpPr>
            <p:cNvPr id="12" name="テキスト ボックス 11"/>
            <p:cNvSpPr txBox="1"/>
            <p:nvPr/>
          </p:nvSpPr>
          <p:spPr>
            <a:xfrm rot="5400000">
              <a:off x="3221950" y="1991526"/>
              <a:ext cx="368465" cy="605996"/>
            </a:xfrm>
            <a:prstGeom prst="rect">
              <a:avLst/>
            </a:prstGeom>
            <a:noFill/>
          </p:spPr>
          <p:txBody>
            <a:bodyPr wrap="none" rtlCol="0">
              <a:spAutoFit/>
            </a:bodyPr>
            <a:lstStyle/>
            <a:p>
              <a:r>
                <a:rPr lang="en-US" altLang="ja-JP" sz="3200" b="1" dirty="0" smtClean="0"/>
                <a:t>k</a:t>
              </a:r>
              <a:endParaRPr kumimoji="1" lang="ja-JP" altLang="en-US" sz="3200" b="1" dirty="0"/>
            </a:p>
          </p:txBody>
        </p:sp>
        <p:sp>
          <p:nvSpPr>
            <p:cNvPr id="13" name="テキスト ボックス 12"/>
            <p:cNvSpPr txBox="1"/>
            <p:nvPr/>
          </p:nvSpPr>
          <p:spPr>
            <a:xfrm rot="5400000">
              <a:off x="7471392" y="3194927"/>
              <a:ext cx="365371" cy="605996"/>
            </a:xfrm>
            <a:prstGeom prst="rect">
              <a:avLst/>
            </a:prstGeom>
            <a:noFill/>
          </p:spPr>
          <p:txBody>
            <a:bodyPr wrap="none" rtlCol="0">
              <a:spAutoFit/>
            </a:bodyPr>
            <a:lstStyle/>
            <a:p>
              <a:r>
                <a:rPr kumimoji="1" lang="en-US" altLang="ja-JP" sz="3200" b="1" dirty="0" smtClean="0"/>
                <a:t>g</a:t>
              </a:r>
              <a:endParaRPr kumimoji="1" lang="ja-JP" altLang="en-US" sz="3200" b="1" dirty="0"/>
            </a:p>
          </p:txBody>
        </p:sp>
        <p:sp>
          <p:nvSpPr>
            <p:cNvPr id="14" name="テキスト ボックス 13"/>
            <p:cNvSpPr txBox="1"/>
            <p:nvPr/>
          </p:nvSpPr>
          <p:spPr>
            <a:xfrm rot="5400000">
              <a:off x="3252385" y="1356729"/>
              <a:ext cx="278747" cy="605996"/>
            </a:xfrm>
            <a:prstGeom prst="rect">
              <a:avLst/>
            </a:prstGeom>
            <a:noFill/>
          </p:spPr>
          <p:txBody>
            <a:bodyPr wrap="none" rtlCol="0">
              <a:spAutoFit/>
            </a:bodyPr>
            <a:lstStyle/>
            <a:p>
              <a:r>
                <a:rPr kumimoji="1" lang="en-US" altLang="ja-JP" sz="3200" b="1" dirty="0" smtClean="0"/>
                <a:t>j</a:t>
              </a:r>
              <a:endParaRPr kumimoji="1" lang="ja-JP" altLang="en-US" sz="3200" b="1" dirty="0"/>
            </a:p>
          </p:txBody>
        </p:sp>
        <p:sp>
          <p:nvSpPr>
            <p:cNvPr id="33" name="テキスト ボックス 32"/>
            <p:cNvSpPr txBox="1"/>
            <p:nvPr/>
          </p:nvSpPr>
          <p:spPr>
            <a:xfrm rot="5400000">
              <a:off x="8068122" y="2612094"/>
              <a:ext cx="303496" cy="605996"/>
            </a:xfrm>
            <a:prstGeom prst="rect">
              <a:avLst/>
            </a:prstGeom>
            <a:noFill/>
          </p:spPr>
          <p:txBody>
            <a:bodyPr wrap="none" rtlCol="0">
              <a:spAutoFit/>
            </a:bodyPr>
            <a:lstStyle/>
            <a:p>
              <a:r>
                <a:rPr kumimoji="1" lang="en-US" altLang="ja-JP" sz="3200" b="1" dirty="0" smtClean="0"/>
                <a:t>f</a:t>
              </a:r>
              <a:endParaRPr kumimoji="1" lang="ja-JP" altLang="en-US" sz="3200" b="1" dirty="0"/>
            </a:p>
          </p:txBody>
        </p:sp>
        <p:sp>
          <p:nvSpPr>
            <p:cNvPr id="34" name="テキスト ボックス 33"/>
            <p:cNvSpPr txBox="1"/>
            <p:nvPr/>
          </p:nvSpPr>
          <p:spPr>
            <a:xfrm rot="5400000">
              <a:off x="2718096" y="1601563"/>
              <a:ext cx="275653" cy="605996"/>
            </a:xfrm>
            <a:prstGeom prst="rect">
              <a:avLst/>
            </a:prstGeom>
            <a:noFill/>
          </p:spPr>
          <p:txBody>
            <a:bodyPr wrap="none" rtlCol="0">
              <a:spAutoFit/>
            </a:bodyPr>
            <a:lstStyle/>
            <a:p>
              <a:r>
                <a:rPr kumimoji="1" lang="en-US" altLang="ja-JP" sz="3200" b="1" dirty="0" smtClean="0"/>
                <a:t>l</a:t>
              </a:r>
              <a:endParaRPr kumimoji="1" lang="ja-JP" altLang="en-US" sz="3200" b="1" dirty="0"/>
            </a:p>
          </p:txBody>
        </p:sp>
        <p:sp>
          <p:nvSpPr>
            <p:cNvPr id="35" name="テキスト ボックス 34"/>
            <p:cNvSpPr txBox="1"/>
            <p:nvPr/>
          </p:nvSpPr>
          <p:spPr>
            <a:xfrm rot="5400000">
              <a:off x="8048218" y="3222605"/>
              <a:ext cx="390121" cy="605996"/>
            </a:xfrm>
            <a:prstGeom prst="rect">
              <a:avLst/>
            </a:prstGeom>
            <a:noFill/>
          </p:spPr>
          <p:txBody>
            <a:bodyPr wrap="none" rtlCol="0">
              <a:spAutoFit/>
            </a:bodyPr>
            <a:lstStyle/>
            <a:p>
              <a:r>
                <a:rPr kumimoji="1" lang="en-US" altLang="ja-JP" sz="3200" b="1" dirty="0" smtClean="0"/>
                <a:t>h</a:t>
              </a:r>
              <a:endParaRPr kumimoji="1" lang="ja-JP" altLang="en-US" sz="3200" b="1" dirty="0"/>
            </a:p>
          </p:txBody>
        </p:sp>
        <p:sp>
          <p:nvSpPr>
            <p:cNvPr id="36" name="テキスト ボックス 35"/>
            <p:cNvSpPr txBox="1"/>
            <p:nvPr/>
          </p:nvSpPr>
          <p:spPr>
            <a:xfrm rot="5400000">
              <a:off x="2801054" y="1218623"/>
              <a:ext cx="275653" cy="605996"/>
            </a:xfrm>
            <a:prstGeom prst="rect">
              <a:avLst/>
            </a:prstGeom>
            <a:noFill/>
          </p:spPr>
          <p:txBody>
            <a:bodyPr wrap="none" rtlCol="0">
              <a:spAutoFit/>
            </a:bodyPr>
            <a:lstStyle/>
            <a:p>
              <a:r>
                <a:rPr lang="en-US" altLang="ja-JP" sz="3200" b="1" dirty="0"/>
                <a:t>i</a:t>
              </a:r>
              <a:endParaRPr kumimoji="1" lang="ja-JP" altLang="en-US" sz="3200" b="1" dirty="0"/>
            </a:p>
          </p:txBody>
        </p:sp>
        <p:cxnSp>
          <p:nvCxnSpPr>
            <p:cNvPr id="19" name="直線コネクタ 18"/>
            <p:cNvCxnSpPr/>
            <p:nvPr/>
          </p:nvCxnSpPr>
          <p:spPr>
            <a:xfrm rot="5400000" flipV="1">
              <a:off x="4680020" y="-1034718"/>
              <a:ext cx="1896408" cy="69860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円弧 39"/>
          <p:cNvSpPr/>
          <p:nvPr/>
        </p:nvSpPr>
        <p:spPr>
          <a:xfrm rot="1055186">
            <a:off x="4330010" y="5595370"/>
            <a:ext cx="722137" cy="708849"/>
          </a:xfrm>
          <a:prstGeom prst="arc">
            <a:avLst>
              <a:gd name="adj1" fmla="val 16123752"/>
              <a:gd name="adj2" fmla="val 20678497"/>
            </a:avLst>
          </a:prstGeom>
          <a:solidFill>
            <a:srgbClr val="00B0F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円弧 40"/>
          <p:cNvSpPr/>
          <p:nvPr/>
        </p:nvSpPr>
        <p:spPr>
          <a:xfrm rot="2625703">
            <a:off x="5108094" y="2840144"/>
            <a:ext cx="722137" cy="708849"/>
          </a:xfrm>
          <a:prstGeom prst="arc">
            <a:avLst>
              <a:gd name="adj1" fmla="val 14503262"/>
              <a:gd name="adj2" fmla="val 19651387"/>
            </a:avLst>
          </a:prstGeom>
          <a:solidFill>
            <a:srgbClr val="EB05CA"/>
          </a:solidFill>
          <a:ln>
            <a:solidFill>
              <a:srgbClr val="EB05C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テキスト ボックス 29"/>
          <p:cNvSpPr txBox="1"/>
          <p:nvPr/>
        </p:nvSpPr>
        <p:spPr>
          <a:xfrm>
            <a:off x="179512" y="196277"/>
            <a:ext cx="3744416" cy="3416320"/>
          </a:xfrm>
          <a:prstGeom prst="rect">
            <a:avLst/>
          </a:prstGeom>
          <a:noFill/>
        </p:spPr>
        <p:txBody>
          <a:bodyPr wrap="square" rtlCol="0">
            <a:spAutoFit/>
          </a:bodyPr>
          <a:lstStyle/>
          <a:p>
            <a:r>
              <a:rPr kumimoji="1" lang="ja-JP" altLang="en-US" sz="3600" dirty="0" err="1" smtClean="0">
                <a:solidFill>
                  <a:sysClr val="windowText" lastClr="000000"/>
                </a:solidFill>
              </a:rPr>
              <a:t>ｈ</a:t>
            </a:r>
            <a:r>
              <a:rPr kumimoji="1" lang="ja-JP" altLang="en-US" sz="3600" dirty="0" smtClean="0">
                <a:solidFill>
                  <a:sysClr val="windowText" lastClr="000000"/>
                </a:solidFill>
              </a:rPr>
              <a:t>、</a:t>
            </a:r>
            <a:r>
              <a:rPr kumimoji="1" lang="ja-JP" altLang="en-US" sz="3600" dirty="0" err="1" smtClean="0">
                <a:solidFill>
                  <a:sysClr val="windowText" lastClr="000000"/>
                </a:solidFill>
              </a:rPr>
              <a:t>ｂ</a:t>
            </a:r>
            <a:r>
              <a:rPr kumimoji="1" lang="ja-JP" altLang="en-US" sz="3600" dirty="0" smtClean="0">
                <a:solidFill>
                  <a:sysClr val="windowText" lastClr="000000"/>
                </a:solidFill>
              </a:rPr>
              <a:t>、</a:t>
            </a:r>
            <a:r>
              <a:rPr kumimoji="1" lang="ja-JP" altLang="en-US" sz="3600" dirty="0" err="1" smtClean="0">
                <a:solidFill>
                  <a:sysClr val="windowText" lastClr="000000"/>
                </a:solidFill>
              </a:rPr>
              <a:t>ｋ</a:t>
            </a:r>
            <a:r>
              <a:rPr kumimoji="1" lang="ja-JP" altLang="en-US" sz="3600" dirty="0" smtClean="0">
                <a:solidFill>
                  <a:sysClr val="windowText" lastClr="000000"/>
                </a:solidFill>
              </a:rPr>
              <a:t>は同位角</a:t>
            </a:r>
            <a:endParaRPr kumimoji="1" lang="en-US" altLang="ja-JP" sz="3600" dirty="0" smtClean="0">
              <a:solidFill>
                <a:sysClr val="windowText" lastClr="000000"/>
              </a:solidFill>
            </a:endParaRPr>
          </a:p>
          <a:p>
            <a:r>
              <a:rPr lang="en-US" altLang="ja-JP" sz="3600" dirty="0">
                <a:solidFill>
                  <a:sysClr val="windowText" lastClr="000000"/>
                </a:solidFill>
              </a:rPr>
              <a:t>3</a:t>
            </a:r>
            <a:r>
              <a:rPr lang="ja-JP" altLang="en-US" sz="3600" dirty="0" err="1">
                <a:solidFill>
                  <a:sysClr val="windowText" lastClr="000000"/>
                </a:solidFill>
              </a:rPr>
              <a:t>つの</a:t>
            </a:r>
            <a:r>
              <a:rPr lang="ja-JP" altLang="en-US" sz="3600" dirty="0">
                <a:solidFill>
                  <a:sysClr val="windowText" lastClr="000000"/>
                </a:solidFill>
              </a:rPr>
              <a:t>同位角とその角が作る</a:t>
            </a:r>
            <a:r>
              <a:rPr lang="en-US" altLang="ja-JP" sz="3600" dirty="0">
                <a:solidFill>
                  <a:sysClr val="windowText" lastClr="000000"/>
                </a:solidFill>
              </a:rPr>
              <a:t>3</a:t>
            </a:r>
            <a:r>
              <a:rPr lang="ja-JP" altLang="en-US" sz="3600" dirty="0" err="1">
                <a:solidFill>
                  <a:sysClr val="windowText" lastClr="000000"/>
                </a:solidFill>
              </a:rPr>
              <a:t>つの</a:t>
            </a:r>
            <a:r>
              <a:rPr lang="ja-JP" altLang="en-US" sz="3600" dirty="0">
                <a:solidFill>
                  <a:sysClr val="windowText" lastClr="000000"/>
                </a:solidFill>
              </a:rPr>
              <a:t>直線について</a:t>
            </a:r>
            <a:r>
              <a:rPr lang="ja-JP" altLang="en-US" sz="3600" dirty="0" smtClean="0">
                <a:solidFill>
                  <a:sysClr val="windowText" lastClr="000000"/>
                </a:solidFill>
              </a:rPr>
              <a:t>、気付いたことはないだどうか。</a:t>
            </a:r>
            <a:endParaRPr kumimoji="1" lang="ja-JP" altLang="en-US" sz="3600" dirty="0">
              <a:solidFill>
                <a:sysClr val="windowText" lastClr="000000"/>
              </a:solidFill>
            </a:endParaRPr>
          </a:p>
        </p:txBody>
      </p:sp>
      <p:sp>
        <p:nvSpPr>
          <p:cNvPr id="37" name="フリーフォーム 36"/>
          <p:cNvSpPr/>
          <p:nvPr/>
        </p:nvSpPr>
        <p:spPr>
          <a:xfrm>
            <a:off x="7313277" y="1126867"/>
            <a:ext cx="385590" cy="385591"/>
          </a:xfrm>
          <a:custGeom>
            <a:avLst/>
            <a:gdLst>
              <a:gd name="connsiteX0" fmla="*/ 0 w 385590"/>
              <a:gd name="connsiteY0" fmla="*/ 0 h 385591"/>
              <a:gd name="connsiteX1" fmla="*/ 385590 w 385590"/>
              <a:gd name="connsiteY1" fmla="*/ 198304 h 385591"/>
              <a:gd name="connsiteX2" fmla="*/ 22034 w 385590"/>
              <a:gd name="connsiteY2" fmla="*/ 385591 h 385591"/>
            </a:gdLst>
            <a:ahLst/>
            <a:cxnLst>
              <a:cxn ang="0">
                <a:pos x="connsiteX0" y="connsiteY0"/>
              </a:cxn>
              <a:cxn ang="0">
                <a:pos x="connsiteX1" y="connsiteY1"/>
              </a:cxn>
              <a:cxn ang="0">
                <a:pos x="connsiteX2" y="connsiteY2"/>
              </a:cxn>
            </a:cxnLst>
            <a:rect l="l" t="t" r="r" b="b"/>
            <a:pathLst>
              <a:path w="385590" h="385591">
                <a:moveTo>
                  <a:pt x="0" y="0"/>
                </a:moveTo>
                <a:lnTo>
                  <a:pt x="385590" y="198304"/>
                </a:lnTo>
                <a:lnTo>
                  <a:pt x="22034" y="38559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p:cNvSpPr/>
          <p:nvPr/>
        </p:nvSpPr>
        <p:spPr>
          <a:xfrm>
            <a:off x="7421609" y="5756999"/>
            <a:ext cx="385590" cy="385591"/>
          </a:xfrm>
          <a:custGeom>
            <a:avLst/>
            <a:gdLst>
              <a:gd name="connsiteX0" fmla="*/ 0 w 385590"/>
              <a:gd name="connsiteY0" fmla="*/ 0 h 385591"/>
              <a:gd name="connsiteX1" fmla="*/ 385590 w 385590"/>
              <a:gd name="connsiteY1" fmla="*/ 198304 h 385591"/>
              <a:gd name="connsiteX2" fmla="*/ 22034 w 385590"/>
              <a:gd name="connsiteY2" fmla="*/ 385591 h 385591"/>
            </a:gdLst>
            <a:ahLst/>
            <a:cxnLst>
              <a:cxn ang="0">
                <a:pos x="connsiteX0" y="connsiteY0"/>
              </a:cxn>
              <a:cxn ang="0">
                <a:pos x="connsiteX1" y="connsiteY1"/>
              </a:cxn>
              <a:cxn ang="0">
                <a:pos x="connsiteX2" y="connsiteY2"/>
              </a:cxn>
            </a:cxnLst>
            <a:rect l="l" t="t" r="r" b="b"/>
            <a:pathLst>
              <a:path w="385590" h="385591">
                <a:moveTo>
                  <a:pt x="0" y="0"/>
                </a:moveTo>
                <a:lnTo>
                  <a:pt x="385590" y="198304"/>
                </a:lnTo>
                <a:lnTo>
                  <a:pt x="22034" y="38559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5182953" y="2642190"/>
            <a:ext cx="386644" cy="584775"/>
          </a:xfrm>
          <a:prstGeom prst="rect">
            <a:avLst/>
          </a:prstGeom>
          <a:noFill/>
        </p:spPr>
        <p:txBody>
          <a:bodyPr wrap="none" rtlCol="0">
            <a:spAutoFit/>
          </a:bodyPr>
          <a:lstStyle/>
          <a:p>
            <a:r>
              <a:rPr kumimoji="1" lang="en-US" altLang="ja-JP" sz="3200" b="1" dirty="0" smtClean="0"/>
              <a:t>a</a:t>
            </a:r>
            <a:endParaRPr kumimoji="1" lang="ja-JP" altLang="en-US" sz="3200" b="1" dirty="0"/>
          </a:p>
        </p:txBody>
      </p:sp>
      <p:sp>
        <p:nvSpPr>
          <p:cNvPr id="50" name="テキスト ボックス 49"/>
          <p:cNvSpPr txBox="1"/>
          <p:nvPr/>
        </p:nvSpPr>
        <p:spPr>
          <a:xfrm>
            <a:off x="5385313" y="3156405"/>
            <a:ext cx="356188" cy="584775"/>
          </a:xfrm>
          <a:prstGeom prst="rect">
            <a:avLst/>
          </a:prstGeom>
          <a:noFill/>
        </p:spPr>
        <p:txBody>
          <a:bodyPr wrap="none" rtlCol="0">
            <a:spAutoFit/>
          </a:bodyPr>
          <a:lstStyle/>
          <a:p>
            <a:r>
              <a:rPr kumimoji="1" lang="en-US" altLang="ja-JP" sz="3200" b="1" dirty="0" smtClean="0"/>
              <a:t>c</a:t>
            </a:r>
            <a:endParaRPr kumimoji="1" lang="ja-JP" altLang="en-US" sz="3200" b="1" dirty="0"/>
          </a:p>
        </p:txBody>
      </p:sp>
      <p:sp>
        <p:nvSpPr>
          <p:cNvPr id="51" name="テキスト ボックス 50"/>
          <p:cNvSpPr txBox="1"/>
          <p:nvPr/>
        </p:nvSpPr>
        <p:spPr>
          <a:xfrm>
            <a:off x="4980814" y="3054319"/>
            <a:ext cx="404278" cy="584775"/>
          </a:xfrm>
          <a:prstGeom prst="rect">
            <a:avLst/>
          </a:prstGeom>
          <a:noFill/>
        </p:spPr>
        <p:txBody>
          <a:bodyPr wrap="none" rtlCol="0">
            <a:spAutoFit/>
          </a:bodyPr>
          <a:lstStyle/>
          <a:p>
            <a:r>
              <a:rPr kumimoji="1" lang="en-US" altLang="ja-JP" sz="3200" b="1" dirty="0" smtClean="0"/>
              <a:t>d</a:t>
            </a:r>
            <a:endParaRPr kumimoji="1" lang="ja-JP" altLang="en-US" sz="3200" b="1" dirty="0"/>
          </a:p>
        </p:txBody>
      </p:sp>
      <p:sp>
        <p:nvSpPr>
          <p:cNvPr id="52" name="テキスト ボックス 51"/>
          <p:cNvSpPr txBox="1"/>
          <p:nvPr/>
        </p:nvSpPr>
        <p:spPr>
          <a:xfrm>
            <a:off x="5835497" y="2642190"/>
            <a:ext cx="404278" cy="584775"/>
          </a:xfrm>
          <a:prstGeom prst="rect">
            <a:avLst/>
          </a:prstGeom>
          <a:noFill/>
        </p:spPr>
        <p:txBody>
          <a:bodyPr wrap="none" rtlCol="0">
            <a:spAutoFit/>
          </a:bodyPr>
          <a:lstStyle/>
          <a:p>
            <a:r>
              <a:rPr kumimoji="1" lang="en-US" altLang="ja-JP" sz="3200" b="1" dirty="0" smtClean="0"/>
              <a:t>b</a:t>
            </a:r>
            <a:endParaRPr kumimoji="1" lang="ja-JP" altLang="en-US" sz="3200" b="1" dirty="0"/>
          </a:p>
        </p:txBody>
      </p:sp>
      <p:cxnSp>
        <p:nvCxnSpPr>
          <p:cNvPr id="53" name="直線コネクタ 52"/>
          <p:cNvCxnSpPr/>
          <p:nvPr/>
        </p:nvCxnSpPr>
        <p:spPr>
          <a:xfrm>
            <a:off x="4090061" y="2794398"/>
            <a:ext cx="4752529" cy="133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19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円弧 38"/>
          <p:cNvSpPr/>
          <p:nvPr/>
        </p:nvSpPr>
        <p:spPr>
          <a:xfrm rot="894477">
            <a:off x="5238440" y="989948"/>
            <a:ext cx="722137" cy="708849"/>
          </a:xfrm>
          <a:prstGeom prst="arc">
            <a:avLst>
              <a:gd name="adj1" fmla="val 16123752"/>
              <a:gd name="adj2" fmla="val 20665774"/>
            </a:avLst>
          </a:prstGeom>
          <a:solidFill>
            <a:srgbClr val="00B0F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0" name="グループ化 19"/>
          <p:cNvGrpSpPr/>
          <p:nvPr/>
        </p:nvGrpSpPr>
        <p:grpSpPr>
          <a:xfrm rot="16200000">
            <a:off x="2735485" y="1145579"/>
            <a:ext cx="6672313" cy="4752528"/>
            <a:chOff x="2237330" y="1191266"/>
            <a:chExt cx="6914444" cy="4752528"/>
          </a:xfrm>
        </p:grpSpPr>
        <p:sp>
          <p:nvSpPr>
            <p:cNvPr id="4" name="正方形/長方形 3"/>
            <p:cNvSpPr/>
            <p:nvPr/>
          </p:nvSpPr>
          <p:spPr>
            <a:xfrm>
              <a:off x="3131840" y="1191266"/>
              <a:ext cx="4819186" cy="4752528"/>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p:cNvCxnSpPr/>
            <p:nvPr/>
          </p:nvCxnSpPr>
          <p:spPr>
            <a:xfrm>
              <a:off x="3131840" y="1767330"/>
              <a:ext cx="5040560" cy="1368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rot="5400000">
              <a:off x="7625047" y="2558113"/>
              <a:ext cx="377746" cy="605996"/>
            </a:xfrm>
            <a:prstGeom prst="rect">
              <a:avLst/>
            </a:prstGeom>
            <a:noFill/>
          </p:spPr>
          <p:txBody>
            <a:bodyPr wrap="none" rtlCol="0">
              <a:spAutoFit/>
            </a:bodyPr>
            <a:lstStyle/>
            <a:p>
              <a:r>
                <a:rPr kumimoji="1" lang="en-US" altLang="ja-JP" sz="3200" b="1" dirty="0" smtClean="0"/>
                <a:t>e</a:t>
              </a:r>
              <a:endParaRPr kumimoji="1" lang="ja-JP" altLang="en-US" sz="3200" b="1" dirty="0"/>
            </a:p>
          </p:txBody>
        </p:sp>
        <p:sp>
          <p:nvSpPr>
            <p:cNvPr id="12" name="テキスト ボックス 11"/>
            <p:cNvSpPr txBox="1"/>
            <p:nvPr/>
          </p:nvSpPr>
          <p:spPr>
            <a:xfrm rot="5400000">
              <a:off x="3221950" y="1991526"/>
              <a:ext cx="368465" cy="605996"/>
            </a:xfrm>
            <a:prstGeom prst="rect">
              <a:avLst/>
            </a:prstGeom>
            <a:noFill/>
          </p:spPr>
          <p:txBody>
            <a:bodyPr wrap="none" rtlCol="0">
              <a:spAutoFit/>
            </a:bodyPr>
            <a:lstStyle/>
            <a:p>
              <a:r>
                <a:rPr lang="en-US" altLang="ja-JP" sz="3200" b="1" dirty="0" smtClean="0"/>
                <a:t>k</a:t>
              </a:r>
              <a:endParaRPr kumimoji="1" lang="ja-JP" altLang="en-US" sz="3200" b="1" dirty="0"/>
            </a:p>
          </p:txBody>
        </p:sp>
        <p:sp>
          <p:nvSpPr>
            <p:cNvPr id="13" name="テキスト ボックス 12"/>
            <p:cNvSpPr txBox="1"/>
            <p:nvPr/>
          </p:nvSpPr>
          <p:spPr>
            <a:xfrm rot="5400000">
              <a:off x="7471392" y="3194927"/>
              <a:ext cx="365371" cy="605996"/>
            </a:xfrm>
            <a:prstGeom prst="rect">
              <a:avLst/>
            </a:prstGeom>
            <a:noFill/>
          </p:spPr>
          <p:txBody>
            <a:bodyPr wrap="none" rtlCol="0">
              <a:spAutoFit/>
            </a:bodyPr>
            <a:lstStyle/>
            <a:p>
              <a:r>
                <a:rPr kumimoji="1" lang="en-US" altLang="ja-JP" sz="3200" b="1" dirty="0" smtClean="0"/>
                <a:t>g</a:t>
              </a:r>
              <a:endParaRPr kumimoji="1" lang="ja-JP" altLang="en-US" sz="3200" b="1" dirty="0"/>
            </a:p>
          </p:txBody>
        </p:sp>
        <p:sp>
          <p:nvSpPr>
            <p:cNvPr id="14" name="テキスト ボックス 13"/>
            <p:cNvSpPr txBox="1"/>
            <p:nvPr/>
          </p:nvSpPr>
          <p:spPr>
            <a:xfrm rot="5400000">
              <a:off x="3252385" y="1356729"/>
              <a:ext cx="278747" cy="605996"/>
            </a:xfrm>
            <a:prstGeom prst="rect">
              <a:avLst/>
            </a:prstGeom>
            <a:noFill/>
          </p:spPr>
          <p:txBody>
            <a:bodyPr wrap="none" rtlCol="0">
              <a:spAutoFit/>
            </a:bodyPr>
            <a:lstStyle/>
            <a:p>
              <a:r>
                <a:rPr kumimoji="1" lang="en-US" altLang="ja-JP" sz="3200" b="1" dirty="0" smtClean="0"/>
                <a:t>j</a:t>
              </a:r>
              <a:endParaRPr kumimoji="1" lang="ja-JP" altLang="en-US" sz="3200" b="1" dirty="0"/>
            </a:p>
          </p:txBody>
        </p:sp>
        <p:cxnSp>
          <p:nvCxnSpPr>
            <p:cNvPr id="19" name="直線コネクタ 18"/>
            <p:cNvCxnSpPr/>
            <p:nvPr/>
          </p:nvCxnSpPr>
          <p:spPr>
            <a:xfrm rot="5400000" flipV="1">
              <a:off x="4746348" y="-987398"/>
              <a:ext cx="1896408" cy="6914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rot="5400000">
              <a:off x="8068122" y="2612094"/>
              <a:ext cx="303496" cy="605996"/>
            </a:xfrm>
            <a:prstGeom prst="rect">
              <a:avLst/>
            </a:prstGeom>
            <a:noFill/>
          </p:spPr>
          <p:txBody>
            <a:bodyPr wrap="none" rtlCol="0">
              <a:spAutoFit/>
            </a:bodyPr>
            <a:lstStyle/>
            <a:p>
              <a:r>
                <a:rPr kumimoji="1" lang="en-US" altLang="ja-JP" sz="3200" b="1" dirty="0" smtClean="0"/>
                <a:t>f</a:t>
              </a:r>
              <a:endParaRPr kumimoji="1" lang="ja-JP" altLang="en-US" sz="3200" b="1" dirty="0"/>
            </a:p>
          </p:txBody>
        </p:sp>
        <p:sp>
          <p:nvSpPr>
            <p:cNvPr id="34" name="テキスト ボックス 33"/>
            <p:cNvSpPr txBox="1"/>
            <p:nvPr/>
          </p:nvSpPr>
          <p:spPr>
            <a:xfrm rot="5400000">
              <a:off x="2662361" y="1606513"/>
              <a:ext cx="275653" cy="605996"/>
            </a:xfrm>
            <a:prstGeom prst="rect">
              <a:avLst/>
            </a:prstGeom>
            <a:noFill/>
          </p:spPr>
          <p:txBody>
            <a:bodyPr wrap="none" rtlCol="0">
              <a:spAutoFit/>
            </a:bodyPr>
            <a:lstStyle/>
            <a:p>
              <a:r>
                <a:rPr kumimoji="1" lang="en-US" altLang="ja-JP" sz="3200" b="1" dirty="0" smtClean="0"/>
                <a:t>l</a:t>
              </a:r>
              <a:endParaRPr kumimoji="1" lang="ja-JP" altLang="en-US" sz="3200" b="1" dirty="0"/>
            </a:p>
          </p:txBody>
        </p:sp>
        <p:sp>
          <p:nvSpPr>
            <p:cNvPr id="35" name="テキスト ボックス 34"/>
            <p:cNvSpPr txBox="1"/>
            <p:nvPr/>
          </p:nvSpPr>
          <p:spPr>
            <a:xfrm rot="5400000">
              <a:off x="8048218" y="3222605"/>
              <a:ext cx="390121" cy="605996"/>
            </a:xfrm>
            <a:prstGeom prst="rect">
              <a:avLst/>
            </a:prstGeom>
            <a:noFill/>
          </p:spPr>
          <p:txBody>
            <a:bodyPr wrap="none" rtlCol="0">
              <a:spAutoFit/>
            </a:bodyPr>
            <a:lstStyle/>
            <a:p>
              <a:r>
                <a:rPr kumimoji="1" lang="en-US" altLang="ja-JP" sz="3200" b="1" dirty="0" smtClean="0"/>
                <a:t>h</a:t>
              </a:r>
              <a:endParaRPr kumimoji="1" lang="ja-JP" altLang="en-US" sz="3200" b="1" dirty="0"/>
            </a:p>
          </p:txBody>
        </p:sp>
        <p:sp>
          <p:nvSpPr>
            <p:cNvPr id="36" name="テキスト ボックス 35"/>
            <p:cNvSpPr txBox="1"/>
            <p:nvPr/>
          </p:nvSpPr>
          <p:spPr>
            <a:xfrm rot="5400000">
              <a:off x="2801054" y="1218623"/>
              <a:ext cx="275653" cy="605996"/>
            </a:xfrm>
            <a:prstGeom prst="rect">
              <a:avLst/>
            </a:prstGeom>
            <a:noFill/>
          </p:spPr>
          <p:txBody>
            <a:bodyPr wrap="none" rtlCol="0">
              <a:spAutoFit/>
            </a:bodyPr>
            <a:lstStyle/>
            <a:p>
              <a:r>
                <a:rPr lang="en-US" altLang="ja-JP" sz="3200" b="1" dirty="0"/>
                <a:t>i</a:t>
              </a:r>
              <a:endParaRPr kumimoji="1" lang="ja-JP" altLang="en-US" sz="3200" b="1" dirty="0"/>
            </a:p>
          </p:txBody>
        </p:sp>
      </p:grpSp>
      <p:sp>
        <p:nvSpPr>
          <p:cNvPr id="40" name="円弧 39"/>
          <p:cNvSpPr/>
          <p:nvPr/>
        </p:nvSpPr>
        <p:spPr>
          <a:xfrm rot="1055186">
            <a:off x="3935326" y="5614257"/>
            <a:ext cx="722137" cy="708849"/>
          </a:xfrm>
          <a:prstGeom prst="arc">
            <a:avLst>
              <a:gd name="adj1" fmla="val 16123752"/>
              <a:gd name="adj2" fmla="val 20678497"/>
            </a:avLst>
          </a:prstGeom>
          <a:solidFill>
            <a:srgbClr val="00B0F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フリーフォーム 36"/>
          <p:cNvSpPr/>
          <p:nvPr/>
        </p:nvSpPr>
        <p:spPr>
          <a:xfrm>
            <a:off x="6918593" y="1145754"/>
            <a:ext cx="385590" cy="385591"/>
          </a:xfrm>
          <a:custGeom>
            <a:avLst/>
            <a:gdLst>
              <a:gd name="connsiteX0" fmla="*/ 0 w 385590"/>
              <a:gd name="connsiteY0" fmla="*/ 0 h 385591"/>
              <a:gd name="connsiteX1" fmla="*/ 385590 w 385590"/>
              <a:gd name="connsiteY1" fmla="*/ 198304 h 385591"/>
              <a:gd name="connsiteX2" fmla="*/ 22034 w 385590"/>
              <a:gd name="connsiteY2" fmla="*/ 385591 h 385591"/>
            </a:gdLst>
            <a:ahLst/>
            <a:cxnLst>
              <a:cxn ang="0">
                <a:pos x="connsiteX0" y="connsiteY0"/>
              </a:cxn>
              <a:cxn ang="0">
                <a:pos x="connsiteX1" y="connsiteY1"/>
              </a:cxn>
              <a:cxn ang="0">
                <a:pos x="connsiteX2" y="connsiteY2"/>
              </a:cxn>
            </a:cxnLst>
            <a:rect l="l" t="t" r="r" b="b"/>
            <a:pathLst>
              <a:path w="385590" h="385591">
                <a:moveTo>
                  <a:pt x="0" y="0"/>
                </a:moveTo>
                <a:lnTo>
                  <a:pt x="385590" y="198304"/>
                </a:lnTo>
                <a:lnTo>
                  <a:pt x="22034" y="38559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p:cNvSpPr/>
          <p:nvPr/>
        </p:nvSpPr>
        <p:spPr>
          <a:xfrm>
            <a:off x="7026925" y="5775886"/>
            <a:ext cx="385590" cy="385591"/>
          </a:xfrm>
          <a:custGeom>
            <a:avLst/>
            <a:gdLst>
              <a:gd name="connsiteX0" fmla="*/ 0 w 385590"/>
              <a:gd name="connsiteY0" fmla="*/ 0 h 385591"/>
              <a:gd name="connsiteX1" fmla="*/ 385590 w 385590"/>
              <a:gd name="connsiteY1" fmla="*/ 198304 h 385591"/>
              <a:gd name="connsiteX2" fmla="*/ 22034 w 385590"/>
              <a:gd name="connsiteY2" fmla="*/ 385591 h 385591"/>
            </a:gdLst>
            <a:ahLst/>
            <a:cxnLst>
              <a:cxn ang="0">
                <a:pos x="connsiteX0" y="connsiteY0"/>
              </a:cxn>
              <a:cxn ang="0">
                <a:pos x="connsiteX1" y="connsiteY1"/>
              </a:cxn>
              <a:cxn ang="0">
                <a:pos x="connsiteX2" y="connsiteY2"/>
              </a:cxn>
            </a:cxnLst>
            <a:rect l="l" t="t" r="r" b="b"/>
            <a:pathLst>
              <a:path w="385590" h="385591">
                <a:moveTo>
                  <a:pt x="0" y="0"/>
                </a:moveTo>
                <a:lnTo>
                  <a:pt x="385590" y="198304"/>
                </a:lnTo>
                <a:lnTo>
                  <a:pt x="22034" y="38559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234514" y="1354756"/>
            <a:ext cx="3139889" cy="954107"/>
          </a:xfrm>
          <a:prstGeom prst="rect">
            <a:avLst/>
          </a:prstGeom>
          <a:solidFill>
            <a:srgbClr val="FFFF00"/>
          </a:solidFill>
        </p:spPr>
        <p:txBody>
          <a:bodyPr wrap="square" rtlCol="0">
            <a:spAutoFit/>
          </a:bodyPr>
          <a:lstStyle/>
          <a:p>
            <a:r>
              <a:rPr kumimoji="1" lang="ja-JP" altLang="en-US" sz="2800" dirty="0" smtClean="0">
                <a:solidFill>
                  <a:sysClr val="windowText" lastClr="000000"/>
                </a:solidFill>
              </a:rPr>
              <a:t>同位角が等しければ</a:t>
            </a:r>
            <a:r>
              <a:rPr kumimoji="1" lang="en-US" altLang="ja-JP" sz="2800" dirty="0" smtClean="0">
                <a:solidFill>
                  <a:sysClr val="windowText" lastClr="000000"/>
                </a:solidFill>
              </a:rPr>
              <a:t>2</a:t>
            </a:r>
            <a:r>
              <a:rPr kumimoji="1" lang="ja-JP" altLang="en-US" sz="2800" dirty="0" smtClean="0">
                <a:solidFill>
                  <a:sysClr val="windowText" lastClr="000000"/>
                </a:solidFill>
              </a:rPr>
              <a:t>直線は平行。</a:t>
            </a:r>
            <a:endParaRPr kumimoji="1" lang="ja-JP" altLang="en-US" sz="2800" dirty="0">
              <a:solidFill>
                <a:sysClr val="windowText" lastClr="000000"/>
              </a:solidFill>
            </a:endParaRPr>
          </a:p>
        </p:txBody>
      </p:sp>
      <p:sp>
        <p:nvSpPr>
          <p:cNvPr id="49" name="テキスト ボックス 48"/>
          <p:cNvSpPr txBox="1"/>
          <p:nvPr/>
        </p:nvSpPr>
        <p:spPr>
          <a:xfrm>
            <a:off x="4788269" y="2661077"/>
            <a:ext cx="386644" cy="584775"/>
          </a:xfrm>
          <a:prstGeom prst="rect">
            <a:avLst/>
          </a:prstGeom>
          <a:noFill/>
        </p:spPr>
        <p:txBody>
          <a:bodyPr wrap="none" rtlCol="0">
            <a:spAutoFit/>
          </a:bodyPr>
          <a:lstStyle/>
          <a:p>
            <a:r>
              <a:rPr kumimoji="1" lang="en-US" altLang="ja-JP" sz="3200" b="1" dirty="0" smtClean="0"/>
              <a:t>a</a:t>
            </a:r>
            <a:endParaRPr kumimoji="1" lang="ja-JP" altLang="en-US" sz="3200" b="1" dirty="0"/>
          </a:p>
        </p:txBody>
      </p:sp>
      <p:sp>
        <p:nvSpPr>
          <p:cNvPr id="50" name="テキスト ボックス 49"/>
          <p:cNvSpPr txBox="1"/>
          <p:nvPr/>
        </p:nvSpPr>
        <p:spPr>
          <a:xfrm>
            <a:off x="4990629" y="3175292"/>
            <a:ext cx="356188" cy="584775"/>
          </a:xfrm>
          <a:prstGeom prst="rect">
            <a:avLst/>
          </a:prstGeom>
          <a:noFill/>
        </p:spPr>
        <p:txBody>
          <a:bodyPr wrap="none" rtlCol="0">
            <a:spAutoFit/>
          </a:bodyPr>
          <a:lstStyle/>
          <a:p>
            <a:r>
              <a:rPr kumimoji="1" lang="en-US" altLang="ja-JP" sz="3200" b="1" dirty="0" smtClean="0"/>
              <a:t>c</a:t>
            </a:r>
            <a:endParaRPr kumimoji="1" lang="ja-JP" altLang="en-US" sz="3200" b="1" dirty="0"/>
          </a:p>
        </p:txBody>
      </p:sp>
      <p:sp>
        <p:nvSpPr>
          <p:cNvPr id="51" name="テキスト ボックス 50"/>
          <p:cNvSpPr txBox="1"/>
          <p:nvPr/>
        </p:nvSpPr>
        <p:spPr>
          <a:xfrm>
            <a:off x="4586130" y="3073206"/>
            <a:ext cx="404278" cy="584775"/>
          </a:xfrm>
          <a:prstGeom prst="rect">
            <a:avLst/>
          </a:prstGeom>
          <a:noFill/>
        </p:spPr>
        <p:txBody>
          <a:bodyPr wrap="none" rtlCol="0">
            <a:spAutoFit/>
          </a:bodyPr>
          <a:lstStyle/>
          <a:p>
            <a:r>
              <a:rPr kumimoji="1" lang="en-US" altLang="ja-JP" sz="3200" b="1" dirty="0" smtClean="0"/>
              <a:t>d</a:t>
            </a:r>
            <a:endParaRPr kumimoji="1" lang="ja-JP" altLang="en-US" sz="3200" b="1" dirty="0"/>
          </a:p>
        </p:txBody>
      </p:sp>
      <p:sp>
        <p:nvSpPr>
          <p:cNvPr id="52" name="テキスト ボックス 51"/>
          <p:cNvSpPr txBox="1"/>
          <p:nvPr/>
        </p:nvSpPr>
        <p:spPr>
          <a:xfrm>
            <a:off x="5440813" y="2661077"/>
            <a:ext cx="404278" cy="584775"/>
          </a:xfrm>
          <a:prstGeom prst="rect">
            <a:avLst/>
          </a:prstGeom>
          <a:noFill/>
        </p:spPr>
        <p:txBody>
          <a:bodyPr wrap="none" rtlCol="0">
            <a:spAutoFit/>
          </a:bodyPr>
          <a:lstStyle/>
          <a:p>
            <a:r>
              <a:rPr kumimoji="1" lang="en-US" altLang="ja-JP" sz="3200" b="1" dirty="0" smtClean="0"/>
              <a:t>b</a:t>
            </a:r>
            <a:endParaRPr kumimoji="1" lang="ja-JP" altLang="en-US" sz="3200" b="1" dirty="0"/>
          </a:p>
        </p:txBody>
      </p:sp>
      <p:cxnSp>
        <p:nvCxnSpPr>
          <p:cNvPr id="53" name="直線コネクタ 52"/>
          <p:cNvCxnSpPr/>
          <p:nvPr/>
        </p:nvCxnSpPr>
        <p:spPr>
          <a:xfrm>
            <a:off x="3695377" y="3216314"/>
            <a:ext cx="47525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円弧 43"/>
          <p:cNvSpPr/>
          <p:nvPr/>
        </p:nvSpPr>
        <p:spPr>
          <a:xfrm rot="894477">
            <a:off x="4715859" y="2857257"/>
            <a:ext cx="722137" cy="708849"/>
          </a:xfrm>
          <a:prstGeom prst="arc">
            <a:avLst>
              <a:gd name="adj1" fmla="val 16123752"/>
              <a:gd name="adj2" fmla="val 20665774"/>
            </a:avLst>
          </a:prstGeom>
          <a:solidFill>
            <a:srgbClr val="00B0F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フリーフォーム 44"/>
          <p:cNvSpPr/>
          <p:nvPr/>
        </p:nvSpPr>
        <p:spPr>
          <a:xfrm>
            <a:off x="6925937" y="3018885"/>
            <a:ext cx="385590" cy="385591"/>
          </a:xfrm>
          <a:custGeom>
            <a:avLst/>
            <a:gdLst>
              <a:gd name="connsiteX0" fmla="*/ 0 w 385590"/>
              <a:gd name="connsiteY0" fmla="*/ 0 h 385591"/>
              <a:gd name="connsiteX1" fmla="*/ 385590 w 385590"/>
              <a:gd name="connsiteY1" fmla="*/ 198304 h 385591"/>
              <a:gd name="connsiteX2" fmla="*/ 22034 w 385590"/>
              <a:gd name="connsiteY2" fmla="*/ 385591 h 385591"/>
            </a:gdLst>
            <a:ahLst/>
            <a:cxnLst>
              <a:cxn ang="0">
                <a:pos x="connsiteX0" y="connsiteY0"/>
              </a:cxn>
              <a:cxn ang="0">
                <a:pos x="connsiteX1" y="connsiteY1"/>
              </a:cxn>
              <a:cxn ang="0">
                <a:pos x="connsiteX2" y="connsiteY2"/>
              </a:cxn>
            </a:cxnLst>
            <a:rect l="l" t="t" r="r" b="b"/>
            <a:pathLst>
              <a:path w="385590" h="385591">
                <a:moveTo>
                  <a:pt x="0" y="0"/>
                </a:moveTo>
                <a:lnTo>
                  <a:pt x="385590" y="198304"/>
                </a:lnTo>
                <a:lnTo>
                  <a:pt x="22034" y="38559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191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3"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764705"/>
            <a:ext cx="7772400" cy="864096"/>
          </a:xfrm>
        </p:spPr>
        <p:txBody>
          <a:bodyPr/>
          <a:lstStyle/>
          <a:p>
            <a:r>
              <a:rPr kumimoji="1" lang="ja-JP" altLang="en-US" dirty="0" smtClean="0"/>
              <a:t>平行線と角</a:t>
            </a:r>
            <a:endParaRPr kumimoji="1" lang="ja-JP" altLang="en-US" dirty="0"/>
          </a:p>
        </p:txBody>
      </p:sp>
      <p:sp>
        <p:nvSpPr>
          <p:cNvPr id="3" name="サブタイトル 2"/>
          <p:cNvSpPr>
            <a:spLocks noGrp="1"/>
          </p:cNvSpPr>
          <p:nvPr>
            <p:ph type="subTitle" idx="1"/>
          </p:nvPr>
        </p:nvSpPr>
        <p:spPr>
          <a:xfrm>
            <a:off x="107504" y="1988840"/>
            <a:ext cx="8928992" cy="4032448"/>
          </a:xfrm>
          <a:solidFill>
            <a:srgbClr val="FFFF00"/>
          </a:solidFill>
        </p:spPr>
        <p:txBody>
          <a:bodyPr>
            <a:noAutofit/>
          </a:bodyPr>
          <a:lstStyle/>
          <a:p>
            <a:r>
              <a:rPr kumimoji="1" lang="ja-JP" altLang="en-US" sz="4400" dirty="0" smtClean="0">
                <a:solidFill>
                  <a:schemeClr val="tx1"/>
                </a:solidFill>
              </a:rPr>
              <a:t>本時のねらい</a:t>
            </a:r>
            <a:endParaRPr kumimoji="1" lang="en-US" altLang="ja-JP" sz="4400" dirty="0" smtClean="0">
              <a:solidFill>
                <a:schemeClr val="tx1"/>
              </a:solidFill>
            </a:endParaRPr>
          </a:p>
          <a:p>
            <a:pPr algn="l"/>
            <a:r>
              <a:rPr lang="ja-JP" altLang="en-US" sz="3600" dirty="0" smtClean="0">
                <a:solidFill>
                  <a:schemeClr val="tx1"/>
                </a:solidFill>
              </a:rPr>
              <a:t>「対頂角、同位角、錯角の意味を理解する。」</a:t>
            </a:r>
            <a:endParaRPr lang="en-US" altLang="ja-JP" sz="3600" dirty="0">
              <a:solidFill>
                <a:schemeClr val="tx1"/>
              </a:solidFill>
            </a:endParaRPr>
          </a:p>
          <a:p>
            <a:pPr algn="l"/>
            <a:r>
              <a:rPr kumimoji="1" lang="ja-JP" altLang="en-US" sz="3600" dirty="0" smtClean="0">
                <a:solidFill>
                  <a:schemeClr val="tx1"/>
                </a:solidFill>
              </a:rPr>
              <a:t>「対頂角、平行線の同位角・錯角は等しいことに気づき、その理由を説明できる。」</a:t>
            </a:r>
            <a:endParaRPr kumimoji="1" lang="en-US" altLang="ja-JP" sz="3600" dirty="0" smtClean="0">
              <a:solidFill>
                <a:schemeClr val="tx1"/>
              </a:solidFill>
            </a:endParaRPr>
          </a:p>
          <a:p>
            <a:pPr algn="l"/>
            <a:r>
              <a:rPr lang="ja-JP" altLang="en-US" sz="3600" dirty="0" smtClean="0">
                <a:solidFill>
                  <a:schemeClr val="tx1"/>
                </a:solidFill>
              </a:rPr>
              <a:t>「同位角・錯角が等しければ、</a:t>
            </a:r>
            <a:r>
              <a:rPr lang="en-US" altLang="ja-JP" sz="3600" dirty="0" smtClean="0">
                <a:solidFill>
                  <a:schemeClr val="tx1"/>
                </a:solidFill>
              </a:rPr>
              <a:t>2</a:t>
            </a:r>
            <a:r>
              <a:rPr lang="ja-JP" altLang="en-US" sz="3600" dirty="0" smtClean="0">
                <a:solidFill>
                  <a:schemeClr val="tx1"/>
                </a:solidFill>
              </a:rPr>
              <a:t>直線は平行であることに気づき、その理由を説明できる。」</a:t>
            </a:r>
            <a:endParaRPr kumimoji="1" lang="ja-JP" altLang="en-US" sz="3600" dirty="0">
              <a:solidFill>
                <a:schemeClr val="tx1"/>
              </a:solidFill>
            </a:endParaRPr>
          </a:p>
        </p:txBody>
      </p:sp>
    </p:spTree>
    <p:extLst>
      <p:ext uri="{BB962C8B-B14F-4D97-AF65-F5344CB8AC3E}">
        <p14:creationId xmlns:p14="http://schemas.microsoft.com/office/powerpoint/2010/main" val="4288516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円弧 38"/>
          <p:cNvSpPr/>
          <p:nvPr/>
        </p:nvSpPr>
        <p:spPr>
          <a:xfrm rot="894477">
            <a:off x="5238440" y="989948"/>
            <a:ext cx="722137" cy="708849"/>
          </a:xfrm>
          <a:prstGeom prst="arc">
            <a:avLst>
              <a:gd name="adj1" fmla="val 16123752"/>
              <a:gd name="adj2" fmla="val 20665774"/>
            </a:avLst>
          </a:prstGeom>
          <a:solidFill>
            <a:srgbClr val="00B0F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0" name="グループ化 19"/>
          <p:cNvGrpSpPr/>
          <p:nvPr/>
        </p:nvGrpSpPr>
        <p:grpSpPr>
          <a:xfrm rot="16200000">
            <a:off x="2735485" y="1145579"/>
            <a:ext cx="6672313" cy="4752528"/>
            <a:chOff x="2237330" y="1191266"/>
            <a:chExt cx="6914444" cy="4752528"/>
          </a:xfrm>
        </p:grpSpPr>
        <p:sp>
          <p:nvSpPr>
            <p:cNvPr id="4" name="正方形/長方形 3"/>
            <p:cNvSpPr/>
            <p:nvPr/>
          </p:nvSpPr>
          <p:spPr>
            <a:xfrm>
              <a:off x="3131840" y="1191266"/>
              <a:ext cx="4819186" cy="4752528"/>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p:cNvCxnSpPr/>
            <p:nvPr/>
          </p:nvCxnSpPr>
          <p:spPr>
            <a:xfrm>
              <a:off x="3131840" y="1767330"/>
              <a:ext cx="5040560" cy="1368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rot="5400000">
              <a:off x="7625047" y="2558113"/>
              <a:ext cx="377746" cy="605996"/>
            </a:xfrm>
            <a:prstGeom prst="rect">
              <a:avLst/>
            </a:prstGeom>
            <a:noFill/>
          </p:spPr>
          <p:txBody>
            <a:bodyPr wrap="none" rtlCol="0">
              <a:spAutoFit/>
            </a:bodyPr>
            <a:lstStyle/>
            <a:p>
              <a:r>
                <a:rPr kumimoji="1" lang="en-US" altLang="ja-JP" sz="3200" b="1" dirty="0" smtClean="0"/>
                <a:t>e</a:t>
              </a:r>
              <a:endParaRPr kumimoji="1" lang="ja-JP" altLang="en-US" sz="3200" b="1" dirty="0"/>
            </a:p>
          </p:txBody>
        </p:sp>
        <p:sp>
          <p:nvSpPr>
            <p:cNvPr id="12" name="テキスト ボックス 11"/>
            <p:cNvSpPr txBox="1"/>
            <p:nvPr/>
          </p:nvSpPr>
          <p:spPr>
            <a:xfrm rot="5400000">
              <a:off x="3221950" y="1991526"/>
              <a:ext cx="368465" cy="605996"/>
            </a:xfrm>
            <a:prstGeom prst="rect">
              <a:avLst/>
            </a:prstGeom>
            <a:noFill/>
          </p:spPr>
          <p:txBody>
            <a:bodyPr wrap="none" rtlCol="0">
              <a:spAutoFit/>
            </a:bodyPr>
            <a:lstStyle/>
            <a:p>
              <a:r>
                <a:rPr lang="en-US" altLang="ja-JP" sz="3200" b="1" dirty="0" smtClean="0"/>
                <a:t>k</a:t>
              </a:r>
              <a:endParaRPr kumimoji="1" lang="ja-JP" altLang="en-US" sz="3200" b="1" dirty="0"/>
            </a:p>
          </p:txBody>
        </p:sp>
        <p:sp>
          <p:nvSpPr>
            <p:cNvPr id="13" name="テキスト ボックス 12"/>
            <p:cNvSpPr txBox="1"/>
            <p:nvPr/>
          </p:nvSpPr>
          <p:spPr>
            <a:xfrm rot="5400000">
              <a:off x="7471392" y="3194927"/>
              <a:ext cx="365371" cy="605996"/>
            </a:xfrm>
            <a:prstGeom prst="rect">
              <a:avLst/>
            </a:prstGeom>
            <a:noFill/>
          </p:spPr>
          <p:txBody>
            <a:bodyPr wrap="none" rtlCol="0">
              <a:spAutoFit/>
            </a:bodyPr>
            <a:lstStyle/>
            <a:p>
              <a:r>
                <a:rPr kumimoji="1" lang="en-US" altLang="ja-JP" sz="3200" b="1" dirty="0" smtClean="0"/>
                <a:t>g</a:t>
              </a:r>
              <a:endParaRPr kumimoji="1" lang="ja-JP" altLang="en-US" sz="3200" b="1" dirty="0"/>
            </a:p>
          </p:txBody>
        </p:sp>
        <p:sp>
          <p:nvSpPr>
            <p:cNvPr id="14" name="テキスト ボックス 13"/>
            <p:cNvSpPr txBox="1"/>
            <p:nvPr/>
          </p:nvSpPr>
          <p:spPr>
            <a:xfrm rot="5400000">
              <a:off x="3252385" y="1356729"/>
              <a:ext cx="278747" cy="605996"/>
            </a:xfrm>
            <a:prstGeom prst="rect">
              <a:avLst/>
            </a:prstGeom>
            <a:noFill/>
          </p:spPr>
          <p:txBody>
            <a:bodyPr wrap="none" rtlCol="0">
              <a:spAutoFit/>
            </a:bodyPr>
            <a:lstStyle/>
            <a:p>
              <a:r>
                <a:rPr kumimoji="1" lang="en-US" altLang="ja-JP" sz="3200" b="1" dirty="0" smtClean="0"/>
                <a:t>j</a:t>
              </a:r>
              <a:endParaRPr kumimoji="1" lang="ja-JP" altLang="en-US" sz="3200" b="1" dirty="0"/>
            </a:p>
          </p:txBody>
        </p:sp>
        <p:cxnSp>
          <p:nvCxnSpPr>
            <p:cNvPr id="19" name="直線コネクタ 18"/>
            <p:cNvCxnSpPr/>
            <p:nvPr/>
          </p:nvCxnSpPr>
          <p:spPr>
            <a:xfrm rot="5400000" flipV="1">
              <a:off x="4746348" y="-987398"/>
              <a:ext cx="1896408" cy="6914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rot="5400000">
              <a:off x="8068122" y="2612094"/>
              <a:ext cx="303496" cy="605996"/>
            </a:xfrm>
            <a:prstGeom prst="rect">
              <a:avLst/>
            </a:prstGeom>
            <a:noFill/>
          </p:spPr>
          <p:txBody>
            <a:bodyPr wrap="none" rtlCol="0">
              <a:spAutoFit/>
            </a:bodyPr>
            <a:lstStyle/>
            <a:p>
              <a:r>
                <a:rPr kumimoji="1" lang="en-US" altLang="ja-JP" sz="3200" b="1" dirty="0" smtClean="0"/>
                <a:t>f</a:t>
              </a:r>
              <a:endParaRPr kumimoji="1" lang="ja-JP" altLang="en-US" sz="3200" b="1" dirty="0"/>
            </a:p>
          </p:txBody>
        </p:sp>
        <p:sp>
          <p:nvSpPr>
            <p:cNvPr id="34" name="テキスト ボックス 33"/>
            <p:cNvSpPr txBox="1"/>
            <p:nvPr/>
          </p:nvSpPr>
          <p:spPr>
            <a:xfrm rot="5400000">
              <a:off x="2662361" y="1606513"/>
              <a:ext cx="275653" cy="605996"/>
            </a:xfrm>
            <a:prstGeom prst="rect">
              <a:avLst/>
            </a:prstGeom>
            <a:noFill/>
          </p:spPr>
          <p:txBody>
            <a:bodyPr wrap="none" rtlCol="0">
              <a:spAutoFit/>
            </a:bodyPr>
            <a:lstStyle/>
            <a:p>
              <a:r>
                <a:rPr kumimoji="1" lang="en-US" altLang="ja-JP" sz="3200" b="1" dirty="0" smtClean="0"/>
                <a:t>l</a:t>
              </a:r>
              <a:endParaRPr kumimoji="1" lang="ja-JP" altLang="en-US" sz="3200" b="1" dirty="0"/>
            </a:p>
          </p:txBody>
        </p:sp>
        <p:sp>
          <p:nvSpPr>
            <p:cNvPr id="35" name="テキスト ボックス 34"/>
            <p:cNvSpPr txBox="1"/>
            <p:nvPr/>
          </p:nvSpPr>
          <p:spPr>
            <a:xfrm rot="5400000">
              <a:off x="8048218" y="3222605"/>
              <a:ext cx="390121" cy="605996"/>
            </a:xfrm>
            <a:prstGeom prst="rect">
              <a:avLst/>
            </a:prstGeom>
            <a:noFill/>
          </p:spPr>
          <p:txBody>
            <a:bodyPr wrap="none" rtlCol="0">
              <a:spAutoFit/>
            </a:bodyPr>
            <a:lstStyle/>
            <a:p>
              <a:r>
                <a:rPr kumimoji="1" lang="en-US" altLang="ja-JP" sz="3200" b="1" dirty="0" smtClean="0"/>
                <a:t>h</a:t>
              </a:r>
              <a:endParaRPr kumimoji="1" lang="ja-JP" altLang="en-US" sz="3200" b="1" dirty="0"/>
            </a:p>
          </p:txBody>
        </p:sp>
        <p:sp>
          <p:nvSpPr>
            <p:cNvPr id="36" name="テキスト ボックス 35"/>
            <p:cNvSpPr txBox="1"/>
            <p:nvPr/>
          </p:nvSpPr>
          <p:spPr>
            <a:xfrm rot="5400000">
              <a:off x="2801054" y="1218623"/>
              <a:ext cx="275653" cy="605996"/>
            </a:xfrm>
            <a:prstGeom prst="rect">
              <a:avLst/>
            </a:prstGeom>
            <a:noFill/>
          </p:spPr>
          <p:txBody>
            <a:bodyPr wrap="none" rtlCol="0">
              <a:spAutoFit/>
            </a:bodyPr>
            <a:lstStyle/>
            <a:p>
              <a:r>
                <a:rPr lang="en-US" altLang="ja-JP" sz="3200" b="1" dirty="0"/>
                <a:t>i</a:t>
              </a:r>
              <a:endParaRPr kumimoji="1" lang="ja-JP" altLang="en-US" sz="3200" b="1" dirty="0"/>
            </a:p>
          </p:txBody>
        </p:sp>
      </p:grpSp>
      <p:sp>
        <p:nvSpPr>
          <p:cNvPr id="40" name="円弧 39"/>
          <p:cNvSpPr/>
          <p:nvPr/>
        </p:nvSpPr>
        <p:spPr>
          <a:xfrm rot="1055186">
            <a:off x="3935326" y="5614257"/>
            <a:ext cx="722137" cy="708849"/>
          </a:xfrm>
          <a:prstGeom prst="arc">
            <a:avLst>
              <a:gd name="adj1" fmla="val 16123752"/>
              <a:gd name="adj2" fmla="val 20678497"/>
            </a:avLst>
          </a:prstGeom>
          <a:solidFill>
            <a:srgbClr val="00B0F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234513" y="2661562"/>
            <a:ext cx="3139889" cy="954107"/>
          </a:xfrm>
          <a:prstGeom prst="rect">
            <a:avLst/>
          </a:prstGeom>
          <a:solidFill>
            <a:srgbClr val="FFFF00"/>
          </a:solidFill>
        </p:spPr>
        <p:txBody>
          <a:bodyPr wrap="square" rtlCol="0">
            <a:spAutoFit/>
          </a:bodyPr>
          <a:lstStyle/>
          <a:p>
            <a:r>
              <a:rPr kumimoji="1" lang="en-US" altLang="ja-JP" sz="2800" dirty="0" smtClean="0">
                <a:solidFill>
                  <a:sysClr val="windowText" lastClr="000000"/>
                </a:solidFill>
              </a:rPr>
              <a:t>2</a:t>
            </a:r>
            <a:r>
              <a:rPr kumimoji="1" lang="ja-JP" altLang="en-US" sz="2800" dirty="0" smtClean="0">
                <a:solidFill>
                  <a:sysClr val="windowText" lastClr="000000"/>
                </a:solidFill>
              </a:rPr>
              <a:t>直線が平行ならば同位角は等しい。</a:t>
            </a:r>
            <a:endParaRPr kumimoji="1" lang="ja-JP" altLang="en-US" sz="2800" dirty="0">
              <a:solidFill>
                <a:sysClr val="windowText" lastClr="000000"/>
              </a:solidFill>
            </a:endParaRPr>
          </a:p>
        </p:txBody>
      </p:sp>
      <p:sp>
        <p:nvSpPr>
          <p:cNvPr id="37" name="フリーフォーム 36"/>
          <p:cNvSpPr/>
          <p:nvPr/>
        </p:nvSpPr>
        <p:spPr>
          <a:xfrm>
            <a:off x="6918593" y="1145754"/>
            <a:ext cx="385590" cy="385591"/>
          </a:xfrm>
          <a:custGeom>
            <a:avLst/>
            <a:gdLst>
              <a:gd name="connsiteX0" fmla="*/ 0 w 385590"/>
              <a:gd name="connsiteY0" fmla="*/ 0 h 385591"/>
              <a:gd name="connsiteX1" fmla="*/ 385590 w 385590"/>
              <a:gd name="connsiteY1" fmla="*/ 198304 h 385591"/>
              <a:gd name="connsiteX2" fmla="*/ 22034 w 385590"/>
              <a:gd name="connsiteY2" fmla="*/ 385591 h 385591"/>
            </a:gdLst>
            <a:ahLst/>
            <a:cxnLst>
              <a:cxn ang="0">
                <a:pos x="connsiteX0" y="connsiteY0"/>
              </a:cxn>
              <a:cxn ang="0">
                <a:pos x="connsiteX1" y="connsiteY1"/>
              </a:cxn>
              <a:cxn ang="0">
                <a:pos x="connsiteX2" y="connsiteY2"/>
              </a:cxn>
            </a:cxnLst>
            <a:rect l="l" t="t" r="r" b="b"/>
            <a:pathLst>
              <a:path w="385590" h="385591">
                <a:moveTo>
                  <a:pt x="0" y="0"/>
                </a:moveTo>
                <a:lnTo>
                  <a:pt x="385590" y="198304"/>
                </a:lnTo>
                <a:lnTo>
                  <a:pt x="22034" y="38559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p:cNvSpPr/>
          <p:nvPr/>
        </p:nvSpPr>
        <p:spPr>
          <a:xfrm>
            <a:off x="7026925" y="5775886"/>
            <a:ext cx="385590" cy="385591"/>
          </a:xfrm>
          <a:custGeom>
            <a:avLst/>
            <a:gdLst>
              <a:gd name="connsiteX0" fmla="*/ 0 w 385590"/>
              <a:gd name="connsiteY0" fmla="*/ 0 h 385591"/>
              <a:gd name="connsiteX1" fmla="*/ 385590 w 385590"/>
              <a:gd name="connsiteY1" fmla="*/ 198304 h 385591"/>
              <a:gd name="connsiteX2" fmla="*/ 22034 w 385590"/>
              <a:gd name="connsiteY2" fmla="*/ 385591 h 385591"/>
            </a:gdLst>
            <a:ahLst/>
            <a:cxnLst>
              <a:cxn ang="0">
                <a:pos x="connsiteX0" y="connsiteY0"/>
              </a:cxn>
              <a:cxn ang="0">
                <a:pos x="connsiteX1" y="connsiteY1"/>
              </a:cxn>
              <a:cxn ang="0">
                <a:pos x="connsiteX2" y="connsiteY2"/>
              </a:cxn>
            </a:cxnLst>
            <a:rect l="l" t="t" r="r" b="b"/>
            <a:pathLst>
              <a:path w="385590" h="385591">
                <a:moveTo>
                  <a:pt x="0" y="0"/>
                </a:moveTo>
                <a:lnTo>
                  <a:pt x="385590" y="198304"/>
                </a:lnTo>
                <a:lnTo>
                  <a:pt x="22034" y="38559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234514" y="1354756"/>
            <a:ext cx="3139889" cy="954107"/>
          </a:xfrm>
          <a:prstGeom prst="rect">
            <a:avLst/>
          </a:prstGeom>
          <a:solidFill>
            <a:srgbClr val="FFFF00"/>
          </a:solidFill>
        </p:spPr>
        <p:txBody>
          <a:bodyPr wrap="square" rtlCol="0">
            <a:spAutoFit/>
          </a:bodyPr>
          <a:lstStyle/>
          <a:p>
            <a:r>
              <a:rPr kumimoji="1" lang="ja-JP" altLang="en-US" sz="2800" dirty="0" smtClean="0">
                <a:solidFill>
                  <a:sysClr val="windowText" lastClr="000000"/>
                </a:solidFill>
              </a:rPr>
              <a:t>同位角が等しければ</a:t>
            </a:r>
            <a:r>
              <a:rPr kumimoji="1" lang="en-US" altLang="ja-JP" sz="2800" dirty="0" smtClean="0">
                <a:solidFill>
                  <a:sysClr val="windowText" lastClr="000000"/>
                </a:solidFill>
              </a:rPr>
              <a:t>2</a:t>
            </a:r>
            <a:r>
              <a:rPr kumimoji="1" lang="ja-JP" altLang="en-US" sz="2800" dirty="0" smtClean="0">
                <a:solidFill>
                  <a:sysClr val="windowText" lastClr="000000"/>
                </a:solidFill>
              </a:rPr>
              <a:t>直線は平行。</a:t>
            </a:r>
            <a:endParaRPr kumimoji="1" lang="ja-JP" altLang="en-US" sz="2800" dirty="0">
              <a:solidFill>
                <a:sysClr val="windowText" lastClr="000000"/>
              </a:solidFill>
            </a:endParaRPr>
          </a:p>
        </p:txBody>
      </p:sp>
      <p:sp>
        <p:nvSpPr>
          <p:cNvPr id="49" name="テキスト ボックス 48"/>
          <p:cNvSpPr txBox="1"/>
          <p:nvPr/>
        </p:nvSpPr>
        <p:spPr>
          <a:xfrm>
            <a:off x="4788269" y="2661077"/>
            <a:ext cx="386644" cy="584775"/>
          </a:xfrm>
          <a:prstGeom prst="rect">
            <a:avLst/>
          </a:prstGeom>
          <a:noFill/>
        </p:spPr>
        <p:txBody>
          <a:bodyPr wrap="none" rtlCol="0">
            <a:spAutoFit/>
          </a:bodyPr>
          <a:lstStyle/>
          <a:p>
            <a:r>
              <a:rPr kumimoji="1" lang="en-US" altLang="ja-JP" sz="3200" b="1" dirty="0" smtClean="0"/>
              <a:t>a</a:t>
            </a:r>
            <a:endParaRPr kumimoji="1" lang="ja-JP" altLang="en-US" sz="3200" b="1" dirty="0"/>
          </a:p>
        </p:txBody>
      </p:sp>
      <p:sp>
        <p:nvSpPr>
          <p:cNvPr id="50" name="テキスト ボックス 49"/>
          <p:cNvSpPr txBox="1"/>
          <p:nvPr/>
        </p:nvSpPr>
        <p:spPr>
          <a:xfrm>
            <a:off x="4990629" y="3175292"/>
            <a:ext cx="356188" cy="584775"/>
          </a:xfrm>
          <a:prstGeom prst="rect">
            <a:avLst/>
          </a:prstGeom>
          <a:noFill/>
        </p:spPr>
        <p:txBody>
          <a:bodyPr wrap="none" rtlCol="0">
            <a:spAutoFit/>
          </a:bodyPr>
          <a:lstStyle/>
          <a:p>
            <a:r>
              <a:rPr kumimoji="1" lang="en-US" altLang="ja-JP" sz="3200" b="1" dirty="0" smtClean="0"/>
              <a:t>c</a:t>
            </a:r>
            <a:endParaRPr kumimoji="1" lang="ja-JP" altLang="en-US" sz="3200" b="1" dirty="0"/>
          </a:p>
        </p:txBody>
      </p:sp>
      <p:sp>
        <p:nvSpPr>
          <p:cNvPr id="51" name="テキスト ボックス 50"/>
          <p:cNvSpPr txBox="1"/>
          <p:nvPr/>
        </p:nvSpPr>
        <p:spPr>
          <a:xfrm>
            <a:off x="4586130" y="3073206"/>
            <a:ext cx="404278" cy="584775"/>
          </a:xfrm>
          <a:prstGeom prst="rect">
            <a:avLst/>
          </a:prstGeom>
          <a:noFill/>
        </p:spPr>
        <p:txBody>
          <a:bodyPr wrap="none" rtlCol="0">
            <a:spAutoFit/>
          </a:bodyPr>
          <a:lstStyle/>
          <a:p>
            <a:r>
              <a:rPr kumimoji="1" lang="en-US" altLang="ja-JP" sz="3200" b="1" dirty="0" smtClean="0"/>
              <a:t>d</a:t>
            </a:r>
            <a:endParaRPr kumimoji="1" lang="ja-JP" altLang="en-US" sz="3200" b="1" dirty="0"/>
          </a:p>
        </p:txBody>
      </p:sp>
      <p:sp>
        <p:nvSpPr>
          <p:cNvPr id="52" name="テキスト ボックス 51"/>
          <p:cNvSpPr txBox="1"/>
          <p:nvPr/>
        </p:nvSpPr>
        <p:spPr>
          <a:xfrm>
            <a:off x="5440813" y="2661077"/>
            <a:ext cx="404278" cy="584775"/>
          </a:xfrm>
          <a:prstGeom prst="rect">
            <a:avLst/>
          </a:prstGeom>
          <a:noFill/>
        </p:spPr>
        <p:txBody>
          <a:bodyPr wrap="none" rtlCol="0">
            <a:spAutoFit/>
          </a:bodyPr>
          <a:lstStyle/>
          <a:p>
            <a:r>
              <a:rPr kumimoji="1" lang="en-US" altLang="ja-JP" sz="3200" b="1" dirty="0" smtClean="0"/>
              <a:t>b</a:t>
            </a:r>
            <a:endParaRPr kumimoji="1" lang="ja-JP" altLang="en-US" sz="3200" b="1" dirty="0"/>
          </a:p>
        </p:txBody>
      </p:sp>
      <p:cxnSp>
        <p:nvCxnSpPr>
          <p:cNvPr id="53" name="直線コネクタ 52"/>
          <p:cNvCxnSpPr/>
          <p:nvPr/>
        </p:nvCxnSpPr>
        <p:spPr>
          <a:xfrm>
            <a:off x="3695377" y="3216314"/>
            <a:ext cx="47525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円弧 43"/>
          <p:cNvSpPr/>
          <p:nvPr/>
        </p:nvSpPr>
        <p:spPr>
          <a:xfrm rot="894477">
            <a:off x="4715859" y="2857257"/>
            <a:ext cx="722137" cy="708849"/>
          </a:xfrm>
          <a:prstGeom prst="arc">
            <a:avLst>
              <a:gd name="adj1" fmla="val 16123752"/>
              <a:gd name="adj2" fmla="val 20665774"/>
            </a:avLst>
          </a:prstGeom>
          <a:solidFill>
            <a:srgbClr val="00B0F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フリーフォーム 44"/>
          <p:cNvSpPr/>
          <p:nvPr/>
        </p:nvSpPr>
        <p:spPr>
          <a:xfrm>
            <a:off x="6925937" y="3018885"/>
            <a:ext cx="385590" cy="385591"/>
          </a:xfrm>
          <a:custGeom>
            <a:avLst/>
            <a:gdLst>
              <a:gd name="connsiteX0" fmla="*/ 0 w 385590"/>
              <a:gd name="connsiteY0" fmla="*/ 0 h 385591"/>
              <a:gd name="connsiteX1" fmla="*/ 385590 w 385590"/>
              <a:gd name="connsiteY1" fmla="*/ 198304 h 385591"/>
              <a:gd name="connsiteX2" fmla="*/ 22034 w 385590"/>
              <a:gd name="connsiteY2" fmla="*/ 385591 h 385591"/>
            </a:gdLst>
            <a:ahLst/>
            <a:cxnLst>
              <a:cxn ang="0">
                <a:pos x="connsiteX0" y="connsiteY0"/>
              </a:cxn>
              <a:cxn ang="0">
                <a:pos x="connsiteX1" y="connsiteY1"/>
              </a:cxn>
              <a:cxn ang="0">
                <a:pos x="connsiteX2" y="connsiteY2"/>
              </a:cxn>
            </a:cxnLst>
            <a:rect l="l" t="t" r="r" b="b"/>
            <a:pathLst>
              <a:path w="385590" h="385591">
                <a:moveTo>
                  <a:pt x="0" y="0"/>
                </a:moveTo>
                <a:lnTo>
                  <a:pt x="385590" y="198304"/>
                </a:lnTo>
                <a:lnTo>
                  <a:pt x="22034" y="38559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284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down)">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26"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円弧 38"/>
          <p:cNvSpPr/>
          <p:nvPr/>
        </p:nvSpPr>
        <p:spPr>
          <a:xfrm rot="894477">
            <a:off x="5238440" y="989948"/>
            <a:ext cx="722137" cy="708849"/>
          </a:xfrm>
          <a:prstGeom prst="arc">
            <a:avLst>
              <a:gd name="adj1" fmla="val 16123752"/>
              <a:gd name="adj2" fmla="val 20665774"/>
            </a:avLst>
          </a:prstGeom>
          <a:solidFill>
            <a:srgbClr val="00B0F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0" name="グループ化 19"/>
          <p:cNvGrpSpPr/>
          <p:nvPr/>
        </p:nvGrpSpPr>
        <p:grpSpPr>
          <a:xfrm rot="16200000">
            <a:off x="2735485" y="1145579"/>
            <a:ext cx="6672313" cy="4752528"/>
            <a:chOff x="2237330" y="1191266"/>
            <a:chExt cx="6914444" cy="4752528"/>
          </a:xfrm>
        </p:grpSpPr>
        <p:sp>
          <p:nvSpPr>
            <p:cNvPr id="4" name="正方形/長方形 3"/>
            <p:cNvSpPr/>
            <p:nvPr/>
          </p:nvSpPr>
          <p:spPr>
            <a:xfrm>
              <a:off x="3131840" y="1191266"/>
              <a:ext cx="4819186" cy="4752528"/>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p:cNvCxnSpPr/>
            <p:nvPr/>
          </p:nvCxnSpPr>
          <p:spPr>
            <a:xfrm>
              <a:off x="3131840" y="1767330"/>
              <a:ext cx="5040560" cy="1368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rot="5400000">
              <a:off x="7625047" y="2558113"/>
              <a:ext cx="377746" cy="605996"/>
            </a:xfrm>
            <a:prstGeom prst="rect">
              <a:avLst/>
            </a:prstGeom>
            <a:noFill/>
          </p:spPr>
          <p:txBody>
            <a:bodyPr wrap="none" rtlCol="0">
              <a:spAutoFit/>
            </a:bodyPr>
            <a:lstStyle/>
            <a:p>
              <a:r>
                <a:rPr kumimoji="1" lang="en-US" altLang="ja-JP" sz="3200" b="1" dirty="0" smtClean="0"/>
                <a:t>e</a:t>
              </a:r>
              <a:endParaRPr kumimoji="1" lang="ja-JP" altLang="en-US" sz="3200" b="1" dirty="0"/>
            </a:p>
          </p:txBody>
        </p:sp>
        <p:sp>
          <p:nvSpPr>
            <p:cNvPr id="12" name="テキスト ボックス 11"/>
            <p:cNvSpPr txBox="1"/>
            <p:nvPr/>
          </p:nvSpPr>
          <p:spPr>
            <a:xfrm rot="5400000">
              <a:off x="3221950" y="1991526"/>
              <a:ext cx="368465" cy="605996"/>
            </a:xfrm>
            <a:prstGeom prst="rect">
              <a:avLst/>
            </a:prstGeom>
            <a:noFill/>
          </p:spPr>
          <p:txBody>
            <a:bodyPr wrap="none" rtlCol="0">
              <a:spAutoFit/>
            </a:bodyPr>
            <a:lstStyle/>
            <a:p>
              <a:r>
                <a:rPr lang="en-US" altLang="ja-JP" sz="3200" b="1" dirty="0" smtClean="0"/>
                <a:t>k</a:t>
              </a:r>
              <a:endParaRPr kumimoji="1" lang="ja-JP" altLang="en-US" sz="3200" b="1" dirty="0"/>
            </a:p>
          </p:txBody>
        </p:sp>
        <p:sp>
          <p:nvSpPr>
            <p:cNvPr id="13" name="テキスト ボックス 12"/>
            <p:cNvSpPr txBox="1"/>
            <p:nvPr/>
          </p:nvSpPr>
          <p:spPr>
            <a:xfrm rot="5400000">
              <a:off x="7471392" y="3194927"/>
              <a:ext cx="365371" cy="605996"/>
            </a:xfrm>
            <a:prstGeom prst="rect">
              <a:avLst/>
            </a:prstGeom>
            <a:noFill/>
          </p:spPr>
          <p:txBody>
            <a:bodyPr wrap="none" rtlCol="0">
              <a:spAutoFit/>
            </a:bodyPr>
            <a:lstStyle/>
            <a:p>
              <a:r>
                <a:rPr kumimoji="1" lang="en-US" altLang="ja-JP" sz="3200" b="1" dirty="0" smtClean="0"/>
                <a:t>g</a:t>
              </a:r>
              <a:endParaRPr kumimoji="1" lang="ja-JP" altLang="en-US" sz="3200" b="1" dirty="0"/>
            </a:p>
          </p:txBody>
        </p:sp>
        <p:sp>
          <p:nvSpPr>
            <p:cNvPr id="14" name="テキスト ボックス 13"/>
            <p:cNvSpPr txBox="1"/>
            <p:nvPr/>
          </p:nvSpPr>
          <p:spPr>
            <a:xfrm rot="5400000">
              <a:off x="3777651" y="1135227"/>
              <a:ext cx="278747" cy="605996"/>
            </a:xfrm>
            <a:prstGeom prst="rect">
              <a:avLst/>
            </a:prstGeom>
            <a:noFill/>
          </p:spPr>
          <p:txBody>
            <a:bodyPr wrap="none" rtlCol="0">
              <a:spAutoFit/>
            </a:bodyPr>
            <a:lstStyle/>
            <a:p>
              <a:r>
                <a:rPr kumimoji="1" lang="en-US" altLang="ja-JP" sz="3200" b="1" dirty="0" smtClean="0"/>
                <a:t>j</a:t>
              </a:r>
              <a:endParaRPr kumimoji="1" lang="ja-JP" altLang="en-US" sz="3200" b="1" dirty="0"/>
            </a:p>
          </p:txBody>
        </p:sp>
        <p:cxnSp>
          <p:nvCxnSpPr>
            <p:cNvPr id="19" name="直線コネクタ 18"/>
            <p:cNvCxnSpPr/>
            <p:nvPr/>
          </p:nvCxnSpPr>
          <p:spPr>
            <a:xfrm rot="5400000" flipV="1">
              <a:off x="4746348" y="-987398"/>
              <a:ext cx="1896408" cy="6914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rot="5400000">
              <a:off x="8068122" y="2612094"/>
              <a:ext cx="303496" cy="605996"/>
            </a:xfrm>
            <a:prstGeom prst="rect">
              <a:avLst/>
            </a:prstGeom>
            <a:noFill/>
          </p:spPr>
          <p:txBody>
            <a:bodyPr wrap="none" rtlCol="0">
              <a:spAutoFit/>
            </a:bodyPr>
            <a:lstStyle/>
            <a:p>
              <a:r>
                <a:rPr kumimoji="1" lang="en-US" altLang="ja-JP" sz="3200" b="1" dirty="0" smtClean="0"/>
                <a:t>f</a:t>
              </a:r>
              <a:endParaRPr kumimoji="1" lang="ja-JP" altLang="en-US" sz="3200" b="1" dirty="0"/>
            </a:p>
          </p:txBody>
        </p:sp>
        <p:sp>
          <p:nvSpPr>
            <p:cNvPr id="34" name="テキスト ボックス 33"/>
            <p:cNvSpPr txBox="1"/>
            <p:nvPr/>
          </p:nvSpPr>
          <p:spPr>
            <a:xfrm rot="5400000">
              <a:off x="2557920" y="1829723"/>
              <a:ext cx="275653" cy="605996"/>
            </a:xfrm>
            <a:prstGeom prst="rect">
              <a:avLst/>
            </a:prstGeom>
            <a:noFill/>
          </p:spPr>
          <p:txBody>
            <a:bodyPr wrap="none" rtlCol="0">
              <a:spAutoFit/>
            </a:bodyPr>
            <a:lstStyle/>
            <a:p>
              <a:r>
                <a:rPr kumimoji="1" lang="en-US" altLang="ja-JP" sz="3200" b="1" dirty="0" smtClean="0"/>
                <a:t>l</a:t>
              </a:r>
              <a:endParaRPr kumimoji="1" lang="ja-JP" altLang="en-US" sz="3200" b="1" dirty="0"/>
            </a:p>
          </p:txBody>
        </p:sp>
        <p:sp>
          <p:nvSpPr>
            <p:cNvPr id="35" name="テキスト ボックス 34"/>
            <p:cNvSpPr txBox="1"/>
            <p:nvPr/>
          </p:nvSpPr>
          <p:spPr>
            <a:xfrm rot="5400000">
              <a:off x="8048218" y="3222605"/>
              <a:ext cx="390121" cy="605996"/>
            </a:xfrm>
            <a:prstGeom prst="rect">
              <a:avLst/>
            </a:prstGeom>
            <a:noFill/>
          </p:spPr>
          <p:txBody>
            <a:bodyPr wrap="none" rtlCol="0">
              <a:spAutoFit/>
            </a:bodyPr>
            <a:lstStyle/>
            <a:p>
              <a:r>
                <a:rPr kumimoji="1" lang="en-US" altLang="ja-JP" sz="3200" b="1" dirty="0" smtClean="0"/>
                <a:t>h</a:t>
              </a:r>
              <a:endParaRPr kumimoji="1" lang="ja-JP" altLang="en-US" sz="3200" b="1" dirty="0"/>
            </a:p>
          </p:txBody>
        </p:sp>
        <p:sp>
          <p:nvSpPr>
            <p:cNvPr id="36" name="テキスト ボックス 35"/>
            <p:cNvSpPr txBox="1"/>
            <p:nvPr/>
          </p:nvSpPr>
          <p:spPr>
            <a:xfrm rot="5400000">
              <a:off x="2801054" y="1218623"/>
              <a:ext cx="275653" cy="605996"/>
            </a:xfrm>
            <a:prstGeom prst="rect">
              <a:avLst/>
            </a:prstGeom>
            <a:noFill/>
          </p:spPr>
          <p:txBody>
            <a:bodyPr wrap="none" rtlCol="0">
              <a:spAutoFit/>
            </a:bodyPr>
            <a:lstStyle/>
            <a:p>
              <a:r>
                <a:rPr lang="en-US" altLang="ja-JP" sz="3200" b="1" dirty="0"/>
                <a:t>i</a:t>
              </a:r>
              <a:endParaRPr kumimoji="1" lang="ja-JP" altLang="en-US" sz="3200" b="1" dirty="0"/>
            </a:p>
          </p:txBody>
        </p:sp>
      </p:grpSp>
      <p:sp>
        <p:nvSpPr>
          <p:cNvPr id="40" name="円弧 39"/>
          <p:cNvSpPr/>
          <p:nvPr/>
        </p:nvSpPr>
        <p:spPr>
          <a:xfrm rot="1055186">
            <a:off x="3935326" y="5614257"/>
            <a:ext cx="722137" cy="708849"/>
          </a:xfrm>
          <a:prstGeom prst="arc">
            <a:avLst>
              <a:gd name="adj1" fmla="val 16123752"/>
              <a:gd name="adj2" fmla="val 20678497"/>
            </a:avLst>
          </a:prstGeom>
          <a:solidFill>
            <a:srgbClr val="00B0F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207974" y="1354756"/>
            <a:ext cx="3139889" cy="954107"/>
          </a:xfrm>
          <a:prstGeom prst="rect">
            <a:avLst/>
          </a:prstGeom>
          <a:solidFill>
            <a:srgbClr val="FFFF00"/>
          </a:solidFill>
        </p:spPr>
        <p:txBody>
          <a:bodyPr wrap="square" rtlCol="0">
            <a:spAutoFit/>
          </a:bodyPr>
          <a:lstStyle/>
          <a:p>
            <a:r>
              <a:rPr kumimoji="1" lang="en-US" altLang="ja-JP" sz="2800" dirty="0" smtClean="0">
                <a:solidFill>
                  <a:sysClr val="windowText" lastClr="000000"/>
                </a:solidFill>
              </a:rPr>
              <a:t>2</a:t>
            </a:r>
            <a:r>
              <a:rPr kumimoji="1" lang="ja-JP" altLang="en-US" sz="2800" dirty="0" smtClean="0">
                <a:solidFill>
                  <a:sysClr val="windowText" lastClr="000000"/>
                </a:solidFill>
              </a:rPr>
              <a:t>直線が平行ならば同位角は等しい。</a:t>
            </a:r>
            <a:endParaRPr kumimoji="1" lang="ja-JP" altLang="en-US" sz="2800" dirty="0">
              <a:solidFill>
                <a:sysClr val="windowText" lastClr="000000"/>
              </a:solidFill>
            </a:endParaRPr>
          </a:p>
        </p:txBody>
      </p:sp>
      <p:sp>
        <p:nvSpPr>
          <p:cNvPr id="37" name="フリーフォーム 36"/>
          <p:cNvSpPr/>
          <p:nvPr/>
        </p:nvSpPr>
        <p:spPr>
          <a:xfrm>
            <a:off x="6918593" y="1145754"/>
            <a:ext cx="385590" cy="385591"/>
          </a:xfrm>
          <a:custGeom>
            <a:avLst/>
            <a:gdLst>
              <a:gd name="connsiteX0" fmla="*/ 0 w 385590"/>
              <a:gd name="connsiteY0" fmla="*/ 0 h 385591"/>
              <a:gd name="connsiteX1" fmla="*/ 385590 w 385590"/>
              <a:gd name="connsiteY1" fmla="*/ 198304 h 385591"/>
              <a:gd name="connsiteX2" fmla="*/ 22034 w 385590"/>
              <a:gd name="connsiteY2" fmla="*/ 385591 h 385591"/>
            </a:gdLst>
            <a:ahLst/>
            <a:cxnLst>
              <a:cxn ang="0">
                <a:pos x="connsiteX0" y="connsiteY0"/>
              </a:cxn>
              <a:cxn ang="0">
                <a:pos x="connsiteX1" y="connsiteY1"/>
              </a:cxn>
              <a:cxn ang="0">
                <a:pos x="connsiteX2" y="connsiteY2"/>
              </a:cxn>
            </a:cxnLst>
            <a:rect l="l" t="t" r="r" b="b"/>
            <a:pathLst>
              <a:path w="385590" h="385591">
                <a:moveTo>
                  <a:pt x="0" y="0"/>
                </a:moveTo>
                <a:lnTo>
                  <a:pt x="385590" y="198304"/>
                </a:lnTo>
                <a:lnTo>
                  <a:pt x="22034" y="38559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p:cNvSpPr/>
          <p:nvPr/>
        </p:nvSpPr>
        <p:spPr>
          <a:xfrm>
            <a:off x="7026925" y="5775886"/>
            <a:ext cx="385590" cy="385591"/>
          </a:xfrm>
          <a:custGeom>
            <a:avLst/>
            <a:gdLst>
              <a:gd name="connsiteX0" fmla="*/ 0 w 385590"/>
              <a:gd name="connsiteY0" fmla="*/ 0 h 385591"/>
              <a:gd name="connsiteX1" fmla="*/ 385590 w 385590"/>
              <a:gd name="connsiteY1" fmla="*/ 198304 h 385591"/>
              <a:gd name="connsiteX2" fmla="*/ 22034 w 385590"/>
              <a:gd name="connsiteY2" fmla="*/ 385591 h 385591"/>
            </a:gdLst>
            <a:ahLst/>
            <a:cxnLst>
              <a:cxn ang="0">
                <a:pos x="connsiteX0" y="connsiteY0"/>
              </a:cxn>
              <a:cxn ang="0">
                <a:pos x="connsiteX1" y="connsiteY1"/>
              </a:cxn>
              <a:cxn ang="0">
                <a:pos x="connsiteX2" y="connsiteY2"/>
              </a:cxn>
            </a:cxnLst>
            <a:rect l="l" t="t" r="r" b="b"/>
            <a:pathLst>
              <a:path w="385590" h="385591">
                <a:moveTo>
                  <a:pt x="0" y="0"/>
                </a:moveTo>
                <a:lnTo>
                  <a:pt x="385590" y="198304"/>
                </a:lnTo>
                <a:lnTo>
                  <a:pt x="22034" y="38559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弧 40"/>
          <p:cNvSpPr/>
          <p:nvPr/>
        </p:nvSpPr>
        <p:spPr>
          <a:xfrm rot="6800494">
            <a:off x="5238440" y="1000331"/>
            <a:ext cx="722137" cy="708849"/>
          </a:xfrm>
          <a:prstGeom prst="arc">
            <a:avLst>
              <a:gd name="adj1" fmla="val 14808785"/>
              <a:gd name="adj2" fmla="val 21141108"/>
            </a:avLst>
          </a:prstGeom>
          <a:solidFill>
            <a:srgbClr val="EB05CA"/>
          </a:solidFill>
          <a:ln>
            <a:solidFill>
              <a:srgbClr val="EB05C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円弧 41"/>
          <p:cNvSpPr/>
          <p:nvPr/>
        </p:nvSpPr>
        <p:spPr>
          <a:xfrm rot="17480375">
            <a:off x="3905522" y="5634612"/>
            <a:ext cx="722137" cy="708849"/>
          </a:xfrm>
          <a:prstGeom prst="arc">
            <a:avLst>
              <a:gd name="adj1" fmla="val 15000675"/>
              <a:gd name="adj2" fmla="val 21141108"/>
            </a:avLst>
          </a:prstGeom>
          <a:solidFill>
            <a:srgbClr val="EB05CA"/>
          </a:solidFill>
          <a:ln>
            <a:solidFill>
              <a:srgbClr val="EB05C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946558" y="2816499"/>
            <a:ext cx="1678107" cy="523220"/>
          </a:xfrm>
          <a:prstGeom prst="rect">
            <a:avLst/>
          </a:prstGeom>
          <a:noFill/>
        </p:spPr>
        <p:txBody>
          <a:bodyPr wrap="square" rtlCol="0">
            <a:spAutoFit/>
          </a:bodyPr>
          <a:lstStyle/>
          <a:p>
            <a:r>
              <a:rPr kumimoji="1" lang="ja-JP" altLang="en-US" sz="2800" dirty="0" smtClean="0">
                <a:solidFill>
                  <a:sysClr val="windowText" lastClr="000000"/>
                </a:solidFill>
              </a:rPr>
              <a:t>∠ｇ＝∠ｌ</a:t>
            </a:r>
            <a:endParaRPr kumimoji="1" lang="ja-JP" altLang="en-US" sz="2800" dirty="0">
              <a:solidFill>
                <a:sysClr val="windowText" lastClr="000000"/>
              </a:solidFill>
            </a:endParaRPr>
          </a:p>
        </p:txBody>
      </p:sp>
      <p:sp>
        <p:nvSpPr>
          <p:cNvPr id="24" name="円弧 23"/>
          <p:cNvSpPr/>
          <p:nvPr/>
        </p:nvSpPr>
        <p:spPr>
          <a:xfrm rot="6800494">
            <a:off x="3910373" y="5647033"/>
            <a:ext cx="722137" cy="708849"/>
          </a:xfrm>
          <a:prstGeom prst="arc">
            <a:avLst>
              <a:gd name="adj1" fmla="val 14808785"/>
              <a:gd name="adj2" fmla="val 21141108"/>
            </a:avLst>
          </a:prstGeom>
          <a:solidFill>
            <a:srgbClr val="EB05CA"/>
          </a:solidFill>
          <a:ln>
            <a:solidFill>
              <a:srgbClr val="EB05C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 name="直線矢印コネクタ 2"/>
          <p:cNvCxnSpPr/>
          <p:nvPr/>
        </p:nvCxnSpPr>
        <p:spPr>
          <a:xfrm>
            <a:off x="1785611" y="2384884"/>
            <a:ext cx="0" cy="3960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1777918" y="3273556"/>
            <a:ext cx="0" cy="3960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07974" y="3669600"/>
            <a:ext cx="3039418" cy="954107"/>
          </a:xfrm>
          <a:prstGeom prst="rect">
            <a:avLst/>
          </a:prstGeom>
          <a:noFill/>
        </p:spPr>
        <p:txBody>
          <a:bodyPr wrap="square" rtlCol="0">
            <a:spAutoFit/>
          </a:bodyPr>
          <a:lstStyle/>
          <a:p>
            <a:r>
              <a:rPr kumimoji="1" lang="ja-JP" altLang="en-US" sz="2800" dirty="0" smtClean="0">
                <a:solidFill>
                  <a:sysClr val="windowText" lastClr="000000"/>
                </a:solidFill>
              </a:rPr>
              <a:t>対頂角なので</a:t>
            </a:r>
            <a:endParaRPr kumimoji="1" lang="en-US" altLang="ja-JP" sz="2800" dirty="0" smtClean="0">
              <a:solidFill>
                <a:sysClr val="windowText" lastClr="000000"/>
              </a:solidFill>
            </a:endParaRPr>
          </a:p>
          <a:p>
            <a:r>
              <a:rPr lang="ja-JP" altLang="en-US" sz="2800" dirty="0">
                <a:solidFill>
                  <a:sysClr val="windowText" lastClr="000000"/>
                </a:solidFill>
              </a:rPr>
              <a:t>　</a:t>
            </a:r>
            <a:r>
              <a:rPr lang="ja-JP" altLang="en-US" sz="2800" dirty="0" smtClean="0">
                <a:solidFill>
                  <a:sysClr val="windowText" lastClr="000000"/>
                </a:solidFill>
              </a:rPr>
              <a:t>　　</a:t>
            </a:r>
            <a:r>
              <a:rPr kumimoji="1" lang="ja-JP" altLang="en-US" sz="2800" dirty="0" smtClean="0">
                <a:solidFill>
                  <a:sysClr val="windowText" lastClr="000000"/>
                </a:solidFill>
              </a:rPr>
              <a:t>∠ｌ＝∠ｊ</a:t>
            </a:r>
            <a:endParaRPr kumimoji="1" lang="ja-JP" altLang="en-US" sz="2800" dirty="0">
              <a:solidFill>
                <a:sysClr val="windowText" lastClr="000000"/>
              </a:solidFill>
            </a:endParaRPr>
          </a:p>
        </p:txBody>
      </p:sp>
      <p:cxnSp>
        <p:nvCxnSpPr>
          <p:cNvPr id="43" name="直線矢印コネクタ 42"/>
          <p:cNvCxnSpPr/>
          <p:nvPr/>
        </p:nvCxnSpPr>
        <p:spPr>
          <a:xfrm>
            <a:off x="1727683" y="4548693"/>
            <a:ext cx="0" cy="3960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888629" y="5006292"/>
            <a:ext cx="1678107" cy="523220"/>
          </a:xfrm>
          <a:prstGeom prst="rect">
            <a:avLst/>
          </a:prstGeom>
          <a:noFill/>
        </p:spPr>
        <p:txBody>
          <a:bodyPr wrap="square" rtlCol="0">
            <a:spAutoFit/>
          </a:bodyPr>
          <a:lstStyle/>
          <a:p>
            <a:r>
              <a:rPr kumimoji="1" lang="ja-JP" altLang="en-US" sz="2800" dirty="0" smtClean="0">
                <a:solidFill>
                  <a:sysClr val="windowText" lastClr="000000"/>
                </a:solidFill>
              </a:rPr>
              <a:t>∠ｇ＝∠ｊ</a:t>
            </a:r>
            <a:endParaRPr kumimoji="1" lang="ja-JP" altLang="en-US" sz="2800" dirty="0">
              <a:solidFill>
                <a:sysClr val="windowText" lastClr="000000"/>
              </a:solidFill>
            </a:endParaRPr>
          </a:p>
        </p:txBody>
      </p:sp>
    </p:spTree>
    <p:extLst>
      <p:ext uri="{BB962C8B-B14F-4D97-AF65-F5344CB8AC3E}">
        <p14:creationId xmlns:p14="http://schemas.microsoft.com/office/powerpoint/2010/main" val="201560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up)">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down)">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up)">
                                      <p:cBhvr>
                                        <p:cTn id="30" dur="500"/>
                                        <p:tgtEl>
                                          <p:spTgt spid="32"/>
                                        </p:tgtEl>
                                      </p:cBhvr>
                                    </p:animEffect>
                                  </p:childTnLst>
                                </p:cTn>
                              </p:par>
                              <p:par>
                                <p:cTn id="31" presetID="22" presetClass="entr" presetSubtype="1"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up)">
                                      <p:cBhvr>
                                        <p:cTn id="38" dur="500"/>
                                        <p:tgtEl>
                                          <p:spTgt spid="43"/>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22" grpId="0"/>
      <p:bldP spid="24" grpId="0" animBg="1"/>
      <p:bldP spid="32"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p:cNvGrpSpPr/>
          <p:nvPr/>
        </p:nvGrpSpPr>
        <p:grpSpPr>
          <a:xfrm rot="16200000">
            <a:off x="2735485" y="1145579"/>
            <a:ext cx="6672313" cy="4752528"/>
            <a:chOff x="2237330" y="1191266"/>
            <a:chExt cx="6914444" cy="4752528"/>
          </a:xfrm>
        </p:grpSpPr>
        <p:sp>
          <p:nvSpPr>
            <p:cNvPr id="4" name="正方形/長方形 3"/>
            <p:cNvSpPr/>
            <p:nvPr/>
          </p:nvSpPr>
          <p:spPr>
            <a:xfrm>
              <a:off x="3131840" y="1191266"/>
              <a:ext cx="4819186" cy="4752528"/>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p:cNvCxnSpPr/>
            <p:nvPr/>
          </p:nvCxnSpPr>
          <p:spPr>
            <a:xfrm>
              <a:off x="3131840" y="1767330"/>
              <a:ext cx="5040560" cy="1368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rot="5400000">
              <a:off x="7625047" y="2558113"/>
              <a:ext cx="377746" cy="605996"/>
            </a:xfrm>
            <a:prstGeom prst="rect">
              <a:avLst/>
            </a:prstGeom>
            <a:noFill/>
          </p:spPr>
          <p:txBody>
            <a:bodyPr wrap="none" rtlCol="0">
              <a:spAutoFit/>
            </a:bodyPr>
            <a:lstStyle/>
            <a:p>
              <a:r>
                <a:rPr kumimoji="1" lang="en-US" altLang="ja-JP" sz="3200" b="1" dirty="0" smtClean="0"/>
                <a:t>e</a:t>
              </a:r>
              <a:endParaRPr kumimoji="1" lang="ja-JP" altLang="en-US" sz="3200" b="1" dirty="0"/>
            </a:p>
          </p:txBody>
        </p:sp>
        <p:sp>
          <p:nvSpPr>
            <p:cNvPr id="12" name="テキスト ボックス 11"/>
            <p:cNvSpPr txBox="1"/>
            <p:nvPr/>
          </p:nvSpPr>
          <p:spPr>
            <a:xfrm rot="5400000">
              <a:off x="3221951" y="1764937"/>
              <a:ext cx="368465" cy="605996"/>
            </a:xfrm>
            <a:prstGeom prst="rect">
              <a:avLst/>
            </a:prstGeom>
            <a:noFill/>
          </p:spPr>
          <p:txBody>
            <a:bodyPr wrap="none" rtlCol="0">
              <a:spAutoFit/>
            </a:bodyPr>
            <a:lstStyle/>
            <a:p>
              <a:r>
                <a:rPr lang="en-US" altLang="ja-JP" sz="3200" b="1" dirty="0" smtClean="0"/>
                <a:t>k</a:t>
              </a:r>
              <a:endParaRPr kumimoji="1" lang="ja-JP" altLang="en-US" sz="3200" b="1" dirty="0"/>
            </a:p>
          </p:txBody>
        </p:sp>
        <p:sp>
          <p:nvSpPr>
            <p:cNvPr id="13" name="テキスト ボックス 12"/>
            <p:cNvSpPr txBox="1"/>
            <p:nvPr/>
          </p:nvSpPr>
          <p:spPr>
            <a:xfrm rot="5400000">
              <a:off x="7471392" y="3194927"/>
              <a:ext cx="365371" cy="605996"/>
            </a:xfrm>
            <a:prstGeom prst="rect">
              <a:avLst/>
            </a:prstGeom>
            <a:noFill/>
          </p:spPr>
          <p:txBody>
            <a:bodyPr wrap="none" rtlCol="0">
              <a:spAutoFit/>
            </a:bodyPr>
            <a:lstStyle/>
            <a:p>
              <a:r>
                <a:rPr kumimoji="1" lang="en-US" altLang="ja-JP" sz="3200" b="1" dirty="0" smtClean="0"/>
                <a:t>g</a:t>
              </a:r>
              <a:endParaRPr kumimoji="1" lang="ja-JP" altLang="en-US" sz="3200" b="1" dirty="0"/>
            </a:p>
          </p:txBody>
        </p:sp>
        <p:sp>
          <p:nvSpPr>
            <p:cNvPr id="14" name="テキスト ボックス 13"/>
            <p:cNvSpPr txBox="1"/>
            <p:nvPr/>
          </p:nvSpPr>
          <p:spPr>
            <a:xfrm rot="5400000">
              <a:off x="3777651" y="1135227"/>
              <a:ext cx="278747" cy="605996"/>
            </a:xfrm>
            <a:prstGeom prst="rect">
              <a:avLst/>
            </a:prstGeom>
            <a:noFill/>
          </p:spPr>
          <p:txBody>
            <a:bodyPr wrap="none" rtlCol="0">
              <a:spAutoFit/>
            </a:bodyPr>
            <a:lstStyle/>
            <a:p>
              <a:r>
                <a:rPr kumimoji="1" lang="en-US" altLang="ja-JP" sz="3200" b="1" dirty="0" smtClean="0"/>
                <a:t>j</a:t>
              </a:r>
              <a:endParaRPr kumimoji="1" lang="ja-JP" altLang="en-US" sz="3200" b="1" dirty="0"/>
            </a:p>
          </p:txBody>
        </p:sp>
        <p:cxnSp>
          <p:nvCxnSpPr>
            <p:cNvPr id="19" name="直線コネクタ 18"/>
            <p:cNvCxnSpPr/>
            <p:nvPr/>
          </p:nvCxnSpPr>
          <p:spPr>
            <a:xfrm rot="5400000" flipV="1">
              <a:off x="4746348" y="-987398"/>
              <a:ext cx="1896408" cy="6914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rot="5400000">
              <a:off x="8068122" y="2612094"/>
              <a:ext cx="303496" cy="605996"/>
            </a:xfrm>
            <a:prstGeom prst="rect">
              <a:avLst/>
            </a:prstGeom>
            <a:noFill/>
          </p:spPr>
          <p:txBody>
            <a:bodyPr wrap="none" rtlCol="0">
              <a:spAutoFit/>
            </a:bodyPr>
            <a:lstStyle/>
            <a:p>
              <a:r>
                <a:rPr kumimoji="1" lang="en-US" altLang="ja-JP" sz="3200" b="1" dirty="0" smtClean="0"/>
                <a:t>f</a:t>
              </a:r>
              <a:endParaRPr kumimoji="1" lang="ja-JP" altLang="en-US" sz="3200" b="1" dirty="0"/>
            </a:p>
          </p:txBody>
        </p:sp>
        <p:sp>
          <p:nvSpPr>
            <p:cNvPr id="34" name="テキスト ボックス 33"/>
            <p:cNvSpPr txBox="1"/>
            <p:nvPr/>
          </p:nvSpPr>
          <p:spPr>
            <a:xfrm rot="5400000">
              <a:off x="2697003" y="1627111"/>
              <a:ext cx="275653" cy="605996"/>
            </a:xfrm>
            <a:prstGeom prst="rect">
              <a:avLst/>
            </a:prstGeom>
            <a:noFill/>
          </p:spPr>
          <p:txBody>
            <a:bodyPr wrap="none" rtlCol="0">
              <a:spAutoFit/>
            </a:bodyPr>
            <a:lstStyle/>
            <a:p>
              <a:r>
                <a:rPr kumimoji="1" lang="en-US" altLang="ja-JP" sz="3200" b="1" dirty="0" smtClean="0"/>
                <a:t>l</a:t>
              </a:r>
              <a:endParaRPr kumimoji="1" lang="ja-JP" altLang="en-US" sz="3200" b="1" dirty="0"/>
            </a:p>
          </p:txBody>
        </p:sp>
        <p:sp>
          <p:nvSpPr>
            <p:cNvPr id="35" name="テキスト ボックス 34"/>
            <p:cNvSpPr txBox="1"/>
            <p:nvPr/>
          </p:nvSpPr>
          <p:spPr>
            <a:xfrm rot="5400000">
              <a:off x="8024810" y="3083180"/>
              <a:ext cx="390121" cy="605996"/>
            </a:xfrm>
            <a:prstGeom prst="rect">
              <a:avLst/>
            </a:prstGeom>
            <a:noFill/>
          </p:spPr>
          <p:txBody>
            <a:bodyPr wrap="none" rtlCol="0">
              <a:spAutoFit/>
            </a:bodyPr>
            <a:lstStyle/>
            <a:p>
              <a:r>
                <a:rPr kumimoji="1" lang="en-US" altLang="ja-JP" sz="3200" b="1" dirty="0" smtClean="0"/>
                <a:t>h</a:t>
              </a:r>
              <a:endParaRPr kumimoji="1" lang="ja-JP" altLang="en-US" sz="3200" b="1" dirty="0"/>
            </a:p>
          </p:txBody>
        </p:sp>
        <p:sp>
          <p:nvSpPr>
            <p:cNvPr id="36" name="テキスト ボックス 35"/>
            <p:cNvSpPr txBox="1"/>
            <p:nvPr/>
          </p:nvSpPr>
          <p:spPr>
            <a:xfrm rot="5400000">
              <a:off x="2801054" y="1218623"/>
              <a:ext cx="275653" cy="605996"/>
            </a:xfrm>
            <a:prstGeom prst="rect">
              <a:avLst/>
            </a:prstGeom>
            <a:noFill/>
          </p:spPr>
          <p:txBody>
            <a:bodyPr wrap="none" rtlCol="0">
              <a:spAutoFit/>
            </a:bodyPr>
            <a:lstStyle/>
            <a:p>
              <a:r>
                <a:rPr lang="en-US" altLang="ja-JP" sz="3200" b="1" dirty="0"/>
                <a:t>i</a:t>
              </a:r>
              <a:endParaRPr kumimoji="1" lang="ja-JP" altLang="en-US" sz="3200" b="1" dirty="0"/>
            </a:p>
          </p:txBody>
        </p:sp>
      </p:grpSp>
      <p:sp>
        <p:nvSpPr>
          <p:cNvPr id="26" name="テキスト ボックス 25"/>
          <p:cNvSpPr txBox="1"/>
          <p:nvPr/>
        </p:nvSpPr>
        <p:spPr>
          <a:xfrm>
            <a:off x="207974" y="1354756"/>
            <a:ext cx="3139889" cy="954107"/>
          </a:xfrm>
          <a:prstGeom prst="rect">
            <a:avLst/>
          </a:prstGeom>
          <a:solidFill>
            <a:srgbClr val="FFFF00"/>
          </a:solidFill>
        </p:spPr>
        <p:txBody>
          <a:bodyPr wrap="square" rtlCol="0">
            <a:spAutoFit/>
          </a:bodyPr>
          <a:lstStyle/>
          <a:p>
            <a:r>
              <a:rPr kumimoji="1" lang="en-US" altLang="ja-JP" sz="2800" dirty="0" smtClean="0">
                <a:solidFill>
                  <a:sysClr val="windowText" lastClr="000000"/>
                </a:solidFill>
              </a:rPr>
              <a:t>2</a:t>
            </a:r>
            <a:r>
              <a:rPr kumimoji="1" lang="ja-JP" altLang="en-US" sz="2800" dirty="0" smtClean="0">
                <a:solidFill>
                  <a:sysClr val="windowText" lastClr="000000"/>
                </a:solidFill>
              </a:rPr>
              <a:t>直線が平行ならば同位角は等しい。</a:t>
            </a:r>
            <a:endParaRPr kumimoji="1" lang="ja-JP" altLang="en-US" sz="2800" dirty="0">
              <a:solidFill>
                <a:sysClr val="windowText" lastClr="000000"/>
              </a:solidFill>
            </a:endParaRPr>
          </a:p>
        </p:txBody>
      </p:sp>
      <p:sp>
        <p:nvSpPr>
          <p:cNvPr id="30" name="テキスト ボックス 29"/>
          <p:cNvSpPr txBox="1"/>
          <p:nvPr/>
        </p:nvSpPr>
        <p:spPr>
          <a:xfrm>
            <a:off x="157739" y="5735349"/>
            <a:ext cx="3139888" cy="954107"/>
          </a:xfrm>
          <a:prstGeom prst="rect">
            <a:avLst/>
          </a:prstGeom>
          <a:solidFill>
            <a:srgbClr val="FFFF00"/>
          </a:solidFill>
        </p:spPr>
        <p:txBody>
          <a:bodyPr wrap="square" rtlCol="0">
            <a:spAutoFit/>
          </a:bodyPr>
          <a:lstStyle/>
          <a:p>
            <a:r>
              <a:rPr kumimoji="1" lang="en-US" altLang="ja-JP" sz="2800" dirty="0" smtClean="0">
                <a:solidFill>
                  <a:sysClr val="windowText" lastClr="000000"/>
                </a:solidFill>
              </a:rPr>
              <a:t>2</a:t>
            </a:r>
            <a:r>
              <a:rPr kumimoji="1" lang="ja-JP" altLang="en-US" sz="2800" dirty="0" smtClean="0">
                <a:solidFill>
                  <a:sysClr val="windowText" lastClr="000000"/>
                </a:solidFill>
              </a:rPr>
              <a:t>直線が平行ならば錯角は等しい。</a:t>
            </a:r>
            <a:endParaRPr kumimoji="1" lang="ja-JP" altLang="en-US" sz="2800" dirty="0">
              <a:solidFill>
                <a:sysClr val="windowText" lastClr="000000"/>
              </a:solidFill>
            </a:endParaRPr>
          </a:p>
        </p:txBody>
      </p:sp>
      <p:sp>
        <p:nvSpPr>
          <p:cNvPr id="37" name="フリーフォーム 36"/>
          <p:cNvSpPr/>
          <p:nvPr/>
        </p:nvSpPr>
        <p:spPr>
          <a:xfrm>
            <a:off x="6918593" y="1145754"/>
            <a:ext cx="385590" cy="385591"/>
          </a:xfrm>
          <a:custGeom>
            <a:avLst/>
            <a:gdLst>
              <a:gd name="connsiteX0" fmla="*/ 0 w 385590"/>
              <a:gd name="connsiteY0" fmla="*/ 0 h 385591"/>
              <a:gd name="connsiteX1" fmla="*/ 385590 w 385590"/>
              <a:gd name="connsiteY1" fmla="*/ 198304 h 385591"/>
              <a:gd name="connsiteX2" fmla="*/ 22034 w 385590"/>
              <a:gd name="connsiteY2" fmla="*/ 385591 h 385591"/>
            </a:gdLst>
            <a:ahLst/>
            <a:cxnLst>
              <a:cxn ang="0">
                <a:pos x="connsiteX0" y="connsiteY0"/>
              </a:cxn>
              <a:cxn ang="0">
                <a:pos x="connsiteX1" y="connsiteY1"/>
              </a:cxn>
              <a:cxn ang="0">
                <a:pos x="connsiteX2" y="connsiteY2"/>
              </a:cxn>
            </a:cxnLst>
            <a:rect l="l" t="t" r="r" b="b"/>
            <a:pathLst>
              <a:path w="385590" h="385591">
                <a:moveTo>
                  <a:pt x="0" y="0"/>
                </a:moveTo>
                <a:lnTo>
                  <a:pt x="385590" y="198304"/>
                </a:lnTo>
                <a:lnTo>
                  <a:pt x="22034" y="38559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p:cNvSpPr/>
          <p:nvPr/>
        </p:nvSpPr>
        <p:spPr>
          <a:xfrm>
            <a:off x="7026925" y="5775886"/>
            <a:ext cx="385590" cy="385591"/>
          </a:xfrm>
          <a:custGeom>
            <a:avLst/>
            <a:gdLst>
              <a:gd name="connsiteX0" fmla="*/ 0 w 385590"/>
              <a:gd name="connsiteY0" fmla="*/ 0 h 385591"/>
              <a:gd name="connsiteX1" fmla="*/ 385590 w 385590"/>
              <a:gd name="connsiteY1" fmla="*/ 198304 h 385591"/>
              <a:gd name="connsiteX2" fmla="*/ 22034 w 385590"/>
              <a:gd name="connsiteY2" fmla="*/ 385591 h 385591"/>
            </a:gdLst>
            <a:ahLst/>
            <a:cxnLst>
              <a:cxn ang="0">
                <a:pos x="connsiteX0" y="connsiteY0"/>
              </a:cxn>
              <a:cxn ang="0">
                <a:pos x="connsiteX1" y="connsiteY1"/>
              </a:cxn>
              <a:cxn ang="0">
                <a:pos x="connsiteX2" y="connsiteY2"/>
              </a:cxn>
            </a:cxnLst>
            <a:rect l="l" t="t" r="r" b="b"/>
            <a:pathLst>
              <a:path w="385590" h="385591">
                <a:moveTo>
                  <a:pt x="0" y="0"/>
                </a:moveTo>
                <a:lnTo>
                  <a:pt x="385590" y="198304"/>
                </a:lnTo>
                <a:lnTo>
                  <a:pt x="22034" y="38559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弧 40"/>
          <p:cNvSpPr/>
          <p:nvPr/>
        </p:nvSpPr>
        <p:spPr>
          <a:xfrm rot="6800494">
            <a:off x="5238440" y="1000331"/>
            <a:ext cx="722137" cy="708849"/>
          </a:xfrm>
          <a:prstGeom prst="arc">
            <a:avLst>
              <a:gd name="adj1" fmla="val 14808785"/>
              <a:gd name="adj2" fmla="val 21141108"/>
            </a:avLst>
          </a:prstGeom>
          <a:solidFill>
            <a:srgbClr val="EB05CA"/>
          </a:solidFill>
          <a:ln>
            <a:solidFill>
              <a:srgbClr val="EB05C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円弧 41"/>
          <p:cNvSpPr/>
          <p:nvPr/>
        </p:nvSpPr>
        <p:spPr>
          <a:xfrm rot="17480375">
            <a:off x="3905522" y="5634612"/>
            <a:ext cx="722137" cy="708849"/>
          </a:xfrm>
          <a:prstGeom prst="arc">
            <a:avLst>
              <a:gd name="adj1" fmla="val 15000675"/>
              <a:gd name="adj2" fmla="val 21141108"/>
            </a:avLst>
          </a:prstGeom>
          <a:solidFill>
            <a:srgbClr val="EB05CA"/>
          </a:solidFill>
          <a:ln>
            <a:solidFill>
              <a:srgbClr val="EB05C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946558" y="2816499"/>
            <a:ext cx="1678107" cy="523220"/>
          </a:xfrm>
          <a:prstGeom prst="rect">
            <a:avLst/>
          </a:prstGeom>
          <a:noFill/>
        </p:spPr>
        <p:txBody>
          <a:bodyPr wrap="square" rtlCol="0">
            <a:spAutoFit/>
          </a:bodyPr>
          <a:lstStyle/>
          <a:p>
            <a:r>
              <a:rPr kumimoji="1" lang="ja-JP" altLang="en-US" sz="2800" dirty="0" smtClean="0">
                <a:solidFill>
                  <a:sysClr val="windowText" lastClr="000000"/>
                </a:solidFill>
              </a:rPr>
              <a:t>∠ｇ＝∠ｌ</a:t>
            </a:r>
            <a:endParaRPr kumimoji="1" lang="ja-JP" altLang="en-US" sz="2800" dirty="0">
              <a:solidFill>
                <a:sysClr val="windowText" lastClr="000000"/>
              </a:solidFill>
            </a:endParaRPr>
          </a:p>
        </p:txBody>
      </p:sp>
      <p:cxnSp>
        <p:nvCxnSpPr>
          <p:cNvPr id="3" name="直線矢印コネクタ 2"/>
          <p:cNvCxnSpPr/>
          <p:nvPr/>
        </p:nvCxnSpPr>
        <p:spPr>
          <a:xfrm>
            <a:off x="1785611" y="2384884"/>
            <a:ext cx="0" cy="3960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1777918" y="3273556"/>
            <a:ext cx="0" cy="3960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07974" y="3669600"/>
            <a:ext cx="3039418" cy="954107"/>
          </a:xfrm>
          <a:prstGeom prst="rect">
            <a:avLst/>
          </a:prstGeom>
          <a:noFill/>
        </p:spPr>
        <p:txBody>
          <a:bodyPr wrap="square" rtlCol="0">
            <a:spAutoFit/>
          </a:bodyPr>
          <a:lstStyle/>
          <a:p>
            <a:r>
              <a:rPr kumimoji="1" lang="ja-JP" altLang="en-US" sz="2800" dirty="0" smtClean="0">
                <a:solidFill>
                  <a:sysClr val="windowText" lastClr="000000"/>
                </a:solidFill>
              </a:rPr>
              <a:t>対頂角なので</a:t>
            </a:r>
            <a:endParaRPr kumimoji="1" lang="en-US" altLang="ja-JP" sz="2800" dirty="0" smtClean="0">
              <a:solidFill>
                <a:sysClr val="windowText" lastClr="000000"/>
              </a:solidFill>
            </a:endParaRPr>
          </a:p>
          <a:p>
            <a:r>
              <a:rPr lang="ja-JP" altLang="en-US" sz="2800" dirty="0">
                <a:solidFill>
                  <a:sysClr val="windowText" lastClr="000000"/>
                </a:solidFill>
              </a:rPr>
              <a:t>　</a:t>
            </a:r>
            <a:r>
              <a:rPr lang="ja-JP" altLang="en-US" sz="2800" dirty="0" smtClean="0">
                <a:solidFill>
                  <a:sysClr val="windowText" lastClr="000000"/>
                </a:solidFill>
              </a:rPr>
              <a:t>　　</a:t>
            </a:r>
            <a:r>
              <a:rPr kumimoji="1" lang="ja-JP" altLang="en-US" sz="2800" dirty="0" smtClean="0">
                <a:solidFill>
                  <a:sysClr val="windowText" lastClr="000000"/>
                </a:solidFill>
              </a:rPr>
              <a:t>∠ｌ＝∠ｊ</a:t>
            </a:r>
            <a:endParaRPr kumimoji="1" lang="ja-JP" altLang="en-US" sz="2800" dirty="0">
              <a:solidFill>
                <a:sysClr val="windowText" lastClr="000000"/>
              </a:solidFill>
            </a:endParaRPr>
          </a:p>
        </p:txBody>
      </p:sp>
      <p:cxnSp>
        <p:nvCxnSpPr>
          <p:cNvPr id="43" name="直線矢印コネクタ 42"/>
          <p:cNvCxnSpPr/>
          <p:nvPr/>
        </p:nvCxnSpPr>
        <p:spPr>
          <a:xfrm>
            <a:off x="1727683" y="4548693"/>
            <a:ext cx="0" cy="3960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888629" y="5006292"/>
            <a:ext cx="1678107" cy="523220"/>
          </a:xfrm>
          <a:prstGeom prst="rect">
            <a:avLst/>
          </a:prstGeom>
          <a:noFill/>
        </p:spPr>
        <p:txBody>
          <a:bodyPr wrap="square" rtlCol="0">
            <a:spAutoFit/>
          </a:bodyPr>
          <a:lstStyle/>
          <a:p>
            <a:r>
              <a:rPr kumimoji="1" lang="ja-JP" altLang="en-US" sz="2800" dirty="0" smtClean="0">
                <a:solidFill>
                  <a:sysClr val="windowText" lastClr="000000"/>
                </a:solidFill>
              </a:rPr>
              <a:t>∠ｇ＝∠ｊ</a:t>
            </a:r>
            <a:endParaRPr kumimoji="1" lang="ja-JP" altLang="en-US" sz="2800" dirty="0">
              <a:solidFill>
                <a:sysClr val="windowText" lastClr="000000"/>
              </a:solidFill>
            </a:endParaRPr>
          </a:p>
        </p:txBody>
      </p:sp>
    </p:spTree>
    <p:extLst>
      <p:ext uri="{BB962C8B-B14F-4D97-AF65-F5344CB8AC3E}">
        <p14:creationId xmlns:p14="http://schemas.microsoft.com/office/powerpoint/2010/main" val="2519160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p:cNvGrpSpPr/>
          <p:nvPr/>
        </p:nvGrpSpPr>
        <p:grpSpPr>
          <a:xfrm rot="16200000">
            <a:off x="2735485" y="1145579"/>
            <a:ext cx="6672313" cy="4752528"/>
            <a:chOff x="2237330" y="1191266"/>
            <a:chExt cx="6914444" cy="4752528"/>
          </a:xfrm>
        </p:grpSpPr>
        <p:sp>
          <p:nvSpPr>
            <p:cNvPr id="4" name="正方形/長方形 3"/>
            <p:cNvSpPr/>
            <p:nvPr/>
          </p:nvSpPr>
          <p:spPr>
            <a:xfrm>
              <a:off x="3131840" y="1191266"/>
              <a:ext cx="4819186" cy="4752528"/>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p:cNvCxnSpPr/>
            <p:nvPr/>
          </p:nvCxnSpPr>
          <p:spPr>
            <a:xfrm>
              <a:off x="3131840" y="1767330"/>
              <a:ext cx="5040560" cy="1368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rot="5400000">
              <a:off x="7625047" y="2558113"/>
              <a:ext cx="377746" cy="605996"/>
            </a:xfrm>
            <a:prstGeom prst="rect">
              <a:avLst/>
            </a:prstGeom>
            <a:noFill/>
          </p:spPr>
          <p:txBody>
            <a:bodyPr wrap="none" rtlCol="0">
              <a:spAutoFit/>
            </a:bodyPr>
            <a:lstStyle/>
            <a:p>
              <a:r>
                <a:rPr kumimoji="1" lang="en-US" altLang="ja-JP" sz="3200" b="1" dirty="0" smtClean="0"/>
                <a:t>e</a:t>
              </a:r>
              <a:endParaRPr kumimoji="1" lang="ja-JP" altLang="en-US" sz="3200" b="1" dirty="0"/>
            </a:p>
          </p:txBody>
        </p:sp>
        <p:sp>
          <p:nvSpPr>
            <p:cNvPr id="12" name="テキスト ボックス 11"/>
            <p:cNvSpPr txBox="1"/>
            <p:nvPr/>
          </p:nvSpPr>
          <p:spPr>
            <a:xfrm rot="5400000">
              <a:off x="3221951" y="1783317"/>
              <a:ext cx="368465" cy="605996"/>
            </a:xfrm>
            <a:prstGeom prst="rect">
              <a:avLst/>
            </a:prstGeom>
            <a:noFill/>
          </p:spPr>
          <p:txBody>
            <a:bodyPr wrap="none" rtlCol="0">
              <a:spAutoFit/>
            </a:bodyPr>
            <a:lstStyle/>
            <a:p>
              <a:r>
                <a:rPr lang="en-US" altLang="ja-JP" sz="3200" b="1" dirty="0" smtClean="0"/>
                <a:t>k</a:t>
              </a:r>
              <a:endParaRPr kumimoji="1" lang="ja-JP" altLang="en-US" sz="3200" b="1" dirty="0"/>
            </a:p>
          </p:txBody>
        </p:sp>
        <p:sp>
          <p:nvSpPr>
            <p:cNvPr id="13" name="テキスト ボックス 12"/>
            <p:cNvSpPr txBox="1"/>
            <p:nvPr/>
          </p:nvSpPr>
          <p:spPr>
            <a:xfrm rot="5400000">
              <a:off x="7471392" y="3194927"/>
              <a:ext cx="365371" cy="605996"/>
            </a:xfrm>
            <a:prstGeom prst="rect">
              <a:avLst/>
            </a:prstGeom>
            <a:noFill/>
          </p:spPr>
          <p:txBody>
            <a:bodyPr wrap="none" rtlCol="0">
              <a:spAutoFit/>
            </a:bodyPr>
            <a:lstStyle/>
            <a:p>
              <a:r>
                <a:rPr kumimoji="1" lang="en-US" altLang="ja-JP" sz="3200" b="1" dirty="0" smtClean="0"/>
                <a:t>g</a:t>
              </a:r>
              <a:endParaRPr kumimoji="1" lang="ja-JP" altLang="en-US" sz="3200" b="1" dirty="0"/>
            </a:p>
          </p:txBody>
        </p:sp>
        <p:sp>
          <p:nvSpPr>
            <p:cNvPr id="14" name="テキスト ボックス 13"/>
            <p:cNvSpPr txBox="1"/>
            <p:nvPr/>
          </p:nvSpPr>
          <p:spPr>
            <a:xfrm rot="5400000">
              <a:off x="3624748" y="1220170"/>
              <a:ext cx="278747" cy="605996"/>
            </a:xfrm>
            <a:prstGeom prst="rect">
              <a:avLst/>
            </a:prstGeom>
            <a:noFill/>
          </p:spPr>
          <p:txBody>
            <a:bodyPr wrap="none" rtlCol="0">
              <a:spAutoFit/>
            </a:bodyPr>
            <a:lstStyle/>
            <a:p>
              <a:r>
                <a:rPr kumimoji="1" lang="en-US" altLang="ja-JP" sz="3200" b="1" dirty="0" smtClean="0"/>
                <a:t>j</a:t>
              </a:r>
              <a:endParaRPr kumimoji="1" lang="ja-JP" altLang="en-US" sz="3200" b="1" dirty="0"/>
            </a:p>
          </p:txBody>
        </p:sp>
        <p:cxnSp>
          <p:nvCxnSpPr>
            <p:cNvPr id="19" name="直線コネクタ 18"/>
            <p:cNvCxnSpPr/>
            <p:nvPr/>
          </p:nvCxnSpPr>
          <p:spPr>
            <a:xfrm rot="5400000" flipV="1">
              <a:off x="4746348" y="-987398"/>
              <a:ext cx="1896408" cy="6914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rot="5400000">
              <a:off x="8068122" y="2612094"/>
              <a:ext cx="303496" cy="605996"/>
            </a:xfrm>
            <a:prstGeom prst="rect">
              <a:avLst/>
            </a:prstGeom>
            <a:noFill/>
          </p:spPr>
          <p:txBody>
            <a:bodyPr wrap="none" rtlCol="0">
              <a:spAutoFit/>
            </a:bodyPr>
            <a:lstStyle/>
            <a:p>
              <a:r>
                <a:rPr kumimoji="1" lang="en-US" altLang="ja-JP" sz="3200" b="1" dirty="0" smtClean="0"/>
                <a:t>f</a:t>
              </a:r>
              <a:endParaRPr kumimoji="1" lang="ja-JP" altLang="en-US" sz="3200" b="1" dirty="0"/>
            </a:p>
          </p:txBody>
        </p:sp>
        <p:sp>
          <p:nvSpPr>
            <p:cNvPr id="34" name="テキスト ボックス 33"/>
            <p:cNvSpPr txBox="1"/>
            <p:nvPr/>
          </p:nvSpPr>
          <p:spPr>
            <a:xfrm rot="5400000">
              <a:off x="2557920" y="1829723"/>
              <a:ext cx="275653" cy="605996"/>
            </a:xfrm>
            <a:prstGeom prst="rect">
              <a:avLst/>
            </a:prstGeom>
            <a:noFill/>
          </p:spPr>
          <p:txBody>
            <a:bodyPr wrap="none" rtlCol="0">
              <a:spAutoFit/>
            </a:bodyPr>
            <a:lstStyle/>
            <a:p>
              <a:r>
                <a:rPr kumimoji="1" lang="en-US" altLang="ja-JP" sz="3200" b="1" dirty="0" smtClean="0"/>
                <a:t>l</a:t>
              </a:r>
              <a:endParaRPr kumimoji="1" lang="ja-JP" altLang="en-US" sz="3200" b="1" dirty="0"/>
            </a:p>
          </p:txBody>
        </p:sp>
        <p:sp>
          <p:nvSpPr>
            <p:cNvPr id="35" name="テキスト ボックス 34"/>
            <p:cNvSpPr txBox="1"/>
            <p:nvPr/>
          </p:nvSpPr>
          <p:spPr>
            <a:xfrm rot="5400000">
              <a:off x="7961807" y="3027545"/>
              <a:ext cx="390121" cy="605996"/>
            </a:xfrm>
            <a:prstGeom prst="rect">
              <a:avLst/>
            </a:prstGeom>
            <a:noFill/>
          </p:spPr>
          <p:txBody>
            <a:bodyPr wrap="none" rtlCol="0">
              <a:spAutoFit/>
            </a:bodyPr>
            <a:lstStyle/>
            <a:p>
              <a:r>
                <a:rPr kumimoji="1" lang="en-US" altLang="ja-JP" sz="3200" b="1" dirty="0" smtClean="0"/>
                <a:t>h</a:t>
              </a:r>
              <a:endParaRPr kumimoji="1" lang="ja-JP" altLang="en-US" sz="3200" b="1" dirty="0"/>
            </a:p>
          </p:txBody>
        </p:sp>
        <p:sp>
          <p:nvSpPr>
            <p:cNvPr id="36" name="テキスト ボックス 35"/>
            <p:cNvSpPr txBox="1"/>
            <p:nvPr/>
          </p:nvSpPr>
          <p:spPr>
            <a:xfrm rot="5400000">
              <a:off x="2801054" y="1218623"/>
              <a:ext cx="275653" cy="605996"/>
            </a:xfrm>
            <a:prstGeom prst="rect">
              <a:avLst/>
            </a:prstGeom>
            <a:noFill/>
          </p:spPr>
          <p:txBody>
            <a:bodyPr wrap="none" rtlCol="0">
              <a:spAutoFit/>
            </a:bodyPr>
            <a:lstStyle/>
            <a:p>
              <a:r>
                <a:rPr lang="en-US" altLang="ja-JP" sz="3200" b="1" dirty="0"/>
                <a:t>i</a:t>
              </a:r>
              <a:endParaRPr kumimoji="1" lang="ja-JP" altLang="en-US" sz="3200" b="1" dirty="0"/>
            </a:p>
          </p:txBody>
        </p:sp>
      </p:grpSp>
      <p:sp>
        <p:nvSpPr>
          <p:cNvPr id="26" name="テキスト ボックス 25"/>
          <p:cNvSpPr txBox="1"/>
          <p:nvPr/>
        </p:nvSpPr>
        <p:spPr>
          <a:xfrm>
            <a:off x="207974" y="1354756"/>
            <a:ext cx="3283906" cy="523220"/>
          </a:xfrm>
          <a:prstGeom prst="rect">
            <a:avLst/>
          </a:prstGeom>
          <a:noFill/>
        </p:spPr>
        <p:txBody>
          <a:bodyPr wrap="square" rtlCol="0">
            <a:spAutoFit/>
          </a:bodyPr>
          <a:lstStyle/>
          <a:p>
            <a:r>
              <a:rPr kumimoji="1" lang="ja-JP" altLang="en-US" sz="2800" dirty="0" smtClean="0">
                <a:solidFill>
                  <a:sysClr val="windowText" lastClr="000000"/>
                </a:solidFill>
              </a:rPr>
              <a:t>錯角∠ｇ＝∠ｊならば</a:t>
            </a:r>
            <a:endParaRPr kumimoji="1" lang="ja-JP" altLang="en-US" sz="2800" dirty="0">
              <a:solidFill>
                <a:sysClr val="windowText" lastClr="000000"/>
              </a:solidFill>
            </a:endParaRPr>
          </a:p>
        </p:txBody>
      </p:sp>
      <p:sp>
        <p:nvSpPr>
          <p:cNvPr id="30" name="テキスト ボックス 29"/>
          <p:cNvSpPr txBox="1"/>
          <p:nvPr/>
        </p:nvSpPr>
        <p:spPr>
          <a:xfrm>
            <a:off x="175802" y="2293231"/>
            <a:ext cx="3139888" cy="954107"/>
          </a:xfrm>
          <a:prstGeom prst="rect">
            <a:avLst/>
          </a:prstGeom>
          <a:noFill/>
        </p:spPr>
        <p:txBody>
          <a:bodyPr wrap="square" rtlCol="0">
            <a:spAutoFit/>
          </a:bodyPr>
          <a:lstStyle/>
          <a:p>
            <a:r>
              <a:rPr kumimoji="1" lang="ja-JP" altLang="en-US" sz="2800" dirty="0" smtClean="0">
                <a:solidFill>
                  <a:sysClr val="windowText" lastClr="000000"/>
                </a:solidFill>
              </a:rPr>
              <a:t>対頂角なので</a:t>
            </a:r>
            <a:endParaRPr kumimoji="1" lang="en-US" altLang="ja-JP" sz="2800" dirty="0" smtClean="0">
              <a:solidFill>
                <a:sysClr val="windowText" lastClr="000000"/>
              </a:solidFill>
            </a:endParaRPr>
          </a:p>
          <a:p>
            <a:r>
              <a:rPr lang="ja-JP" altLang="en-US" sz="2800" dirty="0" smtClean="0">
                <a:solidFill>
                  <a:sysClr val="windowText" lastClr="000000"/>
                </a:solidFill>
              </a:rPr>
              <a:t>∠ｊ＝∠ｌ</a:t>
            </a:r>
            <a:endParaRPr kumimoji="1" lang="ja-JP" altLang="en-US" sz="2800" dirty="0">
              <a:solidFill>
                <a:sysClr val="windowText" lastClr="000000"/>
              </a:solidFill>
            </a:endParaRPr>
          </a:p>
        </p:txBody>
      </p:sp>
      <p:sp>
        <p:nvSpPr>
          <p:cNvPr id="37" name="フリーフォーム 36"/>
          <p:cNvSpPr/>
          <p:nvPr/>
        </p:nvSpPr>
        <p:spPr>
          <a:xfrm>
            <a:off x="6918593" y="1145754"/>
            <a:ext cx="385590" cy="385591"/>
          </a:xfrm>
          <a:custGeom>
            <a:avLst/>
            <a:gdLst>
              <a:gd name="connsiteX0" fmla="*/ 0 w 385590"/>
              <a:gd name="connsiteY0" fmla="*/ 0 h 385591"/>
              <a:gd name="connsiteX1" fmla="*/ 385590 w 385590"/>
              <a:gd name="connsiteY1" fmla="*/ 198304 h 385591"/>
              <a:gd name="connsiteX2" fmla="*/ 22034 w 385590"/>
              <a:gd name="connsiteY2" fmla="*/ 385591 h 385591"/>
            </a:gdLst>
            <a:ahLst/>
            <a:cxnLst>
              <a:cxn ang="0">
                <a:pos x="connsiteX0" y="connsiteY0"/>
              </a:cxn>
              <a:cxn ang="0">
                <a:pos x="connsiteX1" y="connsiteY1"/>
              </a:cxn>
              <a:cxn ang="0">
                <a:pos x="connsiteX2" y="connsiteY2"/>
              </a:cxn>
            </a:cxnLst>
            <a:rect l="l" t="t" r="r" b="b"/>
            <a:pathLst>
              <a:path w="385590" h="385591">
                <a:moveTo>
                  <a:pt x="0" y="0"/>
                </a:moveTo>
                <a:lnTo>
                  <a:pt x="385590" y="198304"/>
                </a:lnTo>
                <a:lnTo>
                  <a:pt x="22034" y="38559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p:cNvSpPr/>
          <p:nvPr/>
        </p:nvSpPr>
        <p:spPr>
          <a:xfrm>
            <a:off x="7026925" y="5775886"/>
            <a:ext cx="385590" cy="385591"/>
          </a:xfrm>
          <a:custGeom>
            <a:avLst/>
            <a:gdLst>
              <a:gd name="connsiteX0" fmla="*/ 0 w 385590"/>
              <a:gd name="connsiteY0" fmla="*/ 0 h 385591"/>
              <a:gd name="connsiteX1" fmla="*/ 385590 w 385590"/>
              <a:gd name="connsiteY1" fmla="*/ 198304 h 385591"/>
              <a:gd name="connsiteX2" fmla="*/ 22034 w 385590"/>
              <a:gd name="connsiteY2" fmla="*/ 385591 h 385591"/>
            </a:gdLst>
            <a:ahLst/>
            <a:cxnLst>
              <a:cxn ang="0">
                <a:pos x="connsiteX0" y="connsiteY0"/>
              </a:cxn>
              <a:cxn ang="0">
                <a:pos x="connsiteX1" y="connsiteY1"/>
              </a:cxn>
              <a:cxn ang="0">
                <a:pos x="connsiteX2" y="connsiteY2"/>
              </a:cxn>
            </a:cxnLst>
            <a:rect l="l" t="t" r="r" b="b"/>
            <a:pathLst>
              <a:path w="385590" h="385591">
                <a:moveTo>
                  <a:pt x="0" y="0"/>
                </a:moveTo>
                <a:lnTo>
                  <a:pt x="385590" y="198304"/>
                </a:lnTo>
                <a:lnTo>
                  <a:pt x="22034" y="38559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弧 40"/>
          <p:cNvSpPr/>
          <p:nvPr/>
        </p:nvSpPr>
        <p:spPr>
          <a:xfrm rot="6800494">
            <a:off x="5238440" y="1000331"/>
            <a:ext cx="722137" cy="708849"/>
          </a:xfrm>
          <a:prstGeom prst="arc">
            <a:avLst>
              <a:gd name="adj1" fmla="val 14808785"/>
              <a:gd name="adj2" fmla="val 21141108"/>
            </a:avLst>
          </a:prstGeom>
          <a:solidFill>
            <a:srgbClr val="EB05CA"/>
          </a:solidFill>
          <a:ln>
            <a:solidFill>
              <a:srgbClr val="EB05C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円弧 41"/>
          <p:cNvSpPr/>
          <p:nvPr/>
        </p:nvSpPr>
        <p:spPr>
          <a:xfrm rot="17625036">
            <a:off x="3904942" y="5640389"/>
            <a:ext cx="722137" cy="708849"/>
          </a:xfrm>
          <a:prstGeom prst="arc">
            <a:avLst>
              <a:gd name="adj1" fmla="val 14808785"/>
              <a:gd name="adj2" fmla="val 21141108"/>
            </a:avLst>
          </a:prstGeom>
          <a:solidFill>
            <a:srgbClr val="EB05CA"/>
          </a:solidFill>
          <a:ln>
            <a:solidFill>
              <a:srgbClr val="EB05C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207974" y="3659809"/>
            <a:ext cx="3139889" cy="954107"/>
          </a:xfrm>
          <a:prstGeom prst="rect">
            <a:avLst/>
          </a:prstGeom>
          <a:noFill/>
        </p:spPr>
        <p:txBody>
          <a:bodyPr wrap="square" rtlCol="0">
            <a:spAutoFit/>
          </a:bodyPr>
          <a:lstStyle/>
          <a:p>
            <a:r>
              <a:rPr kumimoji="1" lang="ja-JP" altLang="en-US" sz="2800" dirty="0" smtClean="0">
                <a:solidFill>
                  <a:sysClr val="windowText" lastClr="000000"/>
                </a:solidFill>
              </a:rPr>
              <a:t>よって∠ｇ＝∠</a:t>
            </a:r>
            <a:r>
              <a:rPr kumimoji="1" lang="ja-JP" altLang="en-US" sz="2800" dirty="0" err="1" smtClean="0">
                <a:solidFill>
                  <a:sysClr val="windowText" lastClr="000000"/>
                </a:solidFill>
              </a:rPr>
              <a:t>ｌ</a:t>
            </a:r>
            <a:endParaRPr kumimoji="1" lang="en-US" altLang="ja-JP" sz="2800" dirty="0" smtClean="0">
              <a:solidFill>
                <a:sysClr val="windowText" lastClr="000000"/>
              </a:solidFill>
            </a:endParaRPr>
          </a:p>
          <a:p>
            <a:r>
              <a:rPr lang="ja-JP" altLang="en-US" sz="2800" dirty="0">
                <a:solidFill>
                  <a:sysClr val="windowText" lastClr="000000"/>
                </a:solidFill>
              </a:rPr>
              <a:t>同位角で</a:t>
            </a:r>
            <a:r>
              <a:rPr lang="ja-JP" altLang="en-US" sz="2800" dirty="0" smtClean="0">
                <a:solidFill>
                  <a:sysClr val="windowText" lastClr="000000"/>
                </a:solidFill>
              </a:rPr>
              <a:t>等しい。</a:t>
            </a:r>
            <a:endParaRPr kumimoji="1" lang="ja-JP" altLang="en-US" sz="2800" dirty="0">
              <a:solidFill>
                <a:sysClr val="windowText" lastClr="000000"/>
              </a:solidFill>
            </a:endParaRPr>
          </a:p>
        </p:txBody>
      </p:sp>
      <p:sp>
        <p:nvSpPr>
          <p:cNvPr id="23" name="テキスト ボックス 22"/>
          <p:cNvSpPr txBox="1"/>
          <p:nvPr/>
        </p:nvSpPr>
        <p:spPr>
          <a:xfrm>
            <a:off x="212481" y="4934521"/>
            <a:ext cx="3139888" cy="954107"/>
          </a:xfrm>
          <a:prstGeom prst="rect">
            <a:avLst/>
          </a:prstGeom>
          <a:solidFill>
            <a:srgbClr val="FFFF00"/>
          </a:solidFill>
        </p:spPr>
        <p:txBody>
          <a:bodyPr wrap="square" rtlCol="0">
            <a:spAutoFit/>
          </a:bodyPr>
          <a:lstStyle/>
          <a:p>
            <a:r>
              <a:rPr kumimoji="1" lang="ja-JP" altLang="en-US" sz="2800" dirty="0" smtClean="0">
                <a:solidFill>
                  <a:sysClr val="windowText" lastClr="000000"/>
                </a:solidFill>
              </a:rPr>
              <a:t>錯角が等しければ</a:t>
            </a:r>
            <a:r>
              <a:rPr kumimoji="1" lang="en-US" altLang="ja-JP" sz="2800" dirty="0" smtClean="0">
                <a:solidFill>
                  <a:sysClr val="windowText" lastClr="000000"/>
                </a:solidFill>
              </a:rPr>
              <a:t>2</a:t>
            </a:r>
            <a:r>
              <a:rPr kumimoji="1" lang="ja-JP" altLang="en-US" sz="2800" dirty="0" smtClean="0">
                <a:solidFill>
                  <a:sysClr val="windowText" lastClr="000000"/>
                </a:solidFill>
              </a:rPr>
              <a:t>直線は平行。</a:t>
            </a:r>
            <a:endParaRPr kumimoji="1" lang="ja-JP" altLang="en-US" sz="2800" dirty="0">
              <a:solidFill>
                <a:sysClr val="windowText" lastClr="000000"/>
              </a:solidFill>
            </a:endParaRPr>
          </a:p>
        </p:txBody>
      </p:sp>
      <p:cxnSp>
        <p:nvCxnSpPr>
          <p:cNvPr id="24" name="直線矢印コネクタ 23"/>
          <p:cNvCxnSpPr/>
          <p:nvPr/>
        </p:nvCxnSpPr>
        <p:spPr>
          <a:xfrm>
            <a:off x="1745746" y="1877976"/>
            <a:ext cx="0" cy="3960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1702232" y="3166745"/>
            <a:ext cx="0" cy="3960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円弧 26"/>
          <p:cNvSpPr/>
          <p:nvPr/>
        </p:nvSpPr>
        <p:spPr>
          <a:xfrm rot="6787936">
            <a:off x="3910372" y="5640387"/>
            <a:ext cx="722137" cy="708849"/>
          </a:xfrm>
          <a:prstGeom prst="arc">
            <a:avLst>
              <a:gd name="adj1" fmla="val 14808785"/>
              <a:gd name="adj2" fmla="val 21141108"/>
            </a:avLst>
          </a:prstGeom>
          <a:solidFill>
            <a:srgbClr val="EB05CA"/>
          </a:solidFill>
          <a:ln>
            <a:solidFill>
              <a:srgbClr val="EB05C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2918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par>
                                <p:cTn id="8" presetID="22" presetClass="entr" presetSubtype="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up)">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7" grpId="0" animBg="1"/>
      <p:bldP spid="38" grpId="0" animBg="1"/>
      <p:bldP spid="22" grpId="0"/>
      <p:bldP spid="23"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8820472" cy="6499701"/>
          </a:xfrm>
        </p:spPr>
        <p:style>
          <a:lnRef idx="1">
            <a:schemeClr val="accent3"/>
          </a:lnRef>
          <a:fillRef idx="2">
            <a:schemeClr val="accent3"/>
          </a:fillRef>
          <a:effectRef idx="1">
            <a:schemeClr val="accent3"/>
          </a:effectRef>
          <a:fontRef idx="minor">
            <a:schemeClr val="dk1"/>
          </a:fontRef>
        </p:style>
        <p:txBody>
          <a:bodyPr anchor="t">
            <a:normAutofit/>
          </a:bodyPr>
          <a:lstStyle/>
          <a:p>
            <a:r>
              <a:rPr kumimoji="1" lang="ja-JP" altLang="en-US" dirty="0" smtClean="0">
                <a:solidFill>
                  <a:srgbClr val="FF0000"/>
                </a:solidFill>
              </a:rPr>
              <a:t>まとめ</a:t>
            </a:r>
            <a:endParaRPr kumimoji="1" lang="ja-JP" altLang="en-US" dirty="0">
              <a:solidFill>
                <a:srgbClr val="FF0000"/>
              </a:solidFill>
            </a:endParaRPr>
          </a:p>
        </p:txBody>
      </p:sp>
      <p:sp>
        <p:nvSpPr>
          <p:cNvPr id="3" name="コンテンツ プレースホルダー 2"/>
          <p:cNvSpPr>
            <a:spLocks noGrp="1"/>
          </p:cNvSpPr>
          <p:nvPr>
            <p:ph idx="1"/>
          </p:nvPr>
        </p:nvSpPr>
        <p:spPr>
          <a:xfrm>
            <a:off x="308779" y="2073413"/>
            <a:ext cx="3106688" cy="604664"/>
          </a:xfrm>
        </p:spPr>
        <p:style>
          <a:lnRef idx="1">
            <a:schemeClr val="accent5"/>
          </a:lnRef>
          <a:fillRef idx="2">
            <a:schemeClr val="accent5"/>
          </a:fillRef>
          <a:effectRef idx="1">
            <a:schemeClr val="accent5"/>
          </a:effectRef>
          <a:fontRef idx="minor">
            <a:schemeClr val="dk1"/>
          </a:fontRef>
        </p:style>
        <p:txBody>
          <a:bodyPr>
            <a:noAutofit/>
          </a:bodyPr>
          <a:lstStyle/>
          <a:p>
            <a:pPr marL="0" indent="0">
              <a:buNone/>
            </a:pPr>
            <a:r>
              <a:rPr kumimoji="1" lang="ja-JP" altLang="en-US" sz="3600" dirty="0" smtClean="0"/>
              <a:t>平行線の性質</a:t>
            </a:r>
            <a:endParaRPr kumimoji="1" lang="ja-JP" altLang="en-US" sz="3600" dirty="0"/>
          </a:p>
        </p:txBody>
      </p:sp>
      <p:sp>
        <p:nvSpPr>
          <p:cNvPr id="4" name="コンテンツ プレースホルダー 2"/>
          <p:cNvSpPr txBox="1">
            <a:spLocks/>
          </p:cNvSpPr>
          <p:nvPr/>
        </p:nvSpPr>
        <p:spPr>
          <a:xfrm>
            <a:off x="286057" y="4372154"/>
            <a:ext cx="3960278" cy="604664"/>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3600" dirty="0" smtClean="0"/>
              <a:t>平行線になる条件</a:t>
            </a:r>
            <a:endParaRPr lang="ja-JP" altLang="en-US" sz="3600" dirty="0"/>
          </a:p>
        </p:txBody>
      </p:sp>
      <p:sp>
        <p:nvSpPr>
          <p:cNvPr id="5" name="テキスト ボックス 4"/>
          <p:cNvSpPr txBox="1"/>
          <p:nvPr/>
        </p:nvSpPr>
        <p:spPr>
          <a:xfrm>
            <a:off x="280252" y="5092698"/>
            <a:ext cx="7316084" cy="646331"/>
          </a:xfrm>
          <a:prstGeom prst="rect">
            <a:avLst/>
          </a:prstGeom>
          <a:solidFill>
            <a:srgbClr val="FFFF00"/>
          </a:solidFill>
        </p:spPr>
        <p:txBody>
          <a:bodyPr wrap="square" rtlCol="0">
            <a:spAutoFit/>
          </a:bodyPr>
          <a:lstStyle/>
          <a:p>
            <a:r>
              <a:rPr kumimoji="1" lang="ja-JP" altLang="en-US" sz="3600" dirty="0" smtClean="0">
                <a:solidFill>
                  <a:sysClr val="windowText" lastClr="000000"/>
                </a:solidFill>
              </a:rPr>
              <a:t>同位角が等しければ</a:t>
            </a:r>
            <a:r>
              <a:rPr kumimoji="1" lang="en-US" altLang="ja-JP" sz="3600" dirty="0" smtClean="0">
                <a:solidFill>
                  <a:sysClr val="windowText" lastClr="000000"/>
                </a:solidFill>
              </a:rPr>
              <a:t>2</a:t>
            </a:r>
            <a:r>
              <a:rPr kumimoji="1" lang="ja-JP" altLang="en-US" sz="3600" dirty="0" smtClean="0">
                <a:solidFill>
                  <a:sysClr val="windowText" lastClr="000000"/>
                </a:solidFill>
              </a:rPr>
              <a:t>直線は平行</a:t>
            </a:r>
            <a:endParaRPr kumimoji="1" lang="ja-JP" altLang="en-US" sz="3600" dirty="0">
              <a:solidFill>
                <a:sysClr val="windowText" lastClr="000000"/>
              </a:solidFill>
            </a:endParaRPr>
          </a:p>
        </p:txBody>
      </p:sp>
      <p:sp>
        <p:nvSpPr>
          <p:cNvPr id="6" name="テキスト ボックス 5"/>
          <p:cNvSpPr txBox="1"/>
          <p:nvPr/>
        </p:nvSpPr>
        <p:spPr>
          <a:xfrm>
            <a:off x="285519" y="2837654"/>
            <a:ext cx="7310817" cy="646331"/>
          </a:xfrm>
          <a:prstGeom prst="rect">
            <a:avLst/>
          </a:prstGeom>
          <a:solidFill>
            <a:srgbClr val="FFFF00"/>
          </a:solidFill>
        </p:spPr>
        <p:txBody>
          <a:bodyPr wrap="square" rtlCol="0">
            <a:spAutoFit/>
          </a:bodyPr>
          <a:lstStyle/>
          <a:p>
            <a:r>
              <a:rPr lang="ja-JP" altLang="en-US" sz="3600" dirty="0">
                <a:solidFill>
                  <a:sysClr val="windowText" lastClr="000000"/>
                </a:solidFill>
              </a:rPr>
              <a:t>２</a:t>
            </a:r>
            <a:r>
              <a:rPr kumimoji="1" lang="ja-JP" altLang="en-US" sz="3600" dirty="0" smtClean="0">
                <a:solidFill>
                  <a:sysClr val="windowText" lastClr="000000"/>
                </a:solidFill>
              </a:rPr>
              <a:t>直線が平行ならば同位角は等しい。</a:t>
            </a:r>
            <a:endParaRPr kumimoji="1" lang="ja-JP" altLang="en-US" sz="3600" dirty="0">
              <a:solidFill>
                <a:sysClr val="windowText" lastClr="000000"/>
              </a:solidFill>
            </a:endParaRPr>
          </a:p>
        </p:txBody>
      </p:sp>
      <p:sp>
        <p:nvSpPr>
          <p:cNvPr id="7" name="テキスト ボックス 6"/>
          <p:cNvSpPr txBox="1"/>
          <p:nvPr/>
        </p:nvSpPr>
        <p:spPr>
          <a:xfrm>
            <a:off x="279982" y="3549559"/>
            <a:ext cx="7316354" cy="646331"/>
          </a:xfrm>
          <a:prstGeom prst="rect">
            <a:avLst/>
          </a:prstGeom>
          <a:solidFill>
            <a:srgbClr val="FFFF00"/>
          </a:solidFill>
        </p:spPr>
        <p:txBody>
          <a:bodyPr wrap="square" rtlCol="0">
            <a:spAutoFit/>
          </a:bodyPr>
          <a:lstStyle/>
          <a:p>
            <a:r>
              <a:rPr lang="ja-JP" altLang="en-US" sz="3600" dirty="0">
                <a:solidFill>
                  <a:sysClr val="windowText" lastClr="000000"/>
                </a:solidFill>
              </a:rPr>
              <a:t>２</a:t>
            </a:r>
            <a:r>
              <a:rPr kumimoji="1" lang="ja-JP" altLang="en-US" sz="3600" dirty="0" smtClean="0">
                <a:solidFill>
                  <a:sysClr val="windowText" lastClr="000000"/>
                </a:solidFill>
              </a:rPr>
              <a:t>直線が平行ならば錯角は等しい。</a:t>
            </a:r>
            <a:endParaRPr kumimoji="1" lang="ja-JP" altLang="en-US" sz="3600" dirty="0">
              <a:solidFill>
                <a:sysClr val="windowText" lastClr="000000"/>
              </a:solidFill>
            </a:endParaRPr>
          </a:p>
        </p:txBody>
      </p:sp>
      <p:sp>
        <p:nvSpPr>
          <p:cNvPr id="8" name="テキスト ボックス 7"/>
          <p:cNvSpPr txBox="1"/>
          <p:nvPr/>
        </p:nvSpPr>
        <p:spPr>
          <a:xfrm>
            <a:off x="285788" y="5788857"/>
            <a:ext cx="7310548" cy="646331"/>
          </a:xfrm>
          <a:prstGeom prst="rect">
            <a:avLst/>
          </a:prstGeom>
          <a:solidFill>
            <a:srgbClr val="FFFF00"/>
          </a:solidFill>
        </p:spPr>
        <p:txBody>
          <a:bodyPr wrap="square" rtlCol="0">
            <a:spAutoFit/>
          </a:bodyPr>
          <a:lstStyle/>
          <a:p>
            <a:r>
              <a:rPr kumimoji="1" lang="ja-JP" altLang="en-US" sz="3600" dirty="0" smtClean="0">
                <a:solidFill>
                  <a:sysClr val="windowText" lastClr="000000"/>
                </a:solidFill>
              </a:rPr>
              <a:t>錯角が等しければ</a:t>
            </a:r>
            <a:r>
              <a:rPr kumimoji="1" lang="en-US" altLang="ja-JP" sz="3600" dirty="0" smtClean="0">
                <a:solidFill>
                  <a:sysClr val="windowText" lastClr="000000"/>
                </a:solidFill>
              </a:rPr>
              <a:t>2</a:t>
            </a:r>
            <a:r>
              <a:rPr kumimoji="1" lang="ja-JP" altLang="en-US" sz="3600" dirty="0" smtClean="0">
                <a:solidFill>
                  <a:sysClr val="windowText" lastClr="000000"/>
                </a:solidFill>
              </a:rPr>
              <a:t>直線は平行</a:t>
            </a:r>
            <a:endParaRPr kumimoji="1" lang="ja-JP" altLang="en-US" sz="3600" dirty="0">
              <a:solidFill>
                <a:sysClr val="windowText" lastClr="000000"/>
              </a:solidFill>
            </a:endParaRPr>
          </a:p>
        </p:txBody>
      </p:sp>
      <p:sp>
        <p:nvSpPr>
          <p:cNvPr id="9" name="コンテンツ プレースホルダー 2"/>
          <p:cNvSpPr txBox="1">
            <a:spLocks/>
          </p:cNvSpPr>
          <p:nvPr/>
        </p:nvSpPr>
        <p:spPr>
          <a:xfrm>
            <a:off x="308548" y="889392"/>
            <a:ext cx="5688632" cy="10544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dirty="0" smtClean="0"/>
              <a:t>2</a:t>
            </a:r>
            <a:r>
              <a:rPr lang="ja-JP" altLang="en-US" dirty="0" err="1" smtClean="0"/>
              <a:t>つの</a:t>
            </a:r>
            <a:r>
              <a:rPr lang="ja-JP" altLang="en-US" dirty="0" smtClean="0"/>
              <a:t>直線に</a:t>
            </a:r>
            <a:r>
              <a:rPr lang="en-US" altLang="ja-JP" dirty="0" smtClean="0"/>
              <a:t>1</a:t>
            </a:r>
            <a:r>
              <a:rPr lang="ja-JP" altLang="en-US" dirty="0" err="1" smtClean="0"/>
              <a:t>つの</a:t>
            </a:r>
            <a:r>
              <a:rPr lang="ja-JP" altLang="en-US" dirty="0" smtClean="0"/>
              <a:t>直線が</a:t>
            </a:r>
            <a:endParaRPr lang="en-US" altLang="ja-JP" dirty="0" smtClean="0"/>
          </a:p>
          <a:p>
            <a:pPr marL="0" indent="0">
              <a:buFont typeface="Arial" panose="020B0604020202020204" pitchFamily="34" charset="0"/>
              <a:buNone/>
            </a:pPr>
            <a:r>
              <a:rPr lang="ja-JP" altLang="en-US" dirty="0" smtClean="0"/>
              <a:t>交わるとき、</a:t>
            </a:r>
            <a:endParaRPr lang="ja-JP" altLang="en-US" dirty="0"/>
          </a:p>
        </p:txBody>
      </p:sp>
      <p:sp>
        <p:nvSpPr>
          <p:cNvPr id="21" name="フリーフォーム 20"/>
          <p:cNvSpPr/>
          <p:nvPr/>
        </p:nvSpPr>
        <p:spPr>
          <a:xfrm>
            <a:off x="7885527" y="1028346"/>
            <a:ext cx="192795" cy="192796"/>
          </a:xfrm>
          <a:custGeom>
            <a:avLst/>
            <a:gdLst>
              <a:gd name="connsiteX0" fmla="*/ 0 w 385590"/>
              <a:gd name="connsiteY0" fmla="*/ 0 h 385591"/>
              <a:gd name="connsiteX1" fmla="*/ 385590 w 385590"/>
              <a:gd name="connsiteY1" fmla="*/ 198304 h 385591"/>
              <a:gd name="connsiteX2" fmla="*/ 22034 w 385590"/>
              <a:gd name="connsiteY2" fmla="*/ 385591 h 385591"/>
            </a:gdLst>
            <a:ahLst/>
            <a:cxnLst>
              <a:cxn ang="0">
                <a:pos x="connsiteX0" y="connsiteY0"/>
              </a:cxn>
              <a:cxn ang="0">
                <a:pos x="connsiteX1" y="connsiteY1"/>
              </a:cxn>
              <a:cxn ang="0">
                <a:pos x="connsiteX2" y="connsiteY2"/>
              </a:cxn>
            </a:cxnLst>
            <a:rect l="l" t="t" r="r" b="b"/>
            <a:pathLst>
              <a:path w="385590" h="385591">
                <a:moveTo>
                  <a:pt x="0" y="0"/>
                </a:moveTo>
                <a:lnTo>
                  <a:pt x="385590" y="198304"/>
                </a:lnTo>
                <a:lnTo>
                  <a:pt x="22034" y="38559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a:off x="7888492" y="1880617"/>
            <a:ext cx="192795" cy="192796"/>
          </a:xfrm>
          <a:custGeom>
            <a:avLst/>
            <a:gdLst>
              <a:gd name="connsiteX0" fmla="*/ 0 w 385590"/>
              <a:gd name="connsiteY0" fmla="*/ 0 h 385591"/>
              <a:gd name="connsiteX1" fmla="*/ 385590 w 385590"/>
              <a:gd name="connsiteY1" fmla="*/ 198304 h 385591"/>
              <a:gd name="connsiteX2" fmla="*/ 22034 w 385590"/>
              <a:gd name="connsiteY2" fmla="*/ 385591 h 385591"/>
            </a:gdLst>
            <a:ahLst/>
            <a:cxnLst>
              <a:cxn ang="0">
                <a:pos x="connsiteX0" y="connsiteY0"/>
              </a:cxn>
              <a:cxn ang="0">
                <a:pos x="connsiteX1" y="connsiteY1"/>
              </a:cxn>
              <a:cxn ang="0">
                <a:pos x="connsiteX2" y="connsiteY2"/>
              </a:cxn>
            </a:cxnLst>
            <a:rect l="l" t="t" r="r" b="b"/>
            <a:pathLst>
              <a:path w="385590" h="385591">
                <a:moveTo>
                  <a:pt x="0" y="0"/>
                </a:moveTo>
                <a:lnTo>
                  <a:pt x="385590" y="198304"/>
                </a:lnTo>
                <a:lnTo>
                  <a:pt x="22034" y="38559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弧 22"/>
          <p:cNvSpPr/>
          <p:nvPr/>
        </p:nvSpPr>
        <p:spPr>
          <a:xfrm rot="9879687">
            <a:off x="6505476" y="861456"/>
            <a:ext cx="535425" cy="526575"/>
          </a:xfrm>
          <a:prstGeom prst="arc">
            <a:avLst>
              <a:gd name="adj1" fmla="val 15000675"/>
              <a:gd name="adj2" fmla="val 759355"/>
            </a:avLst>
          </a:prstGeom>
          <a:solidFill>
            <a:srgbClr val="EB05CA"/>
          </a:solidFill>
          <a:ln>
            <a:solidFill>
              <a:srgbClr val="EB05C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円弧 23"/>
          <p:cNvSpPr/>
          <p:nvPr/>
        </p:nvSpPr>
        <p:spPr>
          <a:xfrm rot="20575342">
            <a:off x="7166526" y="1713727"/>
            <a:ext cx="535425" cy="526575"/>
          </a:xfrm>
          <a:prstGeom prst="arc">
            <a:avLst>
              <a:gd name="adj1" fmla="val 15000675"/>
              <a:gd name="adj2" fmla="val 759355"/>
            </a:avLst>
          </a:prstGeom>
          <a:solidFill>
            <a:srgbClr val="EB05CA"/>
          </a:solidFill>
          <a:ln>
            <a:solidFill>
              <a:srgbClr val="EB05C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円弧 24"/>
          <p:cNvSpPr/>
          <p:nvPr/>
        </p:nvSpPr>
        <p:spPr>
          <a:xfrm rot="16353036">
            <a:off x="6464194" y="865001"/>
            <a:ext cx="589799" cy="519485"/>
          </a:xfrm>
          <a:prstGeom prst="arc">
            <a:avLst>
              <a:gd name="adj1" fmla="val 16123752"/>
              <a:gd name="adj2" fmla="val 19246962"/>
            </a:avLst>
          </a:prstGeom>
          <a:solidFill>
            <a:srgbClr val="00B0F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 name="直線コネクタ 10"/>
          <p:cNvCxnSpPr/>
          <p:nvPr/>
        </p:nvCxnSpPr>
        <p:spPr>
          <a:xfrm>
            <a:off x="5997180" y="1124744"/>
            <a:ext cx="25352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円弧 25"/>
          <p:cNvSpPr/>
          <p:nvPr/>
        </p:nvSpPr>
        <p:spPr>
          <a:xfrm rot="16353036">
            <a:off x="7139338" y="1717272"/>
            <a:ext cx="589799" cy="519485"/>
          </a:xfrm>
          <a:prstGeom prst="arc">
            <a:avLst>
              <a:gd name="adj1" fmla="val 16123752"/>
              <a:gd name="adj2" fmla="val 19246962"/>
            </a:avLst>
          </a:prstGeom>
          <a:solidFill>
            <a:srgbClr val="00B0F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7" name="直線コネクタ 16"/>
          <p:cNvCxnSpPr/>
          <p:nvPr/>
        </p:nvCxnSpPr>
        <p:spPr>
          <a:xfrm flipH="1" flipV="1">
            <a:off x="6445367" y="692696"/>
            <a:ext cx="1440160" cy="18722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997180" y="1977015"/>
            <a:ext cx="25352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849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p:cNvGrpSpPr/>
          <p:nvPr/>
        </p:nvGrpSpPr>
        <p:grpSpPr>
          <a:xfrm rot="16200000">
            <a:off x="3379890" y="953129"/>
            <a:ext cx="6445570" cy="5079890"/>
            <a:chOff x="2333963" y="1659727"/>
            <a:chExt cx="6679473" cy="5079890"/>
          </a:xfrm>
        </p:grpSpPr>
        <p:sp>
          <p:nvSpPr>
            <p:cNvPr id="14" name="テキスト ボックス 13"/>
            <p:cNvSpPr txBox="1"/>
            <p:nvPr/>
          </p:nvSpPr>
          <p:spPr>
            <a:xfrm rot="5400000">
              <a:off x="2895218" y="6159991"/>
              <a:ext cx="518091" cy="605996"/>
            </a:xfrm>
            <a:prstGeom prst="rect">
              <a:avLst/>
            </a:prstGeom>
            <a:noFill/>
          </p:spPr>
          <p:txBody>
            <a:bodyPr wrap="none" rtlCol="0">
              <a:spAutoFit/>
            </a:bodyPr>
            <a:lstStyle/>
            <a:p>
              <a:r>
                <a:rPr kumimoji="1" lang="en-US" altLang="ja-JP" sz="3200" b="1" dirty="0" smtClean="0"/>
                <a:t>m</a:t>
              </a:r>
              <a:endParaRPr kumimoji="1" lang="ja-JP" altLang="en-US" sz="3200" b="1" dirty="0"/>
            </a:p>
          </p:txBody>
        </p:sp>
        <p:sp>
          <p:nvSpPr>
            <p:cNvPr id="33" name="テキスト ボックス 32"/>
            <p:cNvSpPr txBox="1"/>
            <p:nvPr/>
          </p:nvSpPr>
          <p:spPr>
            <a:xfrm rot="5400000">
              <a:off x="7206081" y="2970909"/>
              <a:ext cx="1013419" cy="605996"/>
            </a:xfrm>
            <a:prstGeom prst="rect">
              <a:avLst/>
            </a:prstGeom>
            <a:noFill/>
          </p:spPr>
          <p:txBody>
            <a:bodyPr wrap="none" rtlCol="0">
              <a:spAutoFit/>
            </a:bodyPr>
            <a:lstStyle/>
            <a:p>
              <a:r>
                <a:rPr kumimoji="1" lang="en-US" altLang="ja-JP" sz="3200" b="1" dirty="0" smtClean="0"/>
                <a:t>75°</a:t>
              </a:r>
              <a:endParaRPr kumimoji="1" lang="ja-JP" altLang="en-US" sz="3200" b="1" dirty="0"/>
            </a:p>
          </p:txBody>
        </p:sp>
        <p:sp>
          <p:nvSpPr>
            <p:cNvPr id="34" name="テキスト ボックス 33"/>
            <p:cNvSpPr txBox="1"/>
            <p:nvPr/>
          </p:nvSpPr>
          <p:spPr>
            <a:xfrm rot="5400000">
              <a:off x="7751881" y="6236083"/>
              <a:ext cx="401072" cy="605996"/>
            </a:xfrm>
            <a:prstGeom prst="rect">
              <a:avLst/>
            </a:prstGeom>
            <a:noFill/>
          </p:spPr>
          <p:txBody>
            <a:bodyPr wrap="none" rtlCol="0">
              <a:spAutoFit/>
            </a:bodyPr>
            <a:lstStyle/>
            <a:p>
              <a:r>
                <a:rPr kumimoji="1" lang="en-US" altLang="ja-JP" sz="3200" b="1" dirty="0" smtClean="0"/>
                <a:t>ℓ</a:t>
              </a:r>
              <a:endParaRPr kumimoji="1" lang="ja-JP" altLang="en-US" sz="3200" b="1" dirty="0"/>
            </a:p>
          </p:txBody>
        </p:sp>
        <p:cxnSp>
          <p:nvCxnSpPr>
            <p:cNvPr id="19" name="直線コネクタ 18"/>
            <p:cNvCxnSpPr/>
            <p:nvPr/>
          </p:nvCxnSpPr>
          <p:spPr>
            <a:xfrm rot="5400000" flipV="1">
              <a:off x="4566229" y="-572539"/>
              <a:ext cx="2214942" cy="66794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フリーフォーム 36"/>
          <p:cNvSpPr/>
          <p:nvPr/>
        </p:nvSpPr>
        <p:spPr>
          <a:xfrm>
            <a:off x="7463934" y="1235565"/>
            <a:ext cx="192795" cy="151483"/>
          </a:xfrm>
          <a:custGeom>
            <a:avLst/>
            <a:gdLst>
              <a:gd name="connsiteX0" fmla="*/ 0 w 385590"/>
              <a:gd name="connsiteY0" fmla="*/ 0 h 385591"/>
              <a:gd name="connsiteX1" fmla="*/ 385590 w 385590"/>
              <a:gd name="connsiteY1" fmla="*/ 198304 h 385591"/>
              <a:gd name="connsiteX2" fmla="*/ 22034 w 385590"/>
              <a:gd name="connsiteY2" fmla="*/ 385591 h 385591"/>
            </a:gdLst>
            <a:ahLst/>
            <a:cxnLst>
              <a:cxn ang="0">
                <a:pos x="connsiteX0" y="connsiteY0"/>
              </a:cxn>
              <a:cxn ang="0">
                <a:pos x="connsiteX1" y="connsiteY1"/>
              </a:cxn>
              <a:cxn ang="0">
                <a:pos x="connsiteX2" y="connsiteY2"/>
              </a:cxn>
            </a:cxnLst>
            <a:rect l="l" t="t" r="r" b="b"/>
            <a:pathLst>
              <a:path w="385590" h="385591">
                <a:moveTo>
                  <a:pt x="0" y="0"/>
                </a:moveTo>
                <a:lnTo>
                  <a:pt x="385590" y="198304"/>
                </a:lnTo>
                <a:lnTo>
                  <a:pt x="22034" y="38559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4427984" y="5421492"/>
            <a:ext cx="386644" cy="584775"/>
          </a:xfrm>
          <a:prstGeom prst="rect">
            <a:avLst/>
          </a:prstGeom>
          <a:noFill/>
        </p:spPr>
        <p:txBody>
          <a:bodyPr wrap="none" rtlCol="0">
            <a:spAutoFit/>
          </a:bodyPr>
          <a:lstStyle/>
          <a:p>
            <a:r>
              <a:rPr kumimoji="1" lang="en-US" altLang="ja-JP" sz="3200" b="1" dirty="0" smtClean="0"/>
              <a:t>a</a:t>
            </a:r>
            <a:endParaRPr kumimoji="1" lang="ja-JP" altLang="en-US" sz="3200" b="1" dirty="0"/>
          </a:p>
        </p:txBody>
      </p:sp>
      <p:sp>
        <p:nvSpPr>
          <p:cNvPr id="51" name="テキスト ボックス 50"/>
          <p:cNvSpPr txBox="1"/>
          <p:nvPr/>
        </p:nvSpPr>
        <p:spPr>
          <a:xfrm>
            <a:off x="7201468" y="1233000"/>
            <a:ext cx="1013419" cy="584775"/>
          </a:xfrm>
          <a:prstGeom prst="rect">
            <a:avLst/>
          </a:prstGeom>
          <a:noFill/>
        </p:spPr>
        <p:txBody>
          <a:bodyPr wrap="none" rtlCol="0">
            <a:spAutoFit/>
          </a:bodyPr>
          <a:lstStyle/>
          <a:p>
            <a:r>
              <a:rPr lang="en-US" altLang="ja-JP" sz="3200" b="1" dirty="0" smtClean="0"/>
              <a:t>80°</a:t>
            </a:r>
            <a:endParaRPr kumimoji="1" lang="ja-JP" altLang="en-US" sz="3200" b="1" dirty="0"/>
          </a:p>
        </p:txBody>
      </p:sp>
      <p:sp>
        <p:nvSpPr>
          <p:cNvPr id="52" name="テキスト ボックス 51"/>
          <p:cNvSpPr txBox="1"/>
          <p:nvPr/>
        </p:nvSpPr>
        <p:spPr>
          <a:xfrm>
            <a:off x="8012750" y="5462098"/>
            <a:ext cx="404278" cy="584775"/>
          </a:xfrm>
          <a:prstGeom prst="rect">
            <a:avLst/>
          </a:prstGeom>
          <a:noFill/>
        </p:spPr>
        <p:txBody>
          <a:bodyPr wrap="none" rtlCol="0">
            <a:spAutoFit/>
          </a:bodyPr>
          <a:lstStyle/>
          <a:p>
            <a:r>
              <a:rPr kumimoji="1" lang="en-US" altLang="ja-JP" sz="3200" b="1" dirty="0" smtClean="0"/>
              <a:t>b</a:t>
            </a:r>
            <a:endParaRPr kumimoji="1" lang="ja-JP" altLang="en-US" sz="3200" b="1" dirty="0"/>
          </a:p>
        </p:txBody>
      </p:sp>
      <p:cxnSp>
        <p:nvCxnSpPr>
          <p:cNvPr id="53" name="直線コネクタ 52"/>
          <p:cNvCxnSpPr/>
          <p:nvPr/>
        </p:nvCxnSpPr>
        <p:spPr>
          <a:xfrm>
            <a:off x="6948264" y="548680"/>
            <a:ext cx="1224136" cy="5888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76634" y="1284128"/>
            <a:ext cx="3580601" cy="1384995"/>
          </a:xfrm>
          <a:prstGeom prst="rect">
            <a:avLst/>
          </a:prstGeom>
          <a:noFill/>
        </p:spPr>
        <p:txBody>
          <a:bodyPr wrap="square" rtlCol="0">
            <a:spAutoFit/>
          </a:bodyPr>
          <a:lstStyle/>
          <a:p>
            <a:r>
              <a:rPr kumimoji="1" lang="ja-JP" altLang="en-US" sz="2800" dirty="0" smtClean="0">
                <a:solidFill>
                  <a:sysClr val="windowText" lastClr="000000"/>
                </a:solidFill>
              </a:rPr>
              <a:t>問題　</a:t>
            </a:r>
            <a:endParaRPr kumimoji="1" lang="en-US" altLang="ja-JP" sz="2800" dirty="0" smtClean="0">
              <a:solidFill>
                <a:sysClr val="windowText" lastClr="000000"/>
              </a:solidFill>
            </a:endParaRPr>
          </a:p>
          <a:p>
            <a:r>
              <a:rPr kumimoji="1" lang="en-US" altLang="ja-JP" sz="2800" dirty="0" smtClean="0">
                <a:solidFill>
                  <a:sysClr val="windowText" lastClr="000000"/>
                </a:solidFill>
              </a:rPr>
              <a:t>ℓ</a:t>
            </a:r>
            <a:r>
              <a:rPr lang="ja-JP" altLang="en-US" sz="2800" dirty="0" smtClean="0">
                <a:solidFill>
                  <a:sysClr val="windowText" lastClr="000000"/>
                </a:solidFill>
              </a:rPr>
              <a:t>∥</a:t>
            </a:r>
            <a:r>
              <a:rPr lang="en-US" altLang="ja-JP" sz="2800" dirty="0" smtClean="0">
                <a:solidFill>
                  <a:sysClr val="windowText" lastClr="000000"/>
                </a:solidFill>
              </a:rPr>
              <a:t>m</a:t>
            </a:r>
            <a:r>
              <a:rPr lang="ja-JP" altLang="en-US" sz="2800" dirty="0" smtClean="0">
                <a:solidFill>
                  <a:sysClr val="windowText" lastClr="000000"/>
                </a:solidFill>
              </a:rPr>
              <a:t>のとき、∠</a:t>
            </a:r>
            <a:r>
              <a:rPr lang="en-US" altLang="ja-JP" sz="2800" dirty="0" smtClean="0">
                <a:solidFill>
                  <a:sysClr val="windowText" lastClr="000000"/>
                </a:solidFill>
              </a:rPr>
              <a:t>a</a:t>
            </a:r>
            <a:r>
              <a:rPr lang="ja-JP" altLang="en-US" sz="2800" dirty="0" err="1" smtClean="0">
                <a:solidFill>
                  <a:sysClr val="windowText" lastClr="000000"/>
                </a:solidFill>
              </a:rPr>
              <a:t>、</a:t>
            </a:r>
            <a:r>
              <a:rPr lang="ja-JP" altLang="en-US" sz="2800" dirty="0" smtClean="0">
                <a:solidFill>
                  <a:sysClr val="windowText" lastClr="000000"/>
                </a:solidFill>
              </a:rPr>
              <a:t>∠</a:t>
            </a:r>
            <a:r>
              <a:rPr lang="en-US" altLang="ja-JP" sz="2800" dirty="0" smtClean="0">
                <a:solidFill>
                  <a:sysClr val="windowText" lastClr="000000"/>
                </a:solidFill>
              </a:rPr>
              <a:t>b</a:t>
            </a:r>
            <a:r>
              <a:rPr lang="ja-JP" altLang="en-US" sz="2800" dirty="0" smtClean="0">
                <a:solidFill>
                  <a:sysClr val="windowText" lastClr="000000"/>
                </a:solidFill>
              </a:rPr>
              <a:t>の大きさを求めなさい。</a:t>
            </a:r>
            <a:endParaRPr kumimoji="1" lang="en-US" altLang="ja-JP" sz="2800" dirty="0" smtClean="0">
              <a:solidFill>
                <a:sysClr val="windowText" lastClr="000000"/>
              </a:solidFill>
            </a:endParaRPr>
          </a:p>
        </p:txBody>
      </p:sp>
      <p:sp>
        <p:nvSpPr>
          <p:cNvPr id="39" name="フリーフォーム 38"/>
          <p:cNvSpPr/>
          <p:nvPr/>
        </p:nvSpPr>
        <p:spPr>
          <a:xfrm>
            <a:off x="7656728" y="5884460"/>
            <a:ext cx="192795" cy="151483"/>
          </a:xfrm>
          <a:custGeom>
            <a:avLst/>
            <a:gdLst>
              <a:gd name="connsiteX0" fmla="*/ 0 w 385590"/>
              <a:gd name="connsiteY0" fmla="*/ 0 h 385591"/>
              <a:gd name="connsiteX1" fmla="*/ 385590 w 385590"/>
              <a:gd name="connsiteY1" fmla="*/ 198304 h 385591"/>
              <a:gd name="connsiteX2" fmla="*/ 22034 w 385590"/>
              <a:gd name="connsiteY2" fmla="*/ 385591 h 385591"/>
            </a:gdLst>
            <a:ahLst/>
            <a:cxnLst>
              <a:cxn ang="0">
                <a:pos x="connsiteX0" y="connsiteY0"/>
              </a:cxn>
              <a:cxn ang="0">
                <a:pos x="connsiteX1" y="connsiteY1"/>
              </a:cxn>
              <a:cxn ang="0">
                <a:pos x="connsiteX2" y="connsiteY2"/>
              </a:cxn>
            </a:cxnLst>
            <a:rect l="l" t="t" r="r" b="b"/>
            <a:pathLst>
              <a:path w="385590" h="385591">
                <a:moveTo>
                  <a:pt x="0" y="0"/>
                </a:moveTo>
                <a:lnTo>
                  <a:pt x="385590" y="198304"/>
                </a:lnTo>
                <a:lnTo>
                  <a:pt x="22034" y="38559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2917825" y="1294152"/>
            <a:ext cx="56911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050417" y="5960201"/>
            <a:ext cx="56911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68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図 7"/>
          <p:cNvPicPr>
            <a:picLocks noChangeAspect="1" noChangeArrowheads="1"/>
          </p:cNvPicPr>
          <p:nvPr/>
        </p:nvPicPr>
        <p:blipFill>
          <a:blip r:embed="rId2">
            <a:extLst>
              <a:ext uri="{28A0092B-C50C-407E-A947-70E740481C1C}">
                <a14:useLocalDpi xmlns:a14="http://schemas.microsoft.com/office/drawing/2010/main" val="0"/>
              </a:ext>
            </a:extLst>
          </a:blip>
          <a:srcRect l="23418" t="37701" r="23528" b="9467"/>
          <a:stretch>
            <a:fillRect/>
          </a:stretch>
        </p:blipFill>
        <p:spPr bwMode="auto">
          <a:xfrm>
            <a:off x="0" y="11029950"/>
            <a:ext cx="9144000" cy="51244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図 8"/>
          <p:cNvPicPr>
            <a:picLocks noChangeAspect="1" noChangeArrowheads="1"/>
          </p:cNvPicPr>
          <p:nvPr/>
        </p:nvPicPr>
        <p:blipFill>
          <a:blip r:embed="rId3">
            <a:extLst>
              <a:ext uri="{28A0092B-C50C-407E-A947-70E740481C1C}">
                <a14:useLocalDpi xmlns:a14="http://schemas.microsoft.com/office/drawing/2010/main" val="0"/>
              </a:ext>
            </a:extLst>
          </a:blip>
          <a:srcRect l="23225" t="37321" r="24876" b="11395"/>
          <a:stretch>
            <a:fillRect/>
          </a:stretch>
        </p:blipFill>
        <p:spPr bwMode="auto">
          <a:xfrm>
            <a:off x="0" y="16154400"/>
            <a:ext cx="9820275" cy="54578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図 11"/>
          <p:cNvPicPr>
            <a:picLocks noChangeAspect="1" noChangeArrowheads="1"/>
          </p:cNvPicPr>
          <p:nvPr/>
        </p:nvPicPr>
        <p:blipFill>
          <a:blip r:embed="rId3">
            <a:extLst>
              <a:ext uri="{28A0092B-C50C-407E-A947-70E740481C1C}">
                <a14:useLocalDpi xmlns:a14="http://schemas.microsoft.com/office/drawing/2010/main" val="0"/>
              </a:ext>
            </a:extLst>
          </a:blip>
          <a:srcRect l="23225" t="37321" r="24876" b="11395"/>
          <a:stretch>
            <a:fillRect/>
          </a:stretch>
        </p:blipFill>
        <p:spPr bwMode="auto">
          <a:xfrm>
            <a:off x="0" y="21612225"/>
            <a:ext cx="9820275" cy="5457825"/>
          </a:xfrm>
          <a:prstGeom prst="rect">
            <a:avLst/>
          </a:prstGeom>
          <a:noFill/>
          <a:extLst>
            <a:ext uri="{909E8E84-426E-40DD-AFC4-6F175D3DCCD1}">
              <a14:hiddenFill xmlns:a14="http://schemas.microsoft.com/office/drawing/2010/main">
                <a:solidFill>
                  <a:srgbClr val="FFFFFF"/>
                </a:solidFill>
              </a14:hiddenFill>
            </a:ext>
          </a:extLst>
        </p:spPr>
      </p:pic>
      <p:sp>
        <p:nvSpPr>
          <p:cNvPr id="9" name="アーチ 8"/>
          <p:cNvSpPr/>
          <p:nvPr/>
        </p:nvSpPr>
        <p:spPr>
          <a:xfrm rot="21136963">
            <a:off x="2988945" y="2146935"/>
            <a:ext cx="4326890" cy="4252595"/>
          </a:xfrm>
          <a:prstGeom prst="blockArc">
            <a:avLst>
              <a:gd name="adj1" fmla="val 12291822"/>
              <a:gd name="adj2" fmla="val 19324110"/>
              <a:gd name="adj3" fmla="val 2085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アーチ 9"/>
          <p:cNvSpPr/>
          <p:nvPr/>
        </p:nvSpPr>
        <p:spPr>
          <a:xfrm rot="489976">
            <a:off x="3339927" y="3400490"/>
            <a:ext cx="4326890" cy="4252595"/>
          </a:xfrm>
          <a:prstGeom prst="blockArc">
            <a:avLst>
              <a:gd name="adj1" fmla="val 12291822"/>
              <a:gd name="adj2" fmla="val 19324110"/>
              <a:gd name="adj3" fmla="val 20857"/>
            </a:avLst>
          </a:prstGeom>
          <a:solidFill>
            <a:schemeClr val="tx1"/>
          </a:solidFill>
          <a:ln w="2540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12"/>
          <p:cNvSpPr>
            <a:spLocks noChangeArrowheads="1"/>
          </p:cNvSpPr>
          <p:nvPr/>
        </p:nvSpPr>
        <p:spPr bwMode="auto">
          <a:xfrm>
            <a:off x="1401901" y="332656"/>
            <a:ext cx="695575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48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どちらが大きい</a:t>
            </a:r>
            <a:r>
              <a:rPr kumimoji="1" lang="ja-JP" altLang="en-US" sz="48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で</a:t>
            </a:r>
            <a:r>
              <a:rPr kumimoji="1" lang="ja-JP" altLang="ja-JP" sz="48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すか。</a:t>
            </a:r>
            <a:endPar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Rectangle 1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15"/>
          <p:cNvSpPr>
            <a:spLocks noChangeArrowheads="1"/>
          </p:cNvSpPr>
          <p:nvPr/>
        </p:nvSpPr>
        <p:spPr bwMode="auto">
          <a:xfrm>
            <a:off x="0" y="6067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6"/>
          <p:cNvSpPr>
            <a:spLocks noChangeArrowheads="1"/>
          </p:cNvSpPr>
          <p:nvPr/>
        </p:nvSpPr>
        <p:spPr bwMode="auto">
          <a:xfrm>
            <a:off x="0" y="11029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48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大きいのはどっち？</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1615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18"/>
          <p:cNvSpPr>
            <a:spLocks noChangeArrowheads="1"/>
          </p:cNvSpPr>
          <p:nvPr/>
        </p:nvSpPr>
        <p:spPr bwMode="auto">
          <a:xfrm>
            <a:off x="0" y="21612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48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どちらが広いでしょう？</a:t>
            </a:r>
            <a:endPar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Rectangle 19"/>
          <p:cNvSpPr>
            <a:spLocks noChangeArrowheads="1"/>
          </p:cNvSpPr>
          <p:nvPr/>
        </p:nvSpPr>
        <p:spPr bwMode="auto">
          <a:xfrm>
            <a:off x="0" y="21612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20"/>
          <p:cNvSpPr>
            <a:spLocks noChangeArrowheads="1"/>
          </p:cNvSpPr>
          <p:nvPr/>
        </p:nvSpPr>
        <p:spPr bwMode="auto">
          <a:xfrm>
            <a:off x="0" y="27070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010237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アーチ 3"/>
          <p:cNvSpPr/>
          <p:nvPr/>
        </p:nvSpPr>
        <p:spPr>
          <a:xfrm rot="11094523">
            <a:off x="2225728" y="-1218212"/>
            <a:ext cx="4326890" cy="4252595"/>
          </a:xfrm>
          <a:prstGeom prst="blockArc">
            <a:avLst>
              <a:gd name="adj1" fmla="val 12291822"/>
              <a:gd name="adj2" fmla="val 19324110"/>
              <a:gd name="adj3" fmla="val 20857"/>
            </a:avLst>
          </a:prstGeom>
          <a:solidFill>
            <a:srgbClr val="C0504D"/>
          </a:solidFill>
          <a:ln w="25400" cap="flat" cmpd="sng" algn="ctr">
            <a:solidFill>
              <a:srgbClr val="C0504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 name="アーチ 4"/>
          <p:cNvSpPr/>
          <p:nvPr/>
        </p:nvSpPr>
        <p:spPr>
          <a:xfrm rot="11164075">
            <a:off x="2268525" y="1557546"/>
            <a:ext cx="4326890" cy="4252595"/>
          </a:xfrm>
          <a:prstGeom prst="blockArc">
            <a:avLst>
              <a:gd name="adj1" fmla="val 12291822"/>
              <a:gd name="adj2" fmla="val 19324110"/>
              <a:gd name="adj3" fmla="val 20857"/>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Rectangle 12"/>
          <p:cNvSpPr>
            <a:spLocks noGrp="1" noChangeArrowheads="1"/>
          </p:cNvSpPr>
          <p:nvPr>
            <p:ph type="title"/>
          </p:nvPr>
        </p:nvSpPr>
        <p:spPr bwMode="auto">
          <a:xfrm>
            <a:off x="1187624" y="48208"/>
            <a:ext cx="69231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48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どちらが大きい</a:t>
            </a:r>
            <a:r>
              <a:rPr kumimoji="1" lang="ja-JP" altLang="en-US" sz="48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で</a:t>
            </a:r>
            <a:r>
              <a:rPr kumimoji="1" lang="ja-JP" altLang="ja-JP" sz="48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すか。</a:t>
            </a:r>
            <a:endPar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4192583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 name="図 6"/>
          <p:cNvPicPr>
            <a:picLocks noChangeAspect="1" noChangeArrowheads="1"/>
          </p:cNvPicPr>
          <p:nvPr/>
        </p:nvPicPr>
        <p:blipFill>
          <a:blip r:embed="rId2">
            <a:extLst>
              <a:ext uri="{28A0092B-C50C-407E-A947-70E740481C1C}">
                <a14:useLocalDpi xmlns:a14="http://schemas.microsoft.com/office/drawing/2010/main" val="0"/>
              </a:ext>
            </a:extLst>
          </a:blip>
          <a:srcRect l="23438" t="37798" r="24374" b="11900"/>
          <a:stretch>
            <a:fillRect/>
          </a:stretch>
        </p:blipFill>
        <p:spPr bwMode="auto">
          <a:xfrm>
            <a:off x="-40043" y="1052736"/>
            <a:ext cx="9163050" cy="496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507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p:nvPr/>
        </p:nvPicPr>
        <p:blipFill rotWithShape="1">
          <a:blip r:embed="rId2"/>
          <a:srcRect l="23418" t="37701" r="23527" b="9467"/>
          <a:stretch/>
        </p:blipFill>
        <p:spPr bwMode="auto">
          <a:xfrm>
            <a:off x="-3810" y="867410"/>
            <a:ext cx="9151620" cy="5123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1353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p:nvPr/>
        </p:nvPicPr>
        <p:blipFill rotWithShape="1">
          <a:blip r:embed="rId2"/>
          <a:srcRect l="23225" t="37322" r="24876" b="11396"/>
          <a:stretch/>
        </p:blipFill>
        <p:spPr bwMode="auto">
          <a:xfrm>
            <a:off x="-337185" y="701675"/>
            <a:ext cx="9818370" cy="54546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1010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p:nvPr/>
        </p:nvPicPr>
        <p:blipFill rotWithShape="1">
          <a:blip r:embed="rId2"/>
          <a:srcRect l="23225" t="37322" r="24876" b="11396"/>
          <a:stretch/>
        </p:blipFill>
        <p:spPr bwMode="auto">
          <a:xfrm>
            <a:off x="-337185" y="701675"/>
            <a:ext cx="9818370" cy="5454650"/>
          </a:xfrm>
          <a:prstGeom prst="rect">
            <a:avLst/>
          </a:prstGeom>
          <a:ln>
            <a:noFill/>
          </a:ln>
          <a:extLst>
            <a:ext uri="{53640926-AAD7-44D8-BBD7-CCE9431645EC}">
              <a14:shadowObscured xmlns:a14="http://schemas.microsoft.com/office/drawing/2010/main"/>
            </a:ext>
          </a:extLst>
        </p:spPr>
      </p:pic>
      <p:sp>
        <p:nvSpPr>
          <p:cNvPr id="5" name="平行四辺形 4"/>
          <p:cNvSpPr/>
          <p:nvPr/>
        </p:nvSpPr>
        <p:spPr>
          <a:xfrm>
            <a:off x="683568" y="3416938"/>
            <a:ext cx="3672840" cy="1008380"/>
          </a:xfrm>
          <a:prstGeom prst="parallelogram">
            <a:avLst>
              <a:gd name="adj" fmla="val 101609"/>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3539132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5"/>
          <p:cNvPicPr>
            <a:picLocks noChangeAspect="1" noChangeArrowheads="1"/>
          </p:cNvPicPr>
          <p:nvPr/>
        </p:nvPicPr>
        <p:blipFill>
          <a:blip r:embed="rId2">
            <a:extLst>
              <a:ext uri="{28A0092B-C50C-407E-A947-70E740481C1C}">
                <a14:useLocalDpi xmlns:a14="http://schemas.microsoft.com/office/drawing/2010/main" val="0"/>
              </a:ext>
            </a:extLst>
          </a:blip>
          <a:srcRect l="23323" t="37363" r="24625" b="11539"/>
          <a:stretch>
            <a:fillRect/>
          </a:stretch>
        </p:blipFill>
        <p:spPr bwMode="auto">
          <a:xfrm>
            <a:off x="-756592" y="620688"/>
            <a:ext cx="10172700" cy="561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151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TotalTime>
  <Words>622</Words>
  <Application>Microsoft Office PowerPoint</Application>
  <PresentationFormat>画面に合わせる (4:3)</PresentationFormat>
  <Paragraphs>188</Paragraphs>
  <Slides>25</Slides>
  <Notes>0</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Office ​​テーマ</vt:lpstr>
      <vt:lpstr>指導手順</vt:lpstr>
      <vt:lpstr>平行線と角</vt:lpstr>
      <vt:lpstr>PowerPoint プレゼンテーション</vt:lpstr>
      <vt:lpstr>どちらが大きいですか。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この図の中で、同じ大きさの角を調べよう。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指導手順</dc:title>
  <dc:creator>teacher</dc:creator>
  <cp:lastModifiedBy>teacher</cp:lastModifiedBy>
  <cp:revision>62</cp:revision>
  <dcterms:created xsi:type="dcterms:W3CDTF">2013-10-24T04:11:51Z</dcterms:created>
  <dcterms:modified xsi:type="dcterms:W3CDTF">2015-12-05T04:38:40Z</dcterms:modified>
</cp:coreProperties>
</file>