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1" r:id="rId2"/>
    <p:sldId id="256" r:id="rId3"/>
    <p:sldId id="258" r:id="rId4"/>
    <p:sldId id="259" r:id="rId5"/>
    <p:sldId id="260" r:id="rId6"/>
    <p:sldId id="276" r:id="rId7"/>
    <p:sldId id="265" r:id="rId8"/>
    <p:sldId id="264" r:id="rId9"/>
    <p:sldId id="266" r:id="rId10"/>
    <p:sldId id="261" r:id="rId11"/>
    <p:sldId id="262" r:id="rId12"/>
    <p:sldId id="277" r:id="rId13"/>
    <p:sldId id="270" r:id="rId14"/>
    <p:sldId id="273" r:id="rId15"/>
    <p:sldId id="274" r:id="rId16"/>
    <p:sldId id="275" r:id="rId17"/>
    <p:sldId id="269" r:id="rId18"/>
    <p:sldId id="263"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70" d="100"/>
          <a:sy n="70" d="100"/>
        </p:scale>
        <p:origin x="-1386" y="-48"/>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BD55B8-AE47-4DE0-99F8-22B088C3C31C}" type="datetimeFigureOut">
              <a:rPr kumimoji="1" lang="ja-JP" altLang="en-US" smtClean="0"/>
              <a:t>2016/1/23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974F60-456A-4274-BE1A-D19A694CBF53}" type="slidenum">
              <a:rPr kumimoji="1" lang="ja-JP" altLang="en-US" smtClean="0"/>
              <a:t>‹#›</a:t>
            </a:fld>
            <a:endParaRPr kumimoji="1" lang="ja-JP" altLang="en-US"/>
          </a:p>
        </p:txBody>
      </p:sp>
    </p:spTree>
    <p:extLst>
      <p:ext uri="{BB962C8B-B14F-4D97-AF65-F5344CB8AC3E}">
        <p14:creationId xmlns:p14="http://schemas.microsoft.com/office/powerpoint/2010/main" val="42667115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974F60-456A-4274-BE1A-D19A694CBF53}" type="slidenum">
              <a:rPr kumimoji="1" lang="ja-JP" altLang="en-US" smtClean="0"/>
              <a:t>10</a:t>
            </a:fld>
            <a:endParaRPr kumimoji="1" lang="ja-JP" altLang="en-US"/>
          </a:p>
        </p:txBody>
      </p:sp>
    </p:spTree>
    <p:extLst>
      <p:ext uri="{BB962C8B-B14F-4D97-AF65-F5344CB8AC3E}">
        <p14:creationId xmlns:p14="http://schemas.microsoft.com/office/powerpoint/2010/main" val="840510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974F60-456A-4274-BE1A-D19A694CBF53}" type="slidenum">
              <a:rPr kumimoji="1" lang="ja-JP" altLang="en-US" smtClean="0"/>
              <a:t>16</a:t>
            </a:fld>
            <a:endParaRPr kumimoji="1" lang="ja-JP" altLang="en-US"/>
          </a:p>
        </p:txBody>
      </p:sp>
    </p:spTree>
    <p:extLst>
      <p:ext uri="{BB962C8B-B14F-4D97-AF65-F5344CB8AC3E}">
        <p14:creationId xmlns:p14="http://schemas.microsoft.com/office/powerpoint/2010/main" val="840510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974F60-456A-4274-BE1A-D19A694CBF53}" type="slidenum">
              <a:rPr kumimoji="1" lang="ja-JP" altLang="en-US" smtClean="0"/>
              <a:t>18</a:t>
            </a:fld>
            <a:endParaRPr kumimoji="1" lang="ja-JP" altLang="en-US"/>
          </a:p>
        </p:txBody>
      </p:sp>
    </p:spTree>
    <p:extLst>
      <p:ext uri="{BB962C8B-B14F-4D97-AF65-F5344CB8AC3E}">
        <p14:creationId xmlns:p14="http://schemas.microsoft.com/office/powerpoint/2010/main" val="2669981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2214122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1701482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3019438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1975035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811529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78530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406897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3102115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2290175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221525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6069476-DE4F-4E9C-8CBA-880AC4A3536F}" type="datetimeFigureOut">
              <a:rPr kumimoji="1" lang="ja-JP" altLang="en-US" smtClean="0"/>
              <a:t>2016/1/23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2031066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069476-DE4F-4E9C-8CBA-880AC4A3536F}" type="datetimeFigureOut">
              <a:rPr kumimoji="1" lang="ja-JP" altLang="en-US" smtClean="0"/>
              <a:t>2016/1/23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8DBF1-7695-4738-8218-EDD94426C54A}" type="slidenum">
              <a:rPr kumimoji="1" lang="ja-JP" altLang="en-US" smtClean="0"/>
              <a:t>‹#›</a:t>
            </a:fld>
            <a:endParaRPr kumimoji="1" lang="ja-JP" altLang="en-US"/>
          </a:p>
        </p:txBody>
      </p:sp>
    </p:spTree>
    <p:extLst>
      <p:ext uri="{BB962C8B-B14F-4D97-AF65-F5344CB8AC3E}">
        <p14:creationId xmlns:p14="http://schemas.microsoft.com/office/powerpoint/2010/main" val="1576886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co.jp/url?sa=i&amp;rct=j&amp;q=&amp;esrc=s&amp;frm=1&amp;source=images&amp;cd=&amp;cad=rja&amp;docid=7oWH5_WMwG9dgM&amp;tbnid=L3Y7sUArmcvMJM:&amp;ved=0CAUQjRw&amp;url=http://www.auncle.com/illust/ill2_o21.html&amp;ei=mtuvUvzQPISckQXn7YGgBw&amp;psig=AFQjCNHvnozAXs-2Wk8xf17bEDdBxyil9w&amp;ust=13873430057651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指導手順</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「例題</a:t>
            </a:r>
            <a:r>
              <a:rPr kumimoji="1" lang="en-US" altLang="ja-JP" dirty="0" smtClean="0"/>
              <a:t>1</a:t>
            </a:r>
            <a:r>
              <a:rPr kumimoji="1" lang="ja-JP" altLang="en-US" dirty="0" smtClean="0"/>
              <a:t>の境界線の問題」、「面積の等しい三角形を見つける問題」、「四角形を変形して同じ面積の三角形をつくる問題」は、２パターン用意していますので、どちらかは復習でお使いください。</a:t>
            </a:r>
            <a:endParaRPr kumimoji="1" lang="ja-JP" altLang="en-US" dirty="0"/>
          </a:p>
        </p:txBody>
      </p:sp>
    </p:spTree>
    <p:extLst>
      <p:ext uri="{BB962C8B-B14F-4D97-AF65-F5344CB8AC3E}">
        <p14:creationId xmlns:p14="http://schemas.microsoft.com/office/powerpoint/2010/main" val="1394750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Line 45"/>
          <p:cNvSpPr>
            <a:spLocks noChangeShapeType="1"/>
          </p:cNvSpPr>
          <p:nvPr/>
        </p:nvSpPr>
        <p:spPr bwMode="auto">
          <a:xfrm flipH="1">
            <a:off x="7171354" y="853505"/>
            <a:ext cx="965041" cy="304354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二等辺三角形 83"/>
          <p:cNvSpPr/>
          <p:nvPr/>
        </p:nvSpPr>
        <p:spPr>
          <a:xfrm rot="20683883">
            <a:off x="1398365" y="1915763"/>
            <a:ext cx="5507423" cy="2755089"/>
          </a:xfrm>
          <a:prstGeom prst="triangle">
            <a:avLst>
              <a:gd name="adj" fmla="val 35743"/>
            </a:avLst>
          </a:prstGeom>
          <a:noFill/>
          <a:ln w="381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5" name="二等辺三角形 84"/>
          <p:cNvSpPr/>
          <p:nvPr/>
        </p:nvSpPr>
        <p:spPr>
          <a:xfrm rot="20678562">
            <a:off x="1417700" y="1978791"/>
            <a:ext cx="5494180" cy="2687728"/>
          </a:xfrm>
          <a:prstGeom prst="triangle">
            <a:avLst>
              <a:gd name="adj" fmla="val 97020"/>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531673" y="1655841"/>
            <a:ext cx="481222" cy="707886"/>
          </a:xfrm>
          <a:prstGeom prst="rect">
            <a:avLst/>
          </a:prstGeom>
          <a:noFill/>
        </p:spPr>
        <p:txBody>
          <a:bodyPr wrap="none" rtlCol="0">
            <a:spAutoFit/>
          </a:bodyPr>
          <a:lstStyle/>
          <a:p>
            <a:r>
              <a:rPr kumimoji="1" lang="en-US" altLang="ja-JP" sz="4000" dirty="0" smtClean="0"/>
              <a:t>A</a:t>
            </a:r>
            <a:endParaRPr kumimoji="1" lang="ja-JP" altLang="en-US" sz="4000" dirty="0"/>
          </a:p>
        </p:txBody>
      </p:sp>
      <p:sp>
        <p:nvSpPr>
          <p:cNvPr id="92" name="テキスト ボックス 91"/>
          <p:cNvSpPr txBox="1"/>
          <p:nvPr/>
        </p:nvSpPr>
        <p:spPr>
          <a:xfrm>
            <a:off x="1408107" y="5158950"/>
            <a:ext cx="463588" cy="707886"/>
          </a:xfrm>
          <a:prstGeom prst="rect">
            <a:avLst/>
          </a:prstGeom>
          <a:noFill/>
        </p:spPr>
        <p:txBody>
          <a:bodyPr wrap="none" rtlCol="0">
            <a:spAutoFit/>
          </a:bodyPr>
          <a:lstStyle/>
          <a:p>
            <a:r>
              <a:rPr kumimoji="1" lang="en-US" altLang="ja-JP" sz="4000" dirty="0" smtClean="0"/>
              <a:t>B</a:t>
            </a:r>
            <a:endParaRPr kumimoji="1" lang="ja-JP" altLang="en-US" sz="4000" dirty="0"/>
          </a:p>
        </p:txBody>
      </p:sp>
      <p:sp>
        <p:nvSpPr>
          <p:cNvPr id="114" name="Line 45"/>
          <p:cNvSpPr>
            <a:spLocks noChangeShapeType="1"/>
          </p:cNvSpPr>
          <p:nvPr/>
        </p:nvSpPr>
        <p:spPr bwMode="auto">
          <a:xfrm flipH="1">
            <a:off x="3012895" y="853505"/>
            <a:ext cx="5123500" cy="131744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テキスト ボックス 15"/>
          <p:cNvSpPr txBox="1"/>
          <p:nvPr/>
        </p:nvSpPr>
        <p:spPr>
          <a:xfrm>
            <a:off x="187304" y="168427"/>
            <a:ext cx="6347828" cy="584775"/>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kumimoji="1" lang="ja-JP" altLang="en-US" sz="3200" dirty="0" smtClean="0">
                <a:ea typeface="ＤＦ平成明朝体W7" pitchFamily="1" charset="-128"/>
              </a:rPr>
              <a:t>△</a:t>
            </a:r>
            <a:r>
              <a:rPr kumimoji="1" lang="en-US" altLang="ja-JP" sz="3200" dirty="0" smtClean="0">
                <a:ea typeface="ＤＦ平成明朝体W7" pitchFamily="1" charset="-128"/>
              </a:rPr>
              <a:t>BEF</a:t>
            </a:r>
            <a:r>
              <a:rPr kumimoji="1" lang="ja-JP" altLang="en-US" sz="3200" dirty="0" smtClean="0">
                <a:ea typeface="ＤＦ平成明朝体W7" pitchFamily="1" charset="-128"/>
              </a:rPr>
              <a:t>と面積が等しい三角形は？</a:t>
            </a:r>
            <a:endParaRPr kumimoji="1" lang="ja-JP" altLang="en-US" sz="3200" dirty="0">
              <a:ea typeface="ＤＦ平成明朝体W7" pitchFamily="1" charset="-128"/>
            </a:endParaRPr>
          </a:p>
        </p:txBody>
      </p:sp>
      <p:sp>
        <p:nvSpPr>
          <p:cNvPr id="17" name="Line 45"/>
          <p:cNvSpPr>
            <a:spLocks noChangeShapeType="1"/>
          </p:cNvSpPr>
          <p:nvPr/>
        </p:nvSpPr>
        <p:spPr bwMode="auto">
          <a:xfrm flipH="1" flipV="1">
            <a:off x="3012893" y="2170951"/>
            <a:ext cx="2506383" cy="221796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テキスト ボックス 17"/>
          <p:cNvSpPr txBox="1"/>
          <p:nvPr/>
        </p:nvSpPr>
        <p:spPr>
          <a:xfrm>
            <a:off x="7169696" y="3681028"/>
            <a:ext cx="458780" cy="707886"/>
          </a:xfrm>
          <a:prstGeom prst="rect">
            <a:avLst/>
          </a:prstGeom>
          <a:noFill/>
        </p:spPr>
        <p:txBody>
          <a:bodyPr wrap="none" rtlCol="0">
            <a:spAutoFit/>
          </a:bodyPr>
          <a:lstStyle/>
          <a:p>
            <a:r>
              <a:rPr kumimoji="1" lang="en-US" altLang="ja-JP" sz="4000" dirty="0" smtClean="0"/>
              <a:t>C</a:t>
            </a:r>
            <a:endParaRPr kumimoji="1" lang="ja-JP" altLang="en-US" sz="4000" dirty="0"/>
          </a:p>
        </p:txBody>
      </p:sp>
      <p:sp>
        <p:nvSpPr>
          <p:cNvPr id="19" name="テキスト ボックス 18"/>
          <p:cNvSpPr txBox="1"/>
          <p:nvPr/>
        </p:nvSpPr>
        <p:spPr>
          <a:xfrm>
            <a:off x="8136395" y="461596"/>
            <a:ext cx="500458" cy="707886"/>
          </a:xfrm>
          <a:prstGeom prst="rect">
            <a:avLst/>
          </a:prstGeom>
          <a:noFill/>
        </p:spPr>
        <p:txBody>
          <a:bodyPr wrap="none" rtlCol="0">
            <a:spAutoFit/>
          </a:bodyPr>
          <a:lstStyle/>
          <a:p>
            <a:r>
              <a:rPr kumimoji="1" lang="en-US" altLang="ja-JP" sz="4000" dirty="0" smtClean="0"/>
              <a:t>D</a:t>
            </a:r>
            <a:endParaRPr kumimoji="1" lang="ja-JP" altLang="en-US" sz="4000" dirty="0"/>
          </a:p>
        </p:txBody>
      </p:sp>
      <p:sp>
        <p:nvSpPr>
          <p:cNvPr id="20" name="テキスト ボックス 19"/>
          <p:cNvSpPr txBox="1"/>
          <p:nvPr/>
        </p:nvSpPr>
        <p:spPr>
          <a:xfrm>
            <a:off x="6078360" y="753202"/>
            <a:ext cx="434734" cy="707886"/>
          </a:xfrm>
          <a:prstGeom prst="rect">
            <a:avLst/>
          </a:prstGeom>
          <a:noFill/>
        </p:spPr>
        <p:txBody>
          <a:bodyPr wrap="none" rtlCol="0">
            <a:spAutoFit/>
          </a:bodyPr>
          <a:lstStyle/>
          <a:p>
            <a:r>
              <a:rPr kumimoji="1" lang="en-US" altLang="ja-JP" sz="4000" dirty="0" smtClean="0"/>
              <a:t>E</a:t>
            </a:r>
            <a:endParaRPr kumimoji="1" lang="ja-JP" altLang="en-US" sz="4000" dirty="0"/>
          </a:p>
        </p:txBody>
      </p:sp>
      <p:sp>
        <p:nvSpPr>
          <p:cNvPr id="21" name="Line 45"/>
          <p:cNvSpPr>
            <a:spLocks noChangeShapeType="1"/>
          </p:cNvSpPr>
          <p:nvPr/>
        </p:nvSpPr>
        <p:spPr bwMode="auto">
          <a:xfrm flipH="1">
            <a:off x="5519277" y="1303827"/>
            <a:ext cx="776450" cy="299729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テキスト ボックス 21"/>
          <p:cNvSpPr txBox="1"/>
          <p:nvPr/>
        </p:nvSpPr>
        <p:spPr>
          <a:xfrm>
            <a:off x="5364491" y="4301121"/>
            <a:ext cx="420308" cy="707886"/>
          </a:xfrm>
          <a:prstGeom prst="rect">
            <a:avLst/>
          </a:prstGeom>
          <a:noFill/>
        </p:spPr>
        <p:txBody>
          <a:bodyPr wrap="none" rtlCol="0">
            <a:spAutoFit/>
          </a:bodyPr>
          <a:lstStyle/>
          <a:p>
            <a:r>
              <a:rPr lang="en-US" altLang="ja-JP" sz="4000" dirty="0"/>
              <a:t>F</a:t>
            </a:r>
            <a:endParaRPr kumimoji="1" lang="ja-JP" altLang="en-US" sz="4000" dirty="0"/>
          </a:p>
        </p:txBody>
      </p:sp>
      <p:sp>
        <p:nvSpPr>
          <p:cNvPr id="24" name="山形 23"/>
          <p:cNvSpPr/>
          <p:nvPr/>
        </p:nvSpPr>
        <p:spPr>
          <a:xfrm rot="20524129">
            <a:off x="5196173" y="1422549"/>
            <a:ext cx="278881" cy="331283"/>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25" name="山形 24"/>
          <p:cNvSpPr/>
          <p:nvPr/>
        </p:nvSpPr>
        <p:spPr>
          <a:xfrm rot="20524129">
            <a:off x="4682725" y="4408129"/>
            <a:ext cx="278881" cy="331283"/>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26" name="山形 25"/>
          <p:cNvSpPr/>
          <p:nvPr/>
        </p:nvSpPr>
        <p:spPr>
          <a:xfrm rot="17247105">
            <a:off x="2438724" y="3478858"/>
            <a:ext cx="175541" cy="182229"/>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23" name="山形 22"/>
          <p:cNvSpPr/>
          <p:nvPr/>
        </p:nvSpPr>
        <p:spPr>
          <a:xfrm rot="17247105">
            <a:off x="5825708" y="2711359"/>
            <a:ext cx="175541" cy="182229"/>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27" name="山形 26"/>
          <p:cNvSpPr/>
          <p:nvPr/>
        </p:nvSpPr>
        <p:spPr>
          <a:xfrm rot="17247105">
            <a:off x="7540706" y="2318605"/>
            <a:ext cx="175541" cy="182229"/>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409434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9512" y="152636"/>
            <a:ext cx="8964488" cy="1384995"/>
          </a:xfrm>
          <a:prstGeom prst="rect">
            <a:avLst/>
          </a:prstGeom>
          <a:noFill/>
        </p:spPr>
        <p:txBody>
          <a:bodyPr wrap="square" rtlCol="0">
            <a:spAutoFit/>
          </a:bodyPr>
          <a:lstStyle/>
          <a:p>
            <a:r>
              <a:rPr kumimoji="1" lang="ja-JP" altLang="en-US" sz="2800" dirty="0" smtClean="0"/>
              <a:t>問題　四角形</a:t>
            </a:r>
            <a:r>
              <a:rPr kumimoji="1" lang="en-US" altLang="ja-JP" sz="2800" dirty="0" smtClean="0"/>
              <a:t>ABCD</a:t>
            </a:r>
            <a:r>
              <a:rPr kumimoji="1" lang="ja-JP" altLang="en-US" sz="2800" dirty="0" smtClean="0"/>
              <a:t>で、辺</a:t>
            </a:r>
            <a:r>
              <a:rPr kumimoji="1" lang="en-US" altLang="ja-JP" sz="2800" dirty="0" smtClean="0"/>
              <a:t>BC</a:t>
            </a:r>
            <a:r>
              <a:rPr kumimoji="1" lang="ja-JP" altLang="en-US" sz="2800" dirty="0" smtClean="0"/>
              <a:t>を</a:t>
            </a:r>
            <a:r>
              <a:rPr kumimoji="1" lang="en-US" altLang="ja-JP" sz="2800" dirty="0" smtClean="0"/>
              <a:t>C</a:t>
            </a:r>
            <a:r>
              <a:rPr kumimoji="1" lang="ja-JP" altLang="en-US" sz="2800" dirty="0" smtClean="0"/>
              <a:t>の方に延長した直線上に点</a:t>
            </a:r>
            <a:r>
              <a:rPr kumimoji="1" lang="en-US" altLang="ja-JP" sz="2800" dirty="0" smtClean="0"/>
              <a:t>E</a:t>
            </a:r>
            <a:r>
              <a:rPr kumimoji="1" lang="ja-JP" altLang="en-US" sz="2800" dirty="0" smtClean="0"/>
              <a:t>を取り、△</a:t>
            </a:r>
            <a:r>
              <a:rPr kumimoji="1" lang="en-US" altLang="ja-JP" sz="2800" dirty="0" smtClean="0"/>
              <a:t>ABE</a:t>
            </a:r>
            <a:r>
              <a:rPr kumimoji="1" lang="ja-JP" altLang="en-US" sz="2800" dirty="0" smtClean="0"/>
              <a:t>の面積が、四角形</a:t>
            </a:r>
            <a:r>
              <a:rPr kumimoji="1" lang="en-US" altLang="ja-JP" sz="2800" dirty="0" smtClean="0"/>
              <a:t>ABCD</a:t>
            </a:r>
            <a:r>
              <a:rPr kumimoji="1" lang="ja-JP" altLang="en-US" sz="2800" dirty="0" smtClean="0"/>
              <a:t>の面積と等しくなるようにしたい。点</a:t>
            </a:r>
            <a:r>
              <a:rPr kumimoji="1" lang="en-US" altLang="ja-JP" sz="2800" dirty="0" smtClean="0"/>
              <a:t>E</a:t>
            </a:r>
            <a:r>
              <a:rPr lang="ja-JP" altLang="en-US" sz="2800" dirty="0" smtClean="0"/>
              <a:t>の位置を求めて、△</a:t>
            </a:r>
            <a:r>
              <a:rPr lang="en-US" altLang="ja-JP" sz="2800" dirty="0" smtClean="0"/>
              <a:t>ABE</a:t>
            </a:r>
            <a:r>
              <a:rPr lang="ja-JP" altLang="en-US" sz="2800" dirty="0" smtClean="0"/>
              <a:t>をかきなさい。</a:t>
            </a:r>
            <a:endParaRPr kumimoji="1" lang="ja-JP" altLang="en-US" sz="2800" dirty="0"/>
          </a:p>
        </p:txBody>
      </p:sp>
      <p:cxnSp>
        <p:nvCxnSpPr>
          <p:cNvPr id="5" name="直線コネクタ 4"/>
          <p:cNvCxnSpPr/>
          <p:nvPr/>
        </p:nvCxnSpPr>
        <p:spPr>
          <a:xfrm>
            <a:off x="503548" y="5265204"/>
            <a:ext cx="788487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フリーフォーム 8"/>
          <p:cNvSpPr/>
          <p:nvPr/>
        </p:nvSpPr>
        <p:spPr>
          <a:xfrm>
            <a:off x="501445" y="2064774"/>
            <a:ext cx="3333136" cy="3200400"/>
          </a:xfrm>
          <a:custGeom>
            <a:avLst/>
            <a:gdLst>
              <a:gd name="connsiteX0" fmla="*/ 0 w 3333136"/>
              <a:gd name="connsiteY0" fmla="*/ 3200400 h 3200400"/>
              <a:gd name="connsiteX1" fmla="*/ 825910 w 3333136"/>
              <a:gd name="connsiteY1" fmla="*/ 811161 h 3200400"/>
              <a:gd name="connsiteX2" fmla="*/ 2374490 w 3333136"/>
              <a:gd name="connsiteY2" fmla="*/ 0 h 3200400"/>
              <a:gd name="connsiteX3" fmla="*/ 3333136 w 3333136"/>
              <a:gd name="connsiteY3" fmla="*/ 3200400 h 3200400"/>
            </a:gdLst>
            <a:ahLst/>
            <a:cxnLst>
              <a:cxn ang="0">
                <a:pos x="connsiteX0" y="connsiteY0"/>
              </a:cxn>
              <a:cxn ang="0">
                <a:pos x="connsiteX1" y="connsiteY1"/>
              </a:cxn>
              <a:cxn ang="0">
                <a:pos x="connsiteX2" y="connsiteY2"/>
              </a:cxn>
              <a:cxn ang="0">
                <a:pos x="connsiteX3" y="connsiteY3"/>
              </a:cxn>
            </a:cxnLst>
            <a:rect l="l" t="t" r="r" b="b"/>
            <a:pathLst>
              <a:path w="3333136" h="3200400">
                <a:moveTo>
                  <a:pt x="0" y="3200400"/>
                </a:moveTo>
                <a:lnTo>
                  <a:pt x="825910" y="811161"/>
                </a:lnTo>
                <a:lnTo>
                  <a:pt x="2374490" y="0"/>
                </a:lnTo>
                <a:lnTo>
                  <a:pt x="3333136" y="320040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971600" y="2365008"/>
            <a:ext cx="421910" cy="584775"/>
          </a:xfrm>
          <a:prstGeom prst="rect">
            <a:avLst/>
          </a:prstGeom>
        </p:spPr>
        <p:txBody>
          <a:bodyPr wrap="none">
            <a:spAutoFit/>
          </a:bodyPr>
          <a:lstStyle/>
          <a:p>
            <a:r>
              <a:rPr lang="en-US" altLang="ja-JP" sz="3200" dirty="0" smtClean="0"/>
              <a:t>A</a:t>
            </a:r>
            <a:endParaRPr lang="ja-JP" altLang="en-US" sz="3200" dirty="0"/>
          </a:p>
        </p:txBody>
      </p:sp>
      <p:sp>
        <p:nvSpPr>
          <p:cNvPr id="11" name="正方形/長方形 10"/>
          <p:cNvSpPr/>
          <p:nvPr/>
        </p:nvSpPr>
        <p:spPr>
          <a:xfrm>
            <a:off x="297703" y="5263732"/>
            <a:ext cx="407484" cy="584775"/>
          </a:xfrm>
          <a:prstGeom prst="rect">
            <a:avLst/>
          </a:prstGeom>
        </p:spPr>
        <p:txBody>
          <a:bodyPr wrap="none">
            <a:spAutoFit/>
          </a:bodyPr>
          <a:lstStyle/>
          <a:p>
            <a:r>
              <a:rPr lang="en-US" altLang="ja-JP" sz="3200" dirty="0">
                <a:solidFill>
                  <a:prstClr val="black"/>
                </a:solidFill>
              </a:rPr>
              <a:t>B</a:t>
            </a:r>
            <a:endParaRPr lang="ja-JP" altLang="en-US" sz="3200" dirty="0"/>
          </a:p>
        </p:txBody>
      </p:sp>
      <p:sp>
        <p:nvSpPr>
          <p:cNvPr id="12" name="正方形/長方形 11"/>
          <p:cNvSpPr/>
          <p:nvPr/>
        </p:nvSpPr>
        <p:spPr>
          <a:xfrm>
            <a:off x="3758935" y="5265174"/>
            <a:ext cx="404278" cy="584775"/>
          </a:xfrm>
          <a:prstGeom prst="rect">
            <a:avLst/>
          </a:prstGeom>
        </p:spPr>
        <p:txBody>
          <a:bodyPr wrap="none">
            <a:spAutoFit/>
          </a:bodyPr>
          <a:lstStyle/>
          <a:p>
            <a:r>
              <a:rPr lang="en-US" altLang="ja-JP" sz="3200" dirty="0">
                <a:solidFill>
                  <a:prstClr val="black"/>
                </a:solidFill>
              </a:rPr>
              <a:t>C</a:t>
            </a:r>
            <a:endParaRPr lang="ja-JP" altLang="en-US" sz="3200" dirty="0"/>
          </a:p>
        </p:txBody>
      </p:sp>
      <p:sp>
        <p:nvSpPr>
          <p:cNvPr id="13" name="正方形/長方形 12"/>
          <p:cNvSpPr/>
          <p:nvPr/>
        </p:nvSpPr>
        <p:spPr>
          <a:xfrm>
            <a:off x="2876752" y="1664804"/>
            <a:ext cx="437940" cy="584775"/>
          </a:xfrm>
          <a:prstGeom prst="rect">
            <a:avLst/>
          </a:prstGeom>
        </p:spPr>
        <p:txBody>
          <a:bodyPr wrap="none">
            <a:spAutoFit/>
          </a:bodyPr>
          <a:lstStyle/>
          <a:p>
            <a:pPr lvl="0"/>
            <a:r>
              <a:rPr lang="en-US" altLang="ja-JP" sz="3200" dirty="0">
                <a:solidFill>
                  <a:prstClr val="black"/>
                </a:solidFill>
              </a:rPr>
              <a:t>D</a:t>
            </a:r>
            <a:endParaRPr lang="ja-JP" altLang="en-US" sz="3200" dirty="0">
              <a:solidFill>
                <a:prstClr val="black"/>
              </a:solidFill>
            </a:endParaRPr>
          </a:p>
        </p:txBody>
      </p:sp>
      <p:cxnSp>
        <p:nvCxnSpPr>
          <p:cNvPr id="14" name="直線コネクタ 13"/>
          <p:cNvCxnSpPr>
            <a:endCxn id="9" idx="1"/>
          </p:cNvCxnSpPr>
          <p:nvPr/>
        </p:nvCxnSpPr>
        <p:spPr>
          <a:xfrm flipH="1" flipV="1">
            <a:off x="1327355" y="2875935"/>
            <a:ext cx="2507226" cy="238926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flipV="1">
            <a:off x="2339752" y="1537631"/>
            <a:ext cx="4608513" cy="444765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二等辺三角形 15"/>
          <p:cNvSpPr/>
          <p:nvPr/>
        </p:nvSpPr>
        <p:spPr>
          <a:xfrm rot="8159360">
            <a:off x="3676676" y="2847995"/>
            <a:ext cx="315809" cy="187693"/>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p:cNvSpPr/>
          <p:nvPr/>
        </p:nvSpPr>
        <p:spPr>
          <a:xfrm rot="8159360">
            <a:off x="2320857" y="3886728"/>
            <a:ext cx="315809" cy="187693"/>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p:cNvCxnSpPr/>
          <p:nvPr/>
        </p:nvCxnSpPr>
        <p:spPr>
          <a:xfrm flipH="1" flipV="1">
            <a:off x="1327355" y="2875936"/>
            <a:ext cx="4834674" cy="238926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959890" y="5251177"/>
            <a:ext cx="385042" cy="584775"/>
          </a:xfrm>
          <a:prstGeom prst="rect">
            <a:avLst/>
          </a:prstGeom>
        </p:spPr>
        <p:txBody>
          <a:bodyPr wrap="none">
            <a:spAutoFit/>
          </a:bodyPr>
          <a:lstStyle/>
          <a:p>
            <a:r>
              <a:rPr lang="en-US" altLang="ja-JP" sz="3200" dirty="0" smtClean="0">
                <a:solidFill>
                  <a:prstClr val="black"/>
                </a:solidFill>
              </a:rPr>
              <a:t>E</a:t>
            </a:r>
            <a:endParaRPr lang="ja-JP" altLang="en-US" sz="3200" dirty="0"/>
          </a:p>
        </p:txBody>
      </p:sp>
    </p:spTree>
    <p:extLst>
      <p:ext uri="{BB962C8B-B14F-4D97-AF65-F5344CB8AC3E}">
        <p14:creationId xmlns:p14="http://schemas.microsoft.com/office/powerpoint/2010/main" val="214473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down)">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down)">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down)">
                                      <p:cBhvr>
                                        <p:cTn id="3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28695" y="2456892"/>
            <a:ext cx="3600400" cy="1015663"/>
          </a:xfrm>
          <a:prstGeom prst="rect">
            <a:avLst/>
          </a:prstGeom>
          <a:noFill/>
        </p:spPr>
        <p:txBody>
          <a:bodyPr wrap="square" rtlCol="0">
            <a:spAutoFit/>
          </a:bodyPr>
          <a:lstStyle/>
          <a:p>
            <a:r>
              <a:rPr kumimoji="1" lang="ja-JP" altLang="en-US" sz="6000" dirty="0" smtClean="0"/>
              <a:t>パターン２</a:t>
            </a:r>
            <a:endParaRPr kumimoji="1" lang="ja-JP" altLang="en-US" sz="6000" dirty="0"/>
          </a:p>
        </p:txBody>
      </p:sp>
    </p:spTree>
    <p:extLst>
      <p:ext uri="{BB962C8B-B14F-4D97-AF65-F5344CB8AC3E}">
        <p14:creationId xmlns:p14="http://schemas.microsoft.com/office/powerpoint/2010/main" val="5197133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43344"/>
            <a:ext cx="8820980" cy="1815882"/>
          </a:xfrm>
          <a:prstGeom prst="rect">
            <a:avLst/>
          </a:prstGeom>
          <a:noFill/>
        </p:spPr>
        <p:txBody>
          <a:bodyPr wrap="square" rtlCol="0">
            <a:spAutoFit/>
          </a:bodyPr>
          <a:lstStyle/>
          <a:p>
            <a:r>
              <a:rPr kumimoji="1" lang="ja-JP" altLang="en-US" sz="2800" dirty="0" smtClean="0"/>
              <a:t>例題</a:t>
            </a:r>
            <a:r>
              <a:rPr lang="ja-JP" altLang="en-US" sz="2800" dirty="0" smtClean="0"/>
              <a:t>１　下の図のような折れ線ＡＢＣを境界とする</a:t>
            </a:r>
            <a:r>
              <a:rPr lang="en-US" altLang="ja-JP" sz="2800" dirty="0" smtClean="0"/>
              <a:t>2</a:t>
            </a:r>
            <a:r>
              <a:rPr lang="ja-JP" altLang="en-US" sz="2800" dirty="0" err="1" smtClean="0"/>
              <a:t>つの</a:t>
            </a:r>
            <a:r>
              <a:rPr lang="ja-JP" altLang="en-US" sz="2800" dirty="0" smtClean="0"/>
              <a:t>土地ア、イがあります。それぞれの土地の面積を変えないで、境界を、点Ａを通る線分ＡＤにあらためるとき、点Ｄの位置はどのように決めればよいか。</a:t>
            </a:r>
            <a:endParaRPr kumimoji="1" lang="ja-JP" altLang="en-US" sz="2800" dirty="0"/>
          </a:p>
        </p:txBody>
      </p:sp>
      <p:sp>
        <p:nvSpPr>
          <p:cNvPr id="3" name="フリーフォーム 2"/>
          <p:cNvSpPr/>
          <p:nvPr/>
        </p:nvSpPr>
        <p:spPr>
          <a:xfrm>
            <a:off x="607175" y="2550156"/>
            <a:ext cx="7821637" cy="3657600"/>
          </a:xfrm>
          <a:custGeom>
            <a:avLst/>
            <a:gdLst>
              <a:gd name="connsiteX0" fmla="*/ 1167619 w 7821637"/>
              <a:gd name="connsiteY0" fmla="*/ 0 h 3657600"/>
              <a:gd name="connsiteX1" fmla="*/ 0 w 7821637"/>
              <a:gd name="connsiteY1" fmla="*/ 3643532 h 3657600"/>
              <a:gd name="connsiteX2" fmla="*/ 7821637 w 7821637"/>
              <a:gd name="connsiteY2" fmla="*/ 3657600 h 3657600"/>
              <a:gd name="connsiteX3" fmla="*/ 7132320 w 7821637"/>
              <a:gd name="connsiteY3" fmla="*/ 379828 h 3657600"/>
              <a:gd name="connsiteX4" fmla="*/ 1167619 w 7821637"/>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1637" h="3657600">
                <a:moveTo>
                  <a:pt x="1167619" y="0"/>
                </a:moveTo>
                <a:lnTo>
                  <a:pt x="0" y="3643532"/>
                </a:lnTo>
                <a:lnTo>
                  <a:pt x="7821637" y="3657600"/>
                </a:lnTo>
                <a:lnTo>
                  <a:pt x="7132320" y="379828"/>
                </a:lnTo>
                <a:lnTo>
                  <a:pt x="1167619" y="0"/>
                </a:lnTo>
                <a:close/>
              </a:path>
            </a:pathLst>
          </a:cu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リーフォーム 3"/>
          <p:cNvSpPr/>
          <p:nvPr/>
        </p:nvSpPr>
        <p:spPr>
          <a:xfrm rot="11072462">
            <a:off x="3195631" y="2690833"/>
            <a:ext cx="2180492" cy="3502855"/>
          </a:xfrm>
          <a:custGeom>
            <a:avLst/>
            <a:gdLst>
              <a:gd name="connsiteX0" fmla="*/ 815926 w 2180492"/>
              <a:gd name="connsiteY0" fmla="*/ 0 h 3502855"/>
              <a:gd name="connsiteX1" fmla="*/ 2180492 w 2180492"/>
              <a:gd name="connsiteY1" fmla="*/ 1477108 h 3502855"/>
              <a:gd name="connsiteX2" fmla="*/ 0 w 2180492"/>
              <a:gd name="connsiteY2" fmla="*/ 3502855 h 3502855"/>
            </a:gdLst>
            <a:ahLst/>
            <a:cxnLst>
              <a:cxn ang="0">
                <a:pos x="connsiteX0" y="connsiteY0"/>
              </a:cxn>
              <a:cxn ang="0">
                <a:pos x="connsiteX1" y="connsiteY1"/>
              </a:cxn>
              <a:cxn ang="0">
                <a:pos x="connsiteX2" y="connsiteY2"/>
              </a:cxn>
            </a:cxnLst>
            <a:rect l="l" t="t" r="r" b="b"/>
            <a:pathLst>
              <a:path w="2180492" h="3502855">
                <a:moveTo>
                  <a:pt x="815926" y="0"/>
                </a:moveTo>
                <a:lnTo>
                  <a:pt x="2180492" y="1477108"/>
                </a:lnTo>
                <a:lnTo>
                  <a:pt x="0" y="350285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682662" y="4086568"/>
            <a:ext cx="553357" cy="584775"/>
          </a:xfrm>
          <a:prstGeom prst="rect">
            <a:avLst/>
          </a:prstGeom>
          <a:solidFill>
            <a:schemeClr val="bg1"/>
          </a:solidFill>
          <a:ln>
            <a:solidFill>
              <a:schemeClr val="tx1"/>
            </a:solidFill>
          </a:ln>
        </p:spPr>
        <p:txBody>
          <a:bodyPr wrap="none" rtlCol="0">
            <a:spAutoFit/>
          </a:bodyPr>
          <a:lstStyle/>
          <a:p>
            <a:r>
              <a:rPr kumimoji="1" lang="ja-JP" altLang="en-US" sz="3200" dirty="0" smtClean="0"/>
              <a:t>ア</a:t>
            </a:r>
            <a:endParaRPr kumimoji="1" lang="ja-JP" altLang="en-US" sz="3200" dirty="0"/>
          </a:p>
        </p:txBody>
      </p:sp>
      <p:sp>
        <p:nvSpPr>
          <p:cNvPr id="6" name="テキスト ボックス 5"/>
          <p:cNvSpPr txBox="1"/>
          <p:nvPr/>
        </p:nvSpPr>
        <p:spPr>
          <a:xfrm>
            <a:off x="6435612" y="4026985"/>
            <a:ext cx="522900" cy="584775"/>
          </a:xfrm>
          <a:prstGeom prst="rect">
            <a:avLst/>
          </a:prstGeom>
          <a:solidFill>
            <a:schemeClr val="bg1"/>
          </a:solidFill>
          <a:ln>
            <a:solidFill>
              <a:schemeClr val="tx1"/>
            </a:solidFill>
          </a:ln>
        </p:spPr>
        <p:txBody>
          <a:bodyPr wrap="none" rtlCol="0">
            <a:spAutoFit/>
          </a:bodyPr>
          <a:lstStyle/>
          <a:p>
            <a:r>
              <a:rPr kumimoji="1" lang="ja-JP" altLang="en-US" sz="3200" dirty="0" smtClean="0"/>
              <a:t>イ</a:t>
            </a:r>
            <a:endParaRPr kumimoji="1" lang="ja-JP" altLang="en-US" sz="3200" dirty="0"/>
          </a:p>
        </p:txBody>
      </p:sp>
      <p:sp>
        <p:nvSpPr>
          <p:cNvPr id="7" name="テキスト ボックス 6"/>
          <p:cNvSpPr txBox="1"/>
          <p:nvPr/>
        </p:nvSpPr>
        <p:spPr>
          <a:xfrm>
            <a:off x="5272359" y="2169622"/>
            <a:ext cx="478016" cy="584775"/>
          </a:xfrm>
          <a:prstGeom prst="rect">
            <a:avLst/>
          </a:prstGeom>
          <a:noFill/>
          <a:ln>
            <a:noFill/>
          </a:ln>
        </p:spPr>
        <p:txBody>
          <a:bodyPr wrap="none" rtlCol="0">
            <a:spAutoFit/>
          </a:bodyPr>
          <a:lstStyle/>
          <a:p>
            <a:r>
              <a:rPr kumimoji="1" lang="ja-JP" altLang="en-US" sz="3200" dirty="0" smtClean="0"/>
              <a:t>Ａ</a:t>
            </a:r>
            <a:endParaRPr kumimoji="1" lang="ja-JP" altLang="en-US" sz="3200" dirty="0"/>
          </a:p>
        </p:txBody>
      </p:sp>
      <p:sp>
        <p:nvSpPr>
          <p:cNvPr id="8" name="テキスト ボックス 7"/>
          <p:cNvSpPr txBox="1"/>
          <p:nvPr/>
        </p:nvSpPr>
        <p:spPr>
          <a:xfrm>
            <a:off x="2721944" y="4312404"/>
            <a:ext cx="503664" cy="584775"/>
          </a:xfrm>
          <a:prstGeom prst="rect">
            <a:avLst/>
          </a:prstGeom>
          <a:noFill/>
          <a:ln>
            <a:noFill/>
          </a:ln>
        </p:spPr>
        <p:txBody>
          <a:bodyPr wrap="none" rtlCol="0">
            <a:spAutoFit/>
          </a:bodyPr>
          <a:lstStyle/>
          <a:p>
            <a:r>
              <a:rPr kumimoji="1" lang="ja-JP" altLang="en-US" sz="3200" dirty="0" smtClean="0"/>
              <a:t>Ｂ</a:t>
            </a:r>
            <a:endParaRPr kumimoji="1" lang="ja-JP" altLang="en-US" sz="3200" dirty="0"/>
          </a:p>
        </p:txBody>
      </p:sp>
      <p:sp>
        <p:nvSpPr>
          <p:cNvPr id="9" name="テキスト ボックス 8"/>
          <p:cNvSpPr txBox="1"/>
          <p:nvPr/>
        </p:nvSpPr>
        <p:spPr>
          <a:xfrm>
            <a:off x="7747625" y="2550156"/>
            <a:ext cx="489236" cy="584775"/>
          </a:xfrm>
          <a:prstGeom prst="rect">
            <a:avLst/>
          </a:prstGeom>
          <a:noFill/>
          <a:ln>
            <a:noFill/>
          </a:ln>
        </p:spPr>
        <p:txBody>
          <a:bodyPr wrap="none" rtlCol="0">
            <a:spAutoFit/>
          </a:bodyPr>
          <a:lstStyle/>
          <a:p>
            <a:r>
              <a:rPr kumimoji="1" lang="ja-JP" altLang="en-US" sz="3200" dirty="0" smtClean="0"/>
              <a:t>Ｓ</a:t>
            </a:r>
            <a:endParaRPr kumimoji="1" lang="ja-JP" altLang="en-US" sz="3200" dirty="0"/>
          </a:p>
        </p:txBody>
      </p:sp>
      <p:sp>
        <p:nvSpPr>
          <p:cNvPr id="10" name="テキスト ボックス 9"/>
          <p:cNvSpPr txBox="1"/>
          <p:nvPr/>
        </p:nvSpPr>
        <p:spPr>
          <a:xfrm>
            <a:off x="8413524" y="5915368"/>
            <a:ext cx="495649" cy="584775"/>
          </a:xfrm>
          <a:prstGeom prst="rect">
            <a:avLst/>
          </a:prstGeom>
          <a:noFill/>
          <a:ln>
            <a:noFill/>
          </a:ln>
        </p:spPr>
        <p:txBody>
          <a:bodyPr wrap="none" rtlCol="0">
            <a:spAutoFit/>
          </a:bodyPr>
          <a:lstStyle/>
          <a:p>
            <a:r>
              <a:rPr kumimoji="1" lang="ja-JP" altLang="en-US" sz="3200" dirty="0" smtClean="0"/>
              <a:t>Ｒ</a:t>
            </a:r>
            <a:endParaRPr kumimoji="1" lang="ja-JP" altLang="en-US" sz="3200" dirty="0"/>
          </a:p>
        </p:txBody>
      </p:sp>
      <p:sp>
        <p:nvSpPr>
          <p:cNvPr id="11" name="テキスト ボックス 10"/>
          <p:cNvSpPr txBox="1"/>
          <p:nvPr/>
        </p:nvSpPr>
        <p:spPr>
          <a:xfrm>
            <a:off x="129159" y="5915368"/>
            <a:ext cx="514885" cy="584775"/>
          </a:xfrm>
          <a:prstGeom prst="rect">
            <a:avLst/>
          </a:prstGeom>
          <a:noFill/>
          <a:ln>
            <a:noFill/>
          </a:ln>
        </p:spPr>
        <p:txBody>
          <a:bodyPr wrap="none" rtlCol="0">
            <a:spAutoFit/>
          </a:bodyPr>
          <a:lstStyle/>
          <a:p>
            <a:r>
              <a:rPr kumimoji="1" lang="ja-JP" altLang="en-US" sz="3200" dirty="0" smtClean="0"/>
              <a:t>Ｑ</a:t>
            </a:r>
            <a:endParaRPr kumimoji="1" lang="ja-JP" altLang="en-US" sz="3200" dirty="0"/>
          </a:p>
        </p:txBody>
      </p:sp>
      <p:sp>
        <p:nvSpPr>
          <p:cNvPr id="12" name="テキスト ボックス 11"/>
          <p:cNvSpPr txBox="1"/>
          <p:nvPr/>
        </p:nvSpPr>
        <p:spPr>
          <a:xfrm>
            <a:off x="1482929" y="2074793"/>
            <a:ext cx="476412" cy="584775"/>
          </a:xfrm>
          <a:prstGeom prst="rect">
            <a:avLst/>
          </a:prstGeom>
          <a:noFill/>
          <a:ln>
            <a:noFill/>
          </a:ln>
        </p:spPr>
        <p:txBody>
          <a:bodyPr wrap="none" rtlCol="0">
            <a:spAutoFit/>
          </a:bodyPr>
          <a:lstStyle/>
          <a:p>
            <a:r>
              <a:rPr kumimoji="1" lang="ja-JP" altLang="en-US" sz="3200" dirty="0" smtClean="0"/>
              <a:t>Ｐ</a:t>
            </a:r>
            <a:endParaRPr kumimoji="1" lang="ja-JP" altLang="en-US" sz="3200" dirty="0"/>
          </a:p>
        </p:txBody>
      </p:sp>
      <p:sp>
        <p:nvSpPr>
          <p:cNvPr id="13" name="テキスト ボックス 12"/>
          <p:cNvSpPr txBox="1"/>
          <p:nvPr/>
        </p:nvSpPr>
        <p:spPr>
          <a:xfrm>
            <a:off x="4108655" y="6195147"/>
            <a:ext cx="489236" cy="584775"/>
          </a:xfrm>
          <a:prstGeom prst="rect">
            <a:avLst/>
          </a:prstGeom>
          <a:noFill/>
          <a:ln>
            <a:noFill/>
          </a:ln>
        </p:spPr>
        <p:txBody>
          <a:bodyPr wrap="none" rtlCol="0">
            <a:spAutoFit/>
          </a:bodyPr>
          <a:lstStyle/>
          <a:p>
            <a:r>
              <a:rPr kumimoji="1" lang="ja-JP" altLang="en-US" sz="3200" dirty="0" smtClean="0"/>
              <a:t>Ｃ</a:t>
            </a:r>
            <a:endParaRPr kumimoji="1" lang="ja-JP" altLang="en-US" sz="3200" dirty="0"/>
          </a:p>
        </p:txBody>
      </p:sp>
      <p:cxnSp>
        <p:nvCxnSpPr>
          <p:cNvPr id="15" name="直線コネクタ 14"/>
          <p:cNvCxnSpPr>
            <a:stCxn id="4" idx="0"/>
          </p:cNvCxnSpPr>
          <p:nvPr/>
        </p:nvCxnSpPr>
        <p:spPr>
          <a:xfrm flipH="1" flipV="1">
            <a:off x="4285877" y="6207756"/>
            <a:ext cx="134793" cy="215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944947" y="6195147"/>
            <a:ext cx="495649" cy="584775"/>
          </a:xfrm>
          <a:prstGeom prst="rect">
            <a:avLst/>
          </a:prstGeom>
          <a:noFill/>
          <a:ln>
            <a:noFill/>
          </a:ln>
        </p:spPr>
        <p:txBody>
          <a:bodyPr wrap="none" rtlCol="0">
            <a:spAutoFit/>
          </a:bodyPr>
          <a:lstStyle/>
          <a:p>
            <a:r>
              <a:rPr kumimoji="1" lang="ja-JP" altLang="en-US" sz="3200" dirty="0" smtClean="0">
                <a:solidFill>
                  <a:srgbClr val="FF0000"/>
                </a:solidFill>
              </a:rPr>
              <a:t>Ｄ</a:t>
            </a:r>
            <a:endParaRPr kumimoji="1" lang="ja-JP" altLang="en-US" sz="3200" dirty="0">
              <a:solidFill>
                <a:srgbClr val="FF0000"/>
              </a:solidFill>
            </a:endParaRPr>
          </a:p>
        </p:txBody>
      </p:sp>
      <p:cxnSp>
        <p:nvCxnSpPr>
          <p:cNvPr id="17" name="直線コネクタ 16"/>
          <p:cNvCxnSpPr>
            <a:stCxn id="4" idx="2"/>
          </p:cNvCxnSpPr>
          <p:nvPr/>
        </p:nvCxnSpPr>
        <p:spPr>
          <a:xfrm flipH="1">
            <a:off x="3225608" y="2782649"/>
            <a:ext cx="2285758" cy="341249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0274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43344"/>
            <a:ext cx="8820980" cy="1815882"/>
          </a:xfrm>
          <a:prstGeom prst="rect">
            <a:avLst/>
          </a:prstGeom>
          <a:noFill/>
        </p:spPr>
        <p:txBody>
          <a:bodyPr wrap="square" rtlCol="0">
            <a:spAutoFit/>
          </a:bodyPr>
          <a:lstStyle/>
          <a:p>
            <a:r>
              <a:rPr kumimoji="1" lang="ja-JP" altLang="en-US" sz="2800" dirty="0" smtClean="0"/>
              <a:t>例題</a:t>
            </a:r>
            <a:r>
              <a:rPr lang="ja-JP" altLang="en-US" sz="2800" dirty="0" smtClean="0"/>
              <a:t>１　下の図のような折れ線ＡＢＣを境界とする</a:t>
            </a:r>
            <a:r>
              <a:rPr lang="en-US" altLang="ja-JP" sz="2800" dirty="0" smtClean="0"/>
              <a:t>2</a:t>
            </a:r>
            <a:r>
              <a:rPr lang="ja-JP" altLang="en-US" sz="2800" dirty="0" err="1" smtClean="0"/>
              <a:t>つの</a:t>
            </a:r>
            <a:r>
              <a:rPr lang="ja-JP" altLang="en-US" sz="2800" dirty="0" smtClean="0"/>
              <a:t>土地ア、イがあります。それぞれの土地の面積を変えないで、境界を、点Ａを通る線分ＡＤにあらためるとき、点Ｄの位置はどのように決めればよいか。</a:t>
            </a:r>
            <a:endParaRPr kumimoji="1" lang="ja-JP" altLang="en-US" sz="2800" dirty="0"/>
          </a:p>
        </p:txBody>
      </p:sp>
      <p:sp>
        <p:nvSpPr>
          <p:cNvPr id="3" name="フリーフォーム 2"/>
          <p:cNvSpPr/>
          <p:nvPr/>
        </p:nvSpPr>
        <p:spPr>
          <a:xfrm>
            <a:off x="607175" y="2550156"/>
            <a:ext cx="7821637" cy="3657600"/>
          </a:xfrm>
          <a:custGeom>
            <a:avLst/>
            <a:gdLst>
              <a:gd name="connsiteX0" fmla="*/ 1167619 w 7821637"/>
              <a:gd name="connsiteY0" fmla="*/ 0 h 3657600"/>
              <a:gd name="connsiteX1" fmla="*/ 0 w 7821637"/>
              <a:gd name="connsiteY1" fmla="*/ 3643532 h 3657600"/>
              <a:gd name="connsiteX2" fmla="*/ 7821637 w 7821637"/>
              <a:gd name="connsiteY2" fmla="*/ 3657600 h 3657600"/>
              <a:gd name="connsiteX3" fmla="*/ 7132320 w 7821637"/>
              <a:gd name="connsiteY3" fmla="*/ 379828 h 3657600"/>
              <a:gd name="connsiteX4" fmla="*/ 1167619 w 7821637"/>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1637" h="3657600">
                <a:moveTo>
                  <a:pt x="1167619" y="0"/>
                </a:moveTo>
                <a:lnTo>
                  <a:pt x="0" y="3643532"/>
                </a:lnTo>
                <a:lnTo>
                  <a:pt x="7821637" y="3657600"/>
                </a:lnTo>
                <a:lnTo>
                  <a:pt x="7132320" y="379828"/>
                </a:lnTo>
                <a:lnTo>
                  <a:pt x="1167619" y="0"/>
                </a:lnTo>
                <a:close/>
              </a:path>
            </a:pathLst>
          </a:cu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リーフォーム 3"/>
          <p:cNvSpPr/>
          <p:nvPr/>
        </p:nvSpPr>
        <p:spPr>
          <a:xfrm rot="11072462">
            <a:off x="3195631" y="2690833"/>
            <a:ext cx="2180492" cy="3502855"/>
          </a:xfrm>
          <a:custGeom>
            <a:avLst/>
            <a:gdLst>
              <a:gd name="connsiteX0" fmla="*/ 815926 w 2180492"/>
              <a:gd name="connsiteY0" fmla="*/ 0 h 3502855"/>
              <a:gd name="connsiteX1" fmla="*/ 2180492 w 2180492"/>
              <a:gd name="connsiteY1" fmla="*/ 1477108 h 3502855"/>
              <a:gd name="connsiteX2" fmla="*/ 0 w 2180492"/>
              <a:gd name="connsiteY2" fmla="*/ 3502855 h 3502855"/>
            </a:gdLst>
            <a:ahLst/>
            <a:cxnLst>
              <a:cxn ang="0">
                <a:pos x="connsiteX0" y="connsiteY0"/>
              </a:cxn>
              <a:cxn ang="0">
                <a:pos x="connsiteX1" y="connsiteY1"/>
              </a:cxn>
              <a:cxn ang="0">
                <a:pos x="connsiteX2" y="connsiteY2"/>
              </a:cxn>
            </a:cxnLst>
            <a:rect l="l" t="t" r="r" b="b"/>
            <a:pathLst>
              <a:path w="2180492" h="3502855">
                <a:moveTo>
                  <a:pt x="815926" y="0"/>
                </a:moveTo>
                <a:lnTo>
                  <a:pt x="2180492" y="1477108"/>
                </a:lnTo>
                <a:lnTo>
                  <a:pt x="0" y="350285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682662" y="4086568"/>
            <a:ext cx="553357" cy="584775"/>
          </a:xfrm>
          <a:prstGeom prst="rect">
            <a:avLst/>
          </a:prstGeom>
          <a:solidFill>
            <a:schemeClr val="bg1"/>
          </a:solidFill>
          <a:ln>
            <a:solidFill>
              <a:schemeClr val="tx1"/>
            </a:solidFill>
          </a:ln>
        </p:spPr>
        <p:txBody>
          <a:bodyPr wrap="none" rtlCol="0">
            <a:spAutoFit/>
          </a:bodyPr>
          <a:lstStyle/>
          <a:p>
            <a:r>
              <a:rPr kumimoji="1" lang="ja-JP" altLang="en-US" sz="3200" dirty="0" smtClean="0"/>
              <a:t>ア</a:t>
            </a:r>
            <a:endParaRPr kumimoji="1" lang="ja-JP" altLang="en-US" sz="3200" dirty="0"/>
          </a:p>
        </p:txBody>
      </p:sp>
      <p:sp>
        <p:nvSpPr>
          <p:cNvPr id="6" name="テキスト ボックス 5"/>
          <p:cNvSpPr txBox="1"/>
          <p:nvPr/>
        </p:nvSpPr>
        <p:spPr>
          <a:xfrm>
            <a:off x="6435612" y="4026985"/>
            <a:ext cx="522900" cy="584775"/>
          </a:xfrm>
          <a:prstGeom prst="rect">
            <a:avLst/>
          </a:prstGeom>
          <a:solidFill>
            <a:schemeClr val="bg1"/>
          </a:solidFill>
          <a:ln>
            <a:solidFill>
              <a:schemeClr val="tx1"/>
            </a:solidFill>
          </a:ln>
        </p:spPr>
        <p:txBody>
          <a:bodyPr wrap="none" rtlCol="0">
            <a:spAutoFit/>
          </a:bodyPr>
          <a:lstStyle/>
          <a:p>
            <a:r>
              <a:rPr kumimoji="1" lang="ja-JP" altLang="en-US" sz="3200" dirty="0" smtClean="0"/>
              <a:t>イ</a:t>
            </a:r>
            <a:endParaRPr kumimoji="1" lang="ja-JP" altLang="en-US" sz="3200" dirty="0"/>
          </a:p>
        </p:txBody>
      </p:sp>
      <p:sp>
        <p:nvSpPr>
          <p:cNvPr id="7" name="テキスト ボックス 6"/>
          <p:cNvSpPr txBox="1"/>
          <p:nvPr/>
        </p:nvSpPr>
        <p:spPr>
          <a:xfrm>
            <a:off x="5272359" y="2169622"/>
            <a:ext cx="478016" cy="584775"/>
          </a:xfrm>
          <a:prstGeom prst="rect">
            <a:avLst/>
          </a:prstGeom>
          <a:noFill/>
          <a:ln>
            <a:noFill/>
          </a:ln>
        </p:spPr>
        <p:txBody>
          <a:bodyPr wrap="none" rtlCol="0">
            <a:spAutoFit/>
          </a:bodyPr>
          <a:lstStyle/>
          <a:p>
            <a:r>
              <a:rPr kumimoji="1" lang="ja-JP" altLang="en-US" sz="3200" dirty="0" smtClean="0"/>
              <a:t>Ａ</a:t>
            </a:r>
            <a:endParaRPr kumimoji="1" lang="ja-JP" altLang="en-US" sz="3200" dirty="0"/>
          </a:p>
        </p:txBody>
      </p:sp>
      <p:sp>
        <p:nvSpPr>
          <p:cNvPr id="8" name="テキスト ボックス 7"/>
          <p:cNvSpPr txBox="1"/>
          <p:nvPr/>
        </p:nvSpPr>
        <p:spPr>
          <a:xfrm>
            <a:off x="2721944" y="4312404"/>
            <a:ext cx="503664" cy="584775"/>
          </a:xfrm>
          <a:prstGeom prst="rect">
            <a:avLst/>
          </a:prstGeom>
          <a:noFill/>
          <a:ln>
            <a:noFill/>
          </a:ln>
        </p:spPr>
        <p:txBody>
          <a:bodyPr wrap="none" rtlCol="0">
            <a:spAutoFit/>
          </a:bodyPr>
          <a:lstStyle/>
          <a:p>
            <a:r>
              <a:rPr kumimoji="1" lang="ja-JP" altLang="en-US" sz="3200" dirty="0" smtClean="0"/>
              <a:t>Ｂ</a:t>
            </a:r>
            <a:endParaRPr kumimoji="1" lang="ja-JP" altLang="en-US" sz="3200" dirty="0"/>
          </a:p>
        </p:txBody>
      </p:sp>
      <p:sp>
        <p:nvSpPr>
          <p:cNvPr id="9" name="テキスト ボックス 8"/>
          <p:cNvSpPr txBox="1"/>
          <p:nvPr/>
        </p:nvSpPr>
        <p:spPr>
          <a:xfrm>
            <a:off x="7747625" y="2550156"/>
            <a:ext cx="489236" cy="584775"/>
          </a:xfrm>
          <a:prstGeom prst="rect">
            <a:avLst/>
          </a:prstGeom>
          <a:noFill/>
          <a:ln>
            <a:noFill/>
          </a:ln>
        </p:spPr>
        <p:txBody>
          <a:bodyPr wrap="none" rtlCol="0">
            <a:spAutoFit/>
          </a:bodyPr>
          <a:lstStyle/>
          <a:p>
            <a:r>
              <a:rPr kumimoji="1" lang="ja-JP" altLang="en-US" sz="3200" dirty="0" smtClean="0"/>
              <a:t>Ｓ</a:t>
            </a:r>
            <a:endParaRPr kumimoji="1" lang="ja-JP" altLang="en-US" sz="3200" dirty="0"/>
          </a:p>
        </p:txBody>
      </p:sp>
      <p:sp>
        <p:nvSpPr>
          <p:cNvPr id="10" name="テキスト ボックス 9"/>
          <p:cNvSpPr txBox="1"/>
          <p:nvPr/>
        </p:nvSpPr>
        <p:spPr>
          <a:xfrm>
            <a:off x="8413524" y="5915368"/>
            <a:ext cx="495649" cy="584775"/>
          </a:xfrm>
          <a:prstGeom prst="rect">
            <a:avLst/>
          </a:prstGeom>
          <a:noFill/>
          <a:ln>
            <a:noFill/>
          </a:ln>
        </p:spPr>
        <p:txBody>
          <a:bodyPr wrap="none" rtlCol="0">
            <a:spAutoFit/>
          </a:bodyPr>
          <a:lstStyle/>
          <a:p>
            <a:r>
              <a:rPr kumimoji="1" lang="ja-JP" altLang="en-US" sz="3200" dirty="0" smtClean="0"/>
              <a:t>Ｒ</a:t>
            </a:r>
            <a:endParaRPr kumimoji="1" lang="ja-JP" altLang="en-US" sz="3200" dirty="0"/>
          </a:p>
        </p:txBody>
      </p:sp>
      <p:sp>
        <p:nvSpPr>
          <p:cNvPr id="11" name="テキスト ボックス 10"/>
          <p:cNvSpPr txBox="1"/>
          <p:nvPr/>
        </p:nvSpPr>
        <p:spPr>
          <a:xfrm>
            <a:off x="129159" y="5915368"/>
            <a:ext cx="514885" cy="584775"/>
          </a:xfrm>
          <a:prstGeom prst="rect">
            <a:avLst/>
          </a:prstGeom>
          <a:noFill/>
          <a:ln>
            <a:noFill/>
          </a:ln>
        </p:spPr>
        <p:txBody>
          <a:bodyPr wrap="none" rtlCol="0">
            <a:spAutoFit/>
          </a:bodyPr>
          <a:lstStyle/>
          <a:p>
            <a:r>
              <a:rPr kumimoji="1" lang="ja-JP" altLang="en-US" sz="3200" dirty="0" smtClean="0"/>
              <a:t>Ｑ</a:t>
            </a:r>
            <a:endParaRPr kumimoji="1" lang="ja-JP" altLang="en-US" sz="3200" dirty="0"/>
          </a:p>
        </p:txBody>
      </p:sp>
      <p:sp>
        <p:nvSpPr>
          <p:cNvPr id="12" name="テキスト ボックス 11"/>
          <p:cNvSpPr txBox="1"/>
          <p:nvPr/>
        </p:nvSpPr>
        <p:spPr>
          <a:xfrm>
            <a:off x="1482929" y="2074793"/>
            <a:ext cx="476412" cy="584775"/>
          </a:xfrm>
          <a:prstGeom prst="rect">
            <a:avLst/>
          </a:prstGeom>
          <a:noFill/>
          <a:ln>
            <a:noFill/>
          </a:ln>
        </p:spPr>
        <p:txBody>
          <a:bodyPr wrap="none" rtlCol="0">
            <a:spAutoFit/>
          </a:bodyPr>
          <a:lstStyle/>
          <a:p>
            <a:r>
              <a:rPr kumimoji="1" lang="ja-JP" altLang="en-US" sz="3200" dirty="0" smtClean="0"/>
              <a:t>Ｐ</a:t>
            </a:r>
            <a:endParaRPr kumimoji="1" lang="ja-JP" altLang="en-US" sz="3200" dirty="0"/>
          </a:p>
        </p:txBody>
      </p:sp>
      <p:sp>
        <p:nvSpPr>
          <p:cNvPr id="13" name="テキスト ボックス 12"/>
          <p:cNvSpPr txBox="1"/>
          <p:nvPr/>
        </p:nvSpPr>
        <p:spPr>
          <a:xfrm>
            <a:off x="4108655" y="6195147"/>
            <a:ext cx="489236" cy="584775"/>
          </a:xfrm>
          <a:prstGeom prst="rect">
            <a:avLst/>
          </a:prstGeom>
          <a:noFill/>
          <a:ln>
            <a:noFill/>
          </a:ln>
        </p:spPr>
        <p:txBody>
          <a:bodyPr wrap="none" rtlCol="0">
            <a:spAutoFit/>
          </a:bodyPr>
          <a:lstStyle/>
          <a:p>
            <a:r>
              <a:rPr kumimoji="1" lang="ja-JP" altLang="en-US" sz="3200" dirty="0" smtClean="0"/>
              <a:t>Ｃ</a:t>
            </a:r>
            <a:endParaRPr kumimoji="1" lang="ja-JP" altLang="en-US" sz="3200" dirty="0"/>
          </a:p>
        </p:txBody>
      </p:sp>
      <p:cxnSp>
        <p:nvCxnSpPr>
          <p:cNvPr id="15" name="直線コネクタ 14"/>
          <p:cNvCxnSpPr>
            <a:stCxn id="4" idx="0"/>
          </p:cNvCxnSpPr>
          <p:nvPr/>
        </p:nvCxnSpPr>
        <p:spPr>
          <a:xfrm flipH="1" flipV="1">
            <a:off x="4285877" y="6207756"/>
            <a:ext cx="134793" cy="215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272746" y="6164692"/>
            <a:ext cx="495649" cy="584775"/>
          </a:xfrm>
          <a:prstGeom prst="rect">
            <a:avLst/>
          </a:prstGeom>
          <a:noFill/>
          <a:ln>
            <a:noFill/>
          </a:ln>
        </p:spPr>
        <p:txBody>
          <a:bodyPr wrap="none" rtlCol="0">
            <a:spAutoFit/>
          </a:bodyPr>
          <a:lstStyle/>
          <a:p>
            <a:r>
              <a:rPr kumimoji="1" lang="ja-JP" altLang="en-US" sz="3200" dirty="0" smtClean="0">
                <a:solidFill>
                  <a:srgbClr val="FF0000"/>
                </a:solidFill>
              </a:rPr>
              <a:t>Ｄ</a:t>
            </a:r>
            <a:endParaRPr kumimoji="1" lang="ja-JP" altLang="en-US" sz="3200" dirty="0">
              <a:solidFill>
                <a:srgbClr val="FF0000"/>
              </a:solidFill>
            </a:endParaRPr>
          </a:p>
        </p:txBody>
      </p:sp>
      <p:cxnSp>
        <p:nvCxnSpPr>
          <p:cNvPr id="19" name="直線コネクタ 18"/>
          <p:cNvCxnSpPr/>
          <p:nvPr/>
        </p:nvCxnSpPr>
        <p:spPr>
          <a:xfrm flipH="1">
            <a:off x="2627784" y="2671256"/>
            <a:ext cx="1216748" cy="351692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4420670" y="2750967"/>
            <a:ext cx="1073084" cy="3437212"/>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1" name="山形 20"/>
          <p:cNvSpPr/>
          <p:nvPr/>
        </p:nvSpPr>
        <p:spPr>
          <a:xfrm rot="17234245">
            <a:off x="3250995" y="4131650"/>
            <a:ext cx="147735" cy="180777"/>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22" name="山形 21"/>
          <p:cNvSpPr/>
          <p:nvPr/>
        </p:nvSpPr>
        <p:spPr>
          <a:xfrm rot="17234245">
            <a:off x="4941011" y="4276045"/>
            <a:ext cx="147735" cy="180777"/>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cxnSp>
        <p:nvCxnSpPr>
          <p:cNvPr id="25" name="直線コネクタ 24"/>
          <p:cNvCxnSpPr>
            <a:stCxn id="4" idx="2"/>
          </p:cNvCxnSpPr>
          <p:nvPr/>
        </p:nvCxnSpPr>
        <p:spPr>
          <a:xfrm flipH="1">
            <a:off x="2627786" y="2782649"/>
            <a:ext cx="2883580" cy="3405530"/>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5605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up)">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wipe(up)">
                                      <p:cBhvr>
                                        <p:cTn id="25" dur="500"/>
                                        <p:tgtEl>
                                          <p:spTgt spid="2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1" grpId="0" animBg="1"/>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43344"/>
            <a:ext cx="8820980" cy="1815882"/>
          </a:xfrm>
          <a:prstGeom prst="rect">
            <a:avLst/>
          </a:prstGeom>
          <a:noFill/>
        </p:spPr>
        <p:txBody>
          <a:bodyPr wrap="square" rtlCol="0">
            <a:spAutoFit/>
          </a:bodyPr>
          <a:lstStyle/>
          <a:p>
            <a:r>
              <a:rPr kumimoji="1" lang="ja-JP" altLang="en-US" sz="2800" dirty="0" smtClean="0"/>
              <a:t>例題</a:t>
            </a:r>
            <a:r>
              <a:rPr lang="ja-JP" altLang="en-US" sz="2800" dirty="0" smtClean="0"/>
              <a:t>１　下の図のような折れ線ＡＢＣを境界とする</a:t>
            </a:r>
            <a:r>
              <a:rPr lang="en-US" altLang="ja-JP" sz="2800" dirty="0" smtClean="0"/>
              <a:t>2</a:t>
            </a:r>
            <a:r>
              <a:rPr lang="ja-JP" altLang="en-US" sz="2800" dirty="0" err="1" smtClean="0"/>
              <a:t>つの</a:t>
            </a:r>
            <a:r>
              <a:rPr lang="ja-JP" altLang="en-US" sz="2800" dirty="0" smtClean="0"/>
              <a:t>土地ア、イがあります。それぞれの土地の面積を変えないで、境界を、点Ａを通る線分ＡＤにあらためるとき、点Ｄの位置はどのように決めればよいか。</a:t>
            </a:r>
            <a:endParaRPr kumimoji="1" lang="ja-JP" altLang="en-US" sz="2800" dirty="0"/>
          </a:p>
        </p:txBody>
      </p:sp>
      <p:sp>
        <p:nvSpPr>
          <p:cNvPr id="3" name="フリーフォーム 2"/>
          <p:cNvSpPr/>
          <p:nvPr/>
        </p:nvSpPr>
        <p:spPr>
          <a:xfrm>
            <a:off x="607175" y="2550156"/>
            <a:ext cx="7821637" cy="3657600"/>
          </a:xfrm>
          <a:custGeom>
            <a:avLst/>
            <a:gdLst>
              <a:gd name="connsiteX0" fmla="*/ 1167619 w 7821637"/>
              <a:gd name="connsiteY0" fmla="*/ 0 h 3657600"/>
              <a:gd name="connsiteX1" fmla="*/ 0 w 7821637"/>
              <a:gd name="connsiteY1" fmla="*/ 3643532 h 3657600"/>
              <a:gd name="connsiteX2" fmla="*/ 7821637 w 7821637"/>
              <a:gd name="connsiteY2" fmla="*/ 3657600 h 3657600"/>
              <a:gd name="connsiteX3" fmla="*/ 7132320 w 7821637"/>
              <a:gd name="connsiteY3" fmla="*/ 379828 h 3657600"/>
              <a:gd name="connsiteX4" fmla="*/ 1167619 w 7821637"/>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1637" h="3657600">
                <a:moveTo>
                  <a:pt x="1167619" y="0"/>
                </a:moveTo>
                <a:lnTo>
                  <a:pt x="0" y="3643532"/>
                </a:lnTo>
                <a:lnTo>
                  <a:pt x="7821637" y="3657600"/>
                </a:lnTo>
                <a:lnTo>
                  <a:pt x="7132320" y="379828"/>
                </a:lnTo>
                <a:lnTo>
                  <a:pt x="1167619" y="0"/>
                </a:lnTo>
                <a:close/>
              </a:path>
            </a:pathLst>
          </a:cu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682662" y="4086568"/>
            <a:ext cx="553357" cy="584775"/>
          </a:xfrm>
          <a:prstGeom prst="rect">
            <a:avLst/>
          </a:prstGeom>
          <a:solidFill>
            <a:schemeClr val="bg1"/>
          </a:solidFill>
          <a:ln>
            <a:solidFill>
              <a:schemeClr val="tx1"/>
            </a:solidFill>
          </a:ln>
        </p:spPr>
        <p:txBody>
          <a:bodyPr wrap="none" rtlCol="0">
            <a:spAutoFit/>
          </a:bodyPr>
          <a:lstStyle/>
          <a:p>
            <a:r>
              <a:rPr kumimoji="1" lang="ja-JP" altLang="en-US" sz="3200" dirty="0" smtClean="0"/>
              <a:t>ア</a:t>
            </a:r>
            <a:endParaRPr kumimoji="1" lang="ja-JP" altLang="en-US" sz="3200" dirty="0"/>
          </a:p>
        </p:txBody>
      </p:sp>
      <p:sp>
        <p:nvSpPr>
          <p:cNvPr id="6" name="テキスト ボックス 5"/>
          <p:cNvSpPr txBox="1"/>
          <p:nvPr/>
        </p:nvSpPr>
        <p:spPr>
          <a:xfrm>
            <a:off x="6435612" y="4026985"/>
            <a:ext cx="522900" cy="584775"/>
          </a:xfrm>
          <a:prstGeom prst="rect">
            <a:avLst/>
          </a:prstGeom>
          <a:solidFill>
            <a:schemeClr val="bg1"/>
          </a:solidFill>
          <a:ln>
            <a:solidFill>
              <a:schemeClr val="tx1"/>
            </a:solidFill>
          </a:ln>
        </p:spPr>
        <p:txBody>
          <a:bodyPr wrap="none" rtlCol="0">
            <a:spAutoFit/>
          </a:bodyPr>
          <a:lstStyle/>
          <a:p>
            <a:r>
              <a:rPr kumimoji="1" lang="ja-JP" altLang="en-US" sz="3200" dirty="0" smtClean="0"/>
              <a:t>イ</a:t>
            </a:r>
            <a:endParaRPr kumimoji="1" lang="ja-JP" altLang="en-US" sz="3200" dirty="0"/>
          </a:p>
        </p:txBody>
      </p:sp>
      <p:sp>
        <p:nvSpPr>
          <p:cNvPr id="7" name="テキスト ボックス 6"/>
          <p:cNvSpPr txBox="1"/>
          <p:nvPr/>
        </p:nvSpPr>
        <p:spPr>
          <a:xfrm>
            <a:off x="5272359" y="2169622"/>
            <a:ext cx="478016" cy="584775"/>
          </a:xfrm>
          <a:prstGeom prst="rect">
            <a:avLst/>
          </a:prstGeom>
          <a:noFill/>
          <a:ln>
            <a:noFill/>
          </a:ln>
        </p:spPr>
        <p:txBody>
          <a:bodyPr wrap="none" rtlCol="0">
            <a:spAutoFit/>
          </a:bodyPr>
          <a:lstStyle/>
          <a:p>
            <a:r>
              <a:rPr kumimoji="1" lang="ja-JP" altLang="en-US" sz="3200" dirty="0" smtClean="0"/>
              <a:t>Ａ</a:t>
            </a:r>
            <a:endParaRPr kumimoji="1" lang="ja-JP" altLang="en-US" sz="3200" dirty="0"/>
          </a:p>
        </p:txBody>
      </p:sp>
      <p:sp>
        <p:nvSpPr>
          <p:cNvPr id="9" name="テキスト ボックス 8"/>
          <p:cNvSpPr txBox="1"/>
          <p:nvPr/>
        </p:nvSpPr>
        <p:spPr>
          <a:xfrm>
            <a:off x="7747625" y="2550156"/>
            <a:ext cx="489236" cy="584775"/>
          </a:xfrm>
          <a:prstGeom prst="rect">
            <a:avLst/>
          </a:prstGeom>
          <a:noFill/>
          <a:ln>
            <a:noFill/>
          </a:ln>
        </p:spPr>
        <p:txBody>
          <a:bodyPr wrap="none" rtlCol="0">
            <a:spAutoFit/>
          </a:bodyPr>
          <a:lstStyle/>
          <a:p>
            <a:r>
              <a:rPr kumimoji="1" lang="ja-JP" altLang="en-US" sz="3200" dirty="0" smtClean="0"/>
              <a:t>Ｓ</a:t>
            </a:r>
            <a:endParaRPr kumimoji="1" lang="ja-JP" altLang="en-US" sz="3200" dirty="0"/>
          </a:p>
        </p:txBody>
      </p:sp>
      <p:sp>
        <p:nvSpPr>
          <p:cNvPr id="10" name="テキスト ボックス 9"/>
          <p:cNvSpPr txBox="1"/>
          <p:nvPr/>
        </p:nvSpPr>
        <p:spPr>
          <a:xfrm>
            <a:off x="8413524" y="5915368"/>
            <a:ext cx="495649" cy="584775"/>
          </a:xfrm>
          <a:prstGeom prst="rect">
            <a:avLst/>
          </a:prstGeom>
          <a:noFill/>
          <a:ln>
            <a:noFill/>
          </a:ln>
        </p:spPr>
        <p:txBody>
          <a:bodyPr wrap="none" rtlCol="0">
            <a:spAutoFit/>
          </a:bodyPr>
          <a:lstStyle/>
          <a:p>
            <a:r>
              <a:rPr kumimoji="1" lang="ja-JP" altLang="en-US" sz="3200" dirty="0" smtClean="0"/>
              <a:t>Ｒ</a:t>
            </a:r>
            <a:endParaRPr kumimoji="1" lang="ja-JP" altLang="en-US" sz="3200" dirty="0"/>
          </a:p>
        </p:txBody>
      </p:sp>
      <p:sp>
        <p:nvSpPr>
          <p:cNvPr id="11" name="テキスト ボックス 10"/>
          <p:cNvSpPr txBox="1"/>
          <p:nvPr/>
        </p:nvSpPr>
        <p:spPr>
          <a:xfrm>
            <a:off x="129159" y="5915368"/>
            <a:ext cx="514885" cy="584775"/>
          </a:xfrm>
          <a:prstGeom prst="rect">
            <a:avLst/>
          </a:prstGeom>
          <a:noFill/>
          <a:ln>
            <a:noFill/>
          </a:ln>
        </p:spPr>
        <p:txBody>
          <a:bodyPr wrap="none" rtlCol="0">
            <a:spAutoFit/>
          </a:bodyPr>
          <a:lstStyle/>
          <a:p>
            <a:r>
              <a:rPr kumimoji="1" lang="ja-JP" altLang="en-US" sz="3200" dirty="0" smtClean="0"/>
              <a:t>Ｑ</a:t>
            </a:r>
            <a:endParaRPr kumimoji="1" lang="ja-JP" altLang="en-US" sz="3200" dirty="0"/>
          </a:p>
        </p:txBody>
      </p:sp>
      <p:sp>
        <p:nvSpPr>
          <p:cNvPr id="12" name="テキスト ボックス 11"/>
          <p:cNvSpPr txBox="1"/>
          <p:nvPr/>
        </p:nvSpPr>
        <p:spPr>
          <a:xfrm>
            <a:off x="1482929" y="2074793"/>
            <a:ext cx="476412" cy="584775"/>
          </a:xfrm>
          <a:prstGeom prst="rect">
            <a:avLst/>
          </a:prstGeom>
          <a:noFill/>
          <a:ln>
            <a:noFill/>
          </a:ln>
        </p:spPr>
        <p:txBody>
          <a:bodyPr wrap="none" rtlCol="0">
            <a:spAutoFit/>
          </a:bodyPr>
          <a:lstStyle/>
          <a:p>
            <a:r>
              <a:rPr kumimoji="1" lang="ja-JP" altLang="en-US" sz="3200" dirty="0" smtClean="0"/>
              <a:t>Ｐ</a:t>
            </a:r>
            <a:endParaRPr kumimoji="1" lang="ja-JP" altLang="en-US" sz="3200" dirty="0"/>
          </a:p>
        </p:txBody>
      </p:sp>
      <p:cxnSp>
        <p:nvCxnSpPr>
          <p:cNvPr id="15" name="直線コネクタ 14"/>
          <p:cNvCxnSpPr/>
          <p:nvPr/>
        </p:nvCxnSpPr>
        <p:spPr>
          <a:xfrm flipH="1" flipV="1">
            <a:off x="4285877" y="6207756"/>
            <a:ext cx="134793" cy="215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272746" y="6164692"/>
            <a:ext cx="495649" cy="584775"/>
          </a:xfrm>
          <a:prstGeom prst="rect">
            <a:avLst/>
          </a:prstGeom>
          <a:noFill/>
          <a:ln>
            <a:noFill/>
          </a:ln>
        </p:spPr>
        <p:txBody>
          <a:bodyPr wrap="none" rtlCol="0">
            <a:spAutoFit/>
          </a:bodyPr>
          <a:lstStyle/>
          <a:p>
            <a:r>
              <a:rPr kumimoji="1" lang="ja-JP" altLang="en-US" sz="3200" dirty="0" smtClean="0">
                <a:solidFill>
                  <a:srgbClr val="FF0000"/>
                </a:solidFill>
              </a:rPr>
              <a:t>Ｄ</a:t>
            </a:r>
            <a:endParaRPr kumimoji="1" lang="ja-JP" altLang="en-US" sz="3200" dirty="0">
              <a:solidFill>
                <a:srgbClr val="FF0000"/>
              </a:solidFill>
            </a:endParaRPr>
          </a:p>
        </p:txBody>
      </p:sp>
      <p:cxnSp>
        <p:nvCxnSpPr>
          <p:cNvPr id="25" name="直線コネクタ 24"/>
          <p:cNvCxnSpPr/>
          <p:nvPr/>
        </p:nvCxnSpPr>
        <p:spPr>
          <a:xfrm flipH="1">
            <a:off x="2627786" y="2782649"/>
            <a:ext cx="2883580" cy="3405530"/>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766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フリーフォーム 29"/>
          <p:cNvSpPr/>
          <p:nvPr/>
        </p:nvSpPr>
        <p:spPr>
          <a:xfrm>
            <a:off x="831431" y="2191151"/>
            <a:ext cx="4913194" cy="3603009"/>
          </a:xfrm>
          <a:custGeom>
            <a:avLst/>
            <a:gdLst>
              <a:gd name="connsiteX0" fmla="*/ 1146412 w 4913194"/>
              <a:gd name="connsiteY0" fmla="*/ 0 h 3603009"/>
              <a:gd name="connsiteX1" fmla="*/ 0 w 4913194"/>
              <a:gd name="connsiteY1" fmla="*/ 3603009 h 3603009"/>
              <a:gd name="connsiteX2" fmla="*/ 4913194 w 4913194"/>
              <a:gd name="connsiteY2" fmla="*/ 0 h 3603009"/>
              <a:gd name="connsiteX3" fmla="*/ 1146412 w 4913194"/>
              <a:gd name="connsiteY3" fmla="*/ 0 h 3603009"/>
            </a:gdLst>
            <a:ahLst/>
            <a:cxnLst>
              <a:cxn ang="0">
                <a:pos x="connsiteX0" y="connsiteY0"/>
              </a:cxn>
              <a:cxn ang="0">
                <a:pos x="connsiteX1" y="connsiteY1"/>
              </a:cxn>
              <a:cxn ang="0">
                <a:pos x="connsiteX2" y="connsiteY2"/>
              </a:cxn>
              <a:cxn ang="0">
                <a:pos x="connsiteX3" y="connsiteY3"/>
              </a:cxn>
            </a:cxnLst>
            <a:rect l="l" t="t" r="r" b="b"/>
            <a:pathLst>
              <a:path w="4913194" h="3603009">
                <a:moveTo>
                  <a:pt x="1146412" y="0"/>
                </a:moveTo>
                <a:lnTo>
                  <a:pt x="0" y="3603009"/>
                </a:lnTo>
                <a:lnTo>
                  <a:pt x="4913194" y="0"/>
                </a:lnTo>
                <a:lnTo>
                  <a:pt x="1146412" y="0"/>
                </a:lnTo>
                <a:close/>
              </a:path>
            </a:pathLst>
          </a:cu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1521193" y="1599672"/>
            <a:ext cx="551754" cy="707886"/>
          </a:xfrm>
          <a:prstGeom prst="rect">
            <a:avLst/>
          </a:prstGeom>
          <a:noFill/>
        </p:spPr>
        <p:txBody>
          <a:bodyPr wrap="none" rtlCol="0">
            <a:spAutoFit/>
          </a:bodyPr>
          <a:lstStyle/>
          <a:p>
            <a:r>
              <a:rPr kumimoji="1" lang="ja-JP" altLang="en-US" sz="4000" dirty="0" smtClean="0"/>
              <a:t>Ａ</a:t>
            </a:r>
            <a:endParaRPr kumimoji="1" lang="ja-JP" altLang="en-US" sz="4000" dirty="0"/>
          </a:p>
        </p:txBody>
      </p:sp>
      <p:sp>
        <p:nvSpPr>
          <p:cNvPr id="92" name="テキスト ボックス 91"/>
          <p:cNvSpPr txBox="1"/>
          <p:nvPr/>
        </p:nvSpPr>
        <p:spPr>
          <a:xfrm>
            <a:off x="387000" y="5661333"/>
            <a:ext cx="583814" cy="707886"/>
          </a:xfrm>
          <a:prstGeom prst="rect">
            <a:avLst/>
          </a:prstGeom>
          <a:noFill/>
        </p:spPr>
        <p:txBody>
          <a:bodyPr wrap="none" rtlCol="0">
            <a:spAutoFit/>
          </a:bodyPr>
          <a:lstStyle/>
          <a:p>
            <a:r>
              <a:rPr kumimoji="1" lang="ja-JP" altLang="en-US" sz="4000" dirty="0" smtClean="0"/>
              <a:t>Ｂ</a:t>
            </a:r>
            <a:endParaRPr kumimoji="1" lang="ja-JP" altLang="en-US" sz="4000" dirty="0"/>
          </a:p>
        </p:txBody>
      </p:sp>
      <p:sp>
        <p:nvSpPr>
          <p:cNvPr id="16" name="テキスト ボックス 15"/>
          <p:cNvSpPr txBox="1"/>
          <p:nvPr/>
        </p:nvSpPr>
        <p:spPr>
          <a:xfrm>
            <a:off x="387000" y="168427"/>
            <a:ext cx="7957628" cy="1077218"/>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ja-JP" altLang="en-US" sz="3200" i="1" dirty="0" smtClean="0">
                <a:ea typeface="ＤＦ平成明朝体W7" pitchFamily="1" charset="-128"/>
              </a:rPr>
              <a:t>□</a:t>
            </a:r>
            <a:r>
              <a:rPr lang="en-US" altLang="ja-JP" sz="3200" i="1" dirty="0" smtClean="0">
                <a:ea typeface="ＤＦ平成明朝体W7" pitchFamily="1" charset="-128"/>
              </a:rPr>
              <a:t>ABCD</a:t>
            </a:r>
            <a:r>
              <a:rPr lang="ja-JP" altLang="en-US" sz="3200" dirty="0" smtClean="0">
                <a:ea typeface="ＤＦ平成明朝体W7" pitchFamily="1" charset="-128"/>
              </a:rPr>
              <a:t>で、</a:t>
            </a:r>
            <a:r>
              <a:rPr lang="en-US" altLang="ja-JP" sz="3200" dirty="0" smtClean="0">
                <a:ea typeface="ＤＦ平成明朝体W7" pitchFamily="1" charset="-128"/>
              </a:rPr>
              <a:t>AB</a:t>
            </a:r>
            <a:r>
              <a:rPr lang="ja-JP" altLang="en-US" sz="3200" dirty="0" smtClean="0">
                <a:ea typeface="ＤＦ平成明朝体W7" pitchFamily="1" charset="-128"/>
              </a:rPr>
              <a:t>∥</a:t>
            </a:r>
            <a:r>
              <a:rPr lang="en-US" altLang="ja-JP" sz="3200" dirty="0" smtClean="0">
                <a:ea typeface="ＤＦ平成明朝体W7" pitchFamily="1" charset="-128"/>
              </a:rPr>
              <a:t>EF</a:t>
            </a:r>
            <a:r>
              <a:rPr lang="ja-JP" altLang="en-US" sz="3200" dirty="0" smtClean="0">
                <a:ea typeface="ＤＦ平成明朝体W7" pitchFamily="1" charset="-128"/>
              </a:rPr>
              <a:t>である。</a:t>
            </a:r>
            <a:r>
              <a:rPr kumimoji="1" lang="ja-JP" altLang="en-US" sz="3200" dirty="0" smtClean="0">
                <a:ea typeface="ＤＦ平成明朝体W7" pitchFamily="1" charset="-128"/>
              </a:rPr>
              <a:t>△</a:t>
            </a:r>
            <a:r>
              <a:rPr kumimoji="1" lang="en-US" altLang="ja-JP" sz="3200" dirty="0" smtClean="0">
                <a:ea typeface="ＤＦ平成明朝体W7" pitchFamily="1" charset="-128"/>
              </a:rPr>
              <a:t>ABE</a:t>
            </a:r>
            <a:r>
              <a:rPr kumimoji="1" lang="ja-JP" altLang="en-US" sz="3200" dirty="0" smtClean="0">
                <a:ea typeface="ＤＦ平成明朝体W7" pitchFamily="1" charset="-128"/>
              </a:rPr>
              <a:t>の面積と</a:t>
            </a:r>
            <a:endParaRPr kumimoji="1" lang="en-US" altLang="ja-JP" sz="3200" dirty="0" smtClean="0">
              <a:ea typeface="ＤＦ平成明朝体W7" pitchFamily="1" charset="-128"/>
            </a:endParaRPr>
          </a:p>
          <a:p>
            <a:r>
              <a:rPr kumimoji="1" lang="ja-JP" altLang="en-US" sz="3200" dirty="0" smtClean="0">
                <a:ea typeface="ＤＦ平成明朝体W7" pitchFamily="1" charset="-128"/>
              </a:rPr>
              <a:t>等しい三角形をすべて答えなさい。</a:t>
            </a:r>
            <a:endParaRPr kumimoji="1" lang="ja-JP" altLang="en-US" sz="3200" dirty="0">
              <a:ea typeface="ＤＦ平成明朝体W7" pitchFamily="1" charset="-128"/>
            </a:endParaRPr>
          </a:p>
        </p:txBody>
      </p:sp>
      <p:sp>
        <p:nvSpPr>
          <p:cNvPr id="18" name="テキスト ボックス 17"/>
          <p:cNvSpPr txBox="1"/>
          <p:nvPr/>
        </p:nvSpPr>
        <p:spPr>
          <a:xfrm>
            <a:off x="6790947" y="5661333"/>
            <a:ext cx="566181" cy="707886"/>
          </a:xfrm>
          <a:prstGeom prst="rect">
            <a:avLst/>
          </a:prstGeom>
          <a:noFill/>
        </p:spPr>
        <p:txBody>
          <a:bodyPr wrap="none" rtlCol="0">
            <a:spAutoFit/>
          </a:bodyPr>
          <a:lstStyle/>
          <a:p>
            <a:r>
              <a:rPr kumimoji="1" lang="ja-JP" altLang="en-US" sz="4000" dirty="0" smtClean="0"/>
              <a:t>Ｃ</a:t>
            </a:r>
            <a:endParaRPr kumimoji="1" lang="ja-JP" altLang="en-US" sz="4000" dirty="0"/>
          </a:p>
        </p:txBody>
      </p:sp>
      <p:sp>
        <p:nvSpPr>
          <p:cNvPr id="19" name="テキスト ボックス 18"/>
          <p:cNvSpPr txBox="1"/>
          <p:nvPr/>
        </p:nvSpPr>
        <p:spPr>
          <a:xfrm>
            <a:off x="7979079" y="1599672"/>
            <a:ext cx="574196" cy="707886"/>
          </a:xfrm>
          <a:prstGeom prst="rect">
            <a:avLst/>
          </a:prstGeom>
          <a:noFill/>
        </p:spPr>
        <p:txBody>
          <a:bodyPr wrap="none" rtlCol="0">
            <a:spAutoFit/>
          </a:bodyPr>
          <a:lstStyle/>
          <a:p>
            <a:r>
              <a:rPr kumimoji="1" lang="ja-JP" altLang="en-US" sz="4000" dirty="0" smtClean="0"/>
              <a:t>Ｄ</a:t>
            </a:r>
            <a:endParaRPr kumimoji="1" lang="ja-JP" altLang="en-US" sz="4000" dirty="0"/>
          </a:p>
        </p:txBody>
      </p:sp>
      <p:sp>
        <p:nvSpPr>
          <p:cNvPr id="20" name="テキスト ボックス 19"/>
          <p:cNvSpPr txBox="1"/>
          <p:nvPr/>
        </p:nvSpPr>
        <p:spPr>
          <a:xfrm>
            <a:off x="5508700" y="1509287"/>
            <a:ext cx="550151" cy="707886"/>
          </a:xfrm>
          <a:prstGeom prst="rect">
            <a:avLst/>
          </a:prstGeom>
          <a:noFill/>
        </p:spPr>
        <p:txBody>
          <a:bodyPr wrap="none" rtlCol="0">
            <a:spAutoFit/>
          </a:bodyPr>
          <a:lstStyle/>
          <a:p>
            <a:r>
              <a:rPr kumimoji="1" lang="ja-JP" altLang="en-US" sz="4000" dirty="0" smtClean="0"/>
              <a:t>Ｅ</a:t>
            </a:r>
            <a:endParaRPr kumimoji="1" lang="ja-JP" altLang="en-US" sz="4000" dirty="0"/>
          </a:p>
        </p:txBody>
      </p:sp>
      <p:sp>
        <p:nvSpPr>
          <p:cNvPr id="22" name="テキスト ボックス 21"/>
          <p:cNvSpPr txBox="1"/>
          <p:nvPr/>
        </p:nvSpPr>
        <p:spPr>
          <a:xfrm>
            <a:off x="4231653" y="5711808"/>
            <a:ext cx="510076" cy="707886"/>
          </a:xfrm>
          <a:prstGeom prst="rect">
            <a:avLst/>
          </a:prstGeom>
          <a:noFill/>
        </p:spPr>
        <p:txBody>
          <a:bodyPr wrap="none" rtlCol="0">
            <a:spAutoFit/>
          </a:bodyPr>
          <a:lstStyle/>
          <a:p>
            <a:r>
              <a:rPr lang="ja-JP" altLang="en-US" sz="4000" dirty="0" smtClean="0"/>
              <a:t>Ｆ</a:t>
            </a:r>
            <a:endParaRPr kumimoji="1" lang="ja-JP" altLang="en-US" sz="4000" dirty="0"/>
          </a:p>
        </p:txBody>
      </p:sp>
      <p:sp>
        <p:nvSpPr>
          <p:cNvPr id="2" name="平行四辺形 1"/>
          <p:cNvSpPr/>
          <p:nvPr/>
        </p:nvSpPr>
        <p:spPr>
          <a:xfrm>
            <a:off x="813714" y="2192958"/>
            <a:ext cx="7165365" cy="3612018"/>
          </a:xfrm>
          <a:prstGeom prst="parallelogram">
            <a:avLst>
              <a:gd name="adj" fmla="val 3217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p:nvPr/>
        </p:nvCxnSpPr>
        <p:spPr>
          <a:xfrm flipH="1">
            <a:off x="4486691" y="2192958"/>
            <a:ext cx="1239376" cy="36120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002415" y="2192958"/>
            <a:ext cx="4788532" cy="36120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4954743" y="2192958"/>
            <a:ext cx="3024336" cy="22535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726067" y="2192958"/>
            <a:ext cx="1064880" cy="361201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3586591" y="3492411"/>
            <a:ext cx="508473" cy="707886"/>
          </a:xfrm>
          <a:prstGeom prst="rect">
            <a:avLst/>
          </a:prstGeom>
          <a:noFill/>
        </p:spPr>
        <p:txBody>
          <a:bodyPr wrap="none" rtlCol="0">
            <a:spAutoFit/>
          </a:bodyPr>
          <a:lstStyle/>
          <a:p>
            <a:r>
              <a:rPr lang="en-US" altLang="ja-JP" sz="4000" dirty="0" smtClean="0"/>
              <a:t>G</a:t>
            </a:r>
            <a:endParaRPr kumimoji="1" lang="ja-JP" altLang="en-US" sz="4000" dirty="0"/>
          </a:p>
        </p:txBody>
      </p:sp>
      <p:sp>
        <p:nvSpPr>
          <p:cNvPr id="39" name="テキスト ボックス 38"/>
          <p:cNvSpPr txBox="1"/>
          <p:nvPr/>
        </p:nvSpPr>
        <p:spPr>
          <a:xfrm>
            <a:off x="4451079" y="4184796"/>
            <a:ext cx="503664" cy="707886"/>
          </a:xfrm>
          <a:prstGeom prst="rect">
            <a:avLst/>
          </a:prstGeom>
          <a:noFill/>
        </p:spPr>
        <p:txBody>
          <a:bodyPr wrap="none" rtlCol="0">
            <a:spAutoFit/>
          </a:bodyPr>
          <a:lstStyle/>
          <a:p>
            <a:r>
              <a:rPr lang="en-US" altLang="ja-JP" sz="4000" dirty="0" smtClean="0"/>
              <a:t>H</a:t>
            </a:r>
            <a:endParaRPr kumimoji="1" lang="ja-JP" altLang="en-US" sz="4000" dirty="0"/>
          </a:p>
        </p:txBody>
      </p:sp>
    </p:spTree>
    <p:extLst>
      <p:ext uri="{BB962C8B-B14F-4D97-AF65-F5344CB8AC3E}">
        <p14:creationId xmlns:p14="http://schemas.microsoft.com/office/powerpoint/2010/main" val="635014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9512" y="152636"/>
            <a:ext cx="8964488" cy="1384995"/>
          </a:xfrm>
          <a:prstGeom prst="rect">
            <a:avLst/>
          </a:prstGeom>
          <a:noFill/>
        </p:spPr>
        <p:txBody>
          <a:bodyPr wrap="square" rtlCol="0">
            <a:spAutoFit/>
          </a:bodyPr>
          <a:lstStyle/>
          <a:p>
            <a:r>
              <a:rPr kumimoji="1" lang="ja-JP" altLang="en-US" sz="2800" dirty="0" smtClean="0"/>
              <a:t>問題　四角形</a:t>
            </a:r>
            <a:r>
              <a:rPr kumimoji="1" lang="en-US" altLang="ja-JP" sz="2800" dirty="0" smtClean="0"/>
              <a:t>ABCD</a:t>
            </a:r>
            <a:r>
              <a:rPr kumimoji="1" lang="ja-JP" altLang="en-US" sz="2800" dirty="0" smtClean="0"/>
              <a:t>で、辺</a:t>
            </a:r>
            <a:r>
              <a:rPr kumimoji="1" lang="en-US" altLang="ja-JP" sz="2800" dirty="0" smtClean="0"/>
              <a:t>BC</a:t>
            </a:r>
            <a:r>
              <a:rPr kumimoji="1" lang="ja-JP" altLang="en-US" sz="2800" dirty="0" smtClean="0"/>
              <a:t>を</a:t>
            </a:r>
            <a:r>
              <a:rPr kumimoji="1" lang="en-US" altLang="ja-JP" sz="2800" dirty="0" smtClean="0"/>
              <a:t>B</a:t>
            </a:r>
            <a:r>
              <a:rPr kumimoji="1" lang="ja-JP" altLang="en-US" sz="2800" dirty="0" smtClean="0"/>
              <a:t>の方に延長した直線上に点</a:t>
            </a:r>
            <a:r>
              <a:rPr kumimoji="1" lang="en-US" altLang="ja-JP" sz="2800" dirty="0" smtClean="0"/>
              <a:t>E</a:t>
            </a:r>
            <a:r>
              <a:rPr kumimoji="1" lang="ja-JP" altLang="en-US" sz="2800" dirty="0" smtClean="0"/>
              <a:t>を取り、△</a:t>
            </a:r>
            <a:r>
              <a:rPr kumimoji="1" lang="en-US" altLang="ja-JP" sz="2800" dirty="0" smtClean="0"/>
              <a:t>CDE</a:t>
            </a:r>
            <a:r>
              <a:rPr kumimoji="1" lang="ja-JP" altLang="en-US" sz="2800" dirty="0" smtClean="0"/>
              <a:t>の面積が、四角形</a:t>
            </a:r>
            <a:r>
              <a:rPr kumimoji="1" lang="en-US" altLang="ja-JP" sz="2800" dirty="0" smtClean="0"/>
              <a:t>ABCD</a:t>
            </a:r>
            <a:r>
              <a:rPr kumimoji="1" lang="ja-JP" altLang="en-US" sz="2800" dirty="0" smtClean="0"/>
              <a:t>の面積と等しくなるようにしたい。点</a:t>
            </a:r>
            <a:r>
              <a:rPr kumimoji="1" lang="en-US" altLang="ja-JP" sz="2800" dirty="0" smtClean="0"/>
              <a:t>E</a:t>
            </a:r>
            <a:r>
              <a:rPr lang="ja-JP" altLang="en-US" sz="2800" dirty="0" smtClean="0"/>
              <a:t>の位置を求めて、△</a:t>
            </a:r>
            <a:r>
              <a:rPr lang="en-US" altLang="ja-JP" sz="2800" dirty="0" smtClean="0"/>
              <a:t>CDE</a:t>
            </a:r>
            <a:r>
              <a:rPr lang="ja-JP" altLang="en-US" sz="2800" dirty="0" smtClean="0"/>
              <a:t>をかきなさい。</a:t>
            </a:r>
            <a:endParaRPr kumimoji="1" lang="ja-JP" altLang="en-US" sz="2800" dirty="0"/>
          </a:p>
        </p:txBody>
      </p:sp>
      <p:cxnSp>
        <p:nvCxnSpPr>
          <p:cNvPr id="5" name="直線コネクタ 4"/>
          <p:cNvCxnSpPr/>
          <p:nvPr/>
        </p:nvCxnSpPr>
        <p:spPr>
          <a:xfrm>
            <a:off x="755576" y="5265204"/>
            <a:ext cx="730881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フリーフォーム 8"/>
          <p:cNvSpPr/>
          <p:nvPr/>
        </p:nvSpPr>
        <p:spPr>
          <a:xfrm>
            <a:off x="4731252" y="2064774"/>
            <a:ext cx="3333136" cy="3200400"/>
          </a:xfrm>
          <a:custGeom>
            <a:avLst/>
            <a:gdLst>
              <a:gd name="connsiteX0" fmla="*/ 0 w 3333136"/>
              <a:gd name="connsiteY0" fmla="*/ 3200400 h 3200400"/>
              <a:gd name="connsiteX1" fmla="*/ 825910 w 3333136"/>
              <a:gd name="connsiteY1" fmla="*/ 811161 h 3200400"/>
              <a:gd name="connsiteX2" fmla="*/ 2374490 w 3333136"/>
              <a:gd name="connsiteY2" fmla="*/ 0 h 3200400"/>
              <a:gd name="connsiteX3" fmla="*/ 3333136 w 3333136"/>
              <a:gd name="connsiteY3" fmla="*/ 3200400 h 3200400"/>
            </a:gdLst>
            <a:ahLst/>
            <a:cxnLst>
              <a:cxn ang="0">
                <a:pos x="connsiteX0" y="connsiteY0"/>
              </a:cxn>
              <a:cxn ang="0">
                <a:pos x="connsiteX1" y="connsiteY1"/>
              </a:cxn>
              <a:cxn ang="0">
                <a:pos x="connsiteX2" y="connsiteY2"/>
              </a:cxn>
              <a:cxn ang="0">
                <a:pos x="connsiteX3" y="connsiteY3"/>
              </a:cxn>
            </a:cxnLst>
            <a:rect l="l" t="t" r="r" b="b"/>
            <a:pathLst>
              <a:path w="3333136" h="3200400">
                <a:moveTo>
                  <a:pt x="0" y="3200400"/>
                </a:moveTo>
                <a:lnTo>
                  <a:pt x="825910" y="811161"/>
                </a:lnTo>
                <a:lnTo>
                  <a:pt x="2374490" y="0"/>
                </a:lnTo>
                <a:lnTo>
                  <a:pt x="3333136" y="320040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5197433" y="2382719"/>
            <a:ext cx="421910" cy="584775"/>
          </a:xfrm>
          <a:prstGeom prst="rect">
            <a:avLst/>
          </a:prstGeom>
        </p:spPr>
        <p:txBody>
          <a:bodyPr wrap="none">
            <a:spAutoFit/>
          </a:bodyPr>
          <a:lstStyle/>
          <a:p>
            <a:r>
              <a:rPr lang="en-US" altLang="ja-JP" sz="3200" dirty="0" smtClean="0"/>
              <a:t>A</a:t>
            </a:r>
            <a:endParaRPr lang="ja-JP" altLang="en-US" sz="3200" dirty="0"/>
          </a:p>
        </p:txBody>
      </p:sp>
      <p:sp>
        <p:nvSpPr>
          <p:cNvPr id="11" name="正方形/長方形 10"/>
          <p:cNvSpPr/>
          <p:nvPr/>
        </p:nvSpPr>
        <p:spPr>
          <a:xfrm>
            <a:off x="4527510" y="5251176"/>
            <a:ext cx="407484" cy="584775"/>
          </a:xfrm>
          <a:prstGeom prst="rect">
            <a:avLst/>
          </a:prstGeom>
        </p:spPr>
        <p:txBody>
          <a:bodyPr wrap="none">
            <a:spAutoFit/>
          </a:bodyPr>
          <a:lstStyle/>
          <a:p>
            <a:r>
              <a:rPr lang="en-US" altLang="ja-JP" sz="3200" dirty="0">
                <a:solidFill>
                  <a:prstClr val="black"/>
                </a:solidFill>
              </a:rPr>
              <a:t>B</a:t>
            </a:r>
            <a:endParaRPr lang="ja-JP" altLang="en-US" sz="3200" dirty="0"/>
          </a:p>
        </p:txBody>
      </p:sp>
      <p:sp>
        <p:nvSpPr>
          <p:cNvPr id="12" name="正方形/長方形 11"/>
          <p:cNvSpPr/>
          <p:nvPr/>
        </p:nvSpPr>
        <p:spPr>
          <a:xfrm>
            <a:off x="8047866" y="5248809"/>
            <a:ext cx="404278" cy="584775"/>
          </a:xfrm>
          <a:prstGeom prst="rect">
            <a:avLst/>
          </a:prstGeom>
        </p:spPr>
        <p:txBody>
          <a:bodyPr wrap="none">
            <a:spAutoFit/>
          </a:bodyPr>
          <a:lstStyle/>
          <a:p>
            <a:r>
              <a:rPr lang="en-US" altLang="ja-JP" sz="3200" dirty="0">
                <a:solidFill>
                  <a:prstClr val="black"/>
                </a:solidFill>
              </a:rPr>
              <a:t>C</a:t>
            </a:r>
            <a:endParaRPr lang="ja-JP" altLang="en-US" sz="3200" dirty="0"/>
          </a:p>
        </p:txBody>
      </p:sp>
      <p:sp>
        <p:nvSpPr>
          <p:cNvPr id="13" name="正方形/長方形 12"/>
          <p:cNvSpPr/>
          <p:nvPr/>
        </p:nvSpPr>
        <p:spPr>
          <a:xfrm>
            <a:off x="7020272" y="1555241"/>
            <a:ext cx="437940" cy="584775"/>
          </a:xfrm>
          <a:prstGeom prst="rect">
            <a:avLst/>
          </a:prstGeom>
        </p:spPr>
        <p:txBody>
          <a:bodyPr wrap="none">
            <a:spAutoFit/>
          </a:bodyPr>
          <a:lstStyle/>
          <a:p>
            <a:pPr lvl="0"/>
            <a:r>
              <a:rPr lang="en-US" altLang="ja-JP" sz="3200" dirty="0">
                <a:solidFill>
                  <a:prstClr val="black"/>
                </a:solidFill>
              </a:rPr>
              <a:t>D</a:t>
            </a:r>
            <a:endParaRPr lang="ja-JP" altLang="en-US" sz="3200" dirty="0">
              <a:solidFill>
                <a:prstClr val="black"/>
              </a:solidFill>
            </a:endParaRPr>
          </a:p>
        </p:txBody>
      </p:sp>
      <p:cxnSp>
        <p:nvCxnSpPr>
          <p:cNvPr id="14" name="直線コネクタ 13"/>
          <p:cNvCxnSpPr/>
          <p:nvPr/>
        </p:nvCxnSpPr>
        <p:spPr>
          <a:xfrm flipV="1">
            <a:off x="4731252" y="2101360"/>
            <a:ext cx="2374490" cy="318640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3681284" y="1588240"/>
            <a:ext cx="2887276" cy="367696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二等辺三角形 15"/>
          <p:cNvSpPr/>
          <p:nvPr/>
        </p:nvSpPr>
        <p:spPr>
          <a:xfrm rot="13124770" flipV="1">
            <a:off x="5102221" y="3271207"/>
            <a:ext cx="153675" cy="121503"/>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p:cNvCxnSpPr/>
          <p:nvPr/>
        </p:nvCxnSpPr>
        <p:spPr>
          <a:xfrm flipV="1">
            <a:off x="3681284" y="2054556"/>
            <a:ext cx="3454208" cy="321064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510389" y="5248808"/>
            <a:ext cx="385042" cy="584775"/>
          </a:xfrm>
          <a:prstGeom prst="rect">
            <a:avLst/>
          </a:prstGeom>
        </p:spPr>
        <p:txBody>
          <a:bodyPr wrap="none">
            <a:spAutoFit/>
          </a:bodyPr>
          <a:lstStyle/>
          <a:p>
            <a:r>
              <a:rPr lang="en-US" altLang="ja-JP" sz="3200" dirty="0" smtClean="0">
                <a:solidFill>
                  <a:prstClr val="black"/>
                </a:solidFill>
              </a:rPr>
              <a:t>E</a:t>
            </a:r>
            <a:endParaRPr lang="ja-JP" altLang="en-US" sz="3200" dirty="0"/>
          </a:p>
        </p:txBody>
      </p:sp>
      <p:sp>
        <p:nvSpPr>
          <p:cNvPr id="29" name="二等辺三角形 28"/>
          <p:cNvSpPr/>
          <p:nvPr/>
        </p:nvSpPr>
        <p:spPr>
          <a:xfrm rot="13124770" flipV="1">
            <a:off x="5841659" y="3651708"/>
            <a:ext cx="153675" cy="121503"/>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40156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down)">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up)">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down)">
                                      <p:cBhvr>
                                        <p:cTn id="3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2" grpId="0"/>
      <p:bldP spid="2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2050" name="Picture 2" descr="http://www.auncle.com/illust/img/1/m7.jpg">
            <a:hlinkClick r:id="rId3"/>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39042" y="-860311"/>
            <a:ext cx="10369152" cy="8002557"/>
          </a:xfrm>
          <a:prstGeom prst="rect">
            <a:avLst/>
          </a:prstGeom>
          <a:noFill/>
          <a:extLst>
            <a:ext uri="{909E8E84-426E-40DD-AFC4-6F175D3DCCD1}">
              <a14:hiddenFill xmlns:a14="http://schemas.microsoft.com/office/drawing/2010/main">
                <a:solidFill>
                  <a:srgbClr val="FFFFFF"/>
                </a:solidFill>
              </a14:hiddenFill>
            </a:ext>
          </a:extLst>
        </p:spPr>
      </p:pic>
      <p:sp>
        <p:nvSpPr>
          <p:cNvPr id="5" name="円/楕円 4"/>
          <p:cNvSpPr/>
          <p:nvPr/>
        </p:nvSpPr>
        <p:spPr>
          <a:xfrm flipH="1" flipV="1">
            <a:off x="2123728" y="3429544"/>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6" name="円/楕円 5"/>
          <p:cNvSpPr/>
          <p:nvPr/>
        </p:nvSpPr>
        <p:spPr>
          <a:xfrm flipH="1" flipV="1">
            <a:off x="5796136" y="1052736"/>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7" name="円/楕円 6"/>
          <p:cNvSpPr/>
          <p:nvPr/>
        </p:nvSpPr>
        <p:spPr>
          <a:xfrm flipH="1" flipV="1">
            <a:off x="6832359" y="3284984"/>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8" name="円/楕円 7"/>
          <p:cNvSpPr/>
          <p:nvPr/>
        </p:nvSpPr>
        <p:spPr>
          <a:xfrm flipH="1" flipV="1">
            <a:off x="2965203" y="225372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9" name="円/楕円 8"/>
          <p:cNvSpPr/>
          <p:nvPr/>
        </p:nvSpPr>
        <p:spPr>
          <a:xfrm flipH="1" flipV="1">
            <a:off x="2771800" y="5445224"/>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テキスト ボックス 12"/>
          <p:cNvSpPr txBox="1"/>
          <p:nvPr/>
        </p:nvSpPr>
        <p:spPr>
          <a:xfrm>
            <a:off x="5976156" y="913789"/>
            <a:ext cx="415498" cy="369332"/>
          </a:xfrm>
          <a:prstGeom prst="rect">
            <a:avLst/>
          </a:prstGeom>
          <a:solidFill>
            <a:schemeClr val="bg1"/>
          </a:solidFill>
        </p:spPr>
        <p:txBody>
          <a:bodyPr wrap="none" rtlCol="0">
            <a:spAutoFit/>
          </a:bodyPr>
          <a:lstStyle/>
          <a:p>
            <a:r>
              <a:rPr kumimoji="1" lang="ja-JP" altLang="en-US" dirty="0" smtClean="0"/>
              <a:t>山</a:t>
            </a:r>
            <a:endParaRPr kumimoji="1" lang="ja-JP" altLang="en-US" dirty="0"/>
          </a:p>
        </p:txBody>
      </p:sp>
      <p:sp>
        <p:nvSpPr>
          <p:cNvPr id="15" name="テキスト ボックス 14"/>
          <p:cNvSpPr txBox="1"/>
          <p:nvPr/>
        </p:nvSpPr>
        <p:spPr>
          <a:xfrm>
            <a:off x="6811815" y="2771636"/>
            <a:ext cx="1249060" cy="369332"/>
          </a:xfrm>
          <a:prstGeom prst="rect">
            <a:avLst/>
          </a:prstGeom>
          <a:solidFill>
            <a:schemeClr val="bg1"/>
          </a:solidFill>
        </p:spPr>
        <p:txBody>
          <a:bodyPr wrap="none" rtlCol="0">
            <a:spAutoFit/>
          </a:bodyPr>
          <a:lstStyle/>
          <a:p>
            <a:r>
              <a:rPr kumimoji="1" lang="ja-JP" altLang="en-US" dirty="0" err="1" smtClean="0"/>
              <a:t>つちのこ</a:t>
            </a:r>
            <a:r>
              <a:rPr kumimoji="1" lang="ja-JP" altLang="en-US" dirty="0" smtClean="0"/>
              <a:t>森</a:t>
            </a:r>
            <a:endParaRPr kumimoji="1" lang="ja-JP" altLang="en-US" dirty="0"/>
          </a:p>
        </p:txBody>
      </p:sp>
      <p:sp>
        <p:nvSpPr>
          <p:cNvPr id="16" name="テキスト ボックス 15"/>
          <p:cNvSpPr txBox="1"/>
          <p:nvPr/>
        </p:nvSpPr>
        <p:spPr>
          <a:xfrm>
            <a:off x="1491132" y="3475263"/>
            <a:ext cx="415498" cy="369332"/>
          </a:xfrm>
          <a:prstGeom prst="rect">
            <a:avLst/>
          </a:prstGeom>
          <a:solidFill>
            <a:schemeClr val="bg1"/>
          </a:solidFill>
        </p:spPr>
        <p:txBody>
          <a:bodyPr wrap="none" rtlCol="0">
            <a:spAutoFit/>
          </a:bodyPr>
          <a:lstStyle/>
          <a:p>
            <a:r>
              <a:rPr kumimoji="1" lang="ja-JP" altLang="en-US" dirty="0" smtClean="0"/>
              <a:t>湖</a:t>
            </a:r>
            <a:endParaRPr kumimoji="1" lang="ja-JP" altLang="en-US" dirty="0"/>
          </a:p>
        </p:txBody>
      </p:sp>
      <p:sp>
        <p:nvSpPr>
          <p:cNvPr id="17" name="テキスト ボックス 16"/>
          <p:cNvSpPr txBox="1"/>
          <p:nvPr/>
        </p:nvSpPr>
        <p:spPr>
          <a:xfrm>
            <a:off x="3010922" y="1810957"/>
            <a:ext cx="822661" cy="523220"/>
          </a:xfrm>
          <a:prstGeom prst="rect">
            <a:avLst/>
          </a:prstGeom>
          <a:solidFill>
            <a:schemeClr val="bg1"/>
          </a:solidFill>
        </p:spPr>
        <p:txBody>
          <a:bodyPr wrap="none" rtlCol="0">
            <a:spAutoFit/>
          </a:bodyPr>
          <a:lstStyle/>
          <a:p>
            <a:r>
              <a:rPr kumimoji="1" lang="ja-JP" altLang="en-US" sz="2800" dirty="0" smtClean="0">
                <a:solidFill>
                  <a:srgbClr val="FF0000"/>
                </a:solidFill>
              </a:rPr>
              <a:t>Ｂ町</a:t>
            </a:r>
            <a:endParaRPr kumimoji="1" lang="ja-JP" altLang="en-US" sz="2800" dirty="0">
              <a:solidFill>
                <a:srgbClr val="FF0000"/>
              </a:solidFill>
            </a:endParaRPr>
          </a:p>
        </p:txBody>
      </p:sp>
      <p:sp>
        <p:nvSpPr>
          <p:cNvPr id="18" name="テキスト ボックス 17"/>
          <p:cNvSpPr txBox="1"/>
          <p:nvPr/>
        </p:nvSpPr>
        <p:spPr>
          <a:xfrm>
            <a:off x="2960963" y="5260558"/>
            <a:ext cx="800219" cy="523220"/>
          </a:xfrm>
          <a:prstGeom prst="rect">
            <a:avLst/>
          </a:prstGeom>
          <a:solidFill>
            <a:schemeClr val="bg1"/>
          </a:solidFill>
        </p:spPr>
        <p:txBody>
          <a:bodyPr wrap="none" rtlCol="0">
            <a:spAutoFit/>
          </a:bodyPr>
          <a:lstStyle/>
          <a:p>
            <a:r>
              <a:rPr kumimoji="1" lang="ja-JP" altLang="en-US" sz="2800" dirty="0" smtClean="0">
                <a:solidFill>
                  <a:srgbClr val="FF0000"/>
                </a:solidFill>
              </a:rPr>
              <a:t>Ａ町</a:t>
            </a:r>
            <a:endParaRPr kumimoji="1" lang="ja-JP" altLang="en-US" sz="2800" dirty="0">
              <a:solidFill>
                <a:srgbClr val="FF0000"/>
              </a:solidFill>
            </a:endParaRPr>
          </a:p>
        </p:txBody>
      </p:sp>
      <p:sp>
        <p:nvSpPr>
          <p:cNvPr id="2074" name="AutoShape 5" descr="data:image/jpeg;base64,/9j/4AAQSkZJRgABAQAAAQABAAD/2wCEAAkGBhQSERUUExQWFBUVFxQXFxcYFxcVFxgVGBQXFBQYFRcXHCYeFxojGhQUHy8gIycpLCwsFR4xNTAqNScrLCkBCQoKDgwOGg8PGSokHyQwLzAsKSwsLykvLiosNTUsLi0vLSksLyouLCk0LSkqLiwsLCosNSwsKSkqLywsNCkpLP/AABEIAOEA4QMBIgACEQEDEQH/xAAcAAACAgMBAQAAAAAAAAAAAAABAgADBAUGBwj/xABHEAABAwEEBgUIBwYFBQEAAAABAAIRAwQSITEFE0FRYXEGIoGRoQcycrGywdHwFDRCUpKz4SNic4Ki8TNDRHSTFSRTY4MW/8QAGgEBAAMBAQEAAAAAAAAAAAAAAAIDBAUBBv/EADERAAIBAgMHAgUDBQAAAAAAAAABAgMRBCExEjJBUXHB8GHRExSBkaEiQrEFM3Lh8f/aAAwDAQACEQMRAD8A9rf35fBGMNnYnDAiAgKxj4bI5ommclYkfUhAG5nxRDYQc5I55+ceSAshGVU7Lt24Sh/bfmEBYHhA1MJS44DJHVe/uQBc+Ci04lDV78VNWEBWRjHP4pnCdnzmFYApeCAVo4eKdLf5oX8f1QBNPEHciQkvThz8EC7idnw7UBbKUuwlJJnHco1h70A7ilY+fepBIhHV/FAIMePbHBWhDVhEBAB7J2wq6NKFbKhcgFbT45IimEA+ctyXWe7ZKAshRCeaiAW/hPHwQp9vf7kxpo6sIBlTWpnPwVyBcgEFPDxxR1amsU1mUIAhnyUQEmsxj5lFh37ygGLkpf8APiq2t8Pdgmc2dm5AWNKjigwchyTIDGY8yYCsJzHzknuYymQFQbwJy28EXMJ3Ji5EFALq0QxElVMrb0BcgXBVnI7wgDBOzHdjvQFl9C/uSkHZPuRDEBC8+KgfieSIppi1AVCYg9nrTEzlwKsSufCAVlOERT4ol2CV1RAG5xKiW/x8CogGJxwSlxnvyTavKMIU1aAVwy9+KAE/OGBlWhqKArxJ3KCngOCa+JjaoXcEBLnipcCU1OzmsDT+lfo1mrV7rnilSfUutGLi1pMcBhnsxKA57pz5RBYnChQYK9reLwZMMps+/WcMhuaMTwwnze2dNNJgmq+3imRjdbRpCi0bocJcOJMrWaP07QqNrVatoJtdaKpIDQ11QiSxweLzWt80CQA0CDmpo14q1BWeOq3/AAmHL+K4H7R+zuGOZw5lbFTUnbJL8/c3UqULZ5v8Hb9G/KdpJzb1exNrU8IfTd9HqOH3m0qx63e3gupsvlSsRIbWdUsjjstNN1If8mNP+pef1tPimwvcTA2DEknABo2kkgAcVqrWatoafpDzdP8AkMcRTaN1Qtxqu3z1dw2qunjpt3klYk8LF5ReZ73Y7cysy/Tex7T9pjg5vYWkhMHd2B+e0L5qsmiS6qfoV6i9ph1anUfRawjZLMXuG4DmQvQtF6Q0jQa27b21yBiLRRDmnk9jhUHaXLZ85SW87eehneHnwzPVDn87R+isYefauCs3lFtFPC0WEuG19lqNqj/iqXHjslbjR/lJsFVwb9IFF/8A464dZ38oqhoPYSr4VYT3WmUyhKOqOmISNpwZUZXBEjEHIjEHkVL85KwiNcCKrvnDI5oXsD85oC0lB74SY90HsRInYgCX5xsSg880zaf6qCnzQDqqs0nkrVEBSxmGeacsnPcmLkC9AS6d/gEEL/BRAE1Pf4IOefBAsk/O6Pgm1fz2QgIw8+6E6UN4lMgMd7TIVl04bU5KF8IBRTO/f4qPpAiDjz3bQeCa9igHzPagPm/p30Y+h2t9GAaR61MOaHC44ksicREOYYObJ2rSU6pb5pe30XXh+CpMdhXuflZ6OC0WPXNHXoS4kZ6oxf8AwkNf/Id68L55jA8xmubiE4v0NVN3RazSsvbfcx4Ze6smi685l1rutLSQHEjHMjctlprpIat3qChLbjnspBjQzAl0sLm3sIGOF4mVxukfPf8A/P4fBbsCDIkciR6lVOEIqLt54yam2zo7PpulSoywjVsEANIPICMyT3krct0W82R9ptFrfZyGueyjSuwwAEjWOIJqO3jAbFwD6YJkta45yRddIyIcyDKttFoe9lx1SpdkG66KrTBkA5PjhJVHwlfJ9bkpTk8jvdEaZc6jTdUweWMLtnWLQThsxV2lNOUwwCowVrxuspFrXF7oyAdgBGJJwAXEUdN1Bm1r/QdDvwVIPcSs3Q2laOuNS0lwzY2mXal4pxILXOgGXySA4SGt3QavgNO7X2L/AIitZF1GhWpP1lGq6xn/AMdlc5jP5w4lrz/KBwW86P8AlG0rfDaZpW2mDDn1GCiBGzWsIa48muO9c5XritUNOTqmk3zIJcJltK83A4ReI4Ccyugs2kA0ANgACABgANwAyWj5qpTVr5kXShPRHdWXyllv1qxV6ePn0btqp8zq4qD8C32iOm9htRijaaTnfcLrlT/jfD/BeSWvTtRztVRN1wAL6hAIpg+aGg4OqGDAOAAk7AtFpax0GNL6w1hOb6k1KjjsEuxncBHYtFLGyeU1n6FMsKnnF5ep9KShfG9fMmiNM22k4fRa9ag0wG0g415JMAat95oOPmgHNetdAfKQ61VPotqa2naIdcc0Frat0dcXTiyo2CS2SCASMoW+NSMsjLKlKOp6CX9qGsQa096LWe9WFYC/A84Qv5HccU4YPejCArqY5cfiPUiGGI+ZTXlC6EBMVENZwPcogC2pJhAvOOGSq1ZnE57VbdM4IBb/AMwo4Y/rEJhT4o6sICsH494RImfgrUAUAurxw7lG08t6JqBC/wDMoAOoAiCJBBBBxEHAgjcvnDpr0eNitlSl9iZYd9N0mme4Fh40zvX0e5+O753rgfK70d19l17fOoXrx/8AS4guP8hDX8mv3qmtDbiThKzPnir1qp41GjsbE+ordLVWKzEVbrs2Xi70iY+K2q59bVI0Q5kUUWzsvRq0PF4U7rTkXkUweV8gnsVBM1ZE5ogkCASBuzH4TI8FlW/RdSiQKjS2cQcC1w/dcJBWISvU3wAraQGIAad7CaR7m9U9yvp22o3KpPCo2f66fvaq1F65X3lcLLQ2mhekGoDr9nbWL7990Nrt6xkENwcyGhrcjIaFg2N30o1qz6jadOy03FgfILjgBDZm84kATMDec8dzAcwg6yX3tccjg8Rm9glh7Rj/ACwrIuOb0YzMmy2+s17atItplpvMLgXOyIBIybnxKll0k9pFVsitQeKoxn9o03wZ2h2I5OIVrlVZbM59pY1gk1GvESAOoNZJLiAAG3zJ3KNOreV35YtklxPp+wW9tWlTqN82oxj2+i9t5vgVfrFynkxrmpomxndSDOym91MeDV1dzZyhdk5gGPnarEjWcU6Ax6057lZBwnEz4JyFJQC3ju9Sia8ogClvhK1wEjj+qUU/nt+CAZ1T57EzHJSwnw8EwCALljtmTslZKEIBDtwz+CAp8tisQvIAFvFa7Tmk6VGmRUF81AWikAC6oIhwg4BsHFxhonErmbd0hrNrEh+DSQBsjiFSwB73VKmNR8Eg44ZtBnYJkN80TMSSsEsdHNJZk9g860t5OLRSLXgMGtBusLzehrnXBeLQHO1dzOCc4zATQPRlwqP+k0HQGS2SQ0vvAASww6QTgDsXqttstZ9AjY0mAeqQCCDdnCJGW6VzQpC4YeDLmxAd5w+7IE4e7esFWcttLZavzJTq7FNy5Gwo9E9SA5rGBsAk0mtaZP2b2LzEZzjs3pukWgqZDKlF0EsALajgCSMJDnHrE92GCz7Bbf2bqb2uuubdIxECPvbCsRzadIyC4udHmw5x2S50THCYGQAVlV01Gy/4UUXOT2np6nOt6OvrjUPbDahEPwIY/wCy+QewjaDvhZ1r0W2wHUUgyAAXOLWOdUJxl8gwMYDdgC6ElrrpJyIOIxGOwgyFzdvs7mm9VNxuV50kGB1Q0iZJAw4BZWpySpUk3JvKxrT5nL9LNGUzRFoYxtNweKdRrRDHXmuc17W5NPVIIGGRXIr07S/R99qsjm0hcFEiqS89Ws4gtgOGAIGQJEbc5Hm7rE8Ouljr0gXYMyZgRnsPctk8NWoJKss/ORKM1LQpTU84yvQJ3OBlh78O1NaLK+mbr2uY7c5pae44qoiVWnZkzKDpE+G47R3rGrNmpS5v/Ld+iuY+cfvZ+mPO7xDu9Y9WpFSfuU3uPbAHsuXtONp2Lb3R9BeSdsaJss7RUI5Or1HDwK601AtF0NsWp0fZaZEFlCjPpXGl08ZJW7gxC7ZzBr/eldUwBRFPfw71BT8EBA7HmEjxj3fAqzVhSRlggKtRy8UU+sCiAZRrpyQfMYKmk0zG5AW6xAVOQ9al05cUQw7/AAQC3t892CAO/wCTKfVougDxQFRynIA7+GcrQW/TxqD/ALd0scI1gIbMGOoXYEYHEZ5jYVwWlvKcy3EsaRSpSQynVcKIqwYvVHGbzc4YMPvTk3o7PbWujAtEAA4EEDLI4dkhYMVXlFWh9y1QyuY9SyOlxIDnQSGh2Z3YGd+XJXWEXjec0AzMic+IJgjhgsfSJDsRedG4XRPFzsuwE8E7NLGXS0GSSDMHHYcveuRpK5PgbivpSoyyhrG03uxkC+2BhkMyRjkdy1Nkq0n1C4ANdGHdsA808hBzV9K1SMG3nAzdbjjhEnsG5aduiajnyTTptE43nF14+b1m9UGdm6VfUxVWqkmlYgoo2X/QaWuD6jh1zMGrhO6CRHIGeAXT6QpWdtIFxZdi61sAtJEuwAxnPauWOhyS11R5qNYB1OtBMRJk5be5bCpbXMpFrIa2IgARw57Oa1UsRRpxtsu544tswrRpRjWXgCRAMw4NMgTG/EjAkHHIBZVmstWtZ9Y1pMtJDbrWkxk0xjBAkcHNzxWL9Ka6mdawG8IN0SHAGZjB0SN6y9GdJw8GhTcAWsOx0wBdBMtEES3EnGBO9V4acHV23ly4ZnslkLVD22bUXmvqMJv3RDet1qYk3ZNwtmN6xNE2FzbLUovY1msxY4Xy8GftEFsCCYAIzMzJnVU6NWi8m8HkExDy15GAjEXXYNGEzhC3DKtR7A5pa0uEgEOaRiRDnMdgZB2FbK/9XqVITotRs3r47fgiqdmmc1pLosHM1T6hfBmmQ269pObW3iWuB+6SMYgznyZ6NB8ijVvvxIY6mWEwJhpBcJ4GF39qtpFWmx7A2qbpJEubvLmyA0xBxxxGW7ZV9HihNazj9kcalMZs23mzm3ftHLLHhsPKrfOyR0cPRdXV25er5HidPOPvRHpjze/FvaFm9GtGstdUUiX6yvaaNEMAwFBoLrQ55Izuh8ARnxXYaYsFmrMqVyIlzjeu3Bni+9LMsySSJ3kgJvIjohlS12m1HE0w1jAWkNJqgl1UA4tlrIjc4rTRppvXQy1G45HtrQNiZKwoubIhdAyiMqznghJxM5So2jjwTmmgKwOWe0qE/GI96suBMgFhRMogIgqw+ZHOESZb2IB7yXWbgkaNvzjjgjq8ct/j8lAWBV2o9R3I+pWNCWt5p5H1ID5wsFz/AKeGvY9zzjTeHSwNvEOY9hMZhxmCcc8F1XRuwN+hWciWE0aZJa4tk3BiQMD2hcrYfqVL0Xe25dl0Y+pWb+DS9gL56tJpOz/cdeMErdCx1Oo0yHB3pC478dOPZWq//YNDnCrRqANe9l8AVWyw3XHqEVO9q3tRcfSq3W2oaunUFStXbLsHMc2q665jgCRnlhlmo0qjlvZnlSmnojs9GdIaVSmPo5ZjJkG8SZMksN1wMzmDyWbTrio0Mqm9x2HrE+bgWkYZDYuE6M0g6yU7wDsauYB/zX5blmdGqNxlvgu1NlOtkY3bzHVatMby0tmP317PZd4pae9jNOmkkzqra9jIunLKA4Hsc4tA5ysmlUNRjTeIvScA07SPOLcThnAXF6J05X1YNZrX3+sGggXGuxazFt1xA24YlZmj+ndnaJc2pQbLhLmO1ZuuLT1m3mZg5wnwm9x/Yi6bSOhraJp1Gy038T1r7705HrGROAEEbFl2ayCm1okEAAFxIknbeMznsWqo2sPF+g5jmuxlrrue5zQWrFdWrh4vF4a7qk3GOwd1f8QScJnsUWmt5WIWZlabtrKRkO6+yMxxbObtxOAzxyTaD04x7IdDXCTwxM907dhJnYtlZbGxreoxsbCAHTxvGS7tK02k7FenqBrocabgAx5eBIDSIvTtzgY4KHr2PdS7Slqhr3PaYYLzTGRJaIBOBDt22Atc7S1SnT1loeaTDlSaSKlSfvOzx3COMBYtqtrLIwawirW85rBAa12V7AYn949m9cXpK216obaarf2VSo6kx5P2mgk3W7GS1wmcSCtdOdRQ2b5cvP4NUaklD4beROlGm32i6D1WB9MNpjzQL4AnYT4DZtn1DyN1mPq2806YpsmyhrcyA2k9suO1xiSd5Xj1syb6dP2wvWPIicbdzs3sVFswubv17FFeKsesISknET+iDZz2H5C6BjHLsJS6zGPmFGzEQoKXuQALjO3bkrGpdX8+CYNhAFRRRAKGKQBuVb+/L4I93YgHDwgH8MEufhsjmiaZyQENTPYcUlofgY3H1K0Mz4parYaeR9SA+cbD9Spei723LsujH1GzfwaXsBcbYfqVL0Xe25dl0Y+o2b+DS9gL5yvuv/J9ztR/b09jMqLjdlb/AHFo/MK7KouN2Vv9xaPzCqqXsS4mX0VP/aU/SqfnPWs0dbn030rOSWijUrmuL11tajWdOscJGsaWyDnBC2XRb6oznV/NerdJaKpVrutY190yJ9WGY4HBW7ezUlfm+/uZ5U9uKNd0fqTQABvNY57GO+9Ta4tY7uAHYk0ZUY2zPv0tZf1wY4OuupvFeriMYgyJ5ZELa3QIAEAYADAAcAtPY/qw9Ot+fUSMtpt82u5YoftfL2MfQbYs9IjB1wYtlp7xBW3oaer08ql7g8Xv6hDu8larQv1al6AV1RJTkpuz4kUk4o3Nl6evDnh1CWtuX3MqNB60x1XXZy+8Stfprp6TTqiyUnNe1ri+o9hljQAcoknEZ9USDJkLH0DXNOvVqNDXFmqN14lpBZUaQd2BzWhtlrc0W4NhjavnNaMA0ND2saTk2YkRjdGQC1Ukm9Fw7FE4WzSMi32sw973SYJJO07PcszS+k2VNHWSz5No06T3R967ed3lzu9aTSzjepdUlt+XRvA6s8J9SudTvROW7L1/p7zCMf0qTfG5KX6pWMCzUS2jTB++wxuBqAgdy9l8hwxt3pWf2Ki8ltuTf4lP2wvWvIb51t9KzexUW3DS2nfqV1laFuh6rCKpGPHtjgrWreYiOMBBr5EoPbO2ElGlCAa8eGKjMd6LafgiKYQFF3j61FkqIBQxEBJeMTx8MkKfb3+5AWpX1I7UyprUzn4ICxzlVXebp5HjsMJxTww54pazOq6dx8AgPnCw1R9DpCRN12EifOdsXa9GPqVm/g0vYC4fR2mw2wiz32AVIeWvaWvDplrqZdEy0Nyn3LuOjP1KzfwaXsBfO4hWi+p16cm7dDMqLjdlb/cWj8wrsqi40AltoIa4hlorl5DSWtBqmLxAhuW1U0fYtuk8zK6LfVGc6v5r1nvWB0W+qM51fzXrPevKv9yXVkY7qMd601j+rD06359Rbl601j+rD06359RWU9Pqu56t76exToX6tS9AK6oqdC/VqXoBXVF5U331IR3UJorz7Ryo+y9aDSH+q7fygt/orz7Ryo+y9aDSH+q7fygtuH3n0XY8nuL69zOKRydyRyyIGJbcm/xKftheteRCnjbZBGNlIkEYGm8gidhBmdsryTSEXROAv055XxK9c8ielHWh9vqk3i59mxi6IFN7RdGxoAAHJdTCX/nsZMQ8rHqerCICQvPioH4nkugYx5ULlVjEHsTEz4IAh85bv7JdZ7tkospwiKfFAGeaiFziVEBCzxR1YQLscEpcZ78kBZKhcq3DL34oAT84YGQgH1iSu6WGMZBHeE2JO5TV4DggPBLDaKTaNKz2iGVG0qbHUq7TTdeaxrXC7VAvYjZKpqiz0XRTrmznMinULWicr7DNNs/vASvfbVYKdVpZVY2o05te0Pb3OBCq0foahQZq6NKnSYcS1jGtaTvIAx7VzvkFtNqTtyN3zjas4o8TpaRtIEtqUbQ3e4at346UsP4QtSNI1aQrXmVqWtfVLyyKrCx7i4BxaCZF443Rmva9I+TqwViXGztpvP26JNB87yaRbe7ZXKab8mVWkw1LJWfXu46ircLnDaKdZobDt18GciRmq3g5R0s/x/oksRCW8mvyvc4zoja2OszGNe0uBqS2ReE1HkS3MYEHFbWotE8UK+Dmsc8ZtcAKjCMw5p6zCDsS/Q3M/wAOtUZ+6461vdUkjsIWCcFKTej9fOxqSaWWfnnE271pLI8fRhwfWnOBNeoBJyEnKc1Z9Prt85lOqN7Cabvwvlv9QWNYdPmhQfTJdR1msbUbUYSxzXVHub1h1ZAfv7FKFOSXPNdyLk0/cOhfq1L0Arqix9BuBs1KDMNAznvWRUVdTffUR3UJorz7Ryo+y9aDSH+q7fyguh0LSc+rXYxrnucKMNaJJhtQnwWktFjc9tucIApNl943YlraYbETeLiRH7pyhbaGUn9OxCpJbC+vcyHKi0VwwS4/EncBtKlqtV03QLzzk0bt7j9kcVm9Fuh1o0hWLaUG7hUrOB1VEZlrR9p8fZGJ2kBQo0XM8nNRNBaKt4/tCGjMMJ45vPOOHNe0+QvRFWnRtFZ7HMZXdSNIuEF7WNcC4NON3rCDt2YLseivQqzWCjq6bbzn/wCJUeAX1T+8fujGGjAd5O+c6PncutTpKBhnV2siCmmLUpfnGxKDzz2K4pLUr3wmVVZpPJAOXYJXVOxKxmGeacsnPcgBf4+CCa6d/gFEBNXlGEKasKGp70HPPggHDQikYefdCdALfExtUL+CpeDI4qy6cNqAhqdnNQzx7FBT444+KYs+f7ICsn3eBxRzOEZKwNUlAarSvRizWoDX0KVX02NLh6LvOb2FcxbvJBZzjQrV7Odjb2up/hrS7ucF3esCIKjKKlqiSk46M8e0j5MrfSk0zRtLf3SaFT8D7zP6wsSx+TrSNUE6mlQGwVqvWdwii14bzJ7F7XUdAVdKrOBVPy1O97F3zFS1rnz3pboLaaJLqtiqt/8AZQ/aDnNA3wPSaFpKdV0xTr3iM2VAHEc4uvHavp8AQN8++Ctbpfo1ZrW0ttFFlXAiXMF5uyWvi807iCCFGWGi/LnqxD4rsfPFg0jUove9zHBx1Za+i4EtLQ4TDoOIdlj2rV1arq764F46xwL3vBbmwTLcJdiYwgSu+095MbbZnuFKm61URi17XM1t3dUpki84b2zOcDJanox0Btdsr1KZpVLPSvN1tWqx1MtbcaHNptcJdUIB4DMnKao0XFuyLnUg0nf3MvoJ5Naltio4upWUmTU/zbQRnqyfNb++f5RtHuGjNG0rPRFGgwU6bMGtaIic+JJMkk4nNZNlsbKbGMY0NYxoa0DINaLrQOQACuhbYwUVkY5TcnmV490HsRInYrEusCkQFbT/AFRFPmiX9qBqIB1FWX4HnCF/I7jigLC6EC9I/HLj8fcpcMRv9aAbWcFEcVEAhpyfndHwTav57FGvkwoXnHDJAEM4lMqr8/oFHDH9YhAWEoXxvVYPx7wiQTPwhAPexQD5ntU1e5QU0BCer2Skae4e/FWCmEQEBVdx27cu8etWNTISgIQgxkTxQv4E7kXOwQBhQlVsdjj/AHKUdnbwKAuQecEWlB7JzQCsqyOKEmBjn71KVKEwpoBWdnfigN3ZlkOasDQigEa0otpx4+KJehrEAQwe9GEjHzt8FYgBeCDnQqa057lZBw24oA3+BURvHd6lEBTqzOJz2q26ZwTShrB8+CAAp8UTTCV1T57EzCgCoCo4rHbMnZKAvNQIX/mUDtwzQFPlsQBc/Hd2e9Cdh3n9ExZxRuBAVn1RtTQZ34JwIQLxvQCtpx70QwxBKdJVfAQBuIwq9ZI4xKjx4g+GKAsvJdYEo7OQUgnf279iAa/uCGs/uoWJmsjuhAIXYDf8FL+IPMFWBqiAre2fmNv6o3NncnlA1AgA1nFOlv570rqmAKAchRKHY8wkfn3fAoC28oqdTy8UUA9PLv8AWqmZjs9RRUQBqZ93vVqKiABVZ8/sUUQFiKiiAiiiiArq+4qU9vNRRAWLHtOxRRASjkeSZmfYiogHp5IqKIAqKKICJamRUUQFFHLtCup5d/rUUQFb8+0eoKfdUUQCvyH83rVlHJRRAWKKKID/2Q=="/>
          <p:cNvSpPr>
            <a:spLocks noChangeAspect="1" noChangeArrowheads="1"/>
          </p:cNvSpPr>
          <p:nvPr/>
        </p:nvSpPr>
        <p:spPr bwMode="auto">
          <a:xfrm>
            <a:off x="63500" y="-3841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円/楕円 32"/>
          <p:cNvSpPr/>
          <p:nvPr/>
        </p:nvSpPr>
        <p:spPr>
          <a:xfrm flipH="1" flipV="1">
            <a:off x="2821958" y="3879804"/>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34" name="テキスト ボックス 33"/>
          <p:cNvSpPr txBox="1"/>
          <p:nvPr/>
        </p:nvSpPr>
        <p:spPr>
          <a:xfrm>
            <a:off x="2446471" y="3428359"/>
            <a:ext cx="1037463" cy="369332"/>
          </a:xfrm>
          <a:prstGeom prst="rect">
            <a:avLst/>
          </a:prstGeom>
          <a:solidFill>
            <a:schemeClr val="bg1"/>
          </a:solidFill>
        </p:spPr>
        <p:txBody>
          <a:bodyPr wrap="none" rtlCol="0">
            <a:spAutoFit/>
          </a:bodyPr>
          <a:lstStyle/>
          <a:p>
            <a:r>
              <a:rPr kumimoji="1" lang="ja-JP" altLang="en-US" dirty="0" smtClean="0"/>
              <a:t>ゴルフ場</a:t>
            </a:r>
            <a:endParaRPr kumimoji="1" lang="ja-JP" altLang="en-US" dirty="0"/>
          </a:p>
        </p:txBody>
      </p:sp>
      <p:sp>
        <p:nvSpPr>
          <p:cNvPr id="35" name="円/楕円 34"/>
          <p:cNvSpPr/>
          <p:nvPr/>
        </p:nvSpPr>
        <p:spPr>
          <a:xfrm flipH="1" flipV="1">
            <a:off x="4534574" y="3851342"/>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36" name="テキスト ボックス 35"/>
          <p:cNvSpPr txBox="1"/>
          <p:nvPr/>
        </p:nvSpPr>
        <p:spPr>
          <a:xfrm>
            <a:off x="4285449" y="4007027"/>
            <a:ext cx="861133" cy="369332"/>
          </a:xfrm>
          <a:prstGeom prst="rect">
            <a:avLst/>
          </a:prstGeom>
          <a:solidFill>
            <a:schemeClr val="bg1"/>
          </a:solidFill>
        </p:spPr>
        <p:txBody>
          <a:bodyPr wrap="none" rtlCol="0">
            <a:spAutoFit/>
          </a:bodyPr>
          <a:lstStyle/>
          <a:p>
            <a:r>
              <a:rPr kumimoji="1" lang="ja-JP" altLang="en-US" dirty="0" smtClean="0"/>
              <a:t>星ケ浜</a:t>
            </a:r>
            <a:endParaRPr kumimoji="1" lang="ja-JP" altLang="en-US" dirty="0"/>
          </a:p>
        </p:txBody>
      </p:sp>
      <p:cxnSp>
        <p:nvCxnSpPr>
          <p:cNvPr id="12" name="直線コネクタ 11"/>
          <p:cNvCxnSpPr>
            <a:endCxn id="35" idx="3"/>
          </p:cNvCxnSpPr>
          <p:nvPr/>
        </p:nvCxnSpPr>
        <p:spPr>
          <a:xfrm flipH="1">
            <a:off x="4573598" y="0"/>
            <a:ext cx="1712953" cy="38580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a:endCxn id="35" idx="2"/>
          </p:cNvCxnSpPr>
          <p:nvPr/>
        </p:nvCxnSpPr>
        <p:spPr>
          <a:xfrm flipV="1">
            <a:off x="0" y="3874201"/>
            <a:ext cx="4580293" cy="5021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4716016" y="4473718"/>
            <a:ext cx="5314094" cy="2246769"/>
          </a:xfrm>
          <a:prstGeom prst="rect">
            <a:avLst/>
          </a:prstGeom>
          <a:solidFill>
            <a:schemeClr val="bg1"/>
          </a:solidFill>
        </p:spPr>
        <p:txBody>
          <a:bodyPr wrap="square" rtlCol="0">
            <a:spAutoFit/>
          </a:bodyPr>
          <a:lstStyle/>
          <a:p>
            <a:r>
              <a:rPr kumimoji="1" lang="ja-JP" altLang="en-US" sz="2800" dirty="0" smtClean="0"/>
              <a:t>問題　</a:t>
            </a:r>
            <a:r>
              <a:rPr kumimoji="1" lang="en-US" altLang="ja-JP" sz="2800" dirty="0" smtClean="0"/>
              <a:t>A</a:t>
            </a:r>
            <a:r>
              <a:rPr kumimoji="1" lang="ja-JP" altLang="en-US" sz="2800" dirty="0" smtClean="0"/>
              <a:t>町と</a:t>
            </a:r>
            <a:r>
              <a:rPr kumimoji="1" lang="en-US" altLang="ja-JP" sz="2800" dirty="0" smtClean="0"/>
              <a:t>B</a:t>
            </a:r>
            <a:r>
              <a:rPr kumimoji="1" lang="ja-JP" altLang="en-US" sz="2800" dirty="0" smtClean="0"/>
              <a:t>町の境界線を面積は変えずに直線になるようにしたい。その際、話合いでゴルフ場が</a:t>
            </a:r>
            <a:r>
              <a:rPr kumimoji="1" lang="en-US" altLang="ja-JP" sz="2800" dirty="0" smtClean="0"/>
              <a:t>A</a:t>
            </a:r>
            <a:r>
              <a:rPr kumimoji="1" lang="ja-JP" altLang="en-US" sz="2800" dirty="0" smtClean="0"/>
              <a:t>町に来ることで合意している。どのように境界線を引けばいいだろうか。</a:t>
            </a:r>
            <a:endParaRPr kumimoji="1" lang="ja-JP" altLang="en-US" sz="2800" dirty="0"/>
          </a:p>
        </p:txBody>
      </p:sp>
      <p:cxnSp>
        <p:nvCxnSpPr>
          <p:cNvPr id="65" name="直線コネクタ 64"/>
          <p:cNvCxnSpPr/>
          <p:nvPr/>
        </p:nvCxnSpPr>
        <p:spPr>
          <a:xfrm flipH="1">
            <a:off x="-756592" y="-384175"/>
            <a:ext cx="7740860" cy="546935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H="1">
            <a:off x="325433" y="748251"/>
            <a:ext cx="8604002" cy="61926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flipH="1">
            <a:off x="-339042" y="1098455"/>
            <a:ext cx="9025842" cy="3482673"/>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51" name="二等辺三角形 50"/>
          <p:cNvSpPr/>
          <p:nvPr/>
        </p:nvSpPr>
        <p:spPr>
          <a:xfrm rot="3436630">
            <a:off x="2532738" y="2519530"/>
            <a:ext cx="255682" cy="273697"/>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二等辺三角形 94"/>
          <p:cNvSpPr/>
          <p:nvPr/>
        </p:nvSpPr>
        <p:spPr>
          <a:xfrm rot="3436630">
            <a:off x="3968559" y="4057981"/>
            <a:ext cx="255682" cy="273697"/>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8854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500"/>
                                        <p:tgtEl>
                                          <p:spTgt spid="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wipe(down)">
                                      <p:cBhvr>
                                        <p:cTn id="12" dur="500"/>
                                        <p:tgtEl>
                                          <p:spTgt spid="6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9"/>
                                        </p:tgtEl>
                                        <p:attrNameLst>
                                          <p:attrName>style.visibility</p:attrName>
                                        </p:attrNameLst>
                                      </p:cBhvr>
                                      <p:to>
                                        <p:strVal val="visible"/>
                                      </p:to>
                                    </p:set>
                                    <p:animEffect transition="in" filter="wipe(down)">
                                      <p:cBhvr>
                                        <p:cTn id="17" dur="500"/>
                                        <p:tgtEl>
                                          <p:spTgt spid="6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500"/>
                                        <p:tgtEl>
                                          <p:spTgt spid="5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animEffect transition="in" filter="fade">
                                      <p:cBhvr>
                                        <p:cTn id="25" dur="500"/>
                                        <p:tgtEl>
                                          <p:spTgt spid="9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85"/>
                                        </p:tgtEl>
                                        <p:attrNameLst>
                                          <p:attrName>style.visibility</p:attrName>
                                        </p:attrNameLst>
                                      </p:cBhvr>
                                      <p:to>
                                        <p:strVal val="visible"/>
                                      </p:to>
                                    </p:set>
                                    <p:animEffect transition="in" filter="wipe(down)">
                                      <p:cBhvr>
                                        <p:cTn id="30"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1"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743908" y="629757"/>
            <a:ext cx="5256584" cy="1470025"/>
          </a:xfrm>
        </p:spPr>
        <p:txBody>
          <a:bodyPr>
            <a:normAutofit/>
          </a:bodyPr>
          <a:lstStyle/>
          <a:p>
            <a:r>
              <a:rPr kumimoji="1" lang="ja-JP" altLang="en-US" sz="6600" dirty="0" smtClean="0">
                <a:ea typeface="ＤＦ平成明朝体W7" pitchFamily="1" charset="-128"/>
              </a:rPr>
              <a:t>平行線と面積</a:t>
            </a:r>
            <a:endParaRPr kumimoji="1" lang="ja-JP" altLang="en-US" sz="6600" dirty="0">
              <a:ea typeface="ＤＦ平成明朝体W7" pitchFamily="1" charset="-128"/>
            </a:endParaRPr>
          </a:p>
        </p:txBody>
      </p:sp>
      <p:pic>
        <p:nvPicPr>
          <p:cNvPr id="1026" name="Picture 2" descr="C:\Users\teacher\AppData\Local\Microsoft\Windows\Temporary Internet Files\Content.IE5\6MFR134Q\MP900448332[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3508" y="224644"/>
            <a:ext cx="3420380" cy="2280253"/>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899592" y="2996952"/>
            <a:ext cx="7344816" cy="3477875"/>
          </a:xfrm>
          <a:prstGeom prst="rect">
            <a:avLst/>
          </a:prstGeom>
          <a:solidFill>
            <a:srgbClr val="FFFF00"/>
          </a:solidFill>
        </p:spPr>
        <p:txBody>
          <a:bodyPr wrap="square" rtlCol="0">
            <a:spAutoFit/>
          </a:bodyPr>
          <a:lstStyle/>
          <a:p>
            <a:pPr algn="ctr"/>
            <a:r>
              <a:rPr kumimoji="1" lang="ja-JP" altLang="en-US" sz="4400" dirty="0" smtClean="0"/>
              <a:t>本時の目標</a:t>
            </a:r>
            <a:endParaRPr kumimoji="1" lang="en-US" altLang="ja-JP" sz="4400" dirty="0" smtClean="0"/>
          </a:p>
          <a:p>
            <a:r>
              <a:rPr lang="ja-JP" altLang="en-US" sz="4400" dirty="0"/>
              <a:t>平行線に</a:t>
            </a:r>
            <a:r>
              <a:rPr lang="ja-JP" altLang="en-US" sz="4400" dirty="0" smtClean="0"/>
              <a:t>はさまれた底辺を共有する二つの三角形の面積が等しいことを理解し、面積の等しい三角形を見つける。</a:t>
            </a:r>
            <a:endParaRPr kumimoji="1" lang="en-US" altLang="ja-JP" sz="4400" dirty="0" smtClean="0"/>
          </a:p>
        </p:txBody>
      </p:sp>
    </p:spTree>
    <p:extLst>
      <p:ext uri="{BB962C8B-B14F-4D97-AF65-F5344CB8AC3E}">
        <p14:creationId xmlns:p14="http://schemas.microsoft.com/office/powerpoint/2010/main" val="3248546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グループ化 127"/>
          <p:cNvGrpSpPr/>
          <p:nvPr/>
        </p:nvGrpSpPr>
        <p:grpSpPr>
          <a:xfrm>
            <a:off x="421076" y="514034"/>
            <a:ext cx="8382000" cy="6096000"/>
            <a:chOff x="376688" y="456200"/>
            <a:chExt cx="8382000" cy="6096000"/>
          </a:xfrm>
        </p:grpSpPr>
        <p:grpSp>
          <p:nvGrpSpPr>
            <p:cNvPr id="2" name="Group 3"/>
            <p:cNvGrpSpPr>
              <a:grpSpLocks/>
            </p:cNvGrpSpPr>
            <p:nvPr/>
          </p:nvGrpSpPr>
          <p:grpSpPr bwMode="auto">
            <a:xfrm>
              <a:off x="376688" y="456200"/>
              <a:ext cx="8382000" cy="6096000"/>
              <a:chOff x="240" y="240"/>
              <a:chExt cx="5280" cy="3840"/>
            </a:xfrm>
            <a:solidFill>
              <a:schemeClr val="tx1"/>
            </a:solidFill>
          </p:grpSpPr>
          <p:sp>
            <p:nvSpPr>
              <p:cNvPr id="8" name="Line 9"/>
              <p:cNvSpPr>
                <a:spLocks noChangeShapeType="1"/>
              </p:cNvSpPr>
              <p:nvPr/>
            </p:nvSpPr>
            <p:spPr bwMode="auto">
              <a:xfrm flipH="1">
                <a:off x="48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 name="Line 11"/>
              <p:cNvSpPr>
                <a:spLocks noChangeShapeType="1"/>
              </p:cNvSpPr>
              <p:nvPr/>
            </p:nvSpPr>
            <p:spPr bwMode="auto">
              <a:xfrm flipH="1">
                <a:off x="96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 name="Line 12"/>
              <p:cNvSpPr>
                <a:spLocks noChangeShapeType="1"/>
              </p:cNvSpPr>
              <p:nvPr/>
            </p:nvSpPr>
            <p:spPr bwMode="auto">
              <a:xfrm flipH="1">
                <a:off x="120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 name="Line 13"/>
              <p:cNvSpPr>
                <a:spLocks noChangeShapeType="1"/>
              </p:cNvSpPr>
              <p:nvPr/>
            </p:nvSpPr>
            <p:spPr bwMode="auto">
              <a:xfrm flipH="1">
                <a:off x="144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Line 14"/>
              <p:cNvSpPr>
                <a:spLocks noChangeShapeType="1"/>
              </p:cNvSpPr>
              <p:nvPr/>
            </p:nvSpPr>
            <p:spPr bwMode="auto">
              <a:xfrm flipH="1">
                <a:off x="168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 name="Line 15"/>
              <p:cNvSpPr>
                <a:spLocks noChangeShapeType="1"/>
              </p:cNvSpPr>
              <p:nvPr/>
            </p:nvSpPr>
            <p:spPr bwMode="auto">
              <a:xfrm flipH="1">
                <a:off x="192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16"/>
              <p:cNvSpPr>
                <a:spLocks noChangeShapeType="1"/>
              </p:cNvSpPr>
              <p:nvPr/>
            </p:nvSpPr>
            <p:spPr bwMode="auto">
              <a:xfrm flipH="1">
                <a:off x="216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Line 17"/>
              <p:cNvSpPr>
                <a:spLocks noChangeShapeType="1"/>
              </p:cNvSpPr>
              <p:nvPr/>
            </p:nvSpPr>
            <p:spPr bwMode="auto">
              <a:xfrm flipH="1">
                <a:off x="240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 name="Line 18"/>
              <p:cNvSpPr>
                <a:spLocks noChangeShapeType="1"/>
              </p:cNvSpPr>
              <p:nvPr/>
            </p:nvSpPr>
            <p:spPr bwMode="auto">
              <a:xfrm flipH="1">
                <a:off x="264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Line 19"/>
              <p:cNvSpPr>
                <a:spLocks noChangeShapeType="1"/>
              </p:cNvSpPr>
              <p:nvPr/>
            </p:nvSpPr>
            <p:spPr bwMode="auto">
              <a:xfrm flipH="1">
                <a:off x="288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 name="Line 20"/>
              <p:cNvSpPr>
                <a:spLocks noChangeShapeType="1"/>
              </p:cNvSpPr>
              <p:nvPr/>
            </p:nvSpPr>
            <p:spPr bwMode="auto">
              <a:xfrm flipH="1">
                <a:off x="312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 name="Line 21"/>
              <p:cNvSpPr>
                <a:spLocks noChangeShapeType="1"/>
              </p:cNvSpPr>
              <p:nvPr/>
            </p:nvSpPr>
            <p:spPr bwMode="auto">
              <a:xfrm flipH="1">
                <a:off x="336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 name="Line 22"/>
              <p:cNvSpPr>
                <a:spLocks noChangeShapeType="1"/>
              </p:cNvSpPr>
              <p:nvPr/>
            </p:nvSpPr>
            <p:spPr bwMode="auto">
              <a:xfrm flipH="1">
                <a:off x="360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Line 23"/>
              <p:cNvSpPr>
                <a:spLocks noChangeShapeType="1"/>
              </p:cNvSpPr>
              <p:nvPr/>
            </p:nvSpPr>
            <p:spPr bwMode="auto">
              <a:xfrm flipH="1">
                <a:off x="3840" y="3552"/>
                <a:ext cx="0" cy="96"/>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 name="Line 27"/>
              <p:cNvSpPr>
                <a:spLocks noChangeShapeType="1"/>
              </p:cNvSpPr>
              <p:nvPr/>
            </p:nvSpPr>
            <p:spPr bwMode="auto">
              <a:xfrm>
                <a:off x="672" y="384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 name="Line 29"/>
              <p:cNvSpPr>
                <a:spLocks noChangeShapeType="1"/>
              </p:cNvSpPr>
              <p:nvPr/>
            </p:nvSpPr>
            <p:spPr bwMode="auto">
              <a:xfrm>
                <a:off x="672" y="336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 name="Line 30"/>
              <p:cNvSpPr>
                <a:spLocks noChangeShapeType="1"/>
              </p:cNvSpPr>
              <p:nvPr/>
            </p:nvSpPr>
            <p:spPr bwMode="auto">
              <a:xfrm>
                <a:off x="672" y="312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 name="Line 31"/>
              <p:cNvSpPr>
                <a:spLocks noChangeShapeType="1"/>
              </p:cNvSpPr>
              <p:nvPr/>
            </p:nvSpPr>
            <p:spPr bwMode="auto">
              <a:xfrm>
                <a:off x="672" y="288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 name="Line 32"/>
              <p:cNvSpPr>
                <a:spLocks noChangeShapeType="1"/>
              </p:cNvSpPr>
              <p:nvPr/>
            </p:nvSpPr>
            <p:spPr bwMode="auto">
              <a:xfrm>
                <a:off x="672" y="264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 name="Line 33"/>
              <p:cNvSpPr>
                <a:spLocks noChangeShapeType="1"/>
              </p:cNvSpPr>
              <p:nvPr/>
            </p:nvSpPr>
            <p:spPr bwMode="auto">
              <a:xfrm>
                <a:off x="672" y="240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Line 34"/>
              <p:cNvSpPr>
                <a:spLocks noChangeShapeType="1"/>
              </p:cNvSpPr>
              <p:nvPr/>
            </p:nvSpPr>
            <p:spPr bwMode="auto">
              <a:xfrm>
                <a:off x="672" y="216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4" name="Line 35"/>
              <p:cNvSpPr>
                <a:spLocks noChangeShapeType="1"/>
              </p:cNvSpPr>
              <p:nvPr/>
            </p:nvSpPr>
            <p:spPr bwMode="auto">
              <a:xfrm>
                <a:off x="672" y="192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 name="Line 36"/>
              <p:cNvSpPr>
                <a:spLocks noChangeShapeType="1"/>
              </p:cNvSpPr>
              <p:nvPr/>
            </p:nvSpPr>
            <p:spPr bwMode="auto">
              <a:xfrm>
                <a:off x="672" y="168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 name="Line 37"/>
              <p:cNvSpPr>
                <a:spLocks noChangeShapeType="1"/>
              </p:cNvSpPr>
              <p:nvPr/>
            </p:nvSpPr>
            <p:spPr bwMode="auto">
              <a:xfrm>
                <a:off x="672" y="144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 name="Line 38"/>
              <p:cNvSpPr>
                <a:spLocks noChangeShapeType="1"/>
              </p:cNvSpPr>
              <p:nvPr/>
            </p:nvSpPr>
            <p:spPr bwMode="auto">
              <a:xfrm>
                <a:off x="672" y="120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 name="Line 39"/>
              <p:cNvSpPr>
                <a:spLocks noChangeShapeType="1"/>
              </p:cNvSpPr>
              <p:nvPr/>
            </p:nvSpPr>
            <p:spPr bwMode="auto">
              <a:xfrm>
                <a:off x="672" y="960"/>
                <a:ext cx="96"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 name="Line 42"/>
              <p:cNvSpPr>
                <a:spLocks noChangeShapeType="1"/>
              </p:cNvSpPr>
              <p:nvPr/>
            </p:nvSpPr>
            <p:spPr bwMode="auto">
              <a:xfrm flipH="1">
                <a:off x="240" y="408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2" name="Line 43"/>
              <p:cNvSpPr>
                <a:spLocks noChangeShapeType="1"/>
              </p:cNvSpPr>
              <p:nvPr/>
            </p:nvSpPr>
            <p:spPr bwMode="auto">
              <a:xfrm flipH="1">
                <a:off x="240" y="384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 name="Line 45"/>
              <p:cNvSpPr>
                <a:spLocks noChangeShapeType="1"/>
              </p:cNvSpPr>
              <p:nvPr/>
            </p:nvSpPr>
            <p:spPr bwMode="auto">
              <a:xfrm flipH="1">
                <a:off x="240" y="336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5" name="Line 46"/>
              <p:cNvSpPr>
                <a:spLocks noChangeShapeType="1"/>
              </p:cNvSpPr>
              <p:nvPr/>
            </p:nvSpPr>
            <p:spPr bwMode="auto">
              <a:xfrm flipH="1">
                <a:off x="240" y="312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 name="Line 47"/>
              <p:cNvSpPr>
                <a:spLocks noChangeShapeType="1"/>
              </p:cNvSpPr>
              <p:nvPr/>
            </p:nvSpPr>
            <p:spPr bwMode="auto">
              <a:xfrm flipH="1">
                <a:off x="240" y="288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 name="Line 48"/>
              <p:cNvSpPr>
                <a:spLocks noChangeShapeType="1"/>
              </p:cNvSpPr>
              <p:nvPr/>
            </p:nvSpPr>
            <p:spPr bwMode="auto">
              <a:xfrm flipH="1">
                <a:off x="240" y="264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8" name="Line 49"/>
              <p:cNvSpPr>
                <a:spLocks noChangeShapeType="1"/>
              </p:cNvSpPr>
              <p:nvPr/>
            </p:nvSpPr>
            <p:spPr bwMode="auto">
              <a:xfrm flipH="1">
                <a:off x="240" y="240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9" name="Line 50"/>
              <p:cNvSpPr>
                <a:spLocks noChangeShapeType="1"/>
              </p:cNvSpPr>
              <p:nvPr/>
            </p:nvSpPr>
            <p:spPr bwMode="auto">
              <a:xfrm flipH="1">
                <a:off x="240" y="216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 name="Line 51"/>
              <p:cNvSpPr>
                <a:spLocks noChangeShapeType="1"/>
              </p:cNvSpPr>
              <p:nvPr/>
            </p:nvSpPr>
            <p:spPr bwMode="auto">
              <a:xfrm flipH="1">
                <a:off x="240" y="192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 name="Line 52"/>
              <p:cNvSpPr>
                <a:spLocks noChangeShapeType="1"/>
              </p:cNvSpPr>
              <p:nvPr/>
            </p:nvSpPr>
            <p:spPr bwMode="auto">
              <a:xfrm flipH="1">
                <a:off x="240" y="168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2" name="Line 53"/>
              <p:cNvSpPr>
                <a:spLocks noChangeShapeType="1"/>
              </p:cNvSpPr>
              <p:nvPr/>
            </p:nvSpPr>
            <p:spPr bwMode="auto">
              <a:xfrm flipH="1">
                <a:off x="240" y="144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3" name="Line 54"/>
              <p:cNvSpPr>
                <a:spLocks noChangeShapeType="1"/>
              </p:cNvSpPr>
              <p:nvPr/>
            </p:nvSpPr>
            <p:spPr bwMode="auto">
              <a:xfrm flipH="1">
                <a:off x="240" y="120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4" name="Line 55"/>
              <p:cNvSpPr>
                <a:spLocks noChangeShapeType="1"/>
              </p:cNvSpPr>
              <p:nvPr/>
            </p:nvSpPr>
            <p:spPr bwMode="auto">
              <a:xfrm flipH="1">
                <a:off x="240" y="960"/>
                <a:ext cx="5280" cy="0"/>
              </a:xfrm>
              <a:prstGeom prst="line">
                <a:avLst/>
              </a:prstGeom>
              <a:grp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 name="Line 56"/>
              <p:cNvSpPr>
                <a:spLocks noChangeShapeType="1"/>
              </p:cNvSpPr>
              <p:nvPr/>
            </p:nvSpPr>
            <p:spPr bwMode="auto">
              <a:xfrm flipH="1">
                <a:off x="240" y="72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 name="Line 57"/>
              <p:cNvSpPr>
                <a:spLocks noChangeShapeType="1"/>
              </p:cNvSpPr>
              <p:nvPr/>
            </p:nvSpPr>
            <p:spPr bwMode="auto">
              <a:xfrm flipH="1">
                <a:off x="240" y="48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58"/>
              <p:cNvSpPr>
                <a:spLocks noChangeShapeType="1"/>
              </p:cNvSpPr>
              <p:nvPr/>
            </p:nvSpPr>
            <p:spPr bwMode="auto">
              <a:xfrm flipH="1">
                <a:off x="240" y="240"/>
                <a:ext cx="5280" cy="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8" name="Line 59"/>
              <p:cNvSpPr>
                <a:spLocks noChangeShapeType="1"/>
              </p:cNvSpPr>
              <p:nvPr/>
            </p:nvSpPr>
            <p:spPr bwMode="auto">
              <a:xfrm flipH="1">
                <a:off x="24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60"/>
              <p:cNvSpPr>
                <a:spLocks noChangeShapeType="1"/>
              </p:cNvSpPr>
              <p:nvPr/>
            </p:nvSpPr>
            <p:spPr bwMode="auto">
              <a:xfrm flipH="1">
                <a:off x="48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1" name="Line 62"/>
              <p:cNvSpPr>
                <a:spLocks noChangeShapeType="1"/>
              </p:cNvSpPr>
              <p:nvPr/>
            </p:nvSpPr>
            <p:spPr bwMode="auto">
              <a:xfrm flipH="1">
                <a:off x="96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2" name="Line 63"/>
              <p:cNvSpPr>
                <a:spLocks noChangeShapeType="1"/>
              </p:cNvSpPr>
              <p:nvPr/>
            </p:nvSpPr>
            <p:spPr bwMode="auto">
              <a:xfrm flipH="1">
                <a:off x="120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3" name="Line 64"/>
              <p:cNvSpPr>
                <a:spLocks noChangeShapeType="1"/>
              </p:cNvSpPr>
              <p:nvPr/>
            </p:nvSpPr>
            <p:spPr bwMode="auto">
              <a:xfrm flipH="1">
                <a:off x="144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4" name="Line 65"/>
              <p:cNvSpPr>
                <a:spLocks noChangeShapeType="1"/>
              </p:cNvSpPr>
              <p:nvPr/>
            </p:nvSpPr>
            <p:spPr bwMode="auto">
              <a:xfrm flipH="1">
                <a:off x="168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5" name="Line 66"/>
              <p:cNvSpPr>
                <a:spLocks noChangeShapeType="1"/>
              </p:cNvSpPr>
              <p:nvPr/>
            </p:nvSpPr>
            <p:spPr bwMode="auto">
              <a:xfrm flipH="1">
                <a:off x="192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6" name="Line 67"/>
              <p:cNvSpPr>
                <a:spLocks noChangeShapeType="1"/>
              </p:cNvSpPr>
              <p:nvPr/>
            </p:nvSpPr>
            <p:spPr bwMode="auto">
              <a:xfrm flipH="1">
                <a:off x="216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7" name="Line 68"/>
              <p:cNvSpPr>
                <a:spLocks noChangeShapeType="1"/>
              </p:cNvSpPr>
              <p:nvPr/>
            </p:nvSpPr>
            <p:spPr bwMode="auto">
              <a:xfrm flipH="1">
                <a:off x="240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8" name="Line 69"/>
              <p:cNvSpPr>
                <a:spLocks noChangeShapeType="1"/>
              </p:cNvSpPr>
              <p:nvPr/>
            </p:nvSpPr>
            <p:spPr bwMode="auto">
              <a:xfrm flipH="1">
                <a:off x="264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Line 70"/>
              <p:cNvSpPr>
                <a:spLocks noChangeShapeType="1"/>
              </p:cNvSpPr>
              <p:nvPr/>
            </p:nvSpPr>
            <p:spPr bwMode="auto">
              <a:xfrm flipH="1">
                <a:off x="288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71"/>
              <p:cNvSpPr>
                <a:spLocks noChangeShapeType="1"/>
              </p:cNvSpPr>
              <p:nvPr/>
            </p:nvSpPr>
            <p:spPr bwMode="auto">
              <a:xfrm flipH="1">
                <a:off x="312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 name="Line 72"/>
              <p:cNvSpPr>
                <a:spLocks noChangeShapeType="1"/>
              </p:cNvSpPr>
              <p:nvPr/>
            </p:nvSpPr>
            <p:spPr bwMode="auto">
              <a:xfrm flipH="1">
                <a:off x="336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73"/>
              <p:cNvSpPr>
                <a:spLocks noChangeShapeType="1"/>
              </p:cNvSpPr>
              <p:nvPr/>
            </p:nvSpPr>
            <p:spPr bwMode="auto">
              <a:xfrm flipH="1">
                <a:off x="360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3" name="Line 74"/>
              <p:cNvSpPr>
                <a:spLocks noChangeShapeType="1"/>
              </p:cNvSpPr>
              <p:nvPr/>
            </p:nvSpPr>
            <p:spPr bwMode="auto">
              <a:xfrm flipH="1">
                <a:off x="384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4" name="Line 75"/>
              <p:cNvSpPr>
                <a:spLocks noChangeShapeType="1"/>
              </p:cNvSpPr>
              <p:nvPr/>
            </p:nvSpPr>
            <p:spPr bwMode="auto">
              <a:xfrm flipH="1">
                <a:off x="408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5" name="Line 76"/>
              <p:cNvSpPr>
                <a:spLocks noChangeShapeType="1"/>
              </p:cNvSpPr>
              <p:nvPr/>
            </p:nvSpPr>
            <p:spPr bwMode="auto">
              <a:xfrm flipH="1">
                <a:off x="432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6" name="Line 77"/>
              <p:cNvSpPr>
                <a:spLocks noChangeShapeType="1"/>
              </p:cNvSpPr>
              <p:nvPr/>
            </p:nvSpPr>
            <p:spPr bwMode="auto">
              <a:xfrm flipH="1">
                <a:off x="456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7" name="Line 78"/>
              <p:cNvSpPr>
                <a:spLocks noChangeShapeType="1"/>
              </p:cNvSpPr>
              <p:nvPr/>
            </p:nvSpPr>
            <p:spPr bwMode="auto">
              <a:xfrm flipH="1">
                <a:off x="480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8" name="Line 79"/>
              <p:cNvSpPr>
                <a:spLocks noChangeShapeType="1"/>
              </p:cNvSpPr>
              <p:nvPr/>
            </p:nvSpPr>
            <p:spPr bwMode="auto">
              <a:xfrm flipH="1">
                <a:off x="504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p>
            </p:txBody>
          </p:sp>
          <p:sp>
            <p:nvSpPr>
              <p:cNvPr id="79" name="Line 80"/>
              <p:cNvSpPr>
                <a:spLocks noChangeShapeType="1"/>
              </p:cNvSpPr>
              <p:nvPr/>
            </p:nvSpPr>
            <p:spPr bwMode="auto">
              <a:xfrm flipH="1">
                <a:off x="528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0" name="Line 81"/>
              <p:cNvSpPr>
                <a:spLocks noChangeShapeType="1"/>
              </p:cNvSpPr>
              <p:nvPr/>
            </p:nvSpPr>
            <p:spPr bwMode="auto">
              <a:xfrm flipH="1">
                <a:off x="5520" y="240"/>
                <a:ext cx="0" cy="3840"/>
              </a:xfrm>
              <a:prstGeom prst="line">
                <a:avLst/>
              </a:prstGeom>
              <a:grp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81" name="Line 62"/>
            <p:cNvSpPr>
              <a:spLocks noChangeShapeType="1"/>
            </p:cNvSpPr>
            <p:nvPr/>
          </p:nvSpPr>
          <p:spPr bwMode="auto">
            <a:xfrm flipH="1">
              <a:off x="1145345" y="456200"/>
              <a:ext cx="0" cy="6096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82" name="Line 45"/>
          <p:cNvSpPr>
            <a:spLocks noChangeShapeType="1"/>
          </p:cNvSpPr>
          <p:nvPr/>
        </p:nvSpPr>
        <p:spPr bwMode="auto">
          <a:xfrm flipH="1">
            <a:off x="381000" y="5790200"/>
            <a:ext cx="8382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二等辺三角形 83"/>
          <p:cNvSpPr/>
          <p:nvPr/>
        </p:nvSpPr>
        <p:spPr>
          <a:xfrm>
            <a:off x="1149381" y="1607834"/>
            <a:ext cx="4572000" cy="4191000"/>
          </a:xfrm>
          <a:prstGeom prst="triangle">
            <a:avLst>
              <a:gd name="adj" fmla="val 69282"/>
            </a:avLst>
          </a:prstGeom>
          <a:noFill/>
          <a:ln w="38100">
            <a:solidFill>
              <a:srgbClr val="007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5" name="二等辺三角形 84"/>
          <p:cNvSpPr/>
          <p:nvPr/>
        </p:nvSpPr>
        <p:spPr>
          <a:xfrm>
            <a:off x="1145345" y="1599200"/>
            <a:ext cx="4569656" cy="4191000"/>
          </a:xfrm>
          <a:prstGeom prst="triangle">
            <a:avLst>
              <a:gd name="adj" fmla="val 100000"/>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114800" y="1023059"/>
            <a:ext cx="449162" cy="707886"/>
          </a:xfrm>
          <a:prstGeom prst="rect">
            <a:avLst/>
          </a:prstGeom>
          <a:noFill/>
        </p:spPr>
        <p:txBody>
          <a:bodyPr wrap="none" rtlCol="0">
            <a:spAutoFit/>
          </a:bodyPr>
          <a:lstStyle/>
          <a:p>
            <a:r>
              <a:rPr kumimoji="1" lang="en-US" altLang="ja-JP" sz="4000" dirty="0" smtClean="0"/>
              <a:t>P</a:t>
            </a:r>
            <a:endParaRPr kumimoji="1" lang="ja-JP" altLang="en-US" sz="4000" dirty="0"/>
          </a:p>
        </p:txBody>
      </p:sp>
      <p:sp>
        <p:nvSpPr>
          <p:cNvPr id="86" name="テキスト ボックス 85"/>
          <p:cNvSpPr txBox="1"/>
          <p:nvPr/>
        </p:nvSpPr>
        <p:spPr>
          <a:xfrm>
            <a:off x="5446032" y="1023059"/>
            <a:ext cx="529312" cy="707886"/>
          </a:xfrm>
          <a:prstGeom prst="rect">
            <a:avLst/>
          </a:prstGeom>
          <a:noFill/>
        </p:spPr>
        <p:txBody>
          <a:bodyPr wrap="none" rtlCol="0">
            <a:spAutoFit/>
          </a:bodyPr>
          <a:lstStyle/>
          <a:p>
            <a:r>
              <a:rPr kumimoji="1" lang="en-US" altLang="ja-JP" sz="4000" dirty="0" smtClean="0"/>
              <a:t>Q</a:t>
            </a:r>
            <a:endParaRPr kumimoji="1" lang="ja-JP" altLang="en-US" sz="4000" dirty="0"/>
          </a:p>
        </p:txBody>
      </p:sp>
      <p:sp>
        <p:nvSpPr>
          <p:cNvPr id="88" name="テキスト ボックス 87"/>
          <p:cNvSpPr txBox="1"/>
          <p:nvPr/>
        </p:nvSpPr>
        <p:spPr>
          <a:xfrm>
            <a:off x="7391107" y="1023059"/>
            <a:ext cx="463588" cy="707886"/>
          </a:xfrm>
          <a:prstGeom prst="rect">
            <a:avLst/>
          </a:prstGeom>
          <a:noFill/>
        </p:spPr>
        <p:txBody>
          <a:bodyPr wrap="none" rtlCol="0">
            <a:spAutoFit/>
          </a:bodyPr>
          <a:lstStyle/>
          <a:p>
            <a:r>
              <a:rPr kumimoji="1" lang="en-US" altLang="ja-JP" sz="4000" dirty="0" smtClean="0"/>
              <a:t>R</a:t>
            </a:r>
            <a:endParaRPr kumimoji="1" lang="ja-JP" altLang="en-US" sz="4000" dirty="0"/>
          </a:p>
        </p:txBody>
      </p:sp>
      <p:sp>
        <p:nvSpPr>
          <p:cNvPr id="89" name="テキスト ボックス 88"/>
          <p:cNvSpPr txBox="1"/>
          <p:nvPr/>
        </p:nvSpPr>
        <p:spPr>
          <a:xfrm>
            <a:off x="904734" y="5688670"/>
            <a:ext cx="481222" cy="707886"/>
          </a:xfrm>
          <a:prstGeom prst="rect">
            <a:avLst/>
          </a:prstGeom>
          <a:noFill/>
        </p:spPr>
        <p:txBody>
          <a:bodyPr wrap="none" rtlCol="0">
            <a:spAutoFit/>
          </a:bodyPr>
          <a:lstStyle/>
          <a:p>
            <a:r>
              <a:rPr kumimoji="1" lang="en-US" altLang="ja-JP" sz="4000" dirty="0" smtClean="0"/>
              <a:t>A</a:t>
            </a:r>
            <a:endParaRPr kumimoji="1" lang="ja-JP" altLang="en-US" sz="4000" dirty="0"/>
          </a:p>
        </p:txBody>
      </p:sp>
      <p:sp>
        <p:nvSpPr>
          <p:cNvPr id="92" name="テキスト ボックス 91"/>
          <p:cNvSpPr txBox="1"/>
          <p:nvPr/>
        </p:nvSpPr>
        <p:spPr>
          <a:xfrm>
            <a:off x="5534297" y="5714000"/>
            <a:ext cx="463588" cy="707886"/>
          </a:xfrm>
          <a:prstGeom prst="rect">
            <a:avLst/>
          </a:prstGeom>
          <a:noFill/>
        </p:spPr>
        <p:txBody>
          <a:bodyPr wrap="none" rtlCol="0">
            <a:spAutoFit/>
          </a:bodyPr>
          <a:lstStyle/>
          <a:p>
            <a:r>
              <a:rPr kumimoji="1" lang="en-US" altLang="ja-JP" sz="4000" dirty="0" smtClean="0"/>
              <a:t>B</a:t>
            </a:r>
            <a:endParaRPr kumimoji="1" lang="ja-JP" altLang="en-US" sz="4000" dirty="0"/>
          </a:p>
        </p:txBody>
      </p:sp>
      <p:cxnSp>
        <p:nvCxnSpPr>
          <p:cNvPr id="5" name="直線コネクタ 4"/>
          <p:cNvCxnSpPr/>
          <p:nvPr/>
        </p:nvCxnSpPr>
        <p:spPr>
          <a:xfrm>
            <a:off x="4317777" y="1607834"/>
            <a:ext cx="0" cy="41910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a:off x="5710688" y="1607834"/>
            <a:ext cx="0" cy="41910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a:off x="7615688" y="1625591"/>
            <a:ext cx="0" cy="41910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39" name="グループ化 38"/>
          <p:cNvGrpSpPr/>
          <p:nvPr/>
        </p:nvGrpSpPr>
        <p:grpSpPr>
          <a:xfrm>
            <a:off x="1138688" y="1599200"/>
            <a:ext cx="6481312" cy="4217392"/>
            <a:chOff x="1138688" y="1599200"/>
            <a:chExt cx="6481312" cy="4217392"/>
          </a:xfrm>
        </p:grpSpPr>
        <p:grpSp>
          <p:nvGrpSpPr>
            <p:cNvPr id="91" name="グループ化 90"/>
            <p:cNvGrpSpPr/>
            <p:nvPr/>
          </p:nvGrpSpPr>
          <p:grpSpPr>
            <a:xfrm>
              <a:off x="1145345" y="1599200"/>
              <a:ext cx="6474655" cy="4191000"/>
              <a:chOff x="1145345" y="1599200"/>
              <a:chExt cx="6474655" cy="4191000"/>
            </a:xfrm>
          </p:grpSpPr>
          <p:cxnSp>
            <p:nvCxnSpPr>
              <p:cNvPr id="87" name="直線コネクタ 86"/>
              <p:cNvCxnSpPr>
                <a:stCxn id="85" idx="2"/>
              </p:cNvCxnSpPr>
              <p:nvPr/>
            </p:nvCxnSpPr>
            <p:spPr>
              <a:xfrm flipV="1">
                <a:off x="1145345" y="1607834"/>
                <a:ext cx="6474655" cy="4182366"/>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a:endCxn id="85" idx="3"/>
              </p:cNvCxnSpPr>
              <p:nvPr/>
            </p:nvCxnSpPr>
            <p:spPr>
              <a:xfrm flipH="1">
                <a:off x="5715001" y="1599200"/>
                <a:ext cx="1904999" cy="419100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grpSp>
        <p:cxnSp>
          <p:nvCxnSpPr>
            <p:cNvPr id="23" name="直線コネクタ 22"/>
            <p:cNvCxnSpPr/>
            <p:nvPr/>
          </p:nvCxnSpPr>
          <p:spPr>
            <a:xfrm flipV="1">
              <a:off x="1138688" y="5816591"/>
              <a:ext cx="4572000" cy="1"/>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grpSp>
      <p:cxnSp>
        <p:nvCxnSpPr>
          <p:cNvPr id="95" name="直線コネクタ 94"/>
          <p:cNvCxnSpPr/>
          <p:nvPr/>
        </p:nvCxnSpPr>
        <p:spPr>
          <a:xfrm>
            <a:off x="1149381" y="5777334"/>
            <a:ext cx="4572000"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grpSp>
        <p:nvGrpSpPr>
          <p:cNvPr id="103" name="グループ化 102"/>
          <p:cNvGrpSpPr/>
          <p:nvPr/>
        </p:nvGrpSpPr>
        <p:grpSpPr>
          <a:xfrm>
            <a:off x="4161692" y="3980805"/>
            <a:ext cx="312170" cy="125560"/>
            <a:chOff x="4186688" y="4041068"/>
            <a:chExt cx="312170" cy="125560"/>
          </a:xfrm>
        </p:grpSpPr>
        <p:cxnSp>
          <p:nvCxnSpPr>
            <p:cNvPr id="96" name="直線コネクタ 95"/>
            <p:cNvCxnSpPr/>
            <p:nvPr/>
          </p:nvCxnSpPr>
          <p:spPr>
            <a:xfrm>
              <a:off x="4186688" y="4041068"/>
              <a:ext cx="31217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a:off x="4186688" y="4166628"/>
              <a:ext cx="31217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4" name="グループ化 103"/>
          <p:cNvGrpSpPr/>
          <p:nvPr/>
        </p:nvGrpSpPr>
        <p:grpSpPr>
          <a:xfrm>
            <a:off x="5515081" y="3978288"/>
            <a:ext cx="312170" cy="125560"/>
            <a:chOff x="4186688" y="4041068"/>
            <a:chExt cx="312170" cy="125560"/>
          </a:xfrm>
        </p:grpSpPr>
        <p:cxnSp>
          <p:nvCxnSpPr>
            <p:cNvPr id="105" name="直線コネクタ 104"/>
            <p:cNvCxnSpPr/>
            <p:nvPr/>
          </p:nvCxnSpPr>
          <p:spPr>
            <a:xfrm>
              <a:off x="4186688" y="4041068"/>
              <a:ext cx="31217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4186688" y="4166628"/>
              <a:ext cx="31217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07" name="グループ化 106"/>
          <p:cNvGrpSpPr/>
          <p:nvPr/>
        </p:nvGrpSpPr>
        <p:grpSpPr>
          <a:xfrm>
            <a:off x="7459603" y="3978288"/>
            <a:ext cx="312170" cy="125560"/>
            <a:chOff x="4186688" y="4041068"/>
            <a:chExt cx="312170" cy="125560"/>
          </a:xfrm>
        </p:grpSpPr>
        <p:cxnSp>
          <p:nvCxnSpPr>
            <p:cNvPr id="108" name="直線コネクタ 107"/>
            <p:cNvCxnSpPr/>
            <p:nvPr/>
          </p:nvCxnSpPr>
          <p:spPr>
            <a:xfrm>
              <a:off x="4186688" y="4041068"/>
              <a:ext cx="31217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a:off x="4186688" y="4166628"/>
              <a:ext cx="31217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5" name="グループ化 114"/>
          <p:cNvGrpSpPr/>
          <p:nvPr/>
        </p:nvGrpSpPr>
        <p:grpSpPr>
          <a:xfrm>
            <a:off x="3995936" y="5453025"/>
            <a:ext cx="312170" cy="318220"/>
            <a:chOff x="3995936" y="5498371"/>
            <a:chExt cx="312170" cy="318220"/>
          </a:xfrm>
        </p:grpSpPr>
        <p:cxnSp>
          <p:nvCxnSpPr>
            <p:cNvPr id="111" name="直線コネクタ 110"/>
            <p:cNvCxnSpPr/>
            <p:nvPr/>
          </p:nvCxnSpPr>
          <p:spPr>
            <a:xfrm>
              <a:off x="3995936" y="5525459"/>
              <a:ext cx="31217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V="1">
              <a:off x="3995936" y="5498371"/>
              <a:ext cx="0" cy="3182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6" name="グループ化 115"/>
          <p:cNvGrpSpPr/>
          <p:nvPr/>
        </p:nvGrpSpPr>
        <p:grpSpPr>
          <a:xfrm>
            <a:off x="5375074" y="5453025"/>
            <a:ext cx="312170" cy="318220"/>
            <a:chOff x="3995936" y="5498371"/>
            <a:chExt cx="312170" cy="318220"/>
          </a:xfrm>
        </p:grpSpPr>
        <p:cxnSp>
          <p:nvCxnSpPr>
            <p:cNvPr id="117" name="直線コネクタ 116"/>
            <p:cNvCxnSpPr/>
            <p:nvPr/>
          </p:nvCxnSpPr>
          <p:spPr>
            <a:xfrm>
              <a:off x="3995936" y="5525459"/>
              <a:ext cx="31217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V="1">
              <a:off x="3995936" y="5498371"/>
              <a:ext cx="0" cy="3182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19" name="グループ化 118"/>
          <p:cNvGrpSpPr/>
          <p:nvPr/>
        </p:nvGrpSpPr>
        <p:grpSpPr>
          <a:xfrm>
            <a:off x="7252482" y="5453025"/>
            <a:ext cx="312170" cy="318220"/>
            <a:chOff x="3995936" y="5498371"/>
            <a:chExt cx="312170" cy="318220"/>
          </a:xfrm>
        </p:grpSpPr>
        <p:cxnSp>
          <p:nvCxnSpPr>
            <p:cNvPr id="120" name="直線コネクタ 119"/>
            <p:cNvCxnSpPr/>
            <p:nvPr/>
          </p:nvCxnSpPr>
          <p:spPr>
            <a:xfrm>
              <a:off x="3995936" y="5525459"/>
              <a:ext cx="31217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flipV="1">
              <a:off x="3995936" y="5498371"/>
              <a:ext cx="0" cy="31822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22" name="テキスト ボックス 121"/>
          <p:cNvSpPr txBox="1"/>
          <p:nvPr/>
        </p:nvSpPr>
        <p:spPr>
          <a:xfrm>
            <a:off x="4108412" y="5714000"/>
            <a:ext cx="503664" cy="707886"/>
          </a:xfrm>
          <a:prstGeom prst="rect">
            <a:avLst/>
          </a:prstGeom>
          <a:noFill/>
        </p:spPr>
        <p:txBody>
          <a:bodyPr wrap="none" rtlCol="0">
            <a:spAutoFit/>
          </a:bodyPr>
          <a:lstStyle/>
          <a:p>
            <a:r>
              <a:rPr kumimoji="1" lang="en-US" altLang="ja-JP" sz="4000" dirty="0" smtClean="0"/>
              <a:t>H</a:t>
            </a:r>
            <a:endParaRPr kumimoji="1" lang="ja-JP" altLang="en-US" sz="4000" dirty="0"/>
          </a:p>
        </p:txBody>
      </p:sp>
      <p:sp>
        <p:nvSpPr>
          <p:cNvPr id="123" name="テキスト ボックス 122"/>
          <p:cNvSpPr txBox="1"/>
          <p:nvPr/>
        </p:nvSpPr>
        <p:spPr>
          <a:xfrm>
            <a:off x="7375251" y="5688670"/>
            <a:ext cx="450764" cy="707886"/>
          </a:xfrm>
          <a:prstGeom prst="rect">
            <a:avLst/>
          </a:prstGeom>
          <a:noFill/>
        </p:spPr>
        <p:txBody>
          <a:bodyPr wrap="none" rtlCol="0">
            <a:spAutoFit/>
          </a:bodyPr>
          <a:lstStyle/>
          <a:p>
            <a:r>
              <a:rPr kumimoji="1" lang="en-US" altLang="ja-JP" sz="4000" dirty="0" smtClean="0"/>
              <a:t>K</a:t>
            </a:r>
            <a:endParaRPr kumimoji="1" lang="ja-JP" altLang="en-US" sz="4000" dirty="0"/>
          </a:p>
        </p:txBody>
      </p:sp>
      <p:sp>
        <p:nvSpPr>
          <p:cNvPr id="124" name="山形 123"/>
          <p:cNvSpPr/>
          <p:nvPr/>
        </p:nvSpPr>
        <p:spPr>
          <a:xfrm>
            <a:off x="2695240" y="1369826"/>
            <a:ext cx="468052" cy="484632"/>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125" name="山形 124"/>
          <p:cNvSpPr/>
          <p:nvPr/>
        </p:nvSpPr>
        <p:spPr>
          <a:xfrm>
            <a:off x="2690174" y="5583311"/>
            <a:ext cx="468052" cy="484632"/>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126" name="テキスト ボックス 125"/>
          <p:cNvSpPr txBox="1"/>
          <p:nvPr/>
        </p:nvSpPr>
        <p:spPr>
          <a:xfrm>
            <a:off x="7771773" y="3238869"/>
            <a:ext cx="1107996" cy="646331"/>
          </a:xfrm>
          <a:prstGeom prst="rect">
            <a:avLst/>
          </a:prstGeom>
          <a:solidFill>
            <a:srgbClr val="FFFF00"/>
          </a:solidFill>
          <a:ln>
            <a:solidFill>
              <a:schemeClr val="tx1"/>
            </a:solidFill>
          </a:ln>
        </p:spPr>
        <p:txBody>
          <a:bodyPr wrap="none" rtlCol="0">
            <a:spAutoFit/>
          </a:bodyPr>
          <a:lstStyle/>
          <a:p>
            <a:r>
              <a:rPr kumimoji="1" lang="ja-JP" altLang="en-US" sz="3600" dirty="0" smtClean="0">
                <a:ea typeface="ＤＦ平成明朝体W7" pitchFamily="1" charset="-128"/>
              </a:rPr>
              <a:t>高さ</a:t>
            </a:r>
            <a:endParaRPr kumimoji="1" lang="ja-JP" altLang="en-US" sz="3600" dirty="0">
              <a:ea typeface="ＤＦ平成明朝体W7" pitchFamily="1" charset="-128"/>
            </a:endParaRPr>
          </a:p>
        </p:txBody>
      </p:sp>
      <p:sp>
        <p:nvSpPr>
          <p:cNvPr id="127" name="テキスト ボックス 126"/>
          <p:cNvSpPr txBox="1"/>
          <p:nvPr/>
        </p:nvSpPr>
        <p:spPr>
          <a:xfrm>
            <a:off x="3028660" y="5934960"/>
            <a:ext cx="1107996" cy="646331"/>
          </a:xfrm>
          <a:prstGeom prst="rect">
            <a:avLst/>
          </a:prstGeom>
          <a:solidFill>
            <a:srgbClr val="FFFF00"/>
          </a:solidFill>
          <a:ln>
            <a:solidFill>
              <a:schemeClr val="tx1"/>
            </a:solidFill>
          </a:ln>
        </p:spPr>
        <p:txBody>
          <a:bodyPr wrap="none" rtlCol="0">
            <a:spAutoFit/>
          </a:bodyPr>
          <a:lstStyle/>
          <a:p>
            <a:r>
              <a:rPr kumimoji="1" lang="ja-JP" altLang="en-US" sz="3600" dirty="0" smtClean="0">
                <a:ea typeface="ＤＦ平成明朝体W7" pitchFamily="1" charset="-128"/>
              </a:rPr>
              <a:t>底辺</a:t>
            </a:r>
            <a:endParaRPr kumimoji="1" lang="ja-JP" altLang="en-US" sz="3600" dirty="0">
              <a:ea typeface="ＤＦ平成明朝体W7" pitchFamily="1" charset="-128"/>
            </a:endParaRPr>
          </a:p>
        </p:txBody>
      </p:sp>
    </p:spTree>
    <p:extLst>
      <p:ext uri="{BB962C8B-B14F-4D97-AF65-F5344CB8AC3E}">
        <p14:creationId xmlns:p14="http://schemas.microsoft.com/office/powerpoint/2010/main" val="168186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fade">
                                      <p:cBhvr>
                                        <p:cTn id="7" dur="500"/>
                                        <p:tgtEl>
                                          <p:spTgt spid="8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9"/>
                                        </p:tgtEl>
                                        <p:attrNameLst>
                                          <p:attrName>style.visibility</p:attrName>
                                        </p:attrNameLst>
                                      </p:cBhvr>
                                      <p:to>
                                        <p:strVal val="visible"/>
                                      </p:to>
                                    </p:set>
                                    <p:animEffect transition="in" filter="fade">
                                      <p:cBhvr>
                                        <p:cTn id="13" dur="500"/>
                                        <p:tgtEl>
                                          <p:spTgt spid="8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2"/>
                                        </p:tgtEl>
                                        <p:attrNameLst>
                                          <p:attrName>style.visibility</p:attrName>
                                        </p:attrNameLst>
                                      </p:cBhvr>
                                      <p:to>
                                        <p:strVal val="visible"/>
                                      </p:to>
                                    </p:set>
                                    <p:animEffect transition="in" filter="fade">
                                      <p:cBhvr>
                                        <p:cTn id="16" dur="500"/>
                                        <p:tgtEl>
                                          <p:spTgt spid="9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5"/>
                                        </p:tgtEl>
                                        <p:attrNameLst>
                                          <p:attrName>style.visibility</p:attrName>
                                        </p:attrNameLst>
                                      </p:cBhvr>
                                      <p:to>
                                        <p:strVal val="visible"/>
                                      </p:to>
                                    </p:set>
                                    <p:animEffect transition="in" filter="fade">
                                      <p:cBhvr>
                                        <p:cTn id="21" dur="500"/>
                                        <p:tgtEl>
                                          <p:spTgt spid="8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6"/>
                                        </p:tgtEl>
                                        <p:attrNameLst>
                                          <p:attrName>style.visibility</p:attrName>
                                        </p:attrNameLst>
                                      </p:cBhvr>
                                      <p:to>
                                        <p:strVal val="visible"/>
                                      </p:to>
                                    </p:set>
                                    <p:animEffect transition="in" filter="fade">
                                      <p:cBhvr>
                                        <p:cTn id="24" dur="500"/>
                                        <p:tgtEl>
                                          <p:spTgt spid="8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500"/>
                                        <p:tgtEl>
                                          <p:spTgt spid="3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8"/>
                                        </p:tgtEl>
                                        <p:attrNameLst>
                                          <p:attrName>style.visibility</p:attrName>
                                        </p:attrNameLst>
                                      </p:cBhvr>
                                      <p:to>
                                        <p:strVal val="visible"/>
                                      </p:to>
                                    </p:set>
                                    <p:animEffect transition="in" filter="fade">
                                      <p:cBhvr>
                                        <p:cTn id="32" dur="500"/>
                                        <p:tgtEl>
                                          <p:spTgt spid="8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2"/>
                                        </p:tgtEl>
                                        <p:attrNameLst>
                                          <p:attrName>style.visibility</p:attrName>
                                        </p:attrNameLst>
                                      </p:cBhvr>
                                      <p:to>
                                        <p:strVal val="visible"/>
                                      </p:to>
                                    </p:set>
                                    <p:animEffect transition="in" filter="fade">
                                      <p:cBhvr>
                                        <p:cTn id="37" dur="500"/>
                                        <p:tgtEl>
                                          <p:spTgt spid="8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28"/>
                                        </p:tgtEl>
                                        <p:attrNameLst>
                                          <p:attrName>style.visibility</p:attrName>
                                        </p:attrNameLst>
                                      </p:cBhvr>
                                      <p:to>
                                        <p:strVal val="visible"/>
                                      </p:to>
                                    </p:set>
                                    <p:animEffect transition="in" filter="fade">
                                      <p:cBhvr>
                                        <p:cTn id="42" dur="500"/>
                                        <p:tgtEl>
                                          <p:spTgt spid="12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4"/>
                                        </p:tgtEl>
                                        <p:attrNameLst>
                                          <p:attrName>style.visibility</p:attrName>
                                        </p:attrNameLst>
                                      </p:cBhvr>
                                      <p:to>
                                        <p:strVal val="visible"/>
                                      </p:to>
                                    </p:set>
                                    <p:animEffect transition="in" filter="fade">
                                      <p:cBhvr>
                                        <p:cTn id="47" dur="500"/>
                                        <p:tgtEl>
                                          <p:spTgt spid="12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25"/>
                                        </p:tgtEl>
                                        <p:attrNameLst>
                                          <p:attrName>style.visibility</p:attrName>
                                        </p:attrNameLst>
                                      </p:cBhvr>
                                      <p:to>
                                        <p:strVal val="visible"/>
                                      </p:to>
                                    </p:set>
                                    <p:animEffect transition="in" filter="fade">
                                      <p:cBhvr>
                                        <p:cTn id="50" dur="500"/>
                                        <p:tgtEl>
                                          <p:spTgt spid="12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fade">
                                      <p:cBhvr>
                                        <p:cTn id="55" dur="500"/>
                                        <p:tgtEl>
                                          <p:spTgt spid="5"/>
                                        </p:tgtEl>
                                      </p:cBhvr>
                                    </p:animEffect>
                                  </p:childTnLst>
                                </p:cTn>
                              </p:par>
                              <p:par>
                                <p:cTn id="56" presetID="10" presetClass="entr" presetSubtype="0" fill="hold" nodeType="with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500"/>
                                        <p:tgtEl>
                                          <p:spTgt spid="103"/>
                                        </p:tgtEl>
                                      </p:cBhvr>
                                    </p:animEffect>
                                  </p:childTnLst>
                                </p:cTn>
                              </p:par>
                              <p:par>
                                <p:cTn id="59" presetID="10" presetClass="entr" presetSubtype="0" fill="hold" nodeType="withEffect">
                                  <p:stCondLst>
                                    <p:cond delay="0"/>
                                  </p:stCondLst>
                                  <p:childTnLst>
                                    <p:set>
                                      <p:cBhvr>
                                        <p:cTn id="60" dur="1" fill="hold">
                                          <p:stCondLst>
                                            <p:cond delay="0"/>
                                          </p:stCondLst>
                                        </p:cTn>
                                        <p:tgtEl>
                                          <p:spTgt spid="115"/>
                                        </p:tgtEl>
                                        <p:attrNameLst>
                                          <p:attrName>style.visibility</p:attrName>
                                        </p:attrNameLst>
                                      </p:cBhvr>
                                      <p:to>
                                        <p:strVal val="visible"/>
                                      </p:to>
                                    </p:set>
                                    <p:animEffect transition="in" filter="fade">
                                      <p:cBhvr>
                                        <p:cTn id="61" dur="500"/>
                                        <p:tgtEl>
                                          <p:spTgt spid="11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122"/>
                                        </p:tgtEl>
                                        <p:attrNameLst>
                                          <p:attrName>style.visibility</p:attrName>
                                        </p:attrNameLst>
                                      </p:cBhvr>
                                      <p:to>
                                        <p:strVal val="visible"/>
                                      </p:to>
                                    </p:set>
                                    <p:animEffect transition="in" filter="fade">
                                      <p:cBhvr>
                                        <p:cTn id="64" dur="500"/>
                                        <p:tgtEl>
                                          <p:spTgt spid="122"/>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93"/>
                                        </p:tgtEl>
                                        <p:attrNameLst>
                                          <p:attrName>style.visibility</p:attrName>
                                        </p:attrNameLst>
                                      </p:cBhvr>
                                      <p:to>
                                        <p:strVal val="visible"/>
                                      </p:to>
                                    </p:set>
                                    <p:animEffect transition="in" filter="fade">
                                      <p:cBhvr>
                                        <p:cTn id="69" dur="500"/>
                                        <p:tgtEl>
                                          <p:spTgt spid="93"/>
                                        </p:tgtEl>
                                      </p:cBhvr>
                                    </p:animEffect>
                                  </p:childTnLst>
                                </p:cTn>
                              </p:par>
                              <p:par>
                                <p:cTn id="70" presetID="10" presetClass="entr" presetSubtype="0" fill="hold" nodeType="withEffect">
                                  <p:stCondLst>
                                    <p:cond delay="0"/>
                                  </p:stCondLst>
                                  <p:childTnLst>
                                    <p:set>
                                      <p:cBhvr>
                                        <p:cTn id="71" dur="1" fill="hold">
                                          <p:stCondLst>
                                            <p:cond delay="0"/>
                                          </p:stCondLst>
                                        </p:cTn>
                                        <p:tgtEl>
                                          <p:spTgt spid="104"/>
                                        </p:tgtEl>
                                        <p:attrNameLst>
                                          <p:attrName>style.visibility</p:attrName>
                                        </p:attrNameLst>
                                      </p:cBhvr>
                                      <p:to>
                                        <p:strVal val="visible"/>
                                      </p:to>
                                    </p:set>
                                    <p:animEffect transition="in" filter="fade">
                                      <p:cBhvr>
                                        <p:cTn id="72" dur="500"/>
                                        <p:tgtEl>
                                          <p:spTgt spid="104"/>
                                        </p:tgtEl>
                                      </p:cBhvr>
                                    </p:animEffect>
                                  </p:childTnLst>
                                </p:cTn>
                              </p:par>
                              <p:par>
                                <p:cTn id="73" presetID="10" presetClass="entr" presetSubtype="0" fill="hold" nodeType="withEffect">
                                  <p:stCondLst>
                                    <p:cond delay="0"/>
                                  </p:stCondLst>
                                  <p:childTnLst>
                                    <p:set>
                                      <p:cBhvr>
                                        <p:cTn id="74" dur="1" fill="hold">
                                          <p:stCondLst>
                                            <p:cond delay="0"/>
                                          </p:stCondLst>
                                        </p:cTn>
                                        <p:tgtEl>
                                          <p:spTgt spid="116"/>
                                        </p:tgtEl>
                                        <p:attrNameLst>
                                          <p:attrName>style.visibility</p:attrName>
                                        </p:attrNameLst>
                                      </p:cBhvr>
                                      <p:to>
                                        <p:strVal val="visible"/>
                                      </p:to>
                                    </p:set>
                                    <p:animEffect transition="in" filter="fade">
                                      <p:cBhvr>
                                        <p:cTn id="75" dur="500"/>
                                        <p:tgtEl>
                                          <p:spTgt spid="116"/>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94"/>
                                        </p:tgtEl>
                                        <p:attrNameLst>
                                          <p:attrName>style.visibility</p:attrName>
                                        </p:attrNameLst>
                                      </p:cBhvr>
                                      <p:to>
                                        <p:strVal val="visible"/>
                                      </p:to>
                                    </p:set>
                                    <p:animEffect transition="in" filter="fade">
                                      <p:cBhvr>
                                        <p:cTn id="80" dur="500"/>
                                        <p:tgtEl>
                                          <p:spTgt spid="94"/>
                                        </p:tgtEl>
                                      </p:cBhvr>
                                    </p:animEffect>
                                  </p:childTnLst>
                                </p:cTn>
                              </p:par>
                              <p:par>
                                <p:cTn id="81" presetID="10" presetClass="entr" presetSubtype="0" fill="hold" nodeType="withEffect">
                                  <p:stCondLst>
                                    <p:cond delay="0"/>
                                  </p:stCondLst>
                                  <p:childTnLst>
                                    <p:set>
                                      <p:cBhvr>
                                        <p:cTn id="82" dur="1" fill="hold">
                                          <p:stCondLst>
                                            <p:cond delay="0"/>
                                          </p:stCondLst>
                                        </p:cTn>
                                        <p:tgtEl>
                                          <p:spTgt spid="107"/>
                                        </p:tgtEl>
                                        <p:attrNameLst>
                                          <p:attrName>style.visibility</p:attrName>
                                        </p:attrNameLst>
                                      </p:cBhvr>
                                      <p:to>
                                        <p:strVal val="visible"/>
                                      </p:to>
                                    </p:set>
                                    <p:animEffect transition="in" filter="fade">
                                      <p:cBhvr>
                                        <p:cTn id="83" dur="500"/>
                                        <p:tgtEl>
                                          <p:spTgt spid="107"/>
                                        </p:tgtEl>
                                      </p:cBhvr>
                                    </p:animEffect>
                                  </p:childTnLst>
                                </p:cTn>
                              </p:par>
                              <p:par>
                                <p:cTn id="84" presetID="10" presetClass="entr" presetSubtype="0" fill="hold" nodeType="withEffect">
                                  <p:stCondLst>
                                    <p:cond delay="0"/>
                                  </p:stCondLst>
                                  <p:childTnLst>
                                    <p:set>
                                      <p:cBhvr>
                                        <p:cTn id="85" dur="1" fill="hold">
                                          <p:stCondLst>
                                            <p:cond delay="0"/>
                                          </p:stCondLst>
                                        </p:cTn>
                                        <p:tgtEl>
                                          <p:spTgt spid="119"/>
                                        </p:tgtEl>
                                        <p:attrNameLst>
                                          <p:attrName>style.visibility</p:attrName>
                                        </p:attrNameLst>
                                      </p:cBhvr>
                                      <p:to>
                                        <p:strVal val="visible"/>
                                      </p:to>
                                    </p:set>
                                    <p:animEffect transition="in" filter="fade">
                                      <p:cBhvr>
                                        <p:cTn id="86" dur="500"/>
                                        <p:tgtEl>
                                          <p:spTgt spid="119"/>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123"/>
                                        </p:tgtEl>
                                        <p:attrNameLst>
                                          <p:attrName>style.visibility</p:attrName>
                                        </p:attrNameLst>
                                      </p:cBhvr>
                                      <p:to>
                                        <p:strVal val="visible"/>
                                      </p:to>
                                    </p:set>
                                    <p:animEffect transition="in" filter="fade">
                                      <p:cBhvr>
                                        <p:cTn id="89" dur="500"/>
                                        <p:tgtEl>
                                          <p:spTgt spid="123"/>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26"/>
                                        </p:tgtEl>
                                        <p:attrNameLst>
                                          <p:attrName>style.visibility</p:attrName>
                                        </p:attrNameLst>
                                      </p:cBhvr>
                                      <p:to>
                                        <p:strVal val="visible"/>
                                      </p:to>
                                    </p:set>
                                    <p:animEffect transition="in" filter="fade">
                                      <p:cBhvr>
                                        <p:cTn id="94" dur="500"/>
                                        <p:tgtEl>
                                          <p:spTgt spid="126"/>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nodeType="clickEffect">
                                  <p:stCondLst>
                                    <p:cond delay="0"/>
                                  </p:stCondLst>
                                  <p:childTnLst>
                                    <p:set>
                                      <p:cBhvr>
                                        <p:cTn id="98" dur="1" fill="hold">
                                          <p:stCondLst>
                                            <p:cond delay="0"/>
                                          </p:stCondLst>
                                        </p:cTn>
                                        <p:tgtEl>
                                          <p:spTgt spid="95"/>
                                        </p:tgtEl>
                                        <p:attrNameLst>
                                          <p:attrName>style.visibility</p:attrName>
                                        </p:attrNameLst>
                                      </p:cBhvr>
                                      <p:to>
                                        <p:strVal val="visible"/>
                                      </p:to>
                                    </p:set>
                                    <p:animEffect transition="in" filter="fade">
                                      <p:cBhvr>
                                        <p:cTn id="99" dur="500"/>
                                        <p:tgtEl>
                                          <p:spTgt spid="95"/>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127"/>
                                        </p:tgtEl>
                                        <p:attrNameLst>
                                          <p:attrName>style.visibility</p:attrName>
                                        </p:attrNameLst>
                                      </p:cBhvr>
                                      <p:to>
                                        <p:strVal val="visible"/>
                                      </p:to>
                                    </p:set>
                                    <p:animEffect transition="in" filter="fade">
                                      <p:cBhvr>
                                        <p:cTn id="102"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4" grpId="0" animBg="1"/>
      <p:bldP spid="85" grpId="0" animBg="1"/>
      <p:bldP spid="3" grpId="0"/>
      <p:bldP spid="86" grpId="0"/>
      <p:bldP spid="88" grpId="0"/>
      <p:bldP spid="89" grpId="0"/>
      <p:bldP spid="92" grpId="0"/>
      <p:bldP spid="122" grpId="0"/>
      <p:bldP spid="123" grpId="0"/>
      <p:bldP spid="124" grpId="0" animBg="1"/>
      <p:bldP spid="125" grpId="0" animBg="1"/>
      <p:bldP spid="126" grpId="0" animBg="1"/>
      <p:bldP spid="1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Line 45"/>
          <p:cNvSpPr>
            <a:spLocks noChangeShapeType="1"/>
          </p:cNvSpPr>
          <p:nvPr/>
        </p:nvSpPr>
        <p:spPr bwMode="auto">
          <a:xfrm flipH="1">
            <a:off x="381000" y="5790200"/>
            <a:ext cx="8382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二等辺三角形 83"/>
          <p:cNvSpPr/>
          <p:nvPr/>
        </p:nvSpPr>
        <p:spPr>
          <a:xfrm>
            <a:off x="1149381" y="1607834"/>
            <a:ext cx="4572000" cy="4191000"/>
          </a:xfrm>
          <a:prstGeom prst="triangle">
            <a:avLst>
              <a:gd name="adj" fmla="val 32359"/>
            </a:avLst>
          </a:prstGeom>
          <a:solidFill>
            <a:srgbClr val="0070C0">
              <a:alpha val="30000"/>
            </a:srgbClr>
          </a:solidFill>
          <a:ln w="38100">
            <a:solidFill>
              <a:srgbClr val="007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5" name="二等辺三角形 84"/>
          <p:cNvSpPr/>
          <p:nvPr/>
        </p:nvSpPr>
        <p:spPr>
          <a:xfrm>
            <a:off x="1145345" y="1599200"/>
            <a:ext cx="4569656" cy="4191000"/>
          </a:xfrm>
          <a:prstGeom prst="triangle">
            <a:avLst>
              <a:gd name="adj" fmla="val 75064"/>
            </a:avLst>
          </a:prstGeom>
          <a:solidFill>
            <a:srgbClr val="FF0000">
              <a:alpha val="3000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438107" y="987677"/>
            <a:ext cx="449162" cy="707886"/>
          </a:xfrm>
          <a:prstGeom prst="rect">
            <a:avLst/>
          </a:prstGeom>
          <a:noFill/>
        </p:spPr>
        <p:txBody>
          <a:bodyPr wrap="none" rtlCol="0">
            <a:spAutoFit/>
          </a:bodyPr>
          <a:lstStyle/>
          <a:p>
            <a:r>
              <a:rPr kumimoji="1" lang="en-US" altLang="ja-JP" sz="4000" dirty="0" smtClean="0"/>
              <a:t>P</a:t>
            </a:r>
            <a:endParaRPr kumimoji="1" lang="ja-JP" altLang="en-US" sz="4000" dirty="0"/>
          </a:p>
        </p:txBody>
      </p:sp>
      <p:sp>
        <p:nvSpPr>
          <p:cNvPr id="86" name="テキスト ボックス 85"/>
          <p:cNvSpPr txBox="1"/>
          <p:nvPr/>
        </p:nvSpPr>
        <p:spPr>
          <a:xfrm>
            <a:off x="4323735" y="976548"/>
            <a:ext cx="529312" cy="707886"/>
          </a:xfrm>
          <a:prstGeom prst="rect">
            <a:avLst/>
          </a:prstGeom>
          <a:noFill/>
        </p:spPr>
        <p:txBody>
          <a:bodyPr wrap="none" rtlCol="0">
            <a:spAutoFit/>
          </a:bodyPr>
          <a:lstStyle/>
          <a:p>
            <a:r>
              <a:rPr kumimoji="1" lang="en-US" altLang="ja-JP" sz="4000" dirty="0" smtClean="0"/>
              <a:t>Q</a:t>
            </a:r>
            <a:endParaRPr kumimoji="1" lang="ja-JP" altLang="en-US" sz="4000" dirty="0"/>
          </a:p>
        </p:txBody>
      </p:sp>
      <p:sp>
        <p:nvSpPr>
          <p:cNvPr id="89" name="テキスト ボックス 88"/>
          <p:cNvSpPr txBox="1"/>
          <p:nvPr/>
        </p:nvSpPr>
        <p:spPr>
          <a:xfrm>
            <a:off x="904734" y="5688670"/>
            <a:ext cx="481222" cy="707886"/>
          </a:xfrm>
          <a:prstGeom prst="rect">
            <a:avLst/>
          </a:prstGeom>
          <a:noFill/>
        </p:spPr>
        <p:txBody>
          <a:bodyPr wrap="none" rtlCol="0">
            <a:spAutoFit/>
          </a:bodyPr>
          <a:lstStyle/>
          <a:p>
            <a:r>
              <a:rPr kumimoji="1" lang="en-US" altLang="ja-JP" sz="4000" dirty="0" smtClean="0"/>
              <a:t>A</a:t>
            </a:r>
            <a:endParaRPr kumimoji="1" lang="ja-JP" altLang="en-US" sz="4000" dirty="0"/>
          </a:p>
        </p:txBody>
      </p:sp>
      <p:sp>
        <p:nvSpPr>
          <p:cNvPr id="92" name="テキスト ボックス 91"/>
          <p:cNvSpPr txBox="1"/>
          <p:nvPr/>
        </p:nvSpPr>
        <p:spPr>
          <a:xfrm>
            <a:off x="5534297" y="5714000"/>
            <a:ext cx="463588" cy="707886"/>
          </a:xfrm>
          <a:prstGeom prst="rect">
            <a:avLst/>
          </a:prstGeom>
          <a:noFill/>
        </p:spPr>
        <p:txBody>
          <a:bodyPr wrap="none" rtlCol="0">
            <a:spAutoFit/>
          </a:bodyPr>
          <a:lstStyle/>
          <a:p>
            <a:r>
              <a:rPr kumimoji="1" lang="en-US" altLang="ja-JP" sz="4000" dirty="0" smtClean="0"/>
              <a:t>B</a:t>
            </a:r>
            <a:endParaRPr kumimoji="1" lang="ja-JP" altLang="en-US" sz="4000" dirty="0"/>
          </a:p>
        </p:txBody>
      </p:sp>
      <p:sp>
        <p:nvSpPr>
          <p:cNvPr id="124" name="山形 123"/>
          <p:cNvSpPr/>
          <p:nvPr/>
        </p:nvSpPr>
        <p:spPr>
          <a:xfrm>
            <a:off x="6183053" y="1369826"/>
            <a:ext cx="468052" cy="484632"/>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125" name="山形 124"/>
          <p:cNvSpPr/>
          <p:nvPr/>
        </p:nvSpPr>
        <p:spPr>
          <a:xfrm>
            <a:off x="6183053" y="5547884"/>
            <a:ext cx="468052" cy="484632"/>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5546477" y="2096852"/>
            <a:ext cx="3272050" cy="1200329"/>
          </a:xfrm>
          <a:prstGeom prst="rect">
            <a:avLst/>
          </a:prstGeom>
          <a:solidFill>
            <a:srgbClr val="FFFF00"/>
          </a:solidFill>
          <a:ln>
            <a:solidFill>
              <a:schemeClr val="tx1"/>
            </a:solidFill>
          </a:ln>
        </p:spPr>
        <p:txBody>
          <a:bodyPr wrap="none" rtlCol="0">
            <a:spAutoFit/>
          </a:bodyPr>
          <a:lstStyle/>
          <a:p>
            <a:r>
              <a:rPr kumimoji="1" lang="en-US" altLang="ja-JP" sz="3600" dirty="0" smtClean="0"/>
              <a:t>PQ</a:t>
            </a:r>
            <a:r>
              <a:rPr kumimoji="1" lang="ja-JP" altLang="en-US" sz="3600" dirty="0" smtClean="0"/>
              <a:t>∥</a:t>
            </a:r>
            <a:r>
              <a:rPr kumimoji="1" lang="en-US" altLang="ja-JP" sz="3600" dirty="0" smtClean="0"/>
              <a:t>AB</a:t>
            </a:r>
            <a:r>
              <a:rPr kumimoji="1" lang="ja-JP" altLang="en-US" sz="3600" dirty="0" smtClean="0"/>
              <a:t>ならば、</a:t>
            </a:r>
            <a:endParaRPr kumimoji="1" lang="en-US" altLang="ja-JP" sz="3600" dirty="0" smtClean="0"/>
          </a:p>
          <a:p>
            <a:r>
              <a:rPr lang="ja-JP" altLang="en-US" sz="3600" dirty="0" smtClean="0"/>
              <a:t>△</a:t>
            </a:r>
            <a:r>
              <a:rPr lang="en-US" altLang="ja-JP" sz="3600" dirty="0" smtClean="0"/>
              <a:t>PAB</a:t>
            </a:r>
            <a:r>
              <a:rPr lang="ja-JP" altLang="en-US" sz="3600" dirty="0" smtClean="0"/>
              <a:t>＝△</a:t>
            </a:r>
            <a:r>
              <a:rPr lang="en-US" altLang="ja-JP" sz="3600" dirty="0" smtClean="0"/>
              <a:t>QAB</a:t>
            </a:r>
            <a:endParaRPr kumimoji="1" lang="ja-JP" altLang="en-US" sz="3600" dirty="0"/>
          </a:p>
        </p:txBody>
      </p:sp>
      <p:sp>
        <p:nvSpPr>
          <p:cNvPr id="114" name="Line 45"/>
          <p:cNvSpPr>
            <a:spLocks noChangeShapeType="1"/>
          </p:cNvSpPr>
          <p:nvPr/>
        </p:nvSpPr>
        <p:spPr bwMode="auto">
          <a:xfrm flipH="1">
            <a:off x="397391" y="1599200"/>
            <a:ext cx="8382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9" name="テキスト ボックス 128"/>
          <p:cNvSpPr txBox="1"/>
          <p:nvPr/>
        </p:nvSpPr>
        <p:spPr>
          <a:xfrm>
            <a:off x="2438107" y="1258199"/>
            <a:ext cx="441146" cy="707886"/>
          </a:xfrm>
          <a:prstGeom prst="rect">
            <a:avLst/>
          </a:prstGeom>
          <a:noFill/>
        </p:spPr>
        <p:txBody>
          <a:bodyPr wrap="none" rtlCol="0">
            <a:spAutoFit/>
          </a:bodyPr>
          <a:lstStyle/>
          <a:p>
            <a:r>
              <a:rPr kumimoji="1" lang="ja-JP" altLang="en-US" sz="4000" dirty="0" smtClean="0"/>
              <a:t>・</a:t>
            </a:r>
            <a:endParaRPr kumimoji="1" lang="ja-JP" altLang="en-US" sz="4000" dirty="0"/>
          </a:p>
        </p:txBody>
      </p:sp>
      <p:sp>
        <p:nvSpPr>
          <p:cNvPr id="130" name="テキスト ボックス 129"/>
          <p:cNvSpPr txBox="1"/>
          <p:nvPr/>
        </p:nvSpPr>
        <p:spPr>
          <a:xfrm>
            <a:off x="4367818" y="1280395"/>
            <a:ext cx="441146" cy="707886"/>
          </a:xfrm>
          <a:prstGeom prst="rect">
            <a:avLst/>
          </a:prstGeom>
          <a:noFill/>
        </p:spPr>
        <p:txBody>
          <a:bodyPr wrap="none" rtlCol="0">
            <a:spAutoFit/>
          </a:bodyPr>
          <a:lstStyle/>
          <a:p>
            <a:r>
              <a:rPr kumimoji="1" lang="ja-JP" altLang="en-US" sz="4000" dirty="0" smtClean="0"/>
              <a:t>・</a:t>
            </a:r>
            <a:endParaRPr kumimoji="1" lang="ja-JP" altLang="en-US" sz="4000" dirty="0"/>
          </a:p>
        </p:txBody>
      </p:sp>
      <p:sp>
        <p:nvSpPr>
          <p:cNvPr id="9" name="テキスト ボックス 8"/>
          <p:cNvSpPr txBox="1"/>
          <p:nvPr/>
        </p:nvSpPr>
        <p:spPr>
          <a:xfrm>
            <a:off x="398567" y="268730"/>
            <a:ext cx="3877985" cy="584775"/>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r>
              <a:rPr kumimoji="1" lang="ja-JP" altLang="en-US" sz="3200" dirty="0" smtClean="0">
                <a:ea typeface="ＤＦ平成明朝体W7" pitchFamily="1" charset="-128"/>
              </a:rPr>
              <a:t>底辺が共通な三角形</a:t>
            </a:r>
            <a:endParaRPr kumimoji="1" lang="ja-JP" altLang="en-US" sz="3200" dirty="0">
              <a:ea typeface="ＤＦ平成明朝体W7" pitchFamily="1" charset="-128"/>
            </a:endParaRPr>
          </a:p>
        </p:txBody>
      </p:sp>
    </p:spTree>
    <p:extLst>
      <p:ext uri="{BB962C8B-B14F-4D97-AF65-F5344CB8AC3E}">
        <p14:creationId xmlns:p14="http://schemas.microsoft.com/office/powerpoint/2010/main" val="203854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fade">
                                      <p:cBhvr>
                                        <p:cTn id="7" dur="500"/>
                                        <p:tgtEl>
                                          <p:spTgt spid="1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4"/>
                                        </p:tgtEl>
                                        <p:attrNameLst>
                                          <p:attrName>style.visibility</p:attrName>
                                        </p:attrNameLst>
                                      </p:cBhvr>
                                      <p:to>
                                        <p:strVal val="visible"/>
                                      </p:to>
                                    </p:set>
                                    <p:animEffect transition="in" filter="fade">
                                      <p:cBhvr>
                                        <p:cTn id="10" dur="500"/>
                                        <p:tgtEl>
                                          <p:spTgt spid="12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5"/>
                                        </p:tgtEl>
                                        <p:attrNameLst>
                                          <p:attrName>style.visibility</p:attrName>
                                        </p:attrNameLst>
                                      </p:cBhvr>
                                      <p:to>
                                        <p:strVal val="visible"/>
                                      </p:to>
                                    </p:set>
                                    <p:animEffect transition="in" filter="fade">
                                      <p:cBhvr>
                                        <p:cTn id="13" dur="500"/>
                                        <p:tgtEl>
                                          <p:spTgt spid="12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4"/>
                                        </p:tgtEl>
                                        <p:attrNameLst>
                                          <p:attrName>style.visibility</p:attrName>
                                        </p:attrNameLst>
                                      </p:cBhvr>
                                      <p:to>
                                        <p:strVal val="visible"/>
                                      </p:to>
                                    </p:set>
                                    <p:animEffect transition="in" filter="fade">
                                      <p:cBhvr>
                                        <p:cTn id="18" dur="500"/>
                                        <p:tgtEl>
                                          <p:spTgt spid="8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5"/>
                                        </p:tgtEl>
                                        <p:attrNameLst>
                                          <p:attrName>style.visibility</p:attrName>
                                        </p:attrNameLst>
                                      </p:cBhvr>
                                      <p:to>
                                        <p:strVal val="visible"/>
                                      </p:to>
                                    </p:set>
                                    <p:animEffect transition="in" filter="fade">
                                      <p:cBhvr>
                                        <p:cTn id="23" dur="500"/>
                                        <p:tgtEl>
                                          <p:spTgt spid="8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5" grpId="0" animBg="1"/>
      <p:bldP spid="124" grpId="0" animBg="1"/>
      <p:bldP spid="125" grpId="0" animBg="1"/>
      <p:bldP spid="7" grpId="0" animBg="1"/>
      <p:bldP spid="1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Line 45"/>
          <p:cNvSpPr>
            <a:spLocks noChangeShapeType="1"/>
          </p:cNvSpPr>
          <p:nvPr/>
        </p:nvSpPr>
        <p:spPr bwMode="auto">
          <a:xfrm flipH="1">
            <a:off x="381000" y="5790200"/>
            <a:ext cx="8382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二等辺三角形 83"/>
          <p:cNvSpPr/>
          <p:nvPr/>
        </p:nvSpPr>
        <p:spPr>
          <a:xfrm>
            <a:off x="1149381" y="1607834"/>
            <a:ext cx="4572000" cy="4191000"/>
          </a:xfrm>
          <a:prstGeom prst="triangle">
            <a:avLst>
              <a:gd name="adj" fmla="val 32359"/>
            </a:avLst>
          </a:prstGeom>
          <a:solidFill>
            <a:srgbClr val="0070C0">
              <a:alpha val="30000"/>
            </a:srgbClr>
          </a:solidFill>
          <a:ln w="38100">
            <a:solidFill>
              <a:srgbClr val="0070C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85" name="二等辺三角形 84"/>
          <p:cNvSpPr/>
          <p:nvPr/>
        </p:nvSpPr>
        <p:spPr>
          <a:xfrm>
            <a:off x="1145345" y="1599200"/>
            <a:ext cx="4569656" cy="4191000"/>
          </a:xfrm>
          <a:prstGeom prst="triangle">
            <a:avLst>
              <a:gd name="adj" fmla="val 75064"/>
            </a:avLst>
          </a:prstGeom>
          <a:solidFill>
            <a:srgbClr val="FF0000">
              <a:alpha val="3000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438107" y="987677"/>
            <a:ext cx="449162" cy="707886"/>
          </a:xfrm>
          <a:prstGeom prst="rect">
            <a:avLst/>
          </a:prstGeom>
          <a:noFill/>
        </p:spPr>
        <p:txBody>
          <a:bodyPr wrap="none" rtlCol="0">
            <a:spAutoFit/>
          </a:bodyPr>
          <a:lstStyle/>
          <a:p>
            <a:r>
              <a:rPr kumimoji="1" lang="en-US" altLang="ja-JP" sz="4000" dirty="0" smtClean="0"/>
              <a:t>P</a:t>
            </a:r>
            <a:endParaRPr kumimoji="1" lang="ja-JP" altLang="en-US" sz="4000" dirty="0"/>
          </a:p>
        </p:txBody>
      </p:sp>
      <p:sp>
        <p:nvSpPr>
          <p:cNvPr id="86" name="テキスト ボックス 85"/>
          <p:cNvSpPr txBox="1"/>
          <p:nvPr/>
        </p:nvSpPr>
        <p:spPr>
          <a:xfrm>
            <a:off x="4323735" y="976548"/>
            <a:ext cx="529312" cy="707886"/>
          </a:xfrm>
          <a:prstGeom prst="rect">
            <a:avLst/>
          </a:prstGeom>
          <a:noFill/>
        </p:spPr>
        <p:txBody>
          <a:bodyPr wrap="none" rtlCol="0">
            <a:spAutoFit/>
          </a:bodyPr>
          <a:lstStyle/>
          <a:p>
            <a:r>
              <a:rPr kumimoji="1" lang="en-US" altLang="ja-JP" sz="4000" dirty="0" smtClean="0"/>
              <a:t>Q</a:t>
            </a:r>
            <a:endParaRPr kumimoji="1" lang="ja-JP" altLang="en-US" sz="4000" dirty="0"/>
          </a:p>
        </p:txBody>
      </p:sp>
      <p:sp>
        <p:nvSpPr>
          <p:cNvPr id="89" name="テキスト ボックス 88"/>
          <p:cNvSpPr txBox="1"/>
          <p:nvPr/>
        </p:nvSpPr>
        <p:spPr>
          <a:xfrm>
            <a:off x="904734" y="5688670"/>
            <a:ext cx="481222" cy="707886"/>
          </a:xfrm>
          <a:prstGeom prst="rect">
            <a:avLst/>
          </a:prstGeom>
          <a:noFill/>
        </p:spPr>
        <p:txBody>
          <a:bodyPr wrap="none" rtlCol="0">
            <a:spAutoFit/>
          </a:bodyPr>
          <a:lstStyle/>
          <a:p>
            <a:r>
              <a:rPr kumimoji="1" lang="en-US" altLang="ja-JP" sz="4000" dirty="0" smtClean="0"/>
              <a:t>A</a:t>
            </a:r>
            <a:endParaRPr kumimoji="1" lang="ja-JP" altLang="en-US" sz="4000" dirty="0"/>
          </a:p>
        </p:txBody>
      </p:sp>
      <p:sp>
        <p:nvSpPr>
          <p:cNvPr id="92" name="テキスト ボックス 91"/>
          <p:cNvSpPr txBox="1"/>
          <p:nvPr/>
        </p:nvSpPr>
        <p:spPr>
          <a:xfrm>
            <a:off x="5534297" y="5714000"/>
            <a:ext cx="463588" cy="707886"/>
          </a:xfrm>
          <a:prstGeom prst="rect">
            <a:avLst/>
          </a:prstGeom>
          <a:noFill/>
        </p:spPr>
        <p:txBody>
          <a:bodyPr wrap="none" rtlCol="0">
            <a:spAutoFit/>
          </a:bodyPr>
          <a:lstStyle/>
          <a:p>
            <a:r>
              <a:rPr kumimoji="1" lang="en-US" altLang="ja-JP" sz="4000" dirty="0" smtClean="0"/>
              <a:t>B</a:t>
            </a:r>
            <a:endParaRPr kumimoji="1" lang="ja-JP" altLang="en-US" sz="4000" dirty="0"/>
          </a:p>
        </p:txBody>
      </p:sp>
      <p:sp>
        <p:nvSpPr>
          <p:cNvPr id="124" name="山形 123"/>
          <p:cNvSpPr/>
          <p:nvPr/>
        </p:nvSpPr>
        <p:spPr>
          <a:xfrm>
            <a:off x="6183053" y="1369826"/>
            <a:ext cx="468052" cy="484632"/>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125" name="山形 124"/>
          <p:cNvSpPr/>
          <p:nvPr/>
        </p:nvSpPr>
        <p:spPr>
          <a:xfrm>
            <a:off x="6183053" y="5547884"/>
            <a:ext cx="468052" cy="484632"/>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5546477" y="2096852"/>
            <a:ext cx="3272050" cy="1200329"/>
          </a:xfrm>
          <a:prstGeom prst="rect">
            <a:avLst/>
          </a:prstGeom>
          <a:solidFill>
            <a:srgbClr val="FFFF00"/>
          </a:solidFill>
          <a:ln>
            <a:solidFill>
              <a:schemeClr val="tx1"/>
            </a:solidFill>
          </a:ln>
        </p:spPr>
        <p:txBody>
          <a:bodyPr wrap="none" rtlCol="0">
            <a:spAutoFit/>
          </a:bodyPr>
          <a:lstStyle/>
          <a:p>
            <a:r>
              <a:rPr kumimoji="1" lang="en-US" altLang="ja-JP" sz="3600" dirty="0" smtClean="0"/>
              <a:t>PQ</a:t>
            </a:r>
            <a:r>
              <a:rPr kumimoji="1" lang="ja-JP" altLang="en-US" sz="3600" dirty="0" smtClean="0"/>
              <a:t>∥</a:t>
            </a:r>
            <a:r>
              <a:rPr kumimoji="1" lang="en-US" altLang="ja-JP" sz="3600" dirty="0" smtClean="0"/>
              <a:t>AB</a:t>
            </a:r>
            <a:r>
              <a:rPr kumimoji="1" lang="ja-JP" altLang="en-US" sz="3600" dirty="0" smtClean="0"/>
              <a:t>ならば、</a:t>
            </a:r>
            <a:endParaRPr kumimoji="1" lang="en-US" altLang="ja-JP" sz="3600" dirty="0" smtClean="0"/>
          </a:p>
          <a:p>
            <a:r>
              <a:rPr lang="ja-JP" altLang="en-US" sz="3600" dirty="0" smtClean="0"/>
              <a:t>△</a:t>
            </a:r>
            <a:r>
              <a:rPr lang="en-US" altLang="ja-JP" sz="3600" dirty="0" smtClean="0"/>
              <a:t>PAB</a:t>
            </a:r>
            <a:r>
              <a:rPr lang="ja-JP" altLang="en-US" sz="3600" dirty="0" smtClean="0"/>
              <a:t>＝△</a:t>
            </a:r>
            <a:r>
              <a:rPr lang="en-US" altLang="ja-JP" sz="3600" dirty="0" smtClean="0"/>
              <a:t>QAB</a:t>
            </a:r>
            <a:endParaRPr kumimoji="1" lang="ja-JP" altLang="en-US" sz="3600" dirty="0"/>
          </a:p>
        </p:txBody>
      </p:sp>
      <p:sp>
        <p:nvSpPr>
          <p:cNvPr id="113" name="テキスト ボックス 112"/>
          <p:cNvSpPr txBox="1"/>
          <p:nvPr/>
        </p:nvSpPr>
        <p:spPr>
          <a:xfrm>
            <a:off x="5546477" y="3694700"/>
            <a:ext cx="3272050" cy="1200329"/>
          </a:xfrm>
          <a:prstGeom prst="rect">
            <a:avLst/>
          </a:prstGeom>
          <a:solidFill>
            <a:srgbClr val="FFFF00"/>
          </a:solidFill>
          <a:ln>
            <a:solidFill>
              <a:schemeClr val="tx1"/>
            </a:solidFill>
          </a:ln>
        </p:spPr>
        <p:txBody>
          <a:bodyPr wrap="none" rtlCol="0">
            <a:spAutoFit/>
          </a:bodyPr>
          <a:lstStyle/>
          <a:p>
            <a:r>
              <a:rPr lang="ja-JP" altLang="en-US" sz="3600" dirty="0"/>
              <a:t>△</a:t>
            </a:r>
            <a:r>
              <a:rPr lang="en-US" altLang="ja-JP" sz="3600" dirty="0"/>
              <a:t>PAB</a:t>
            </a:r>
            <a:r>
              <a:rPr lang="ja-JP" altLang="en-US" sz="3600" dirty="0"/>
              <a:t>＝△</a:t>
            </a:r>
            <a:r>
              <a:rPr lang="en-US" altLang="ja-JP" sz="3600" dirty="0"/>
              <a:t>QAB</a:t>
            </a:r>
            <a:endParaRPr lang="ja-JP" altLang="en-US" sz="3600" dirty="0"/>
          </a:p>
          <a:p>
            <a:r>
              <a:rPr kumimoji="1" lang="ja-JP" altLang="en-US" sz="3600" dirty="0" smtClean="0"/>
              <a:t>ならば、</a:t>
            </a:r>
            <a:r>
              <a:rPr lang="en-US" altLang="ja-JP" sz="3600" dirty="0"/>
              <a:t>PQ</a:t>
            </a:r>
            <a:r>
              <a:rPr lang="ja-JP" altLang="en-US" sz="3600" dirty="0"/>
              <a:t>∥</a:t>
            </a:r>
            <a:r>
              <a:rPr lang="en-US" altLang="ja-JP" sz="3600" dirty="0"/>
              <a:t>AB</a:t>
            </a:r>
            <a:endParaRPr kumimoji="1" lang="en-US" altLang="ja-JP" sz="3600" dirty="0" smtClean="0"/>
          </a:p>
        </p:txBody>
      </p:sp>
      <p:sp>
        <p:nvSpPr>
          <p:cNvPr id="114" name="Line 45"/>
          <p:cNvSpPr>
            <a:spLocks noChangeShapeType="1"/>
          </p:cNvSpPr>
          <p:nvPr/>
        </p:nvSpPr>
        <p:spPr bwMode="auto">
          <a:xfrm flipH="1">
            <a:off x="397391" y="1599200"/>
            <a:ext cx="83820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9" name="テキスト ボックス 128"/>
          <p:cNvSpPr txBox="1"/>
          <p:nvPr/>
        </p:nvSpPr>
        <p:spPr>
          <a:xfrm>
            <a:off x="2438107" y="1258199"/>
            <a:ext cx="441146" cy="707886"/>
          </a:xfrm>
          <a:prstGeom prst="rect">
            <a:avLst/>
          </a:prstGeom>
          <a:noFill/>
        </p:spPr>
        <p:txBody>
          <a:bodyPr wrap="none" rtlCol="0">
            <a:spAutoFit/>
          </a:bodyPr>
          <a:lstStyle/>
          <a:p>
            <a:r>
              <a:rPr kumimoji="1" lang="ja-JP" altLang="en-US" sz="4000" dirty="0" smtClean="0"/>
              <a:t>・</a:t>
            </a:r>
            <a:endParaRPr kumimoji="1" lang="ja-JP" altLang="en-US" sz="4000" dirty="0"/>
          </a:p>
        </p:txBody>
      </p:sp>
      <p:sp>
        <p:nvSpPr>
          <p:cNvPr id="130" name="テキスト ボックス 129"/>
          <p:cNvSpPr txBox="1"/>
          <p:nvPr/>
        </p:nvSpPr>
        <p:spPr>
          <a:xfrm>
            <a:off x="4367818" y="1280395"/>
            <a:ext cx="441146" cy="707886"/>
          </a:xfrm>
          <a:prstGeom prst="rect">
            <a:avLst/>
          </a:prstGeom>
          <a:noFill/>
        </p:spPr>
        <p:txBody>
          <a:bodyPr wrap="none" rtlCol="0">
            <a:spAutoFit/>
          </a:bodyPr>
          <a:lstStyle/>
          <a:p>
            <a:r>
              <a:rPr kumimoji="1" lang="ja-JP" altLang="en-US" sz="4000" dirty="0" smtClean="0"/>
              <a:t>・</a:t>
            </a:r>
            <a:endParaRPr kumimoji="1" lang="ja-JP" altLang="en-US" sz="4000" dirty="0"/>
          </a:p>
        </p:txBody>
      </p:sp>
      <p:sp>
        <p:nvSpPr>
          <p:cNvPr id="16" name="テキスト ボックス 15"/>
          <p:cNvSpPr txBox="1"/>
          <p:nvPr/>
        </p:nvSpPr>
        <p:spPr>
          <a:xfrm>
            <a:off x="398567" y="268730"/>
            <a:ext cx="3877985" cy="584775"/>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r>
              <a:rPr kumimoji="1" lang="ja-JP" altLang="en-US" sz="3200" dirty="0" smtClean="0">
                <a:ea typeface="ＤＦ平成明朝体W7" pitchFamily="1" charset="-128"/>
              </a:rPr>
              <a:t>底辺が共通な三角形</a:t>
            </a:r>
            <a:endParaRPr kumimoji="1" lang="ja-JP" altLang="en-US" sz="3200" dirty="0">
              <a:ea typeface="ＤＦ平成明朝体W7" pitchFamily="1" charset="-128"/>
            </a:endParaRPr>
          </a:p>
        </p:txBody>
      </p:sp>
    </p:spTree>
    <p:extLst>
      <p:ext uri="{BB962C8B-B14F-4D97-AF65-F5344CB8AC3E}">
        <p14:creationId xmlns:p14="http://schemas.microsoft.com/office/powerpoint/2010/main" val="263200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fade">
                                      <p:cBhvr>
                                        <p:cTn id="7" dur="500"/>
                                        <p:tgtEl>
                                          <p:spTgt spid="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5"/>
                                        </p:tgtEl>
                                        <p:attrNameLst>
                                          <p:attrName>style.visibility</p:attrName>
                                        </p:attrNameLst>
                                      </p:cBhvr>
                                      <p:to>
                                        <p:strVal val="visible"/>
                                      </p:to>
                                    </p:set>
                                    <p:animEffect transition="in" filter="fade">
                                      <p:cBhvr>
                                        <p:cTn id="12" dur="500"/>
                                        <p:tgtEl>
                                          <p:spTgt spid="8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3"/>
                                        </p:tgtEl>
                                        <p:attrNameLst>
                                          <p:attrName>style.visibility</p:attrName>
                                        </p:attrNameLst>
                                      </p:cBhvr>
                                      <p:to>
                                        <p:strVal val="visible"/>
                                      </p:to>
                                    </p:set>
                                    <p:animEffect transition="in" filter="fade">
                                      <p:cBhvr>
                                        <p:cTn id="17" dur="500"/>
                                        <p:tgtEl>
                                          <p:spTgt spid="1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4"/>
                                        </p:tgtEl>
                                        <p:attrNameLst>
                                          <p:attrName>style.visibility</p:attrName>
                                        </p:attrNameLst>
                                      </p:cBhvr>
                                      <p:to>
                                        <p:strVal val="visible"/>
                                      </p:to>
                                    </p:set>
                                    <p:animEffect transition="in" filter="fade">
                                      <p:cBhvr>
                                        <p:cTn id="22" dur="500"/>
                                        <p:tgtEl>
                                          <p:spTgt spid="11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4"/>
                                        </p:tgtEl>
                                        <p:attrNameLst>
                                          <p:attrName>style.visibility</p:attrName>
                                        </p:attrNameLst>
                                      </p:cBhvr>
                                      <p:to>
                                        <p:strVal val="visible"/>
                                      </p:to>
                                    </p:set>
                                    <p:animEffect transition="in" filter="fade">
                                      <p:cBhvr>
                                        <p:cTn id="25" dur="500"/>
                                        <p:tgtEl>
                                          <p:spTgt spid="12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5"/>
                                        </p:tgtEl>
                                        <p:attrNameLst>
                                          <p:attrName>style.visibility</p:attrName>
                                        </p:attrNameLst>
                                      </p:cBhvr>
                                      <p:to>
                                        <p:strVal val="visible"/>
                                      </p:to>
                                    </p:set>
                                    <p:animEffect transition="in" filter="fade">
                                      <p:cBhvr>
                                        <p:cTn id="28"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5" grpId="0" animBg="1"/>
      <p:bldP spid="124" grpId="0" animBg="1"/>
      <p:bldP spid="125" grpId="0" animBg="1"/>
      <p:bldP spid="113" grpId="0" animBg="1"/>
      <p:bldP spid="1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28695" y="2456892"/>
            <a:ext cx="3600400" cy="1015663"/>
          </a:xfrm>
          <a:prstGeom prst="rect">
            <a:avLst/>
          </a:prstGeom>
          <a:noFill/>
        </p:spPr>
        <p:txBody>
          <a:bodyPr wrap="square" rtlCol="0">
            <a:spAutoFit/>
          </a:bodyPr>
          <a:lstStyle/>
          <a:p>
            <a:r>
              <a:rPr kumimoji="1" lang="ja-JP" altLang="en-US" sz="6000" dirty="0" smtClean="0"/>
              <a:t>パターン１</a:t>
            </a:r>
            <a:endParaRPr kumimoji="1" lang="ja-JP" altLang="en-US" sz="6000" dirty="0"/>
          </a:p>
        </p:txBody>
      </p:sp>
    </p:spTree>
    <p:extLst>
      <p:ext uri="{BB962C8B-B14F-4D97-AF65-F5344CB8AC3E}">
        <p14:creationId xmlns:p14="http://schemas.microsoft.com/office/powerpoint/2010/main" val="3140725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43344"/>
            <a:ext cx="8820980" cy="1815882"/>
          </a:xfrm>
          <a:prstGeom prst="rect">
            <a:avLst/>
          </a:prstGeom>
          <a:noFill/>
        </p:spPr>
        <p:txBody>
          <a:bodyPr wrap="square" rtlCol="0">
            <a:spAutoFit/>
          </a:bodyPr>
          <a:lstStyle/>
          <a:p>
            <a:r>
              <a:rPr kumimoji="1" lang="ja-JP" altLang="en-US" sz="2800" dirty="0" smtClean="0"/>
              <a:t>例題</a:t>
            </a:r>
            <a:r>
              <a:rPr lang="ja-JP" altLang="en-US" sz="2800" dirty="0" smtClean="0"/>
              <a:t>１　下の図のような折れ線ＡＢＣを境界とする</a:t>
            </a:r>
            <a:r>
              <a:rPr lang="en-US" altLang="ja-JP" sz="2800" dirty="0" smtClean="0"/>
              <a:t>2</a:t>
            </a:r>
            <a:r>
              <a:rPr lang="ja-JP" altLang="en-US" sz="2800" dirty="0" err="1" smtClean="0"/>
              <a:t>つの</a:t>
            </a:r>
            <a:r>
              <a:rPr lang="ja-JP" altLang="en-US" sz="2800" dirty="0" smtClean="0"/>
              <a:t>土地ア、イがあります。それぞれの土地の面積を変えないで、境界を、点Ａを通る線分ＡＤにあらためるとき、点Ｄの位置はどのように決めればよいか。</a:t>
            </a:r>
            <a:endParaRPr kumimoji="1" lang="ja-JP" altLang="en-US" sz="2800" dirty="0"/>
          </a:p>
        </p:txBody>
      </p:sp>
      <p:sp>
        <p:nvSpPr>
          <p:cNvPr id="3" name="フリーフォーム 2"/>
          <p:cNvSpPr/>
          <p:nvPr/>
        </p:nvSpPr>
        <p:spPr>
          <a:xfrm>
            <a:off x="607175" y="2550156"/>
            <a:ext cx="7821637" cy="3657600"/>
          </a:xfrm>
          <a:custGeom>
            <a:avLst/>
            <a:gdLst>
              <a:gd name="connsiteX0" fmla="*/ 1167619 w 7821637"/>
              <a:gd name="connsiteY0" fmla="*/ 0 h 3657600"/>
              <a:gd name="connsiteX1" fmla="*/ 0 w 7821637"/>
              <a:gd name="connsiteY1" fmla="*/ 3643532 h 3657600"/>
              <a:gd name="connsiteX2" fmla="*/ 7821637 w 7821637"/>
              <a:gd name="connsiteY2" fmla="*/ 3657600 h 3657600"/>
              <a:gd name="connsiteX3" fmla="*/ 7132320 w 7821637"/>
              <a:gd name="connsiteY3" fmla="*/ 379828 h 3657600"/>
              <a:gd name="connsiteX4" fmla="*/ 1167619 w 7821637"/>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1637" h="3657600">
                <a:moveTo>
                  <a:pt x="1167619" y="0"/>
                </a:moveTo>
                <a:lnTo>
                  <a:pt x="0" y="3643532"/>
                </a:lnTo>
                <a:lnTo>
                  <a:pt x="7821637" y="3657600"/>
                </a:lnTo>
                <a:lnTo>
                  <a:pt x="7132320" y="379828"/>
                </a:lnTo>
                <a:lnTo>
                  <a:pt x="1167619" y="0"/>
                </a:lnTo>
                <a:close/>
              </a:path>
            </a:pathLst>
          </a:cu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リーフォーム 3"/>
          <p:cNvSpPr/>
          <p:nvPr/>
        </p:nvSpPr>
        <p:spPr>
          <a:xfrm>
            <a:off x="3195631" y="2690833"/>
            <a:ext cx="2180492" cy="3502855"/>
          </a:xfrm>
          <a:custGeom>
            <a:avLst/>
            <a:gdLst>
              <a:gd name="connsiteX0" fmla="*/ 815926 w 2180492"/>
              <a:gd name="connsiteY0" fmla="*/ 0 h 3502855"/>
              <a:gd name="connsiteX1" fmla="*/ 2180492 w 2180492"/>
              <a:gd name="connsiteY1" fmla="*/ 1477108 h 3502855"/>
              <a:gd name="connsiteX2" fmla="*/ 0 w 2180492"/>
              <a:gd name="connsiteY2" fmla="*/ 3502855 h 3502855"/>
            </a:gdLst>
            <a:ahLst/>
            <a:cxnLst>
              <a:cxn ang="0">
                <a:pos x="connsiteX0" y="connsiteY0"/>
              </a:cxn>
              <a:cxn ang="0">
                <a:pos x="connsiteX1" y="connsiteY1"/>
              </a:cxn>
              <a:cxn ang="0">
                <a:pos x="connsiteX2" y="connsiteY2"/>
              </a:cxn>
            </a:cxnLst>
            <a:rect l="l" t="t" r="r" b="b"/>
            <a:pathLst>
              <a:path w="2180492" h="3502855">
                <a:moveTo>
                  <a:pt x="815926" y="0"/>
                </a:moveTo>
                <a:lnTo>
                  <a:pt x="2180492" y="1477108"/>
                </a:lnTo>
                <a:lnTo>
                  <a:pt x="0" y="350285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395874" y="4026985"/>
            <a:ext cx="553357" cy="584775"/>
          </a:xfrm>
          <a:prstGeom prst="rect">
            <a:avLst/>
          </a:prstGeom>
          <a:solidFill>
            <a:schemeClr val="bg1"/>
          </a:solidFill>
          <a:ln>
            <a:solidFill>
              <a:schemeClr val="tx1"/>
            </a:solidFill>
          </a:ln>
        </p:spPr>
        <p:txBody>
          <a:bodyPr wrap="none" rtlCol="0">
            <a:spAutoFit/>
          </a:bodyPr>
          <a:lstStyle/>
          <a:p>
            <a:r>
              <a:rPr kumimoji="1" lang="ja-JP" altLang="en-US" sz="3200" dirty="0" smtClean="0"/>
              <a:t>ア</a:t>
            </a:r>
            <a:endParaRPr kumimoji="1" lang="ja-JP" altLang="en-US" sz="3200" dirty="0"/>
          </a:p>
        </p:txBody>
      </p:sp>
      <p:sp>
        <p:nvSpPr>
          <p:cNvPr id="6" name="テキスト ボックス 5"/>
          <p:cNvSpPr txBox="1"/>
          <p:nvPr/>
        </p:nvSpPr>
        <p:spPr>
          <a:xfrm>
            <a:off x="6435612" y="4026985"/>
            <a:ext cx="522900" cy="584775"/>
          </a:xfrm>
          <a:prstGeom prst="rect">
            <a:avLst/>
          </a:prstGeom>
          <a:solidFill>
            <a:schemeClr val="bg1"/>
          </a:solidFill>
          <a:ln>
            <a:solidFill>
              <a:schemeClr val="tx1"/>
            </a:solidFill>
          </a:ln>
        </p:spPr>
        <p:txBody>
          <a:bodyPr wrap="none" rtlCol="0">
            <a:spAutoFit/>
          </a:bodyPr>
          <a:lstStyle/>
          <a:p>
            <a:r>
              <a:rPr kumimoji="1" lang="ja-JP" altLang="en-US" sz="3200" dirty="0" smtClean="0"/>
              <a:t>イ</a:t>
            </a:r>
            <a:endParaRPr kumimoji="1" lang="ja-JP" altLang="en-US" sz="3200" dirty="0"/>
          </a:p>
        </p:txBody>
      </p:sp>
      <p:sp>
        <p:nvSpPr>
          <p:cNvPr id="7" name="テキスト ボックス 6"/>
          <p:cNvSpPr txBox="1"/>
          <p:nvPr/>
        </p:nvSpPr>
        <p:spPr>
          <a:xfrm>
            <a:off x="3807861" y="2122561"/>
            <a:ext cx="478016" cy="584775"/>
          </a:xfrm>
          <a:prstGeom prst="rect">
            <a:avLst/>
          </a:prstGeom>
          <a:noFill/>
          <a:ln>
            <a:noFill/>
          </a:ln>
        </p:spPr>
        <p:txBody>
          <a:bodyPr wrap="none" rtlCol="0">
            <a:spAutoFit/>
          </a:bodyPr>
          <a:lstStyle/>
          <a:p>
            <a:r>
              <a:rPr kumimoji="1" lang="ja-JP" altLang="en-US" sz="3200" dirty="0" smtClean="0"/>
              <a:t>Ａ</a:t>
            </a:r>
            <a:endParaRPr kumimoji="1" lang="ja-JP" altLang="en-US" sz="3200" dirty="0"/>
          </a:p>
        </p:txBody>
      </p:sp>
      <p:sp>
        <p:nvSpPr>
          <p:cNvPr id="8" name="テキスト ボックス 7"/>
          <p:cNvSpPr txBox="1"/>
          <p:nvPr/>
        </p:nvSpPr>
        <p:spPr>
          <a:xfrm>
            <a:off x="5408948" y="3882491"/>
            <a:ext cx="503664" cy="584775"/>
          </a:xfrm>
          <a:prstGeom prst="rect">
            <a:avLst/>
          </a:prstGeom>
          <a:noFill/>
          <a:ln>
            <a:noFill/>
          </a:ln>
        </p:spPr>
        <p:txBody>
          <a:bodyPr wrap="none" rtlCol="0">
            <a:spAutoFit/>
          </a:bodyPr>
          <a:lstStyle/>
          <a:p>
            <a:r>
              <a:rPr kumimoji="1" lang="ja-JP" altLang="en-US" sz="3200" dirty="0" smtClean="0"/>
              <a:t>Ｂ</a:t>
            </a:r>
            <a:endParaRPr kumimoji="1" lang="ja-JP" altLang="en-US" sz="3200" dirty="0"/>
          </a:p>
        </p:txBody>
      </p:sp>
      <p:sp>
        <p:nvSpPr>
          <p:cNvPr id="9" name="テキスト ボックス 8"/>
          <p:cNvSpPr txBox="1"/>
          <p:nvPr/>
        </p:nvSpPr>
        <p:spPr>
          <a:xfrm>
            <a:off x="7747625" y="2550156"/>
            <a:ext cx="489236" cy="584775"/>
          </a:xfrm>
          <a:prstGeom prst="rect">
            <a:avLst/>
          </a:prstGeom>
          <a:noFill/>
          <a:ln>
            <a:noFill/>
          </a:ln>
        </p:spPr>
        <p:txBody>
          <a:bodyPr wrap="none" rtlCol="0">
            <a:spAutoFit/>
          </a:bodyPr>
          <a:lstStyle/>
          <a:p>
            <a:r>
              <a:rPr kumimoji="1" lang="ja-JP" altLang="en-US" sz="3200" dirty="0" smtClean="0"/>
              <a:t>Ｓ</a:t>
            </a:r>
            <a:endParaRPr kumimoji="1" lang="ja-JP" altLang="en-US" sz="3200" dirty="0"/>
          </a:p>
        </p:txBody>
      </p:sp>
      <p:sp>
        <p:nvSpPr>
          <p:cNvPr id="10" name="テキスト ボックス 9"/>
          <p:cNvSpPr txBox="1"/>
          <p:nvPr/>
        </p:nvSpPr>
        <p:spPr>
          <a:xfrm>
            <a:off x="8413524" y="5915368"/>
            <a:ext cx="495649" cy="584775"/>
          </a:xfrm>
          <a:prstGeom prst="rect">
            <a:avLst/>
          </a:prstGeom>
          <a:noFill/>
          <a:ln>
            <a:noFill/>
          </a:ln>
        </p:spPr>
        <p:txBody>
          <a:bodyPr wrap="none" rtlCol="0">
            <a:spAutoFit/>
          </a:bodyPr>
          <a:lstStyle/>
          <a:p>
            <a:r>
              <a:rPr kumimoji="1" lang="ja-JP" altLang="en-US" sz="3200" dirty="0" smtClean="0"/>
              <a:t>Ｒ</a:t>
            </a:r>
            <a:endParaRPr kumimoji="1" lang="ja-JP" altLang="en-US" sz="3200" dirty="0"/>
          </a:p>
        </p:txBody>
      </p:sp>
      <p:sp>
        <p:nvSpPr>
          <p:cNvPr id="11" name="テキスト ボックス 10"/>
          <p:cNvSpPr txBox="1"/>
          <p:nvPr/>
        </p:nvSpPr>
        <p:spPr>
          <a:xfrm>
            <a:off x="129159" y="5915368"/>
            <a:ext cx="514885" cy="584775"/>
          </a:xfrm>
          <a:prstGeom prst="rect">
            <a:avLst/>
          </a:prstGeom>
          <a:noFill/>
          <a:ln>
            <a:noFill/>
          </a:ln>
        </p:spPr>
        <p:txBody>
          <a:bodyPr wrap="none" rtlCol="0">
            <a:spAutoFit/>
          </a:bodyPr>
          <a:lstStyle/>
          <a:p>
            <a:r>
              <a:rPr kumimoji="1" lang="ja-JP" altLang="en-US" sz="3200" dirty="0" smtClean="0"/>
              <a:t>Ｑ</a:t>
            </a:r>
            <a:endParaRPr kumimoji="1" lang="ja-JP" altLang="en-US" sz="3200" dirty="0"/>
          </a:p>
        </p:txBody>
      </p:sp>
      <p:sp>
        <p:nvSpPr>
          <p:cNvPr id="12" name="テキスト ボックス 11"/>
          <p:cNvSpPr txBox="1"/>
          <p:nvPr/>
        </p:nvSpPr>
        <p:spPr>
          <a:xfrm>
            <a:off x="1482929" y="2074793"/>
            <a:ext cx="476412" cy="584775"/>
          </a:xfrm>
          <a:prstGeom prst="rect">
            <a:avLst/>
          </a:prstGeom>
          <a:noFill/>
          <a:ln>
            <a:noFill/>
          </a:ln>
        </p:spPr>
        <p:txBody>
          <a:bodyPr wrap="none" rtlCol="0">
            <a:spAutoFit/>
          </a:bodyPr>
          <a:lstStyle/>
          <a:p>
            <a:r>
              <a:rPr kumimoji="1" lang="ja-JP" altLang="en-US" sz="3200" dirty="0" smtClean="0"/>
              <a:t>Ｐ</a:t>
            </a:r>
            <a:endParaRPr kumimoji="1" lang="ja-JP" altLang="en-US" sz="3200" dirty="0"/>
          </a:p>
        </p:txBody>
      </p:sp>
      <p:sp>
        <p:nvSpPr>
          <p:cNvPr id="13" name="テキスト ボックス 12"/>
          <p:cNvSpPr txBox="1"/>
          <p:nvPr/>
        </p:nvSpPr>
        <p:spPr>
          <a:xfrm>
            <a:off x="2736372" y="6193592"/>
            <a:ext cx="489236" cy="584775"/>
          </a:xfrm>
          <a:prstGeom prst="rect">
            <a:avLst/>
          </a:prstGeom>
          <a:noFill/>
          <a:ln>
            <a:noFill/>
          </a:ln>
        </p:spPr>
        <p:txBody>
          <a:bodyPr wrap="none" rtlCol="0">
            <a:spAutoFit/>
          </a:bodyPr>
          <a:lstStyle/>
          <a:p>
            <a:r>
              <a:rPr kumimoji="1" lang="ja-JP" altLang="en-US" sz="3200" dirty="0" smtClean="0"/>
              <a:t>Ｃ</a:t>
            </a:r>
            <a:endParaRPr kumimoji="1" lang="ja-JP" altLang="en-US" sz="3200" dirty="0"/>
          </a:p>
        </p:txBody>
      </p:sp>
      <p:cxnSp>
        <p:nvCxnSpPr>
          <p:cNvPr id="15" name="直線コネクタ 14"/>
          <p:cNvCxnSpPr>
            <a:stCxn id="4" idx="0"/>
          </p:cNvCxnSpPr>
          <p:nvPr/>
        </p:nvCxnSpPr>
        <p:spPr>
          <a:xfrm>
            <a:off x="4011557" y="2690833"/>
            <a:ext cx="274320" cy="351692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4049133" y="6193590"/>
            <a:ext cx="495649" cy="584775"/>
          </a:xfrm>
          <a:prstGeom prst="rect">
            <a:avLst/>
          </a:prstGeom>
          <a:noFill/>
          <a:ln>
            <a:noFill/>
          </a:ln>
        </p:spPr>
        <p:txBody>
          <a:bodyPr wrap="none" rtlCol="0">
            <a:spAutoFit/>
          </a:bodyPr>
          <a:lstStyle/>
          <a:p>
            <a:r>
              <a:rPr kumimoji="1" lang="ja-JP" altLang="en-US" sz="3200" dirty="0" smtClean="0">
                <a:solidFill>
                  <a:srgbClr val="FF0000"/>
                </a:solidFill>
              </a:rPr>
              <a:t>Ｄ</a:t>
            </a:r>
            <a:endParaRPr kumimoji="1" lang="ja-JP" altLang="en-US" sz="3200" dirty="0">
              <a:solidFill>
                <a:srgbClr val="FF0000"/>
              </a:solidFill>
            </a:endParaRPr>
          </a:p>
        </p:txBody>
      </p:sp>
    </p:spTree>
    <p:extLst>
      <p:ext uri="{BB962C8B-B14F-4D97-AF65-F5344CB8AC3E}">
        <p14:creationId xmlns:p14="http://schemas.microsoft.com/office/powerpoint/2010/main" val="268075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43344"/>
            <a:ext cx="8820980" cy="1815882"/>
          </a:xfrm>
          <a:prstGeom prst="rect">
            <a:avLst/>
          </a:prstGeom>
          <a:noFill/>
        </p:spPr>
        <p:txBody>
          <a:bodyPr wrap="square" rtlCol="0">
            <a:spAutoFit/>
          </a:bodyPr>
          <a:lstStyle/>
          <a:p>
            <a:r>
              <a:rPr kumimoji="1" lang="ja-JP" altLang="en-US" sz="2800" dirty="0" smtClean="0"/>
              <a:t>例題</a:t>
            </a:r>
            <a:r>
              <a:rPr lang="ja-JP" altLang="en-US" sz="2800" dirty="0" smtClean="0"/>
              <a:t>１　下の図のような折れ線ＡＢＣを境界とする</a:t>
            </a:r>
            <a:r>
              <a:rPr lang="en-US" altLang="ja-JP" sz="2800" dirty="0" smtClean="0"/>
              <a:t>2</a:t>
            </a:r>
            <a:r>
              <a:rPr lang="ja-JP" altLang="en-US" sz="2800" dirty="0" err="1" smtClean="0"/>
              <a:t>つの</a:t>
            </a:r>
            <a:r>
              <a:rPr lang="ja-JP" altLang="en-US" sz="2800" dirty="0" smtClean="0"/>
              <a:t>土地ア、イがあります。それぞれの土地の面積を変えないで、境界を、点Ａを通る線分ＡＤにあらためるとき、点Ｄの位置はどのように決めればよいか。</a:t>
            </a:r>
            <a:endParaRPr kumimoji="1" lang="ja-JP" altLang="en-US" sz="2800" dirty="0"/>
          </a:p>
        </p:txBody>
      </p:sp>
      <p:sp>
        <p:nvSpPr>
          <p:cNvPr id="3" name="フリーフォーム 2"/>
          <p:cNvSpPr/>
          <p:nvPr/>
        </p:nvSpPr>
        <p:spPr>
          <a:xfrm>
            <a:off x="607175" y="2550156"/>
            <a:ext cx="7821637" cy="3657600"/>
          </a:xfrm>
          <a:custGeom>
            <a:avLst/>
            <a:gdLst>
              <a:gd name="connsiteX0" fmla="*/ 1167619 w 7821637"/>
              <a:gd name="connsiteY0" fmla="*/ 0 h 3657600"/>
              <a:gd name="connsiteX1" fmla="*/ 0 w 7821637"/>
              <a:gd name="connsiteY1" fmla="*/ 3643532 h 3657600"/>
              <a:gd name="connsiteX2" fmla="*/ 7821637 w 7821637"/>
              <a:gd name="connsiteY2" fmla="*/ 3657600 h 3657600"/>
              <a:gd name="connsiteX3" fmla="*/ 7132320 w 7821637"/>
              <a:gd name="connsiteY3" fmla="*/ 379828 h 3657600"/>
              <a:gd name="connsiteX4" fmla="*/ 1167619 w 7821637"/>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1637" h="3657600">
                <a:moveTo>
                  <a:pt x="1167619" y="0"/>
                </a:moveTo>
                <a:lnTo>
                  <a:pt x="0" y="3643532"/>
                </a:lnTo>
                <a:lnTo>
                  <a:pt x="7821637" y="3657600"/>
                </a:lnTo>
                <a:lnTo>
                  <a:pt x="7132320" y="379828"/>
                </a:lnTo>
                <a:lnTo>
                  <a:pt x="1167619" y="0"/>
                </a:lnTo>
                <a:close/>
              </a:path>
            </a:pathLst>
          </a:cu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リーフォーム 3"/>
          <p:cNvSpPr/>
          <p:nvPr/>
        </p:nvSpPr>
        <p:spPr>
          <a:xfrm>
            <a:off x="3195631" y="2690833"/>
            <a:ext cx="2180492" cy="3502855"/>
          </a:xfrm>
          <a:custGeom>
            <a:avLst/>
            <a:gdLst>
              <a:gd name="connsiteX0" fmla="*/ 815926 w 2180492"/>
              <a:gd name="connsiteY0" fmla="*/ 0 h 3502855"/>
              <a:gd name="connsiteX1" fmla="*/ 2180492 w 2180492"/>
              <a:gd name="connsiteY1" fmla="*/ 1477108 h 3502855"/>
              <a:gd name="connsiteX2" fmla="*/ 0 w 2180492"/>
              <a:gd name="connsiteY2" fmla="*/ 3502855 h 3502855"/>
            </a:gdLst>
            <a:ahLst/>
            <a:cxnLst>
              <a:cxn ang="0">
                <a:pos x="connsiteX0" y="connsiteY0"/>
              </a:cxn>
              <a:cxn ang="0">
                <a:pos x="connsiteX1" y="connsiteY1"/>
              </a:cxn>
              <a:cxn ang="0">
                <a:pos x="connsiteX2" y="connsiteY2"/>
              </a:cxn>
            </a:cxnLst>
            <a:rect l="l" t="t" r="r" b="b"/>
            <a:pathLst>
              <a:path w="2180492" h="3502855">
                <a:moveTo>
                  <a:pt x="815926" y="0"/>
                </a:moveTo>
                <a:lnTo>
                  <a:pt x="2180492" y="1477108"/>
                </a:lnTo>
                <a:lnTo>
                  <a:pt x="0" y="3502855"/>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395874" y="4026985"/>
            <a:ext cx="553357" cy="584775"/>
          </a:xfrm>
          <a:prstGeom prst="rect">
            <a:avLst/>
          </a:prstGeom>
          <a:solidFill>
            <a:schemeClr val="bg1"/>
          </a:solidFill>
          <a:ln>
            <a:solidFill>
              <a:schemeClr val="tx1"/>
            </a:solidFill>
          </a:ln>
        </p:spPr>
        <p:txBody>
          <a:bodyPr wrap="none" rtlCol="0">
            <a:spAutoFit/>
          </a:bodyPr>
          <a:lstStyle/>
          <a:p>
            <a:r>
              <a:rPr kumimoji="1" lang="ja-JP" altLang="en-US" sz="3200" dirty="0" smtClean="0"/>
              <a:t>ア</a:t>
            </a:r>
            <a:endParaRPr kumimoji="1" lang="ja-JP" altLang="en-US" sz="3200" dirty="0"/>
          </a:p>
        </p:txBody>
      </p:sp>
      <p:sp>
        <p:nvSpPr>
          <p:cNvPr id="6" name="テキスト ボックス 5"/>
          <p:cNvSpPr txBox="1"/>
          <p:nvPr/>
        </p:nvSpPr>
        <p:spPr>
          <a:xfrm>
            <a:off x="6435612" y="4026985"/>
            <a:ext cx="522900" cy="584775"/>
          </a:xfrm>
          <a:prstGeom prst="rect">
            <a:avLst/>
          </a:prstGeom>
          <a:solidFill>
            <a:schemeClr val="bg1"/>
          </a:solidFill>
          <a:ln>
            <a:solidFill>
              <a:schemeClr val="tx1"/>
            </a:solidFill>
          </a:ln>
        </p:spPr>
        <p:txBody>
          <a:bodyPr wrap="none" rtlCol="0">
            <a:spAutoFit/>
          </a:bodyPr>
          <a:lstStyle/>
          <a:p>
            <a:r>
              <a:rPr kumimoji="1" lang="ja-JP" altLang="en-US" sz="3200" dirty="0" smtClean="0"/>
              <a:t>イ</a:t>
            </a:r>
            <a:endParaRPr kumimoji="1" lang="ja-JP" altLang="en-US" sz="3200" dirty="0"/>
          </a:p>
        </p:txBody>
      </p:sp>
      <p:sp>
        <p:nvSpPr>
          <p:cNvPr id="7" name="テキスト ボックス 6"/>
          <p:cNvSpPr txBox="1"/>
          <p:nvPr/>
        </p:nvSpPr>
        <p:spPr>
          <a:xfrm>
            <a:off x="3807861" y="2122561"/>
            <a:ext cx="478016" cy="584775"/>
          </a:xfrm>
          <a:prstGeom prst="rect">
            <a:avLst/>
          </a:prstGeom>
          <a:noFill/>
          <a:ln>
            <a:noFill/>
          </a:ln>
        </p:spPr>
        <p:txBody>
          <a:bodyPr wrap="none" rtlCol="0">
            <a:spAutoFit/>
          </a:bodyPr>
          <a:lstStyle/>
          <a:p>
            <a:r>
              <a:rPr kumimoji="1" lang="ja-JP" altLang="en-US" sz="3200" dirty="0" smtClean="0"/>
              <a:t>Ａ</a:t>
            </a:r>
            <a:endParaRPr kumimoji="1" lang="ja-JP" altLang="en-US" sz="3200" dirty="0"/>
          </a:p>
        </p:txBody>
      </p:sp>
      <p:sp>
        <p:nvSpPr>
          <p:cNvPr id="8" name="テキスト ボックス 7"/>
          <p:cNvSpPr txBox="1"/>
          <p:nvPr/>
        </p:nvSpPr>
        <p:spPr>
          <a:xfrm>
            <a:off x="5408948" y="3882491"/>
            <a:ext cx="503664" cy="584775"/>
          </a:xfrm>
          <a:prstGeom prst="rect">
            <a:avLst/>
          </a:prstGeom>
          <a:noFill/>
          <a:ln>
            <a:noFill/>
          </a:ln>
        </p:spPr>
        <p:txBody>
          <a:bodyPr wrap="none" rtlCol="0">
            <a:spAutoFit/>
          </a:bodyPr>
          <a:lstStyle/>
          <a:p>
            <a:r>
              <a:rPr kumimoji="1" lang="ja-JP" altLang="en-US" sz="3200" dirty="0" smtClean="0"/>
              <a:t>Ｂ</a:t>
            </a:r>
            <a:endParaRPr kumimoji="1" lang="ja-JP" altLang="en-US" sz="3200" dirty="0"/>
          </a:p>
        </p:txBody>
      </p:sp>
      <p:sp>
        <p:nvSpPr>
          <p:cNvPr id="9" name="テキスト ボックス 8"/>
          <p:cNvSpPr txBox="1"/>
          <p:nvPr/>
        </p:nvSpPr>
        <p:spPr>
          <a:xfrm>
            <a:off x="7747625" y="2550156"/>
            <a:ext cx="489236" cy="584775"/>
          </a:xfrm>
          <a:prstGeom prst="rect">
            <a:avLst/>
          </a:prstGeom>
          <a:noFill/>
          <a:ln>
            <a:noFill/>
          </a:ln>
        </p:spPr>
        <p:txBody>
          <a:bodyPr wrap="none" rtlCol="0">
            <a:spAutoFit/>
          </a:bodyPr>
          <a:lstStyle/>
          <a:p>
            <a:r>
              <a:rPr kumimoji="1" lang="ja-JP" altLang="en-US" sz="3200" dirty="0" smtClean="0"/>
              <a:t>Ｓ</a:t>
            </a:r>
            <a:endParaRPr kumimoji="1" lang="ja-JP" altLang="en-US" sz="3200" dirty="0"/>
          </a:p>
        </p:txBody>
      </p:sp>
      <p:sp>
        <p:nvSpPr>
          <p:cNvPr id="10" name="テキスト ボックス 9"/>
          <p:cNvSpPr txBox="1"/>
          <p:nvPr/>
        </p:nvSpPr>
        <p:spPr>
          <a:xfrm>
            <a:off x="8413524" y="5915368"/>
            <a:ext cx="495649" cy="584775"/>
          </a:xfrm>
          <a:prstGeom prst="rect">
            <a:avLst/>
          </a:prstGeom>
          <a:noFill/>
          <a:ln>
            <a:noFill/>
          </a:ln>
        </p:spPr>
        <p:txBody>
          <a:bodyPr wrap="none" rtlCol="0">
            <a:spAutoFit/>
          </a:bodyPr>
          <a:lstStyle/>
          <a:p>
            <a:r>
              <a:rPr kumimoji="1" lang="ja-JP" altLang="en-US" sz="3200" dirty="0" smtClean="0"/>
              <a:t>Ｒ</a:t>
            </a:r>
            <a:endParaRPr kumimoji="1" lang="ja-JP" altLang="en-US" sz="3200" dirty="0"/>
          </a:p>
        </p:txBody>
      </p:sp>
      <p:sp>
        <p:nvSpPr>
          <p:cNvPr id="11" name="テキスト ボックス 10"/>
          <p:cNvSpPr txBox="1"/>
          <p:nvPr/>
        </p:nvSpPr>
        <p:spPr>
          <a:xfrm>
            <a:off x="129159" y="5915368"/>
            <a:ext cx="514885" cy="584775"/>
          </a:xfrm>
          <a:prstGeom prst="rect">
            <a:avLst/>
          </a:prstGeom>
          <a:noFill/>
          <a:ln>
            <a:noFill/>
          </a:ln>
        </p:spPr>
        <p:txBody>
          <a:bodyPr wrap="none" rtlCol="0">
            <a:spAutoFit/>
          </a:bodyPr>
          <a:lstStyle/>
          <a:p>
            <a:r>
              <a:rPr kumimoji="1" lang="ja-JP" altLang="en-US" sz="3200" dirty="0" smtClean="0"/>
              <a:t>Ｑ</a:t>
            </a:r>
            <a:endParaRPr kumimoji="1" lang="ja-JP" altLang="en-US" sz="3200" dirty="0"/>
          </a:p>
        </p:txBody>
      </p:sp>
      <p:sp>
        <p:nvSpPr>
          <p:cNvPr id="12" name="テキスト ボックス 11"/>
          <p:cNvSpPr txBox="1"/>
          <p:nvPr/>
        </p:nvSpPr>
        <p:spPr>
          <a:xfrm>
            <a:off x="1482929" y="2074793"/>
            <a:ext cx="476412" cy="584775"/>
          </a:xfrm>
          <a:prstGeom prst="rect">
            <a:avLst/>
          </a:prstGeom>
          <a:noFill/>
          <a:ln>
            <a:noFill/>
          </a:ln>
        </p:spPr>
        <p:txBody>
          <a:bodyPr wrap="none" rtlCol="0">
            <a:spAutoFit/>
          </a:bodyPr>
          <a:lstStyle/>
          <a:p>
            <a:r>
              <a:rPr kumimoji="1" lang="ja-JP" altLang="en-US" sz="3200" dirty="0" smtClean="0"/>
              <a:t>Ｐ</a:t>
            </a:r>
            <a:endParaRPr kumimoji="1" lang="ja-JP" altLang="en-US" sz="3200" dirty="0"/>
          </a:p>
        </p:txBody>
      </p:sp>
      <p:sp>
        <p:nvSpPr>
          <p:cNvPr id="13" name="テキスト ボックス 12"/>
          <p:cNvSpPr txBox="1"/>
          <p:nvPr/>
        </p:nvSpPr>
        <p:spPr>
          <a:xfrm>
            <a:off x="2736372" y="6193592"/>
            <a:ext cx="489236" cy="584775"/>
          </a:xfrm>
          <a:prstGeom prst="rect">
            <a:avLst/>
          </a:prstGeom>
          <a:noFill/>
          <a:ln>
            <a:noFill/>
          </a:ln>
        </p:spPr>
        <p:txBody>
          <a:bodyPr wrap="none" rtlCol="0">
            <a:spAutoFit/>
          </a:bodyPr>
          <a:lstStyle/>
          <a:p>
            <a:r>
              <a:rPr kumimoji="1" lang="ja-JP" altLang="en-US" sz="3200" dirty="0" smtClean="0"/>
              <a:t>Ｃ</a:t>
            </a:r>
            <a:endParaRPr kumimoji="1" lang="ja-JP" altLang="en-US" sz="3200" dirty="0"/>
          </a:p>
        </p:txBody>
      </p:sp>
      <p:cxnSp>
        <p:nvCxnSpPr>
          <p:cNvPr id="15" name="直線コネクタ 14"/>
          <p:cNvCxnSpPr>
            <a:stCxn id="4" idx="0"/>
          </p:cNvCxnSpPr>
          <p:nvPr/>
        </p:nvCxnSpPr>
        <p:spPr>
          <a:xfrm flipH="1">
            <a:off x="3225608" y="2690833"/>
            <a:ext cx="785949" cy="351692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4608736" y="6207756"/>
            <a:ext cx="603867" cy="584775"/>
          </a:xfrm>
          <a:prstGeom prst="rect">
            <a:avLst/>
          </a:prstGeom>
          <a:noFill/>
          <a:ln>
            <a:noFill/>
          </a:ln>
        </p:spPr>
        <p:txBody>
          <a:bodyPr wrap="square" rtlCol="0">
            <a:spAutoFit/>
          </a:bodyPr>
          <a:lstStyle/>
          <a:p>
            <a:r>
              <a:rPr kumimoji="1" lang="ja-JP" altLang="en-US" sz="3200" dirty="0" smtClean="0">
                <a:solidFill>
                  <a:srgbClr val="FF0000"/>
                </a:solidFill>
              </a:rPr>
              <a:t>Ｄ</a:t>
            </a:r>
            <a:endParaRPr kumimoji="1" lang="ja-JP" altLang="en-US" sz="3200" dirty="0">
              <a:solidFill>
                <a:srgbClr val="FF0000"/>
              </a:solidFill>
            </a:endParaRPr>
          </a:p>
        </p:txBody>
      </p:sp>
      <p:cxnSp>
        <p:nvCxnSpPr>
          <p:cNvPr id="20" name="直線コネクタ 19"/>
          <p:cNvCxnSpPr>
            <a:endCxn id="18" idx="0"/>
          </p:cNvCxnSpPr>
          <p:nvPr/>
        </p:nvCxnSpPr>
        <p:spPr>
          <a:xfrm flipH="1">
            <a:off x="4910670" y="2770544"/>
            <a:ext cx="750110" cy="3437212"/>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1" name="山形 20"/>
          <p:cNvSpPr/>
          <p:nvPr/>
        </p:nvSpPr>
        <p:spPr>
          <a:xfrm rot="17234245">
            <a:off x="3471939" y="4768095"/>
            <a:ext cx="147735" cy="180777"/>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sp>
        <p:nvSpPr>
          <p:cNvPr id="22" name="山形 21"/>
          <p:cNvSpPr/>
          <p:nvPr/>
        </p:nvSpPr>
        <p:spPr>
          <a:xfrm rot="17234245">
            <a:off x="5138736" y="4841150"/>
            <a:ext cx="147735" cy="180777"/>
          </a:xfrm>
          <a:prstGeom prst="chevron">
            <a:avLst>
              <a:gd name="adj" fmla="val 860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solidFill>
                <a:schemeClr val="tx1"/>
              </a:solidFill>
            </a:endParaRPr>
          </a:p>
        </p:txBody>
      </p:sp>
      <p:cxnSp>
        <p:nvCxnSpPr>
          <p:cNvPr id="23" name="直線コネクタ 22"/>
          <p:cNvCxnSpPr>
            <a:stCxn id="4" idx="0"/>
          </p:cNvCxnSpPr>
          <p:nvPr/>
        </p:nvCxnSpPr>
        <p:spPr>
          <a:xfrm>
            <a:off x="4011557" y="2690833"/>
            <a:ext cx="916290" cy="3516923"/>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6945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up)">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up)">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1"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7504" y="143344"/>
            <a:ext cx="8820980" cy="1815882"/>
          </a:xfrm>
          <a:prstGeom prst="rect">
            <a:avLst/>
          </a:prstGeom>
          <a:noFill/>
        </p:spPr>
        <p:txBody>
          <a:bodyPr wrap="square" rtlCol="0">
            <a:spAutoFit/>
          </a:bodyPr>
          <a:lstStyle/>
          <a:p>
            <a:r>
              <a:rPr kumimoji="1" lang="ja-JP" altLang="en-US" sz="2800" dirty="0" smtClean="0"/>
              <a:t>例題</a:t>
            </a:r>
            <a:r>
              <a:rPr lang="ja-JP" altLang="en-US" sz="2800" dirty="0" smtClean="0"/>
              <a:t>１　下の図のような折れ線ＡＢＣを境界とする</a:t>
            </a:r>
            <a:r>
              <a:rPr lang="en-US" altLang="ja-JP" sz="2800" dirty="0" smtClean="0"/>
              <a:t>2</a:t>
            </a:r>
            <a:r>
              <a:rPr lang="ja-JP" altLang="en-US" sz="2800" dirty="0" err="1" smtClean="0"/>
              <a:t>つの</a:t>
            </a:r>
            <a:r>
              <a:rPr lang="ja-JP" altLang="en-US" sz="2800" dirty="0" smtClean="0"/>
              <a:t>土地ア、イがあります。それぞれの土地の面積を変えないで、境界を、点Ａを通る線分ＡＤにあらためるとき、点Ｄの位置はどのように決めればよいか。</a:t>
            </a:r>
            <a:endParaRPr kumimoji="1" lang="ja-JP" altLang="en-US" sz="2800" dirty="0"/>
          </a:p>
        </p:txBody>
      </p:sp>
      <p:sp>
        <p:nvSpPr>
          <p:cNvPr id="3" name="フリーフォーム 2"/>
          <p:cNvSpPr/>
          <p:nvPr/>
        </p:nvSpPr>
        <p:spPr>
          <a:xfrm>
            <a:off x="607175" y="2550156"/>
            <a:ext cx="7821637" cy="3657600"/>
          </a:xfrm>
          <a:custGeom>
            <a:avLst/>
            <a:gdLst>
              <a:gd name="connsiteX0" fmla="*/ 1167619 w 7821637"/>
              <a:gd name="connsiteY0" fmla="*/ 0 h 3657600"/>
              <a:gd name="connsiteX1" fmla="*/ 0 w 7821637"/>
              <a:gd name="connsiteY1" fmla="*/ 3643532 h 3657600"/>
              <a:gd name="connsiteX2" fmla="*/ 7821637 w 7821637"/>
              <a:gd name="connsiteY2" fmla="*/ 3657600 h 3657600"/>
              <a:gd name="connsiteX3" fmla="*/ 7132320 w 7821637"/>
              <a:gd name="connsiteY3" fmla="*/ 379828 h 3657600"/>
              <a:gd name="connsiteX4" fmla="*/ 1167619 w 7821637"/>
              <a:gd name="connsiteY4" fmla="*/ 0 h 365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21637" h="3657600">
                <a:moveTo>
                  <a:pt x="1167619" y="0"/>
                </a:moveTo>
                <a:lnTo>
                  <a:pt x="0" y="3643532"/>
                </a:lnTo>
                <a:lnTo>
                  <a:pt x="7821637" y="3657600"/>
                </a:lnTo>
                <a:lnTo>
                  <a:pt x="7132320" y="379828"/>
                </a:lnTo>
                <a:lnTo>
                  <a:pt x="1167619" y="0"/>
                </a:lnTo>
                <a:close/>
              </a:path>
            </a:pathLst>
          </a:cu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395874" y="4026985"/>
            <a:ext cx="553357" cy="584775"/>
          </a:xfrm>
          <a:prstGeom prst="rect">
            <a:avLst/>
          </a:prstGeom>
          <a:solidFill>
            <a:schemeClr val="bg1"/>
          </a:solidFill>
          <a:ln>
            <a:solidFill>
              <a:schemeClr val="tx1"/>
            </a:solidFill>
          </a:ln>
        </p:spPr>
        <p:txBody>
          <a:bodyPr wrap="none" rtlCol="0">
            <a:spAutoFit/>
          </a:bodyPr>
          <a:lstStyle/>
          <a:p>
            <a:r>
              <a:rPr kumimoji="1" lang="ja-JP" altLang="en-US" sz="3200" dirty="0" smtClean="0"/>
              <a:t>ア</a:t>
            </a:r>
            <a:endParaRPr kumimoji="1" lang="ja-JP" altLang="en-US" sz="3200" dirty="0"/>
          </a:p>
        </p:txBody>
      </p:sp>
      <p:sp>
        <p:nvSpPr>
          <p:cNvPr id="6" name="テキスト ボックス 5"/>
          <p:cNvSpPr txBox="1"/>
          <p:nvPr/>
        </p:nvSpPr>
        <p:spPr>
          <a:xfrm>
            <a:off x="6435612" y="4026985"/>
            <a:ext cx="522900" cy="584775"/>
          </a:xfrm>
          <a:prstGeom prst="rect">
            <a:avLst/>
          </a:prstGeom>
          <a:solidFill>
            <a:schemeClr val="bg1"/>
          </a:solidFill>
          <a:ln>
            <a:solidFill>
              <a:schemeClr val="tx1"/>
            </a:solidFill>
          </a:ln>
        </p:spPr>
        <p:txBody>
          <a:bodyPr wrap="none" rtlCol="0">
            <a:spAutoFit/>
          </a:bodyPr>
          <a:lstStyle/>
          <a:p>
            <a:r>
              <a:rPr kumimoji="1" lang="ja-JP" altLang="en-US" sz="3200" dirty="0" smtClean="0"/>
              <a:t>イ</a:t>
            </a:r>
            <a:endParaRPr kumimoji="1" lang="ja-JP" altLang="en-US" sz="3200" dirty="0"/>
          </a:p>
        </p:txBody>
      </p:sp>
      <p:sp>
        <p:nvSpPr>
          <p:cNvPr id="7" name="テキスト ボックス 6"/>
          <p:cNvSpPr txBox="1"/>
          <p:nvPr/>
        </p:nvSpPr>
        <p:spPr>
          <a:xfrm>
            <a:off x="3807861" y="2122561"/>
            <a:ext cx="478016" cy="584775"/>
          </a:xfrm>
          <a:prstGeom prst="rect">
            <a:avLst/>
          </a:prstGeom>
          <a:noFill/>
          <a:ln>
            <a:noFill/>
          </a:ln>
        </p:spPr>
        <p:txBody>
          <a:bodyPr wrap="none" rtlCol="0">
            <a:spAutoFit/>
          </a:bodyPr>
          <a:lstStyle/>
          <a:p>
            <a:r>
              <a:rPr kumimoji="1" lang="ja-JP" altLang="en-US" sz="3200" dirty="0" smtClean="0"/>
              <a:t>Ａ</a:t>
            </a:r>
            <a:endParaRPr kumimoji="1" lang="ja-JP" altLang="en-US" sz="3200" dirty="0"/>
          </a:p>
        </p:txBody>
      </p:sp>
      <p:sp>
        <p:nvSpPr>
          <p:cNvPr id="8" name="テキスト ボックス 7"/>
          <p:cNvSpPr txBox="1"/>
          <p:nvPr/>
        </p:nvSpPr>
        <p:spPr>
          <a:xfrm>
            <a:off x="5408948" y="3882491"/>
            <a:ext cx="503664" cy="584775"/>
          </a:xfrm>
          <a:prstGeom prst="rect">
            <a:avLst/>
          </a:prstGeom>
          <a:noFill/>
          <a:ln>
            <a:noFill/>
          </a:ln>
        </p:spPr>
        <p:txBody>
          <a:bodyPr wrap="none" rtlCol="0">
            <a:spAutoFit/>
          </a:bodyPr>
          <a:lstStyle/>
          <a:p>
            <a:r>
              <a:rPr kumimoji="1" lang="ja-JP" altLang="en-US" sz="3200" dirty="0" smtClean="0"/>
              <a:t>Ｂ</a:t>
            </a:r>
            <a:endParaRPr kumimoji="1" lang="ja-JP" altLang="en-US" sz="3200" dirty="0"/>
          </a:p>
        </p:txBody>
      </p:sp>
      <p:sp>
        <p:nvSpPr>
          <p:cNvPr id="9" name="テキスト ボックス 8"/>
          <p:cNvSpPr txBox="1"/>
          <p:nvPr/>
        </p:nvSpPr>
        <p:spPr>
          <a:xfrm>
            <a:off x="7747625" y="2550156"/>
            <a:ext cx="489236" cy="584775"/>
          </a:xfrm>
          <a:prstGeom prst="rect">
            <a:avLst/>
          </a:prstGeom>
          <a:noFill/>
          <a:ln>
            <a:noFill/>
          </a:ln>
        </p:spPr>
        <p:txBody>
          <a:bodyPr wrap="none" rtlCol="0">
            <a:spAutoFit/>
          </a:bodyPr>
          <a:lstStyle/>
          <a:p>
            <a:r>
              <a:rPr kumimoji="1" lang="ja-JP" altLang="en-US" sz="3200" dirty="0" smtClean="0"/>
              <a:t>Ｓ</a:t>
            </a:r>
            <a:endParaRPr kumimoji="1" lang="ja-JP" altLang="en-US" sz="3200" dirty="0"/>
          </a:p>
        </p:txBody>
      </p:sp>
      <p:sp>
        <p:nvSpPr>
          <p:cNvPr id="10" name="テキスト ボックス 9"/>
          <p:cNvSpPr txBox="1"/>
          <p:nvPr/>
        </p:nvSpPr>
        <p:spPr>
          <a:xfrm>
            <a:off x="8413524" y="5915368"/>
            <a:ext cx="495649" cy="584775"/>
          </a:xfrm>
          <a:prstGeom prst="rect">
            <a:avLst/>
          </a:prstGeom>
          <a:noFill/>
          <a:ln>
            <a:noFill/>
          </a:ln>
        </p:spPr>
        <p:txBody>
          <a:bodyPr wrap="none" rtlCol="0">
            <a:spAutoFit/>
          </a:bodyPr>
          <a:lstStyle/>
          <a:p>
            <a:r>
              <a:rPr kumimoji="1" lang="ja-JP" altLang="en-US" sz="3200" dirty="0" smtClean="0"/>
              <a:t>Ｒ</a:t>
            </a:r>
            <a:endParaRPr kumimoji="1" lang="ja-JP" altLang="en-US" sz="3200" dirty="0"/>
          </a:p>
        </p:txBody>
      </p:sp>
      <p:sp>
        <p:nvSpPr>
          <p:cNvPr id="11" name="テキスト ボックス 10"/>
          <p:cNvSpPr txBox="1"/>
          <p:nvPr/>
        </p:nvSpPr>
        <p:spPr>
          <a:xfrm>
            <a:off x="129159" y="5915368"/>
            <a:ext cx="514885" cy="584775"/>
          </a:xfrm>
          <a:prstGeom prst="rect">
            <a:avLst/>
          </a:prstGeom>
          <a:noFill/>
          <a:ln>
            <a:noFill/>
          </a:ln>
        </p:spPr>
        <p:txBody>
          <a:bodyPr wrap="none" rtlCol="0">
            <a:spAutoFit/>
          </a:bodyPr>
          <a:lstStyle/>
          <a:p>
            <a:r>
              <a:rPr kumimoji="1" lang="ja-JP" altLang="en-US" sz="3200" dirty="0" smtClean="0"/>
              <a:t>Ｑ</a:t>
            </a:r>
            <a:endParaRPr kumimoji="1" lang="ja-JP" altLang="en-US" sz="3200" dirty="0"/>
          </a:p>
        </p:txBody>
      </p:sp>
      <p:sp>
        <p:nvSpPr>
          <p:cNvPr id="12" name="テキスト ボックス 11"/>
          <p:cNvSpPr txBox="1"/>
          <p:nvPr/>
        </p:nvSpPr>
        <p:spPr>
          <a:xfrm>
            <a:off x="1482929" y="2074793"/>
            <a:ext cx="476412" cy="584775"/>
          </a:xfrm>
          <a:prstGeom prst="rect">
            <a:avLst/>
          </a:prstGeom>
          <a:noFill/>
          <a:ln>
            <a:noFill/>
          </a:ln>
        </p:spPr>
        <p:txBody>
          <a:bodyPr wrap="none" rtlCol="0">
            <a:spAutoFit/>
          </a:bodyPr>
          <a:lstStyle/>
          <a:p>
            <a:r>
              <a:rPr kumimoji="1" lang="ja-JP" altLang="en-US" sz="3200" dirty="0" smtClean="0"/>
              <a:t>Ｐ</a:t>
            </a:r>
            <a:endParaRPr kumimoji="1" lang="ja-JP" altLang="en-US" sz="3200" dirty="0"/>
          </a:p>
        </p:txBody>
      </p:sp>
      <p:sp>
        <p:nvSpPr>
          <p:cNvPr id="13" name="テキスト ボックス 12"/>
          <p:cNvSpPr txBox="1"/>
          <p:nvPr/>
        </p:nvSpPr>
        <p:spPr>
          <a:xfrm>
            <a:off x="2736372" y="6193592"/>
            <a:ext cx="489236" cy="584775"/>
          </a:xfrm>
          <a:prstGeom prst="rect">
            <a:avLst/>
          </a:prstGeom>
          <a:noFill/>
          <a:ln>
            <a:noFill/>
          </a:ln>
        </p:spPr>
        <p:txBody>
          <a:bodyPr wrap="none" rtlCol="0">
            <a:spAutoFit/>
          </a:bodyPr>
          <a:lstStyle/>
          <a:p>
            <a:r>
              <a:rPr kumimoji="1" lang="ja-JP" altLang="en-US" sz="3200" dirty="0" smtClean="0"/>
              <a:t>Ｃ</a:t>
            </a:r>
            <a:endParaRPr kumimoji="1" lang="ja-JP" altLang="en-US" sz="3200" dirty="0"/>
          </a:p>
        </p:txBody>
      </p:sp>
      <p:sp>
        <p:nvSpPr>
          <p:cNvPr id="18" name="テキスト ボックス 17"/>
          <p:cNvSpPr txBox="1"/>
          <p:nvPr/>
        </p:nvSpPr>
        <p:spPr>
          <a:xfrm>
            <a:off x="4608736" y="6207756"/>
            <a:ext cx="603867" cy="584775"/>
          </a:xfrm>
          <a:prstGeom prst="rect">
            <a:avLst/>
          </a:prstGeom>
          <a:noFill/>
          <a:ln>
            <a:noFill/>
          </a:ln>
        </p:spPr>
        <p:txBody>
          <a:bodyPr wrap="square" rtlCol="0">
            <a:spAutoFit/>
          </a:bodyPr>
          <a:lstStyle/>
          <a:p>
            <a:r>
              <a:rPr kumimoji="1" lang="ja-JP" altLang="en-US" sz="3200" dirty="0" smtClean="0">
                <a:solidFill>
                  <a:srgbClr val="FF0000"/>
                </a:solidFill>
              </a:rPr>
              <a:t>Ｄ</a:t>
            </a:r>
            <a:endParaRPr kumimoji="1" lang="ja-JP" altLang="en-US" sz="3200" dirty="0">
              <a:solidFill>
                <a:srgbClr val="FF0000"/>
              </a:solidFill>
            </a:endParaRPr>
          </a:p>
        </p:txBody>
      </p:sp>
      <p:cxnSp>
        <p:nvCxnSpPr>
          <p:cNvPr id="23" name="直線コネクタ 22"/>
          <p:cNvCxnSpPr/>
          <p:nvPr/>
        </p:nvCxnSpPr>
        <p:spPr>
          <a:xfrm>
            <a:off x="4011557" y="2690833"/>
            <a:ext cx="916290" cy="3516923"/>
          </a:xfrm>
          <a:prstGeom prst="line">
            <a:avLst/>
          </a:prstGeom>
          <a:ln w="28575">
            <a:solidFill>
              <a:srgbClr val="FF0000"/>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5073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1101</TotalTime>
  <Words>290</Words>
  <Application>Microsoft Office PowerPoint</Application>
  <PresentationFormat>画面に合わせる (4:3)</PresentationFormat>
  <Paragraphs>140</Paragraphs>
  <Slides>18</Slides>
  <Notes>3</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指導手順</vt:lpstr>
      <vt:lpstr>平行線と面積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平行線と面積</dc:title>
  <dc:creator>teacher</dc:creator>
  <cp:lastModifiedBy>teacher</cp:lastModifiedBy>
  <cp:revision>66</cp:revision>
  <dcterms:created xsi:type="dcterms:W3CDTF">2012-12-05T01:38:41Z</dcterms:created>
  <dcterms:modified xsi:type="dcterms:W3CDTF">2016-01-22T23:48:39Z</dcterms:modified>
</cp:coreProperties>
</file>