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1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59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2D13C-2786-48D4-9A01-AD15A5E10818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4384C-6800-4AF0-A93D-927079687D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008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4384C-6800-4AF0-A93D-927079687D4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208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64DA-7711-47D0-A882-C11150236D03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C3932-5156-433D-B86D-53A81DD0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398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64DA-7711-47D0-A882-C11150236D03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C3932-5156-433D-B86D-53A81DD0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382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64DA-7711-47D0-A882-C11150236D03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C3932-5156-433D-B86D-53A81DD0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64DA-7711-47D0-A882-C11150236D03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C3932-5156-433D-B86D-53A81DD0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61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64DA-7711-47D0-A882-C11150236D03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C3932-5156-433D-B86D-53A81DD0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179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64DA-7711-47D0-A882-C11150236D03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C3932-5156-433D-B86D-53A81DD0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70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64DA-7711-47D0-A882-C11150236D03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C3932-5156-433D-B86D-53A81DD0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26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64DA-7711-47D0-A882-C11150236D03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C3932-5156-433D-B86D-53A81DD0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7627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64DA-7711-47D0-A882-C11150236D03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C3932-5156-433D-B86D-53A81DD0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800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64DA-7711-47D0-A882-C11150236D03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C3932-5156-433D-B86D-53A81DD0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519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64DA-7711-47D0-A882-C11150236D03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C3932-5156-433D-B86D-53A81DD0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111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D64DA-7711-47D0-A882-C11150236D03}" type="datetimeFigureOut">
              <a:rPr kumimoji="1" lang="ja-JP" altLang="en-US" smtClean="0"/>
              <a:t>2015/12/18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C3932-5156-433D-B86D-53A81DD0DB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46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jp/url?sa=i&amp;rct=j&amp;q=&amp;esrc=s&amp;source=images&amp;cd=&amp;cad=rja&amp;uact=8&amp;ved=0ahUKEwibwajW7dzJAhWBPKYKHZ6xDFcQjRwIBw&amp;url=http://excel-template.jp/category/18457569-1.html&amp;psig=AFQjCNGeAIoQFp5sD8-i6jjFDWIg2GMU8A&amp;ust=145023397816692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8568952" cy="1584176"/>
          </a:xfrm>
        </p:spPr>
        <p:txBody>
          <a:bodyPr>
            <a:normAutofit fontScale="90000"/>
          </a:bodyPr>
          <a:lstStyle/>
          <a:p>
            <a:r>
              <a:rPr kumimoji="1" lang="ja-JP" altLang="en-US" sz="6600" dirty="0" smtClean="0"/>
              <a:t>四角形</a:t>
            </a: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kumimoji="1" lang="ja-JP" altLang="en-US" sz="6600" dirty="0" smtClean="0"/>
              <a:t>２　</a:t>
            </a:r>
            <a:r>
              <a:rPr lang="ja-JP" altLang="en-US" sz="6600" dirty="0" smtClean="0"/>
              <a:t>平行四辺形になる条件</a:t>
            </a:r>
            <a:endParaRPr kumimoji="1" lang="ja-JP" altLang="en-US" sz="6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3528" y="2564904"/>
            <a:ext cx="8496944" cy="3744416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sz="5400" dirty="0" smtClean="0">
                <a:solidFill>
                  <a:schemeClr val="tx1"/>
                </a:solidFill>
              </a:rPr>
              <a:t>ねらい</a:t>
            </a:r>
            <a:endParaRPr kumimoji="1" lang="en-US" altLang="ja-JP" sz="54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5400" dirty="0">
                <a:solidFill>
                  <a:schemeClr val="tx1"/>
                </a:solidFill>
              </a:rPr>
              <a:t>平行四辺形</a:t>
            </a:r>
            <a:r>
              <a:rPr lang="ja-JP" altLang="en-US" sz="5400" dirty="0" smtClean="0">
                <a:solidFill>
                  <a:schemeClr val="tx1"/>
                </a:solidFill>
              </a:rPr>
              <a:t>の性質の逆を証明し、平行四辺形になるための条件を導くことができる。</a:t>
            </a:r>
            <a:endParaRPr kumimoji="1" lang="en-US" altLang="ja-JP" sz="5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16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0746" y="78667"/>
            <a:ext cx="8813727" cy="974069"/>
          </a:xfrm>
        </p:spPr>
        <p:txBody>
          <a:bodyPr>
            <a:noAutofit/>
          </a:bodyPr>
          <a:lstStyle/>
          <a:p>
            <a:pPr algn="l"/>
            <a:r>
              <a:rPr lang="ja-JP" altLang="en-US" sz="3200" dirty="0" smtClean="0"/>
              <a:t>２組</a:t>
            </a:r>
            <a:r>
              <a:rPr lang="ja-JP" altLang="en-US" sz="3200" dirty="0"/>
              <a:t>の</a:t>
            </a:r>
            <a:r>
              <a:rPr lang="ja-JP" altLang="en-US" sz="3200" dirty="0" smtClean="0"/>
              <a:t>向かいあう</a:t>
            </a:r>
            <a:r>
              <a:rPr lang="ja-JP" altLang="en-US" sz="3200" dirty="0"/>
              <a:t>辺が</a:t>
            </a:r>
            <a:r>
              <a:rPr lang="ja-JP" altLang="en-US" sz="3200" dirty="0" smtClean="0"/>
              <a:t>等しい四角形は、平行四辺形になるのだろうか</a:t>
            </a:r>
            <a:r>
              <a:rPr kumimoji="1" lang="ja-JP" altLang="en-US" sz="3200" dirty="0" smtClean="0"/>
              <a:t>。四角形</a:t>
            </a:r>
            <a:r>
              <a:rPr kumimoji="1" lang="en-US" altLang="ja-JP" sz="3200" dirty="0" smtClean="0"/>
              <a:t>ABCD</a:t>
            </a:r>
            <a:r>
              <a:rPr kumimoji="1" lang="ja-JP" altLang="en-US" sz="3200" dirty="0" smtClean="0"/>
              <a:t>で考えてみよう。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6042" y="4534360"/>
            <a:ext cx="1104016" cy="118008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>
                <a:solidFill>
                  <a:srgbClr val="0070C0"/>
                </a:solidFill>
              </a:rPr>
              <a:t>仮定</a:t>
            </a: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結論　</a:t>
            </a:r>
            <a:endParaRPr kumimoji="1" lang="ja-JP" altLang="en-US" dirty="0"/>
          </a:p>
        </p:txBody>
      </p:sp>
      <p:sp>
        <p:nvSpPr>
          <p:cNvPr id="4" name="平行四辺形 3"/>
          <p:cNvSpPr/>
          <p:nvPr/>
        </p:nvSpPr>
        <p:spPr>
          <a:xfrm>
            <a:off x="554401" y="2020034"/>
            <a:ext cx="3456384" cy="2191161"/>
          </a:xfrm>
          <a:prstGeom prst="parallelogra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 rot="16200000">
            <a:off x="1926586" y="4026526"/>
            <a:ext cx="352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▼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 rot="11786046">
            <a:off x="629151" y="2823033"/>
            <a:ext cx="3901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▼</a:t>
            </a:r>
            <a:endParaRPr kumimoji="1" lang="en-US" altLang="ja-JP" sz="1600" dirty="0" smtClean="0">
              <a:solidFill>
                <a:srgbClr val="FF0000"/>
              </a:solidFill>
            </a:endParaRPr>
          </a:p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▼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 rot="11786046">
            <a:off x="3547228" y="2823226"/>
            <a:ext cx="388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▼</a:t>
            </a:r>
            <a:endParaRPr kumimoji="1" lang="en-US" altLang="ja-JP" sz="1600" dirty="0" smtClean="0">
              <a:solidFill>
                <a:srgbClr val="FF0000"/>
              </a:solidFill>
            </a:endParaRPr>
          </a:p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▼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553748" y="2025168"/>
            <a:ext cx="3457037" cy="218602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3486436" y="3888029"/>
            <a:ext cx="467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C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3589" y="3888028"/>
            <a:ext cx="390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12" name="フローチャート : 結合子 11"/>
          <p:cNvSpPr/>
          <p:nvPr/>
        </p:nvSpPr>
        <p:spPr>
          <a:xfrm flipH="1">
            <a:off x="688943" y="3888028"/>
            <a:ext cx="77139" cy="98612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ローチャート : 結合子 16"/>
          <p:cNvSpPr/>
          <p:nvPr/>
        </p:nvSpPr>
        <p:spPr>
          <a:xfrm flipH="1">
            <a:off x="3495710" y="2115371"/>
            <a:ext cx="77139" cy="98612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 rot="16200000">
            <a:off x="2323795" y="18215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▼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93106" y="1567652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971981" y="1597805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D</a:t>
            </a:r>
            <a:endParaRPr kumimoji="1" lang="ja-JP" altLang="en-US" sz="3600" dirty="0"/>
          </a:p>
        </p:txBody>
      </p:sp>
      <p:sp>
        <p:nvSpPr>
          <p:cNvPr id="26" name="フローチャート : 結合子 25"/>
          <p:cNvSpPr/>
          <p:nvPr/>
        </p:nvSpPr>
        <p:spPr>
          <a:xfrm flipH="1">
            <a:off x="2145148" y="2971404"/>
            <a:ext cx="284286" cy="288032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コネクタ 27"/>
          <p:cNvCxnSpPr/>
          <p:nvPr/>
        </p:nvCxnSpPr>
        <p:spPr>
          <a:xfrm>
            <a:off x="2268469" y="1936880"/>
            <a:ext cx="0" cy="176577"/>
          </a:xfrm>
          <a:prstGeom prst="line">
            <a:avLst/>
          </a:prstGeom>
          <a:ln w="76200" cmpd="dbl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1774971" y="4122903"/>
            <a:ext cx="0" cy="176577"/>
          </a:xfrm>
          <a:prstGeom prst="line">
            <a:avLst/>
          </a:prstGeom>
          <a:ln w="76200" cmpd="dbl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3741617" y="2756005"/>
            <a:ext cx="155720" cy="47572"/>
          </a:xfrm>
          <a:prstGeom prst="line">
            <a:avLst/>
          </a:prstGeom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849585" y="2732604"/>
            <a:ext cx="155720" cy="47572"/>
          </a:xfrm>
          <a:prstGeom prst="line">
            <a:avLst/>
          </a:prstGeom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1052956" y="5132607"/>
            <a:ext cx="33123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altLang="ja-JP" sz="3200" dirty="0">
                <a:solidFill>
                  <a:srgbClr val="FF0000"/>
                </a:solidFill>
              </a:rPr>
              <a:t>AB</a:t>
            </a:r>
            <a:r>
              <a:rPr lang="ja-JP" altLang="en-US" sz="3200" dirty="0">
                <a:solidFill>
                  <a:srgbClr val="FF0000"/>
                </a:solidFill>
              </a:rPr>
              <a:t>∥</a:t>
            </a:r>
            <a:r>
              <a:rPr lang="en-US" altLang="ja-JP" sz="3200" dirty="0">
                <a:solidFill>
                  <a:srgbClr val="FF0000"/>
                </a:solidFill>
              </a:rPr>
              <a:t>CD</a:t>
            </a:r>
            <a:r>
              <a:rPr lang="ja-JP" altLang="en-US" sz="3200" dirty="0" err="1">
                <a:solidFill>
                  <a:srgbClr val="FF0000"/>
                </a:solidFill>
              </a:rPr>
              <a:t>、</a:t>
            </a:r>
            <a:r>
              <a:rPr lang="en-US" altLang="ja-JP" sz="3200" dirty="0">
                <a:solidFill>
                  <a:srgbClr val="FF0000"/>
                </a:solidFill>
              </a:rPr>
              <a:t>AD</a:t>
            </a:r>
            <a:r>
              <a:rPr lang="ja-JP" altLang="en-US" sz="3200" dirty="0">
                <a:solidFill>
                  <a:srgbClr val="FF0000"/>
                </a:solidFill>
              </a:rPr>
              <a:t>∥</a:t>
            </a:r>
            <a:r>
              <a:rPr lang="en-US" altLang="ja-JP" sz="3200" dirty="0">
                <a:solidFill>
                  <a:srgbClr val="FF0000"/>
                </a:solidFill>
              </a:rPr>
              <a:t>BC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1094033" y="4547832"/>
            <a:ext cx="31510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altLang="ja-JP" sz="3200" dirty="0">
                <a:solidFill>
                  <a:srgbClr val="0070C0"/>
                </a:solidFill>
              </a:rPr>
              <a:t>AB=CD</a:t>
            </a:r>
            <a:r>
              <a:rPr lang="ja-JP" altLang="en-US" sz="3200" dirty="0" err="1">
                <a:solidFill>
                  <a:srgbClr val="0070C0"/>
                </a:solidFill>
              </a:rPr>
              <a:t>、</a:t>
            </a:r>
            <a:r>
              <a:rPr lang="en-US" altLang="ja-JP" sz="3200" dirty="0">
                <a:solidFill>
                  <a:srgbClr val="0070C0"/>
                </a:solidFill>
              </a:rPr>
              <a:t>AD=BC</a:t>
            </a:r>
            <a:endParaRPr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440379" y="1059685"/>
            <a:ext cx="4703621" cy="5853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BD</a:t>
            </a:r>
            <a:r>
              <a:rPr kumimoji="1" lang="ja-JP" altLang="en-US" sz="2800" dirty="0" smtClean="0"/>
              <a:t>に補助線を引く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△</a:t>
            </a:r>
            <a:r>
              <a:rPr lang="en-US" altLang="ja-JP" sz="2800" dirty="0" smtClean="0"/>
              <a:t>ABD</a:t>
            </a:r>
            <a:r>
              <a:rPr lang="ja-JP" altLang="en-US" sz="2800" dirty="0" smtClean="0"/>
              <a:t>と△</a:t>
            </a:r>
            <a:r>
              <a:rPr lang="en-US" altLang="ja-JP" sz="2800" dirty="0" smtClean="0"/>
              <a:t>CDB</a:t>
            </a:r>
            <a:r>
              <a:rPr lang="ja-JP" altLang="en-US" sz="2800" dirty="0" smtClean="0"/>
              <a:t>において</a:t>
            </a:r>
            <a:endParaRPr lang="en-US" altLang="ja-JP" sz="2800" dirty="0" smtClean="0"/>
          </a:p>
          <a:p>
            <a:r>
              <a:rPr kumimoji="1" lang="ja-JP" altLang="en-US" sz="2800" dirty="0"/>
              <a:t>仮定</a:t>
            </a:r>
            <a:r>
              <a:rPr kumimoji="1" lang="ja-JP" altLang="en-US" sz="2800" dirty="0" smtClean="0"/>
              <a:t>より、</a:t>
            </a:r>
            <a:endParaRPr kumimoji="1" lang="en-US" altLang="ja-JP" sz="2800" dirty="0" smtClean="0"/>
          </a:p>
          <a:p>
            <a:r>
              <a:rPr lang="en-US" altLang="ja-JP" sz="2800" dirty="0" smtClean="0">
                <a:solidFill>
                  <a:srgbClr val="0070C0"/>
                </a:solidFill>
              </a:rPr>
              <a:t>AB</a:t>
            </a:r>
            <a:r>
              <a:rPr lang="ja-JP" altLang="en-US" sz="2800" dirty="0" smtClean="0">
                <a:solidFill>
                  <a:srgbClr val="0070C0"/>
                </a:solidFill>
              </a:rPr>
              <a:t>＝</a:t>
            </a:r>
            <a:r>
              <a:rPr lang="en-US" altLang="ja-JP" sz="2800" dirty="0" smtClean="0">
                <a:solidFill>
                  <a:srgbClr val="0070C0"/>
                </a:solidFill>
              </a:rPr>
              <a:t>DC</a:t>
            </a:r>
            <a:r>
              <a:rPr lang="ja-JP" altLang="en-US" sz="2800" dirty="0" smtClean="0"/>
              <a:t>・・・①</a:t>
            </a:r>
            <a:endParaRPr lang="en-US" altLang="ja-JP" sz="2800" dirty="0" smtClean="0"/>
          </a:p>
          <a:p>
            <a:r>
              <a:rPr kumimoji="1" lang="en-US" altLang="ja-JP" sz="2800" dirty="0" smtClean="0">
                <a:solidFill>
                  <a:srgbClr val="0070C0"/>
                </a:solidFill>
              </a:rPr>
              <a:t>AD</a:t>
            </a:r>
            <a:r>
              <a:rPr kumimoji="1" lang="ja-JP" altLang="en-US" sz="2800" dirty="0" smtClean="0">
                <a:solidFill>
                  <a:srgbClr val="0070C0"/>
                </a:solidFill>
              </a:rPr>
              <a:t>＝</a:t>
            </a:r>
            <a:r>
              <a:rPr kumimoji="1" lang="en-US" altLang="ja-JP" sz="2800" dirty="0" smtClean="0">
                <a:solidFill>
                  <a:srgbClr val="0070C0"/>
                </a:solidFill>
              </a:rPr>
              <a:t>BC</a:t>
            </a:r>
            <a:r>
              <a:rPr kumimoji="1" lang="ja-JP" altLang="en-US" sz="2800" dirty="0" smtClean="0"/>
              <a:t>・・・②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BD</a:t>
            </a:r>
            <a:r>
              <a:rPr lang="ja-JP" altLang="en-US" sz="2800" dirty="0" smtClean="0"/>
              <a:t>は共通・・・③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①、②、③より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３組の辺がそれぞれ等しいので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△</a:t>
            </a:r>
            <a:r>
              <a:rPr lang="en-US" altLang="ja-JP" sz="2800" dirty="0" smtClean="0"/>
              <a:t>ABD</a:t>
            </a:r>
            <a:r>
              <a:rPr lang="ja-JP" altLang="en-US" sz="2800" dirty="0" smtClean="0"/>
              <a:t>≡△</a:t>
            </a:r>
            <a:r>
              <a:rPr lang="en-US" altLang="ja-JP" sz="2800" dirty="0" smtClean="0"/>
              <a:t>CDB</a:t>
            </a:r>
          </a:p>
          <a:p>
            <a:r>
              <a:rPr lang="ja-JP" altLang="en-US" sz="2800" dirty="0"/>
              <a:t>合同な図形</a:t>
            </a:r>
            <a:r>
              <a:rPr lang="ja-JP" altLang="en-US" sz="2800" dirty="0" smtClean="0"/>
              <a:t>の対応する角は等しいので、錯角が等しくなり</a:t>
            </a:r>
            <a:endParaRPr lang="en-US" altLang="ja-JP" sz="2800" dirty="0" smtClean="0"/>
          </a:p>
          <a:p>
            <a:pPr lvl="0">
              <a:spcBef>
                <a:spcPct val="20000"/>
              </a:spcBef>
            </a:pPr>
            <a:r>
              <a:rPr lang="en-US" altLang="ja-JP" sz="2800" dirty="0">
                <a:solidFill>
                  <a:srgbClr val="FF0000"/>
                </a:solidFill>
              </a:rPr>
              <a:t>AB</a:t>
            </a:r>
            <a:r>
              <a:rPr lang="ja-JP" altLang="en-US" sz="2800" dirty="0">
                <a:solidFill>
                  <a:srgbClr val="FF0000"/>
                </a:solidFill>
              </a:rPr>
              <a:t>∥</a:t>
            </a:r>
            <a:r>
              <a:rPr lang="en-US" altLang="ja-JP" sz="2800" dirty="0">
                <a:solidFill>
                  <a:srgbClr val="FF0000"/>
                </a:solidFill>
              </a:rPr>
              <a:t>CD</a:t>
            </a:r>
            <a:r>
              <a:rPr lang="ja-JP" altLang="en-US" sz="2800" dirty="0" err="1">
                <a:solidFill>
                  <a:srgbClr val="FF0000"/>
                </a:solidFill>
              </a:rPr>
              <a:t>、</a:t>
            </a:r>
            <a:r>
              <a:rPr lang="en-US" altLang="ja-JP" sz="2800" dirty="0">
                <a:solidFill>
                  <a:srgbClr val="FF0000"/>
                </a:solidFill>
              </a:rPr>
              <a:t>AD</a:t>
            </a:r>
            <a:r>
              <a:rPr lang="ja-JP" altLang="en-US" sz="2800" dirty="0">
                <a:solidFill>
                  <a:srgbClr val="FF0000"/>
                </a:solidFill>
              </a:rPr>
              <a:t>∥</a:t>
            </a:r>
            <a:r>
              <a:rPr lang="en-US" altLang="ja-JP" sz="2800" dirty="0">
                <a:solidFill>
                  <a:srgbClr val="FF0000"/>
                </a:solidFill>
              </a:rPr>
              <a:t>BC</a:t>
            </a:r>
          </a:p>
        </p:txBody>
      </p:sp>
      <p:sp>
        <p:nvSpPr>
          <p:cNvPr id="36" name="フローチャート : 結合子 35"/>
          <p:cNvSpPr/>
          <p:nvPr/>
        </p:nvSpPr>
        <p:spPr>
          <a:xfrm flipH="1">
            <a:off x="888875" y="4039094"/>
            <a:ext cx="77139" cy="98612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フローチャート : 結合子 33"/>
          <p:cNvSpPr/>
          <p:nvPr/>
        </p:nvSpPr>
        <p:spPr>
          <a:xfrm flipH="1">
            <a:off x="3741617" y="2251855"/>
            <a:ext cx="77139" cy="98612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45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2" grpId="0" animBg="1"/>
      <p:bldP spid="17" grpId="0" animBg="1"/>
      <p:bldP spid="22" grpId="0"/>
      <p:bldP spid="26" grpId="0" animBg="1"/>
      <p:bldP spid="32" grpId="0"/>
      <p:bldP spid="33" grpId="0"/>
      <p:bldP spid="35" grpId="0" uiExpand="1" build="p"/>
      <p:bldP spid="36" grpId="0" animBg="1"/>
      <p:bldP spid="3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0746" y="78667"/>
            <a:ext cx="8813727" cy="974069"/>
          </a:xfrm>
        </p:spPr>
        <p:txBody>
          <a:bodyPr>
            <a:noAutofit/>
          </a:bodyPr>
          <a:lstStyle/>
          <a:p>
            <a:pPr algn="l"/>
            <a:r>
              <a:rPr lang="ja-JP" altLang="en-US" sz="3200" dirty="0" smtClean="0"/>
              <a:t>２組</a:t>
            </a:r>
            <a:r>
              <a:rPr lang="ja-JP" altLang="en-US" sz="3200" dirty="0"/>
              <a:t>の</a:t>
            </a:r>
            <a:r>
              <a:rPr lang="ja-JP" altLang="en-US" sz="3200" dirty="0" smtClean="0"/>
              <a:t>向かいあう角が等しい四角形は、平行四辺形になるのだろうか</a:t>
            </a:r>
            <a:r>
              <a:rPr kumimoji="1" lang="ja-JP" altLang="en-US" sz="3200" dirty="0" smtClean="0"/>
              <a:t>。四角形</a:t>
            </a:r>
            <a:r>
              <a:rPr kumimoji="1" lang="en-US" altLang="ja-JP" sz="3200" dirty="0" smtClean="0"/>
              <a:t>ABCD</a:t>
            </a:r>
            <a:r>
              <a:rPr kumimoji="1" lang="ja-JP" altLang="en-US" sz="3200" dirty="0" smtClean="0"/>
              <a:t>で考えてみよう。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342" y="5420837"/>
            <a:ext cx="1104016" cy="118008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>
                <a:solidFill>
                  <a:srgbClr val="0070C0"/>
                </a:solidFill>
              </a:rPr>
              <a:t>仮定</a:t>
            </a: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結論　</a:t>
            </a:r>
            <a:endParaRPr kumimoji="1" lang="ja-JP" altLang="en-US" dirty="0"/>
          </a:p>
        </p:txBody>
      </p:sp>
      <p:sp>
        <p:nvSpPr>
          <p:cNvPr id="4" name="平行四辺形 3"/>
          <p:cNvSpPr/>
          <p:nvPr/>
        </p:nvSpPr>
        <p:spPr>
          <a:xfrm>
            <a:off x="554401" y="2020034"/>
            <a:ext cx="3456384" cy="2191161"/>
          </a:xfrm>
          <a:prstGeom prst="parallelogra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 rot="16200000">
            <a:off x="1926586" y="4026526"/>
            <a:ext cx="352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▼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 rot="11786046">
            <a:off x="629151" y="2823033"/>
            <a:ext cx="3901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▼</a:t>
            </a:r>
            <a:endParaRPr kumimoji="1" lang="en-US" altLang="ja-JP" sz="1600" dirty="0" smtClean="0">
              <a:solidFill>
                <a:srgbClr val="FF0000"/>
              </a:solidFill>
            </a:endParaRPr>
          </a:p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▼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 rot="11786046">
            <a:off x="3547228" y="2823226"/>
            <a:ext cx="388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▼</a:t>
            </a:r>
            <a:endParaRPr kumimoji="1" lang="en-US" altLang="ja-JP" sz="1600" dirty="0" smtClean="0">
              <a:solidFill>
                <a:srgbClr val="FF0000"/>
              </a:solidFill>
            </a:endParaRPr>
          </a:p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▼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486436" y="3888029"/>
            <a:ext cx="467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C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3589" y="3888028"/>
            <a:ext cx="390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17" name="フローチャート : 結合子 16"/>
          <p:cNvSpPr/>
          <p:nvPr/>
        </p:nvSpPr>
        <p:spPr>
          <a:xfrm flipH="1">
            <a:off x="3741617" y="2115371"/>
            <a:ext cx="116428" cy="137102"/>
          </a:xfrm>
          <a:prstGeom prst="flowChartConnector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 rot="16200000">
            <a:off x="2323795" y="18215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▼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93106" y="1567652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971981" y="1597805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D</a:t>
            </a:r>
            <a:endParaRPr kumimoji="1" lang="ja-JP" altLang="en-US" sz="3600" dirty="0"/>
          </a:p>
        </p:txBody>
      </p:sp>
      <p:sp>
        <p:nvSpPr>
          <p:cNvPr id="32" name="正方形/長方形 31"/>
          <p:cNvSpPr/>
          <p:nvPr/>
        </p:nvSpPr>
        <p:spPr>
          <a:xfrm>
            <a:off x="1025256" y="6019084"/>
            <a:ext cx="33123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altLang="ja-JP" sz="3200" dirty="0">
                <a:solidFill>
                  <a:srgbClr val="FF0000"/>
                </a:solidFill>
              </a:rPr>
              <a:t>AB</a:t>
            </a:r>
            <a:r>
              <a:rPr lang="ja-JP" altLang="en-US" sz="3200" dirty="0">
                <a:solidFill>
                  <a:srgbClr val="FF0000"/>
                </a:solidFill>
              </a:rPr>
              <a:t>∥</a:t>
            </a:r>
            <a:r>
              <a:rPr lang="en-US" altLang="ja-JP" sz="3200" dirty="0">
                <a:solidFill>
                  <a:srgbClr val="FF0000"/>
                </a:solidFill>
              </a:rPr>
              <a:t>CD</a:t>
            </a:r>
            <a:r>
              <a:rPr lang="ja-JP" altLang="en-US" sz="3200" dirty="0" err="1">
                <a:solidFill>
                  <a:srgbClr val="FF0000"/>
                </a:solidFill>
              </a:rPr>
              <a:t>、</a:t>
            </a:r>
            <a:r>
              <a:rPr lang="en-US" altLang="ja-JP" sz="3200" dirty="0">
                <a:solidFill>
                  <a:srgbClr val="FF0000"/>
                </a:solidFill>
              </a:rPr>
              <a:t>AD</a:t>
            </a:r>
            <a:r>
              <a:rPr lang="ja-JP" altLang="en-US" sz="3200" dirty="0">
                <a:solidFill>
                  <a:srgbClr val="FF0000"/>
                </a:solidFill>
              </a:rPr>
              <a:t>∥</a:t>
            </a:r>
            <a:r>
              <a:rPr lang="en-US" altLang="ja-JP" sz="3200" dirty="0">
                <a:solidFill>
                  <a:srgbClr val="FF0000"/>
                </a:solidFill>
              </a:rPr>
              <a:t>BC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997556" y="5410316"/>
            <a:ext cx="34779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ja-JP" altLang="en-US" sz="3200" dirty="0" smtClean="0">
                <a:solidFill>
                  <a:srgbClr val="0070C0"/>
                </a:solidFill>
              </a:rPr>
              <a:t>∠</a:t>
            </a:r>
            <a:r>
              <a:rPr lang="en-US" altLang="ja-JP" sz="3200" dirty="0" smtClean="0">
                <a:solidFill>
                  <a:srgbClr val="0070C0"/>
                </a:solidFill>
              </a:rPr>
              <a:t>A=</a:t>
            </a:r>
            <a:r>
              <a:rPr lang="ja-JP" altLang="en-US" sz="3200" dirty="0" smtClean="0">
                <a:solidFill>
                  <a:srgbClr val="0070C0"/>
                </a:solidFill>
              </a:rPr>
              <a:t>∠</a:t>
            </a:r>
            <a:r>
              <a:rPr lang="en-US" altLang="ja-JP" sz="3200" dirty="0" smtClean="0">
                <a:solidFill>
                  <a:srgbClr val="0070C0"/>
                </a:solidFill>
              </a:rPr>
              <a:t>C</a:t>
            </a:r>
            <a:r>
              <a:rPr lang="ja-JP" altLang="en-US" sz="3200" dirty="0" err="1" smtClean="0">
                <a:solidFill>
                  <a:srgbClr val="0070C0"/>
                </a:solidFill>
              </a:rPr>
              <a:t>、</a:t>
            </a:r>
            <a:r>
              <a:rPr lang="ja-JP" altLang="en-US" sz="3200" dirty="0" smtClean="0">
                <a:solidFill>
                  <a:srgbClr val="0070C0"/>
                </a:solidFill>
              </a:rPr>
              <a:t>∠</a:t>
            </a:r>
            <a:r>
              <a:rPr lang="en-US" altLang="ja-JP" sz="3200" dirty="0" smtClean="0">
                <a:solidFill>
                  <a:srgbClr val="0070C0"/>
                </a:solidFill>
              </a:rPr>
              <a:t>B=</a:t>
            </a:r>
            <a:r>
              <a:rPr lang="ja-JP" altLang="en-US" sz="3200" dirty="0" smtClean="0">
                <a:solidFill>
                  <a:srgbClr val="0070C0"/>
                </a:solidFill>
              </a:rPr>
              <a:t>∠</a:t>
            </a:r>
            <a:r>
              <a:rPr lang="en-US" altLang="ja-JP" sz="3200" dirty="0" smtClean="0">
                <a:solidFill>
                  <a:srgbClr val="0070C0"/>
                </a:solidFill>
              </a:rPr>
              <a:t>D</a:t>
            </a:r>
            <a:endParaRPr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432964" y="1170362"/>
            <a:ext cx="4703621" cy="5435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AB</a:t>
            </a:r>
            <a:r>
              <a:rPr lang="ja-JP" altLang="en-US" sz="2800" dirty="0" smtClean="0"/>
              <a:t>の延長線を引き</a:t>
            </a:r>
            <a:r>
              <a:rPr lang="en-US" altLang="ja-JP" sz="2800" dirty="0" smtClean="0"/>
              <a:t>E</a:t>
            </a:r>
            <a:r>
              <a:rPr lang="ja-JP" altLang="en-US" sz="2800" dirty="0" smtClean="0"/>
              <a:t>とする</a:t>
            </a:r>
            <a:endParaRPr lang="en-US" altLang="ja-JP" sz="2800" dirty="0" smtClean="0"/>
          </a:p>
          <a:p>
            <a:r>
              <a:rPr lang="ja-JP" altLang="en-US" sz="2800" dirty="0" smtClean="0"/>
              <a:t>○○＋●●＝</a:t>
            </a:r>
            <a:r>
              <a:rPr lang="ja-JP" altLang="en-US" sz="2800" dirty="0"/>
              <a:t>３６０</a:t>
            </a:r>
            <a:r>
              <a:rPr lang="en-US" altLang="ja-JP" sz="2800" dirty="0" smtClean="0"/>
              <a:t>°</a:t>
            </a:r>
            <a:r>
              <a:rPr lang="ja-JP" altLang="en-US" sz="2800" dirty="0" smtClean="0"/>
              <a:t>より</a:t>
            </a:r>
            <a:endParaRPr lang="en-US" altLang="ja-JP" sz="2800" dirty="0" smtClean="0"/>
          </a:p>
          <a:p>
            <a:r>
              <a:rPr lang="ja-JP" altLang="en-US" sz="2800" dirty="0" smtClean="0"/>
              <a:t>○＋●＝１８０</a:t>
            </a:r>
            <a:r>
              <a:rPr lang="en-US" altLang="ja-JP" sz="2800" dirty="0" smtClean="0"/>
              <a:t>°</a:t>
            </a:r>
            <a:r>
              <a:rPr lang="ja-JP" altLang="en-US" sz="2800" dirty="0" smtClean="0"/>
              <a:t>・・・①</a:t>
            </a:r>
            <a:endParaRPr lang="en-US" altLang="ja-JP" sz="2800" dirty="0" smtClean="0"/>
          </a:p>
          <a:p>
            <a:r>
              <a:rPr lang="ja-JP" altLang="en-US" sz="2800" dirty="0" smtClean="0"/>
              <a:t>○＋∠</a:t>
            </a:r>
            <a:r>
              <a:rPr lang="en-US" altLang="ja-JP" sz="2800" dirty="0" smtClean="0"/>
              <a:t>CBE</a:t>
            </a:r>
            <a:r>
              <a:rPr lang="ja-JP" altLang="en-US" sz="2800" dirty="0" smtClean="0"/>
              <a:t>＝１８０</a:t>
            </a:r>
            <a:r>
              <a:rPr lang="en-US" altLang="ja-JP" sz="2800" dirty="0" smtClean="0"/>
              <a:t>°</a:t>
            </a:r>
            <a:r>
              <a:rPr lang="ja-JP" altLang="en-US" sz="2800" dirty="0" smtClean="0"/>
              <a:t>・・・②</a:t>
            </a:r>
            <a:endParaRPr lang="en-US" altLang="ja-JP" sz="2800" dirty="0" smtClean="0"/>
          </a:p>
          <a:p>
            <a:r>
              <a:rPr lang="ja-JP" altLang="en-US" sz="2800" dirty="0" smtClean="0"/>
              <a:t>①、②より∠</a:t>
            </a:r>
            <a:r>
              <a:rPr lang="en-US" altLang="ja-JP" sz="2800" dirty="0" smtClean="0"/>
              <a:t>A</a:t>
            </a:r>
            <a:r>
              <a:rPr lang="ja-JP" altLang="en-US" sz="2800" dirty="0" smtClean="0"/>
              <a:t>（●）＝∠</a:t>
            </a:r>
            <a:r>
              <a:rPr lang="en-US" altLang="ja-JP" sz="2800" dirty="0" smtClean="0"/>
              <a:t>CBE</a:t>
            </a:r>
          </a:p>
          <a:p>
            <a:r>
              <a:rPr lang="ja-JP" altLang="en-US" sz="2800" dirty="0" smtClean="0"/>
              <a:t>よって同位角が等しいので</a:t>
            </a:r>
            <a:endParaRPr lang="en-US" altLang="ja-JP" sz="2800" dirty="0" smtClean="0"/>
          </a:p>
          <a:p>
            <a:pPr lvl="0"/>
            <a:r>
              <a:rPr lang="en-US" altLang="ja-JP" sz="2800" dirty="0">
                <a:solidFill>
                  <a:srgbClr val="FF0000"/>
                </a:solidFill>
              </a:rPr>
              <a:t>AD</a:t>
            </a:r>
            <a:r>
              <a:rPr lang="ja-JP" altLang="en-US" sz="2800" dirty="0">
                <a:solidFill>
                  <a:srgbClr val="FF0000"/>
                </a:solidFill>
              </a:rPr>
              <a:t>∥</a:t>
            </a:r>
            <a:r>
              <a:rPr lang="en-US" altLang="ja-JP" sz="2800" dirty="0" smtClean="0">
                <a:solidFill>
                  <a:srgbClr val="FF0000"/>
                </a:solidFill>
              </a:rPr>
              <a:t>BC</a:t>
            </a:r>
            <a:r>
              <a:rPr lang="ja-JP" altLang="en-US" sz="2800" dirty="0" smtClean="0">
                <a:solidFill>
                  <a:srgbClr val="FF0000"/>
                </a:solidFill>
              </a:rPr>
              <a:t>・・・③</a:t>
            </a:r>
            <a:endParaRPr lang="en-US" altLang="ja-JP" sz="2800" dirty="0">
              <a:solidFill>
                <a:srgbClr val="FF0000"/>
              </a:solidFill>
            </a:endParaRPr>
          </a:p>
          <a:p>
            <a:r>
              <a:rPr lang="ja-JP" altLang="en-US" sz="2800" dirty="0"/>
              <a:t>また</a:t>
            </a:r>
            <a:r>
              <a:rPr lang="ja-JP" altLang="en-US" sz="2800" dirty="0" smtClean="0"/>
              <a:t>、∠</a:t>
            </a:r>
            <a:r>
              <a:rPr lang="en-US" altLang="ja-JP" sz="2800" dirty="0" smtClean="0"/>
              <a:t>C</a:t>
            </a:r>
            <a:r>
              <a:rPr lang="ja-JP" altLang="en-US" sz="2800" dirty="0" smtClean="0"/>
              <a:t>（●）＝∠</a:t>
            </a:r>
            <a:r>
              <a:rPr lang="en-US" altLang="ja-JP" sz="2800" dirty="0" smtClean="0"/>
              <a:t>CBD</a:t>
            </a:r>
          </a:p>
          <a:p>
            <a:r>
              <a:rPr kumimoji="1" lang="ja-JP" altLang="en-US" sz="2800" dirty="0" smtClean="0"/>
              <a:t>よって錯角が等しいので</a:t>
            </a:r>
            <a:endParaRPr kumimoji="1" lang="en-US" altLang="ja-JP" sz="2800" dirty="0" smtClean="0"/>
          </a:p>
          <a:p>
            <a:pPr lvl="0">
              <a:spcBef>
                <a:spcPct val="20000"/>
              </a:spcBef>
            </a:pPr>
            <a:r>
              <a:rPr lang="en-US" altLang="ja-JP" sz="2800" dirty="0" smtClean="0">
                <a:solidFill>
                  <a:srgbClr val="FF0000"/>
                </a:solidFill>
              </a:rPr>
              <a:t>AB</a:t>
            </a:r>
            <a:r>
              <a:rPr lang="ja-JP" altLang="en-US" sz="2800" dirty="0">
                <a:solidFill>
                  <a:srgbClr val="FF0000"/>
                </a:solidFill>
              </a:rPr>
              <a:t>∥</a:t>
            </a:r>
            <a:r>
              <a:rPr lang="en-US" altLang="ja-JP" sz="2800" dirty="0" smtClean="0">
                <a:solidFill>
                  <a:srgbClr val="FF0000"/>
                </a:solidFill>
              </a:rPr>
              <a:t>CD</a:t>
            </a:r>
            <a:r>
              <a:rPr lang="ja-JP" altLang="en-US" sz="2800" dirty="0" smtClean="0">
                <a:solidFill>
                  <a:srgbClr val="FF0000"/>
                </a:solidFill>
              </a:rPr>
              <a:t>・・・④</a:t>
            </a:r>
            <a:endParaRPr lang="en-US" altLang="ja-JP" sz="2800" dirty="0">
              <a:solidFill>
                <a:srgbClr val="FF0000"/>
              </a:solidFill>
            </a:endParaRPr>
          </a:p>
          <a:p>
            <a:pPr lvl="0">
              <a:spcBef>
                <a:spcPct val="20000"/>
              </a:spcBef>
            </a:pPr>
            <a:r>
              <a:rPr lang="ja-JP" altLang="en-US" sz="2800" dirty="0" smtClean="0"/>
              <a:t>③、④より四角形</a:t>
            </a:r>
            <a:r>
              <a:rPr lang="en-US" altLang="ja-JP" sz="2800" dirty="0" smtClean="0"/>
              <a:t>ABCD</a:t>
            </a:r>
            <a:r>
              <a:rPr lang="ja-JP" altLang="en-US" sz="2800" dirty="0" smtClean="0"/>
              <a:t>は平行四辺形</a:t>
            </a:r>
            <a:endParaRPr lang="en-US" altLang="ja-JP" sz="2800" dirty="0" smtClean="0"/>
          </a:p>
        </p:txBody>
      </p:sp>
      <p:sp>
        <p:nvSpPr>
          <p:cNvPr id="36" name="フローチャート : 結合子 35"/>
          <p:cNvSpPr/>
          <p:nvPr/>
        </p:nvSpPr>
        <p:spPr>
          <a:xfrm flipH="1">
            <a:off x="693105" y="3969057"/>
            <a:ext cx="131110" cy="153846"/>
          </a:xfrm>
          <a:prstGeom prst="flowChartConnector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フローチャート : 結合子 33"/>
          <p:cNvSpPr/>
          <p:nvPr/>
        </p:nvSpPr>
        <p:spPr>
          <a:xfrm flipH="1">
            <a:off x="1158869" y="2115371"/>
            <a:ext cx="86381" cy="98612"/>
          </a:xfrm>
          <a:prstGeom prst="flowChartConnector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70C0"/>
              </a:solidFill>
            </a:endParaRPr>
          </a:p>
        </p:txBody>
      </p:sp>
      <p:sp>
        <p:nvSpPr>
          <p:cNvPr id="37" name="フローチャート : 結合子 36"/>
          <p:cNvSpPr/>
          <p:nvPr/>
        </p:nvSpPr>
        <p:spPr>
          <a:xfrm flipH="1">
            <a:off x="3317005" y="4019707"/>
            <a:ext cx="86381" cy="98612"/>
          </a:xfrm>
          <a:prstGeom prst="flowChartConnector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70C0"/>
              </a:solidFill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 flipH="1">
            <a:off x="345338" y="4177137"/>
            <a:ext cx="209062" cy="72276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0" y="4783889"/>
            <a:ext cx="467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/>
              <a:t>E</a:t>
            </a:r>
            <a:endParaRPr kumimoji="1" lang="ja-JP" altLang="en-US" sz="3600" dirty="0"/>
          </a:p>
        </p:txBody>
      </p:sp>
      <p:sp>
        <p:nvSpPr>
          <p:cNvPr id="39" name="フローチャート : 結合子 38"/>
          <p:cNvSpPr/>
          <p:nvPr/>
        </p:nvSpPr>
        <p:spPr>
          <a:xfrm flipH="1">
            <a:off x="606724" y="4299224"/>
            <a:ext cx="86381" cy="98612"/>
          </a:xfrm>
          <a:prstGeom prst="flowChartConnector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58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/>
      <p:bldP spid="7" grpId="0" uiExpand="1"/>
      <p:bldP spid="8" grpId="0" uiExpand="1"/>
      <p:bldP spid="17" grpId="0" animBg="1"/>
      <p:bldP spid="22" grpId="0" uiExpand="1"/>
      <p:bldP spid="32" grpId="0"/>
      <p:bldP spid="33" grpId="0"/>
      <p:bldP spid="35" grpId="0" uiExpand="1" build="p"/>
      <p:bldP spid="36" grpId="0" animBg="1"/>
      <p:bldP spid="34" grpId="0" animBg="1"/>
      <p:bldP spid="37" grpId="0" animBg="1"/>
      <p:bldP spid="38" grpId="0" uiExpand="1"/>
      <p:bldP spid="3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0746" y="78667"/>
            <a:ext cx="8813727" cy="974069"/>
          </a:xfrm>
        </p:spPr>
        <p:txBody>
          <a:bodyPr>
            <a:noAutofit/>
          </a:bodyPr>
          <a:lstStyle/>
          <a:p>
            <a:pPr algn="l"/>
            <a:r>
              <a:rPr lang="ja-JP" altLang="en-US" sz="3200" dirty="0" smtClean="0"/>
              <a:t>対角線が中点で交わる四角形は、平行四辺形になるのだろうか</a:t>
            </a:r>
            <a:r>
              <a:rPr kumimoji="1" lang="ja-JP" altLang="en-US" sz="3200" dirty="0" smtClean="0"/>
              <a:t>。四角形</a:t>
            </a:r>
            <a:r>
              <a:rPr kumimoji="1" lang="en-US" altLang="ja-JP" sz="3200" dirty="0" smtClean="0"/>
              <a:t>ABCD</a:t>
            </a:r>
            <a:r>
              <a:rPr kumimoji="1" lang="ja-JP" altLang="en-US" sz="3200" dirty="0" smtClean="0"/>
              <a:t>で考えてみよう。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342" y="5420837"/>
            <a:ext cx="1104016" cy="1180087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>
                <a:solidFill>
                  <a:srgbClr val="0070C0"/>
                </a:solidFill>
              </a:rPr>
              <a:t>仮定</a:t>
            </a: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>
                <a:solidFill>
                  <a:srgbClr val="FF0000"/>
                </a:solidFill>
              </a:rPr>
              <a:t>結論　</a:t>
            </a:r>
            <a:endParaRPr kumimoji="1" lang="ja-JP" altLang="en-US" dirty="0"/>
          </a:p>
        </p:txBody>
      </p:sp>
      <p:sp>
        <p:nvSpPr>
          <p:cNvPr id="4" name="平行四辺形 3"/>
          <p:cNvSpPr/>
          <p:nvPr/>
        </p:nvSpPr>
        <p:spPr>
          <a:xfrm>
            <a:off x="554401" y="2020034"/>
            <a:ext cx="3456384" cy="2191161"/>
          </a:xfrm>
          <a:prstGeom prst="parallelogra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 rot="16200000">
            <a:off x="1926586" y="4026526"/>
            <a:ext cx="352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▼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 rot="11786046">
            <a:off x="629151" y="2823033"/>
            <a:ext cx="3901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▼</a:t>
            </a:r>
            <a:endParaRPr kumimoji="1" lang="en-US" altLang="ja-JP" sz="1600" dirty="0" smtClean="0">
              <a:solidFill>
                <a:srgbClr val="FF0000"/>
              </a:solidFill>
            </a:endParaRPr>
          </a:p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▼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 rot="11786046">
            <a:off x="3547228" y="2823226"/>
            <a:ext cx="388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▼</a:t>
            </a:r>
            <a:endParaRPr kumimoji="1" lang="en-US" altLang="ja-JP" sz="1600" dirty="0" smtClean="0">
              <a:solidFill>
                <a:srgbClr val="FF0000"/>
              </a:solidFill>
            </a:endParaRPr>
          </a:p>
          <a:p>
            <a:r>
              <a:rPr kumimoji="1" lang="ja-JP" altLang="en-US" sz="1600" dirty="0" smtClean="0">
                <a:solidFill>
                  <a:srgbClr val="FF0000"/>
                </a:solidFill>
              </a:rPr>
              <a:t>▼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486436" y="3888029"/>
            <a:ext cx="467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C</a:t>
            </a:r>
            <a:endParaRPr kumimoji="1" lang="ja-JP" altLang="en-US" sz="3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3589" y="3888028"/>
            <a:ext cx="390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22" name="テキスト ボックス 21"/>
          <p:cNvSpPr txBox="1"/>
          <p:nvPr/>
        </p:nvSpPr>
        <p:spPr>
          <a:xfrm rot="16200000">
            <a:off x="2323795" y="182156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▼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93106" y="1567652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971981" y="1597805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D</a:t>
            </a:r>
            <a:endParaRPr kumimoji="1" lang="ja-JP" altLang="en-US" sz="3600" dirty="0"/>
          </a:p>
        </p:txBody>
      </p:sp>
      <p:sp>
        <p:nvSpPr>
          <p:cNvPr id="32" name="正方形/長方形 31"/>
          <p:cNvSpPr/>
          <p:nvPr/>
        </p:nvSpPr>
        <p:spPr>
          <a:xfrm>
            <a:off x="1025256" y="6019084"/>
            <a:ext cx="33123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altLang="ja-JP" sz="3200" dirty="0">
                <a:solidFill>
                  <a:srgbClr val="FF0000"/>
                </a:solidFill>
              </a:rPr>
              <a:t>AB</a:t>
            </a:r>
            <a:r>
              <a:rPr lang="ja-JP" altLang="en-US" sz="3200" dirty="0">
                <a:solidFill>
                  <a:srgbClr val="FF0000"/>
                </a:solidFill>
              </a:rPr>
              <a:t>∥</a:t>
            </a:r>
            <a:r>
              <a:rPr lang="en-US" altLang="ja-JP" sz="3200" dirty="0">
                <a:solidFill>
                  <a:srgbClr val="FF0000"/>
                </a:solidFill>
              </a:rPr>
              <a:t>CD</a:t>
            </a:r>
            <a:r>
              <a:rPr lang="ja-JP" altLang="en-US" sz="3200" dirty="0" err="1">
                <a:solidFill>
                  <a:srgbClr val="FF0000"/>
                </a:solidFill>
              </a:rPr>
              <a:t>、</a:t>
            </a:r>
            <a:r>
              <a:rPr lang="en-US" altLang="ja-JP" sz="3200" dirty="0">
                <a:solidFill>
                  <a:srgbClr val="FF0000"/>
                </a:solidFill>
              </a:rPr>
              <a:t>AD</a:t>
            </a:r>
            <a:r>
              <a:rPr lang="ja-JP" altLang="en-US" sz="3200" dirty="0">
                <a:solidFill>
                  <a:srgbClr val="FF0000"/>
                </a:solidFill>
              </a:rPr>
              <a:t>∥</a:t>
            </a:r>
            <a:r>
              <a:rPr lang="en-US" altLang="ja-JP" sz="3200" dirty="0">
                <a:solidFill>
                  <a:srgbClr val="FF0000"/>
                </a:solidFill>
              </a:rPr>
              <a:t>BC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1094033" y="5434309"/>
            <a:ext cx="30132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altLang="ja-JP" sz="3200" dirty="0" smtClean="0">
                <a:solidFill>
                  <a:srgbClr val="0070C0"/>
                </a:solidFill>
              </a:rPr>
              <a:t>AO=CO</a:t>
            </a:r>
            <a:r>
              <a:rPr lang="ja-JP" altLang="en-US" sz="3200" dirty="0" err="1" smtClean="0">
                <a:solidFill>
                  <a:srgbClr val="0070C0"/>
                </a:solidFill>
              </a:rPr>
              <a:t>、</a:t>
            </a:r>
            <a:r>
              <a:rPr lang="en-US" altLang="ja-JP" sz="3200" dirty="0" smtClean="0">
                <a:solidFill>
                  <a:srgbClr val="0070C0"/>
                </a:solidFill>
              </a:rPr>
              <a:t>BO=DO</a:t>
            </a:r>
            <a:endParaRPr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445308" y="1075010"/>
            <a:ext cx="470362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△</a:t>
            </a:r>
            <a:r>
              <a:rPr lang="en-US" altLang="ja-JP" sz="2400" dirty="0" smtClean="0"/>
              <a:t>ABO</a:t>
            </a:r>
            <a:r>
              <a:rPr lang="ja-JP" altLang="en-US" sz="2400" dirty="0" smtClean="0"/>
              <a:t>と△</a:t>
            </a:r>
            <a:r>
              <a:rPr lang="en-US" altLang="ja-JP" sz="2400" dirty="0" smtClean="0"/>
              <a:t>CDO</a:t>
            </a:r>
            <a:r>
              <a:rPr lang="ja-JP" altLang="en-US" sz="2400" dirty="0" smtClean="0"/>
              <a:t>において</a:t>
            </a:r>
            <a:endParaRPr lang="en-US" altLang="ja-JP" sz="2400" dirty="0" smtClean="0"/>
          </a:p>
          <a:p>
            <a:r>
              <a:rPr lang="ja-JP" altLang="en-US" sz="2400" dirty="0" smtClean="0"/>
              <a:t>仮定より</a:t>
            </a:r>
            <a:endParaRPr lang="en-US" altLang="ja-JP" sz="2400" dirty="0" smtClean="0"/>
          </a:p>
          <a:p>
            <a:r>
              <a:rPr lang="en-US" altLang="ja-JP" sz="2400" dirty="0" smtClean="0">
                <a:solidFill>
                  <a:srgbClr val="0070C0"/>
                </a:solidFill>
              </a:rPr>
              <a:t>AO=CO</a:t>
            </a:r>
            <a:r>
              <a:rPr lang="ja-JP" altLang="en-US" sz="2400" dirty="0" smtClean="0"/>
              <a:t>・・・①</a:t>
            </a:r>
            <a:endParaRPr lang="en-US" altLang="ja-JP" sz="2400" dirty="0" smtClean="0"/>
          </a:p>
          <a:p>
            <a:r>
              <a:rPr lang="en-US" altLang="ja-JP" sz="2400" dirty="0" smtClean="0">
                <a:solidFill>
                  <a:srgbClr val="0070C0"/>
                </a:solidFill>
              </a:rPr>
              <a:t>BO=DO</a:t>
            </a:r>
            <a:r>
              <a:rPr lang="ja-JP" altLang="en-US" sz="2400" dirty="0" smtClean="0"/>
              <a:t>・・・②</a:t>
            </a:r>
            <a:endParaRPr lang="en-US" altLang="ja-JP" sz="2400" dirty="0" smtClean="0"/>
          </a:p>
          <a:p>
            <a:r>
              <a:rPr lang="ja-JP" altLang="en-US" sz="2400" dirty="0"/>
              <a:t>対頂角</a:t>
            </a:r>
            <a:r>
              <a:rPr lang="ja-JP" altLang="en-US" sz="2400" dirty="0" smtClean="0"/>
              <a:t>なので</a:t>
            </a:r>
            <a:endParaRPr lang="en-US" altLang="ja-JP" sz="2400" dirty="0" smtClean="0"/>
          </a:p>
          <a:p>
            <a:r>
              <a:rPr lang="ja-JP" altLang="en-US" sz="2400" dirty="0" smtClean="0"/>
              <a:t>∠</a:t>
            </a:r>
            <a:r>
              <a:rPr lang="en-US" altLang="ja-JP" sz="2400" dirty="0" smtClean="0"/>
              <a:t>AOB</a:t>
            </a:r>
            <a:r>
              <a:rPr lang="ja-JP" altLang="en-US" sz="2400" dirty="0" smtClean="0"/>
              <a:t>＝∠</a:t>
            </a:r>
            <a:r>
              <a:rPr lang="en-US" altLang="ja-JP" sz="2400" dirty="0" smtClean="0"/>
              <a:t>COD</a:t>
            </a:r>
            <a:r>
              <a:rPr lang="ja-JP" altLang="en-US" sz="2400" dirty="0" smtClean="0"/>
              <a:t>・・・③</a:t>
            </a:r>
            <a:endParaRPr lang="en-US" altLang="ja-JP" sz="2400" dirty="0" smtClean="0"/>
          </a:p>
          <a:p>
            <a:r>
              <a:rPr lang="ja-JP" altLang="en-US" sz="2400" dirty="0" smtClean="0"/>
              <a:t>①、②、③より</a:t>
            </a:r>
            <a:endParaRPr lang="en-US" altLang="ja-JP" sz="2400" dirty="0" smtClean="0"/>
          </a:p>
          <a:p>
            <a:r>
              <a:rPr lang="ja-JP" altLang="en-US" sz="2400" dirty="0"/>
              <a:t>２組の辺とその間の角がそれぞれ</a:t>
            </a:r>
            <a:r>
              <a:rPr lang="ja-JP" altLang="en-US" sz="2400" dirty="0" smtClean="0"/>
              <a:t>等しいので</a:t>
            </a:r>
            <a:endParaRPr lang="en-US" altLang="ja-JP" sz="2400" dirty="0" smtClean="0"/>
          </a:p>
          <a:p>
            <a:r>
              <a:rPr lang="ja-JP" altLang="en-US" sz="2400" dirty="0"/>
              <a:t>△</a:t>
            </a:r>
            <a:r>
              <a:rPr lang="en-US" altLang="ja-JP" sz="2400" dirty="0" smtClean="0"/>
              <a:t>ABO</a:t>
            </a:r>
            <a:r>
              <a:rPr lang="ja-JP" altLang="en-US" sz="2400" dirty="0" smtClean="0"/>
              <a:t>≡△</a:t>
            </a:r>
            <a:r>
              <a:rPr lang="en-US" altLang="ja-JP" sz="2400" dirty="0" smtClean="0"/>
              <a:t>CDO</a:t>
            </a:r>
          </a:p>
          <a:p>
            <a:r>
              <a:rPr lang="ja-JP" altLang="en-US" sz="2400" dirty="0" smtClean="0"/>
              <a:t>合同な図形の対応</a:t>
            </a:r>
            <a:r>
              <a:rPr lang="ja-JP" altLang="en-US" sz="2400" dirty="0"/>
              <a:t>する</a:t>
            </a:r>
            <a:r>
              <a:rPr lang="ja-JP" altLang="en-US" sz="2400" dirty="0" smtClean="0"/>
              <a:t>角は等しいので∠</a:t>
            </a:r>
            <a:r>
              <a:rPr lang="en-US" altLang="ja-JP" sz="2400" dirty="0" smtClean="0"/>
              <a:t>BAO=∠DCO</a:t>
            </a:r>
          </a:p>
          <a:p>
            <a:r>
              <a:rPr lang="ja-JP" altLang="en-US" sz="2400" dirty="0"/>
              <a:t>錯角が等しく</a:t>
            </a:r>
            <a:r>
              <a:rPr lang="ja-JP" altLang="en-US" sz="2400" dirty="0" smtClean="0"/>
              <a:t>なり</a:t>
            </a:r>
            <a:r>
              <a:rPr lang="en-US" altLang="ja-JP" sz="2400" dirty="0">
                <a:solidFill>
                  <a:srgbClr val="FF0000"/>
                </a:solidFill>
              </a:rPr>
              <a:t>AB</a:t>
            </a:r>
            <a:r>
              <a:rPr lang="ja-JP" altLang="en-US" sz="2400" dirty="0">
                <a:solidFill>
                  <a:srgbClr val="FF0000"/>
                </a:solidFill>
              </a:rPr>
              <a:t>∥</a:t>
            </a:r>
            <a:r>
              <a:rPr lang="en-US" altLang="ja-JP" sz="2400" dirty="0" smtClean="0">
                <a:solidFill>
                  <a:srgbClr val="FF0000"/>
                </a:solidFill>
              </a:rPr>
              <a:t>CD</a:t>
            </a:r>
          </a:p>
          <a:p>
            <a:pPr lvl="0"/>
            <a:r>
              <a:rPr lang="ja-JP" altLang="en-US" sz="2400" dirty="0"/>
              <a:t>同様</a:t>
            </a:r>
            <a:r>
              <a:rPr lang="ja-JP" altLang="en-US" sz="2400" dirty="0" smtClean="0"/>
              <a:t>に</a:t>
            </a:r>
            <a:r>
              <a:rPr lang="en-US" altLang="ja-JP" sz="2400" dirty="0">
                <a:solidFill>
                  <a:srgbClr val="FF0000"/>
                </a:solidFill>
              </a:rPr>
              <a:t>AD</a:t>
            </a:r>
            <a:r>
              <a:rPr lang="ja-JP" altLang="en-US" sz="2400" dirty="0">
                <a:solidFill>
                  <a:srgbClr val="FF0000"/>
                </a:solidFill>
              </a:rPr>
              <a:t>∥</a:t>
            </a:r>
            <a:r>
              <a:rPr lang="en-US" altLang="ja-JP" sz="2400" dirty="0" smtClean="0">
                <a:solidFill>
                  <a:srgbClr val="FF0000"/>
                </a:solidFill>
              </a:rPr>
              <a:t>BC</a:t>
            </a:r>
          </a:p>
          <a:p>
            <a:pPr lvl="0"/>
            <a:r>
              <a:rPr lang="ja-JP" altLang="en-US" sz="2400" dirty="0" smtClean="0"/>
              <a:t>よって四角形</a:t>
            </a:r>
            <a:r>
              <a:rPr lang="en-US" altLang="ja-JP" sz="2400" dirty="0" smtClean="0"/>
              <a:t>ABCD</a:t>
            </a:r>
            <a:r>
              <a:rPr lang="ja-JP" altLang="en-US" sz="2400" dirty="0" smtClean="0"/>
              <a:t>は平行四辺形</a:t>
            </a:r>
            <a:endParaRPr lang="en-US" altLang="ja-JP" sz="2400" dirty="0"/>
          </a:p>
        </p:txBody>
      </p:sp>
      <p:cxnSp>
        <p:nvCxnSpPr>
          <p:cNvPr id="13" name="直線コネクタ 12"/>
          <p:cNvCxnSpPr/>
          <p:nvPr/>
        </p:nvCxnSpPr>
        <p:spPr>
          <a:xfrm flipH="1">
            <a:off x="554401" y="2020034"/>
            <a:ext cx="3456385" cy="219116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2048997" y="3081649"/>
            <a:ext cx="467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dirty="0" smtClean="0"/>
              <a:t>O</a:t>
            </a:r>
            <a:endParaRPr kumimoji="1" lang="ja-JP" altLang="en-US" sz="3600" dirty="0"/>
          </a:p>
        </p:txBody>
      </p:sp>
      <p:cxnSp>
        <p:nvCxnSpPr>
          <p:cNvPr id="25" name="直線コネクタ 24"/>
          <p:cNvCxnSpPr/>
          <p:nvPr/>
        </p:nvCxnSpPr>
        <p:spPr>
          <a:xfrm flipH="1" flipV="1">
            <a:off x="1094033" y="2020034"/>
            <a:ext cx="2378416" cy="219115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3059832" y="2492896"/>
            <a:ext cx="72008" cy="143447"/>
          </a:xfrm>
          <a:prstGeom prst="line">
            <a:avLst/>
          </a:prstGeom>
          <a:ln w="76200" cmpd="dbl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1511660" y="3523889"/>
            <a:ext cx="72008" cy="143447"/>
          </a:xfrm>
          <a:prstGeom prst="line">
            <a:avLst/>
          </a:prstGeom>
          <a:ln w="76200" cmpd="dbl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V="1">
            <a:off x="1583668" y="2492896"/>
            <a:ext cx="155720" cy="95875"/>
          </a:xfrm>
          <a:prstGeom prst="line">
            <a:avLst/>
          </a:prstGeom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V="1">
            <a:off x="2728634" y="3523889"/>
            <a:ext cx="155720" cy="95875"/>
          </a:xfrm>
          <a:prstGeom prst="line">
            <a:avLst/>
          </a:prstGeom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01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/>
      <p:bldP spid="7" grpId="0" uiExpand="1"/>
      <p:bldP spid="8" grpId="0" uiExpand="1"/>
      <p:bldP spid="22" grpId="0" uiExpand="1"/>
      <p:bldP spid="32" grpId="0"/>
      <p:bldP spid="33" grpId="0"/>
      <p:bldP spid="3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xcel-template.up.seesaa.net/image/1-4b09d-76e5b.jpg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02" t="10491" r="4796" b="30705"/>
          <a:stretch/>
        </p:blipFill>
        <p:spPr bwMode="auto">
          <a:xfrm>
            <a:off x="0" y="559558"/>
            <a:ext cx="4622244" cy="6082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432048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この四角形は平行四辺形だろうか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54005" y="805014"/>
            <a:ext cx="4698515" cy="609329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AC</a:t>
            </a:r>
            <a:r>
              <a:rPr kumimoji="1" lang="ja-JP" altLang="en-US" dirty="0" smtClean="0"/>
              <a:t>に補助線を引く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△</a:t>
            </a:r>
            <a:r>
              <a:rPr kumimoji="1" lang="en-US" altLang="ja-JP" dirty="0" smtClean="0"/>
              <a:t>ABC</a:t>
            </a:r>
            <a:r>
              <a:rPr kumimoji="1" lang="ja-JP" altLang="en-US" dirty="0" smtClean="0"/>
              <a:t>と△</a:t>
            </a:r>
            <a:r>
              <a:rPr kumimoji="1" lang="en-US" altLang="ja-JP" dirty="0" smtClean="0"/>
              <a:t>CDA</a:t>
            </a:r>
            <a:r>
              <a:rPr kumimoji="1" lang="ja-JP" altLang="en-US" dirty="0" smtClean="0"/>
              <a:t>において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仮定</a:t>
            </a:r>
            <a:r>
              <a:rPr lang="ja-JP" altLang="en-US" dirty="0" smtClean="0"/>
              <a:t>より</a:t>
            </a:r>
            <a:r>
              <a:rPr kumimoji="1" lang="en-US" altLang="ja-JP" dirty="0" smtClean="0"/>
              <a:t>AD=BC</a:t>
            </a:r>
            <a:r>
              <a:rPr kumimoji="1" lang="ja-JP" altLang="en-US" dirty="0" smtClean="0"/>
              <a:t>・・・①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錯角</a:t>
            </a:r>
            <a:r>
              <a:rPr lang="ja-JP" altLang="en-US" dirty="0" smtClean="0"/>
              <a:t>なので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∠</a:t>
            </a:r>
            <a:r>
              <a:rPr lang="en-US" altLang="ja-JP" dirty="0" smtClean="0"/>
              <a:t>ACB</a:t>
            </a:r>
            <a:r>
              <a:rPr lang="ja-JP" altLang="en-US" dirty="0" smtClean="0"/>
              <a:t>＝∠</a:t>
            </a:r>
            <a:r>
              <a:rPr lang="en-US" altLang="ja-JP" dirty="0" smtClean="0"/>
              <a:t>CAD</a:t>
            </a:r>
            <a:r>
              <a:rPr lang="ja-JP" altLang="en-US" dirty="0" smtClean="0"/>
              <a:t>・・・②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 smtClean="0"/>
              <a:t>AC</a:t>
            </a:r>
            <a:r>
              <a:rPr kumimoji="1" lang="ja-JP" altLang="en-US" dirty="0" smtClean="0"/>
              <a:t>は共通・・・③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①、②、③より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/>
              <a:t>2</a:t>
            </a:r>
            <a:r>
              <a:rPr kumimoji="1" lang="ja-JP" altLang="en-US" dirty="0"/>
              <a:t>組の辺とその間の角がそれぞれ等しい</a:t>
            </a:r>
            <a:r>
              <a:rPr kumimoji="1" lang="ja-JP" altLang="en-US" dirty="0" smtClean="0"/>
              <a:t>ので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△</a:t>
            </a:r>
            <a:r>
              <a:rPr lang="en-US" altLang="ja-JP" dirty="0" smtClean="0"/>
              <a:t>ABC</a:t>
            </a:r>
            <a:r>
              <a:rPr lang="ja-JP" altLang="en-US" dirty="0" smtClean="0"/>
              <a:t>≡△</a:t>
            </a:r>
            <a:r>
              <a:rPr lang="en-US" altLang="ja-JP" dirty="0" smtClean="0"/>
              <a:t>CDA</a:t>
            </a:r>
          </a:p>
          <a:p>
            <a:pPr marL="0" indent="0">
              <a:buNone/>
            </a:pPr>
            <a:r>
              <a:rPr kumimoji="1" lang="ja-JP" altLang="en-US" dirty="0"/>
              <a:t>合同な図形</a:t>
            </a:r>
            <a:r>
              <a:rPr kumimoji="1" lang="ja-JP" altLang="en-US" dirty="0" smtClean="0"/>
              <a:t>の対応する辺は等しいので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AB=CD</a:t>
            </a:r>
          </a:p>
          <a:p>
            <a:pPr marL="0" indent="0">
              <a:buNone/>
            </a:pPr>
            <a:r>
              <a:rPr kumimoji="1" lang="ja-JP" altLang="en-US" dirty="0"/>
              <a:t>よって、</a:t>
            </a:r>
            <a:r>
              <a:rPr kumimoji="1" lang="en-US" altLang="ja-JP" dirty="0"/>
              <a:t>2</a:t>
            </a:r>
            <a:r>
              <a:rPr kumimoji="1" lang="ja-JP" altLang="en-US" dirty="0"/>
              <a:t>組の向いあう辺</a:t>
            </a:r>
            <a:r>
              <a:rPr kumimoji="1" lang="ja-JP" altLang="en-US" dirty="0" smtClean="0"/>
              <a:t>が等しいので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四</a:t>
            </a:r>
            <a:r>
              <a:rPr lang="ja-JP" altLang="en-US" dirty="0" smtClean="0"/>
              <a:t>角形</a:t>
            </a:r>
            <a:r>
              <a:rPr lang="en-US" altLang="ja-JP" dirty="0" smtClean="0"/>
              <a:t>ABCD</a:t>
            </a:r>
            <a:r>
              <a:rPr lang="ja-JP" altLang="en-US" dirty="0" smtClean="0"/>
              <a:t>は平行四辺形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1115616" y="1772816"/>
            <a:ext cx="30963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323528" y="3689361"/>
            <a:ext cx="309634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H="1">
            <a:off x="323528" y="1772816"/>
            <a:ext cx="792088" cy="1916545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>
            <a:off x="3419872" y="1772816"/>
            <a:ext cx="792088" cy="1916545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2555776" y="1672403"/>
            <a:ext cx="0" cy="143447"/>
          </a:xfrm>
          <a:prstGeom prst="line">
            <a:avLst/>
          </a:prstGeom>
          <a:ln w="76200" cmpd="dbl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1891267" y="3617637"/>
            <a:ext cx="0" cy="143447"/>
          </a:xfrm>
          <a:prstGeom prst="line">
            <a:avLst/>
          </a:prstGeom>
          <a:ln w="76200" cmpd="dbl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 rot="16200000">
            <a:off x="2666355" y="1618927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0070C0"/>
                </a:solidFill>
              </a:rPr>
              <a:t>▼</a:t>
            </a:r>
            <a:endParaRPr kumimoji="1" lang="ja-JP" altLang="en-US" sz="1400" dirty="0">
              <a:solidFill>
                <a:srgbClr val="0070C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 rot="16200000">
            <a:off x="1944355" y="3515673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0070C0"/>
                </a:solidFill>
              </a:rPr>
              <a:t>▼</a:t>
            </a:r>
            <a:endParaRPr kumimoji="1" lang="ja-JP" altLang="en-US" sz="1400" dirty="0">
              <a:solidFill>
                <a:srgbClr val="0070C0"/>
              </a:solidFill>
            </a:endParaRPr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119132" y="5160486"/>
            <a:ext cx="1104016" cy="11800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mtClean="0">
                <a:solidFill>
                  <a:srgbClr val="0070C0"/>
                </a:solidFill>
              </a:rPr>
              <a:t>仮定</a:t>
            </a:r>
            <a:r>
              <a:rPr lang="ja-JP" altLang="en-US" smtClean="0"/>
              <a:t>　</a:t>
            </a:r>
            <a:endParaRPr lang="en-US" altLang="ja-JP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mtClean="0">
                <a:solidFill>
                  <a:srgbClr val="FF0000"/>
                </a:solidFill>
              </a:rPr>
              <a:t>結論　</a:t>
            </a:r>
            <a:endParaRPr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1106046" y="5758733"/>
            <a:ext cx="33123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altLang="ja-JP" sz="3200" dirty="0">
                <a:solidFill>
                  <a:srgbClr val="FF0000"/>
                </a:solidFill>
              </a:rPr>
              <a:t>AB</a:t>
            </a:r>
            <a:r>
              <a:rPr lang="ja-JP" altLang="en-US" sz="3200" dirty="0">
                <a:solidFill>
                  <a:srgbClr val="FF0000"/>
                </a:solidFill>
              </a:rPr>
              <a:t>∥</a:t>
            </a:r>
            <a:r>
              <a:rPr lang="en-US" altLang="ja-JP" sz="3200" dirty="0">
                <a:solidFill>
                  <a:srgbClr val="FF0000"/>
                </a:solidFill>
              </a:rPr>
              <a:t>CD</a:t>
            </a:r>
            <a:r>
              <a:rPr lang="ja-JP" altLang="en-US" sz="3200" dirty="0" err="1">
                <a:solidFill>
                  <a:srgbClr val="FF0000"/>
                </a:solidFill>
              </a:rPr>
              <a:t>、</a:t>
            </a:r>
            <a:r>
              <a:rPr lang="en-US" altLang="ja-JP" sz="3200" dirty="0">
                <a:solidFill>
                  <a:srgbClr val="FF0000"/>
                </a:solidFill>
              </a:rPr>
              <a:t>AD</a:t>
            </a:r>
            <a:r>
              <a:rPr lang="ja-JP" altLang="en-US" sz="3200" dirty="0">
                <a:solidFill>
                  <a:srgbClr val="FF0000"/>
                </a:solidFill>
              </a:rPr>
              <a:t>∥</a:t>
            </a:r>
            <a:r>
              <a:rPr lang="en-US" altLang="ja-JP" sz="3200" dirty="0">
                <a:solidFill>
                  <a:srgbClr val="FF0000"/>
                </a:solidFill>
              </a:rPr>
              <a:t>BC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1174823" y="5173958"/>
            <a:ext cx="30132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altLang="ja-JP" sz="3200" dirty="0" smtClean="0">
                <a:solidFill>
                  <a:srgbClr val="0070C0"/>
                </a:solidFill>
              </a:rPr>
              <a:t>AD</a:t>
            </a:r>
            <a:r>
              <a:rPr lang="ja-JP" altLang="en-US" sz="3200" dirty="0" smtClean="0">
                <a:solidFill>
                  <a:srgbClr val="0070C0"/>
                </a:solidFill>
              </a:rPr>
              <a:t>∥</a:t>
            </a:r>
            <a:r>
              <a:rPr lang="en-US" altLang="ja-JP" sz="3200" dirty="0" smtClean="0">
                <a:solidFill>
                  <a:srgbClr val="0070C0"/>
                </a:solidFill>
              </a:rPr>
              <a:t>BC</a:t>
            </a:r>
            <a:r>
              <a:rPr lang="ja-JP" altLang="en-US" sz="3200" dirty="0" err="1" smtClean="0">
                <a:solidFill>
                  <a:srgbClr val="0070C0"/>
                </a:solidFill>
              </a:rPr>
              <a:t>、</a:t>
            </a:r>
            <a:r>
              <a:rPr lang="en-US" altLang="ja-JP" sz="3200" dirty="0" smtClean="0">
                <a:solidFill>
                  <a:srgbClr val="0070C0"/>
                </a:solidFill>
              </a:rPr>
              <a:t>AD=BC</a:t>
            </a:r>
            <a:endParaRPr lang="ja-JP" altLang="en-US" sz="3200" dirty="0">
              <a:solidFill>
                <a:srgbClr val="0070C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53679" y="1349237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0" y="3528497"/>
            <a:ext cx="436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419872" y="3458778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C</a:t>
            </a:r>
            <a:endParaRPr kumimoji="1" lang="ja-JP" altLang="en-US" sz="3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185906" y="1449649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D</a:t>
            </a:r>
            <a:endParaRPr kumimoji="1" lang="ja-JP" altLang="en-US" sz="3600" dirty="0"/>
          </a:p>
        </p:txBody>
      </p:sp>
      <p:cxnSp>
        <p:nvCxnSpPr>
          <p:cNvPr id="27" name="直線コネクタ 26"/>
          <p:cNvCxnSpPr/>
          <p:nvPr/>
        </p:nvCxnSpPr>
        <p:spPr>
          <a:xfrm flipH="1" flipV="1">
            <a:off x="1106047" y="1772814"/>
            <a:ext cx="2313825" cy="189674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フローチャート : 結合子 28"/>
          <p:cNvSpPr/>
          <p:nvPr/>
        </p:nvSpPr>
        <p:spPr>
          <a:xfrm flipH="1">
            <a:off x="1403648" y="1832543"/>
            <a:ext cx="86381" cy="98612"/>
          </a:xfrm>
          <a:prstGeom prst="flowChartConnector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70C0"/>
              </a:solidFill>
            </a:endParaRPr>
          </a:p>
        </p:txBody>
      </p:sp>
      <p:sp>
        <p:nvSpPr>
          <p:cNvPr id="30" name="フローチャート : 結合子 29"/>
          <p:cNvSpPr/>
          <p:nvPr/>
        </p:nvSpPr>
        <p:spPr>
          <a:xfrm flipH="1">
            <a:off x="3020690" y="3519025"/>
            <a:ext cx="86381" cy="98612"/>
          </a:xfrm>
          <a:prstGeom prst="flowChartConnector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70C0"/>
              </a:solidFill>
            </a:endParaRPr>
          </a:p>
        </p:txBody>
      </p:sp>
      <p:sp>
        <p:nvSpPr>
          <p:cNvPr id="31" name="フローチャート : 結合子 30"/>
          <p:cNvSpPr/>
          <p:nvPr/>
        </p:nvSpPr>
        <p:spPr>
          <a:xfrm flipH="1">
            <a:off x="2120816" y="2577171"/>
            <a:ext cx="284286" cy="288032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053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9" grpId="0" animBg="1"/>
      <p:bldP spid="30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26327" y="515507"/>
            <a:ext cx="8856984" cy="6267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000" dirty="0"/>
          </a:p>
        </p:txBody>
      </p:sp>
      <p:sp>
        <p:nvSpPr>
          <p:cNvPr id="28" name="平行四辺形 27"/>
          <p:cNvSpPr/>
          <p:nvPr/>
        </p:nvSpPr>
        <p:spPr>
          <a:xfrm>
            <a:off x="408488" y="3459761"/>
            <a:ext cx="1461399" cy="860977"/>
          </a:xfrm>
          <a:prstGeom prst="parallelogram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03141" y="953945"/>
            <a:ext cx="6626397" cy="1080120"/>
          </a:xfrm>
          <a:noFill/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❶　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組の向かいあう辺が、それぞれ平行であるとき（定義）</a:t>
            </a:r>
            <a:endParaRPr kumimoji="1" lang="ja-JP" altLang="en-US" dirty="0"/>
          </a:p>
        </p:txBody>
      </p:sp>
      <p:sp>
        <p:nvSpPr>
          <p:cNvPr id="4" name="平行四辺形 3"/>
          <p:cNvSpPr/>
          <p:nvPr/>
        </p:nvSpPr>
        <p:spPr>
          <a:xfrm>
            <a:off x="482636" y="1071179"/>
            <a:ext cx="1444258" cy="845653"/>
          </a:xfrm>
          <a:prstGeom prst="parallelogram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平行四辺形 26"/>
          <p:cNvSpPr/>
          <p:nvPr/>
        </p:nvSpPr>
        <p:spPr>
          <a:xfrm>
            <a:off x="465495" y="2258155"/>
            <a:ext cx="1461399" cy="860977"/>
          </a:xfrm>
          <a:prstGeom prst="parallelogram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330598" y="121101"/>
            <a:ext cx="4666662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平行四辺形になる条件</a:t>
            </a:r>
            <a:endParaRPr kumimoji="1" lang="ja-JP" altLang="en-US" sz="3600" dirty="0"/>
          </a:p>
        </p:txBody>
      </p:sp>
      <p:cxnSp>
        <p:nvCxnSpPr>
          <p:cNvPr id="18" name="直線コネクタ 17"/>
          <p:cNvCxnSpPr/>
          <p:nvPr/>
        </p:nvCxnSpPr>
        <p:spPr>
          <a:xfrm>
            <a:off x="528235" y="2669434"/>
            <a:ext cx="123580" cy="31640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2312630" y="2091170"/>
            <a:ext cx="65252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❷　</a:t>
            </a:r>
            <a:r>
              <a:rPr lang="ja-JP" altLang="en-US" sz="3200" dirty="0"/>
              <a:t>２</a:t>
            </a:r>
            <a:r>
              <a:rPr kumimoji="1" lang="ja-JP" altLang="en-US" sz="3200" dirty="0" smtClean="0"/>
              <a:t>組の向かいあう辺が、それぞれ等しいとき</a:t>
            </a:r>
            <a:endParaRPr kumimoji="1" lang="ja-JP" altLang="en-US" sz="32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330597" y="3290084"/>
            <a:ext cx="650729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❸</a:t>
            </a:r>
            <a:r>
              <a:rPr kumimoji="1" lang="ja-JP" altLang="en-US" sz="3200" dirty="0" smtClean="0"/>
              <a:t>　</a:t>
            </a:r>
            <a:r>
              <a:rPr lang="ja-JP" altLang="en-US" sz="3200" dirty="0"/>
              <a:t>２</a:t>
            </a:r>
            <a:r>
              <a:rPr kumimoji="1" lang="ja-JP" altLang="en-US" sz="3200" dirty="0" smtClean="0"/>
              <a:t>組の向かいあう角が、それぞれ等しいとき</a:t>
            </a:r>
            <a:endParaRPr kumimoji="1" lang="ja-JP" altLang="en-US" sz="3200" dirty="0"/>
          </a:p>
        </p:txBody>
      </p:sp>
      <p:sp>
        <p:nvSpPr>
          <p:cNvPr id="29" name="平行四辺形 28"/>
          <p:cNvSpPr/>
          <p:nvPr/>
        </p:nvSpPr>
        <p:spPr>
          <a:xfrm>
            <a:off x="356754" y="4656255"/>
            <a:ext cx="1461399" cy="860977"/>
          </a:xfrm>
          <a:prstGeom prst="parallelogram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9" name="直線コネクタ 38"/>
          <p:cNvCxnSpPr/>
          <p:nvPr/>
        </p:nvCxnSpPr>
        <p:spPr>
          <a:xfrm flipV="1">
            <a:off x="398248" y="4673466"/>
            <a:ext cx="1393479" cy="8437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2312629" y="4380054"/>
            <a:ext cx="65252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❹　対角線が、それぞれの</a:t>
            </a:r>
            <a:r>
              <a:rPr lang="ja-JP" altLang="en-US" sz="3200" dirty="0" smtClean="0"/>
              <a:t>中</a:t>
            </a:r>
            <a:r>
              <a:rPr kumimoji="1" lang="ja-JP" altLang="en-US" sz="3200" dirty="0" smtClean="0"/>
              <a:t>点で交わるとき</a:t>
            </a:r>
            <a:endParaRPr kumimoji="1" lang="ja-JP" altLang="en-US" sz="3200" dirty="0"/>
          </a:p>
        </p:txBody>
      </p:sp>
      <p:sp>
        <p:nvSpPr>
          <p:cNvPr id="16" name="フローチャート : 結合子 15"/>
          <p:cNvSpPr/>
          <p:nvPr/>
        </p:nvSpPr>
        <p:spPr>
          <a:xfrm flipH="1">
            <a:off x="463952" y="4165019"/>
            <a:ext cx="64283" cy="81017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ローチャート : 結合子 18"/>
          <p:cNvSpPr/>
          <p:nvPr/>
        </p:nvSpPr>
        <p:spPr>
          <a:xfrm flipH="1">
            <a:off x="1697163" y="3496803"/>
            <a:ext cx="64283" cy="81017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ローチャート : 結合子 23"/>
          <p:cNvSpPr/>
          <p:nvPr/>
        </p:nvSpPr>
        <p:spPr>
          <a:xfrm flipH="1">
            <a:off x="637617" y="3511022"/>
            <a:ext cx="64283" cy="81016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フローチャート : 結合子 24"/>
          <p:cNvSpPr/>
          <p:nvPr/>
        </p:nvSpPr>
        <p:spPr>
          <a:xfrm flipH="1">
            <a:off x="1558265" y="4168209"/>
            <a:ext cx="64283" cy="81016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4" name="直線コネクタ 43"/>
          <p:cNvCxnSpPr/>
          <p:nvPr/>
        </p:nvCxnSpPr>
        <p:spPr>
          <a:xfrm>
            <a:off x="1087454" y="6165304"/>
            <a:ext cx="61790" cy="108012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765794" y="5184042"/>
            <a:ext cx="61790" cy="108012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584136" y="4673465"/>
            <a:ext cx="1038412" cy="8437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H="1">
            <a:off x="827584" y="4855066"/>
            <a:ext cx="91198" cy="142294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1771174" y="2653502"/>
            <a:ext cx="155720" cy="47572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1286041" y="2188649"/>
            <a:ext cx="0" cy="176577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1163948" y="3030843"/>
            <a:ext cx="0" cy="176577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平行四辺形 29"/>
          <p:cNvSpPr/>
          <p:nvPr/>
        </p:nvSpPr>
        <p:spPr>
          <a:xfrm>
            <a:off x="398248" y="5828515"/>
            <a:ext cx="1461399" cy="860977"/>
          </a:xfrm>
          <a:prstGeom prst="parallelogram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0" name="直線コネクタ 39"/>
          <p:cNvCxnSpPr/>
          <p:nvPr/>
        </p:nvCxnSpPr>
        <p:spPr>
          <a:xfrm flipH="1">
            <a:off x="1286041" y="5149760"/>
            <a:ext cx="91198" cy="142294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1377239" y="4872207"/>
            <a:ext cx="61790" cy="108012"/>
          </a:xfrm>
          <a:prstGeom prst="line">
            <a:avLst/>
          </a:prstGeom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1075590" y="6586886"/>
            <a:ext cx="0" cy="176577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1215738" y="5773205"/>
            <a:ext cx="0" cy="176577"/>
          </a:xfrm>
          <a:prstGeom prst="line">
            <a:avLst/>
          </a:prstGeom>
          <a:ln w="76200" cmpd="dbl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 rot="16200000">
            <a:off x="835180" y="5690015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▼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 rot="16200000">
            <a:off x="735017" y="6536674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▼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 rot="16200000">
            <a:off x="975743" y="1778332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▼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 rot="16200000">
            <a:off x="1112180" y="93267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rgbClr val="FF0000"/>
                </a:solidFill>
              </a:rPr>
              <a:t>▼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 rot="11786046">
            <a:off x="1624336" y="1180028"/>
            <a:ext cx="388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▼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▼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 rot="11786046">
            <a:off x="389746" y="1232395"/>
            <a:ext cx="388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▼</a:t>
            </a:r>
            <a:endParaRPr kumimoji="1" lang="en-US" altLang="ja-JP" sz="1400" dirty="0" smtClean="0">
              <a:solidFill>
                <a:srgbClr val="FF0000"/>
              </a:solidFill>
            </a:endParaRPr>
          </a:p>
          <a:p>
            <a:r>
              <a:rPr kumimoji="1" lang="ja-JP" altLang="en-US" sz="1400" dirty="0" smtClean="0">
                <a:solidFill>
                  <a:srgbClr val="FF0000"/>
                </a:solidFill>
              </a:rPr>
              <a:t>▼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330598" y="5626695"/>
            <a:ext cx="65252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❺　１組の向かいあう辺が、等しくて平行であるとき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8159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14300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600" dirty="0" smtClean="0"/>
              <a:t>問４　次のような四角形</a:t>
            </a:r>
            <a:r>
              <a:rPr kumimoji="1" lang="en-US" altLang="ja-JP" sz="3600" dirty="0" smtClean="0"/>
              <a:t>ABCD</a:t>
            </a:r>
            <a:r>
              <a:rPr kumimoji="1" lang="ja-JP" altLang="en-US" sz="3600" dirty="0" smtClean="0"/>
              <a:t>は、平行四辺形であるといえますか。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1340768"/>
            <a:ext cx="9036496" cy="5256584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（１）　∠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＝</a:t>
            </a:r>
            <a:r>
              <a:rPr kumimoji="1" lang="en-US" altLang="ja-JP" dirty="0" smtClean="0"/>
              <a:t>80°</a:t>
            </a:r>
            <a:r>
              <a:rPr kumimoji="1" lang="ja-JP" altLang="en-US" dirty="0" smtClean="0"/>
              <a:t>∠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＝</a:t>
            </a:r>
            <a:r>
              <a:rPr kumimoji="1" lang="en-US" altLang="ja-JP" dirty="0" smtClean="0"/>
              <a:t>100°</a:t>
            </a:r>
            <a:r>
              <a:rPr kumimoji="1" lang="ja-JP" altLang="en-US" dirty="0" smtClean="0"/>
              <a:t>∠</a:t>
            </a:r>
            <a:r>
              <a:rPr kumimoji="1" lang="en-US" altLang="ja-JP" dirty="0" smtClean="0"/>
              <a:t>C</a:t>
            </a:r>
            <a:r>
              <a:rPr kumimoji="1" lang="ja-JP" altLang="en-US" dirty="0" smtClean="0"/>
              <a:t>＝</a:t>
            </a:r>
            <a:r>
              <a:rPr kumimoji="1" lang="en-US" altLang="ja-JP" dirty="0" smtClean="0"/>
              <a:t>80°</a:t>
            </a:r>
            <a:r>
              <a:rPr kumimoji="1" lang="ja-JP" altLang="en-US" dirty="0" smtClean="0"/>
              <a:t>∠</a:t>
            </a:r>
            <a:r>
              <a:rPr kumimoji="1" lang="en-US" altLang="ja-JP" dirty="0" smtClean="0"/>
              <a:t>D</a:t>
            </a:r>
            <a:r>
              <a:rPr kumimoji="1" lang="ja-JP" altLang="en-US" dirty="0" smtClean="0"/>
              <a:t>＝</a:t>
            </a:r>
            <a:r>
              <a:rPr kumimoji="1" lang="en-US" altLang="ja-JP" dirty="0" smtClean="0"/>
              <a:t>100°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（２</a:t>
            </a:r>
            <a:r>
              <a:rPr lang="ja-JP" altLang="en-US" dirty="0" smtClean="0"/>
              <a:t>）　</a:t>
            </a:r>
            <a:r>
              <a:rPr lang="en-US" altLang="ja-JP" dirty="0" smtClean="0"/>
              <a:t>AB</a:t>
            </a:r>
            <a:r>
              <a:rPr lang="ja-JP" altLang="en-US" dirty="0" smtClean="0"/>
              <a:t>＝</a:t>
            </a:r>
            <a:r>
              <a:rPr lang="en-US" altLang="ja-JP" dirty="0" smtClean="0"/>
              <a:t>4㎝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BC</a:t>
            </a:r>
            <a:r>
              <a:rPr lang="ja-JP" altLang="en-US" dirty="0" smtClean="0"/>
              <a:t>＝</a:t>
            </a:r>
            <a:r>
              <a:rPr lang="en-US" altLang="ja-JP" dirty="0" smtClean="0"/>
              <a:t>6㎝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CD</a:t>
            </a:r>
            <a:r>
              <a:rPr lang="ja-JP" altLang="en-US" dirty="0" smtClean="0"/>
              <a:t>＝</a:t>
            </a:r>
            <a:r>
              <a:rPr lang="en-US" altLang="ja-JP" dirty="0" smtClean="0"/>
              <a:t>6㎝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DA</a:t>
            </a:r>
            <a:r>
              <a:rPr lang="ja-JP" altLang="en-US" dirty="0" smtClean="0"/>
              <a:t>＝</a:t>
            </a:r>
            <a:r>
              <a:rPr lang="en-US" altLang="ja-JP" dirty="0" smtClean="0"/>
              <a:t>4㎝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（３</a:t>
            </a:r>
            <a:r>
              <a:rPr kumimoji="1" lang="ja-JP" altLang="en-US" dirty="0" smtClean="0"/>
              <a:t>）　∠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＝</a:t>
            </a:r>
            <a:r>
              <a:rPr kumimoji="1" lang="en-US" altLang="ja-JP" dirty="0" smtClean="0"/>
              <a:t>70°</a:t>
            </a:r>
            <a:r>
              <a:rPr kumimoji="1" lang="ja-JP" altLang="en-US" dirty="0" err="1" smtClean="0"/>
              <a:t>、</a:t>
            </a:r>
            <a:r>
              <a:rPr kumimoji="1" lang="ja-JP" altLang="en-US" dirty="0" smtClean="0"/>
              <a:t>∠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＝</a:t>
            </a:r>
            <a:r>
              <a:rPr kumimoji="1" lang="en-US" altLang="ja-JP" dirty="0" smtClean="0"/>
              <a:t>110°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AD</a:t>
            </a:r>
            <a:r>
              <a:rPr kumimoji="1" lang="ja-JP" altLang="en-US" dirty="0" smtClean="0"/>
              <a:t>＝</a:t>
            </a:r>
            <a:r>
              <a:rPr kumimoji="1" lang="en-US" altLang="ja-JP" dirty="0" smtClean="0"/>
              <a:t>3㎝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BC</a:t>
            </a:r>
            <a:r>
              <a:rPr kumimoji="1" lang="ja-JP" altLang="en-US" dirty="0" smtClean="0"/>
              <a:t>＝</a:t>
            </a:r>
            <a:r>
              <a:rPr kumimoji="1" lang="en-US" altLang="ja-JP" dirty="0" smtClean="0"/>
              <a:t>3㎝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065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問</a:t>
            </a:r>
            <a:r>
              <a:rPr lang="ja-JP" altLang="en-US" sz="3200" dirty="0" smtClean="0"/>
              <a:t>５　　</a:t>
            </a:r>
            <a:r>
              <a:rPr lang="en-US" altLang="ja-JP" sz="3200" dirty="0" smtClean="0"/>
              <a:t>ABCD</a:t>
            </a:r>
            <a:r>
              <a:rPr lang="ja-JP" altLang="en-US" sz="3200" dirty="0" smtClean="0"/>
              <a:t>の辺</a:t>
            </a:r>
            <a:r>
              <a:rPr lang="en-US" altLang="ja-JP" sz="3200" dirty="0" smtClean="0"/>
              <a:t>AD</a:t>
            </a:r>
            <a:r>
              <a:rPr lang="ja-JP" altLang="en-US" sz="3200" dirty="0" err="1" smtClean="0"/>
              <a:t>、</a:t>
            </a:r>
            <a:r>
              <a:rPr lang="en-US" altLang="ja-JP" sz="3200" dirty="0" smtClean="0"/>
              <a:t>BC</a:t>
            </a:r>
            <a:r>
              <a:rPr lang="ja-JP" altLang="en-US" sz="3200" dirty="0" smtClean="0"/>
              <a:t>の中点を、それぞれ</a:t>
            </a:r>
            <a:r>
              <a:rPr lang="en-US" altLang="ja-JP" sz="3200" dirty="0" smtClean="0"/>
              <a:t>M</a:t>
            </a:r>
            <a:r>
              <a:rPr lang="ja-JP" altLang="en-US" sz="3200" dirty="0" err="1" smtClean="0"/>
              <a:t>、</a:t>
            </a:r>
            <a:r>
              <a:rPr lang="en-US" altLang="ja-JP" sz="3200" dirty="0" smtClean="0"/>
              <a:t>N</a:t>
            </a:r>
            <a:r>
              <a:rPr lang="ja-JP" altLang="en-US" sz="3200" dirty="0" smtClean="0"/>
              <a:t>とします。このとき、四角形</a:t>
            </a:r>
            <a:r>
              <a:rPr lang="en-US" altLang="ja-JP" sz="3200" dirty="0" smtClean="0"/>
              <a:t>ANCM</a:t>
            </a:r>
            <a:r>
              <a:rPr lang="ja-JP" altLang="en-US" sz="3200" dirty="0" smtClean="0"/>
              <a:t>は平行四辺形であることを証明しなさい。</a:t>
            </a:r>
            <a:r>
              <a:rPr lang="ja-JP" altLang="en-US" sz="3200" dirty="0" smtClean="0"/>
              <a:t>　</a:t>
            </a:r>
            <a:r>
              <a:rPr kumimoji="1" lang="ja-JP" altLang="en-US" sz="3200" dirty="0" smtClean="0"/>
              <a:t>　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25530" y="1412777"/>
            <a:ext cx="4538958" cy="5256584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平行四辺形 3"/>
          <p:cNvSpPr/>
          <p:nvPr/>
        </p:nvSpPr>
        <p:spPr>
          <a:xfrm>
            <a:off x="1036152" y="208112"/>
            <a:ext cx="432048" cy="288032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平行四辺形 4"/>
          <p:cNvSpPr/>
          <p:nvPr/>
        </p:nvSpPr>
        <p:spPr>
          <a:xfrm>
            <a:off x="539552" y="2361107"/>
            <a:ext cx="3456384" cy="2191161"/>
          </a:xfrm>
          <a:prstGeom prst="parallelogra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471587" y="4229102"/>
            <a:ext cx="467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C</a:t>
            </a:r>
            <a:endParaRPr kumimoji="1" lang="ja-JP" altLang="en-US" sz="3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8740" y="4229101"/>
            <a:ext cx="390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B</a:t>
            </a:r>
            <a:endParaRPr kumimoji="1" lang="ja-JP" altLang="en-US" sz="3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8257" y="1908725"/>
            <a:ext cx="452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A</a:t>
            </a:r>
            <a:endParaRPr kumimoji="1" lang="ja-JP" altLang="en-US" sz="3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57132" y="1938878"/>
            <a:ext cx="468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D</a:t>
            </a:r>
            <a:endParaRPr kumimoji="1" lang="ja-JP" altLang="en-US" sz="3600" dirty="0"/>
          </a:p>
        </p:txBody>
      </p:sp>
      <p:cxnSp>
        <p:nvCxnSpPr>
          <p:cNvPr id="14" name="直線コネクタ 13"/>
          <p:cNvCxnSpPr/>
          <p:nvPr/>
        </p:nvCxnSpPr>
        <p:spPr>
          <a:xfrm>
            <a:off x="2501340" y="2361107"/>
            <a:ext cx="929948" cy="219116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5" idx="3"/>
          </p:cNvCxnSpPr>
          <p:nvPr/>
        </p:nvCxnSpPr>
        <p:spPr>
          <a:xfrm flipH="1" flipV="1">
            <a:off x="1111073" y="2361108"/>
            <a:ext cx="882776" cy="219116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2264991" y="1767305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M</a:t>
            </a:r>
            <a:endParaRPr kumimoji="1" lang="ja-JP" altLang="en-US" sz="36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760253" y="4445796"/>
            <a:ext cx="467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N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27312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3600" dirty="0" smtClean="0"/>
              <a:t>右の図で、点Ｅ、Ｆは、それぞれ　　ＡＢＣＤの対角線ＡＣ上の点で、ＡＥ＝ＣＦである。このとき、四角形ＥＢＦＤは平行四辺形であることを証明しなさい。</a:t>
            </a:r>
            <a:endParaRPr kumimoji="1" lang="ja-JP" altLang="en-US" sz="3600" dirty="0"/>
          </a:p>
        </p:txBody>
      </p:sp>
      <p:sp>
        <p:nvSpPr>
          <p:cNvPr id="4" name="平行四辺形 3"/>
          <p:cNvSpPr/>
          <p:nvPr/>
        </p:nvSpPr>
        <p:spPr>
          <a:xfrm>
            <a:off x="1043608" y="2348880"/>
            <a:ext cx="6552728" cy="3672408"/>
          </a:xfrm>
          <a:prstGeom prst="parallelogram">
            <a:avLst>
              <a:gd name="adj" fmla="val 2975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2123728" y="2348880"/>
            <a:ext cx="4392488" cy="36724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>
            <a:off x="1043608" y="2348880"/>
            <a:ext cx="6552728" cy="367240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3203848" y="2348880"/>
            <a:ext cx="4392488" cy="9361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V="1">
            <a:off x="5400092" y="2348880"/>
            <a:ext cx="2196244" cy="27363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>
            <a:off x="1043608" y="3284984"/>
            <a:ext cx="2160240" cy="27363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V="1">
            <a:off x="1043608" y="5085184"/>
            <a:ext cx="4392488" cy="9361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平行四辺形 42"/>
          <p:cNvSpPr/>
          <p:nvPr/>
        </p:nvSpPr>
        <p:spPr>
          <a:xfrm>
            <a:off x="5940152" y="332656"/>
            <a:ext cx="432048" cy="288032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682582" y="2087270"/>
            <a:ext cx="441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Ａ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2462" y="5759678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Ｂ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596336" y="2022799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Ｄ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516216" y="5759678"/>
            <a:ext cx="450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Ｃ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627784" y="3023374"/>
            <a:ext cx="43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Ｅ</a:t>
            </a:r>
            <a:endParaRPr kumimoji="1" lang="ja-JP" altLang="en-US" sz="2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099399" y="4185084"/>
            <a:ext cx="4732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Ｏ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179519" y="5077002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Ｆ</a:t>
            </a:r>
            <a:endParaRPr kumimoji="1" lang="ja-JP" altLang="en-US" sz="2800" dirty="0"/>
          </a:p>
        </p:txBody>
      </p:sp>
      <p:cxnSp>
        <p:nvCxnSpPr>
          <p:cNvPr id="20" name="直線コネクタ 19"/>
          <p:cNvCxnSpPr/>
          <p:nvPr/>
        </p:nvCxnSpPr>
        <p:spPr>
          <a:xfrm flipV="1">
            <a:off x="2520779" y="2673470"/>
            <a:ext cx="214010" cy="2112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5833147" y="5447619"/>
            <a:ext cx="214010" cy="2112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13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</TotalTime>
  <Words>600</Words>
  <Application>Microsoft Office PowerPoint</Application>
  <PresentationFormat>画面に合わせる (4:3)</PresentationFormat>
  <Paragraphs>147</Paragraphs>
  <Slides>9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​​テーマ</vt:lpstr>
      <vt:lpstr>四角形 ２　平行四辺形になる条件</vt:lpstr>
      <vt:lpstr>２組の向かいあう辺が等しい四角形は、平行四辺形になるのだろうか。四角形ABCDで考えてみよう。</vt:lpstr>
      <vt:lpstr>２組の向かいあう角が等しい四角形は、平行四辺形になるのだろうか。四角形ABCDで考えてみよう。</vt:lpstr>
      <vt:lpstr>対角線が中点で交わる四角形は、平行四辺形になるのだろうか。四角形ABCDで考えてみよう。</vt:lpstr>
      <vt:lpstr>この四角形は平行四辺形だろうか</vt:lpstr>
      <vt:lpstr>PowerPoint プレゼンテーション</vt:lpstr>
      <vt:lpstr>問４　次のような四角形ABCDは、平行四辺形であるといえますか。</vt:lpstr>
      <vt:lpstr>問５　　ABCDの辺AD、BCの中点を、それぞれM、Nとします。このとき、四角形ANCMは平行四辺形であることを証明しなさい。　　</vt:lpstr>
      <vt:lpstr>右の図で、点Ｅ、Ｆは、それぞれ　　ＡＢＣＤの対角線ＡＣ上の点で、ＡＥ＝ＣＦである。このとき、四角形ＥＢＦＤは平行四辺形であることを証明しなさい。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四角形</dc:title>
  <dc:creator>teacher</dc:creator>
  <cp:lastModifiedBy>teacher</cp:lastModifiedBy>
  <cp:revision>77</cp:revision>
  <dcterms:created xsi:type="dcterms:W3CDTF">2013-12-18T22:21:34Z</dcterms:created>
  <dcterms:modified xsi:type="dcterms:W3CDTF">2015-12-18T06:48:41Z</dcterms:modified>
</cp:coreProperties>
</file>