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2" r:id="rId6"/>
    <p:sldId id="264" r:id="rId7"/>
    <p:sldId id="261" r:id="rId8"/>
    <p:sldId id="269" r:id="rId9"/>
    <p:sldId id="270" r:id="rId10"/>
    <p:sldId id="268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9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38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6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7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70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26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2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80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1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11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64DA-7711-47D0-A882-C11150236D03}" type="datetimeFigureOut">
              <a:rPr kumimoji="1" lang="ja-JP" altLang="en-US" smtClean="0"/>
              <a:t>2016/1/23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6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jp/url?sa=i&amp;rct=j&amp;q=&amp;esrc=s&amp;source=images&amp;cd=&amp;cad=rja&amp;uact=8&amp;ved=0ahUKEwjJ7-zSzdfJAhUEJpQKHaLnAQ4QjRwIBw&amp;url=http://diy.ideshokai.com/navi/fs4901165104106.html&amp;psig=AFQjCNFzQCPK1cwSUtge_seHyowWWtmoag&amp;ust=145005383233521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jp/url?sa=i&amp;rct=j&amp;q=&amp;esrc=s&amp;source=images&amp;cd=&amp;cad=rja&amp;uact=8&amp;ved=0ahUKEwi9svL5zdfJAhUBm5QKHekxDmwQjRwIBw&amp;url=http://www.garbagenews.net/archives/1452426.html&amp;psig=AFQjCNE-TouBptzFiWG4dB36INhwmuol1A&amp;ust=145005391268017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jp/url?sa=i&amp;rct=j&amp;q=&amp;esrc=s&amp;source=images&amp;cd=&amp;cad=rja&amp;uact=8&amp;ved=0ahUKEwj68uinz9fJAhVINJQKHRHUBCsQjRwIBw&amp;url=http://www.city.kobe.lg.jp/information/public/online/kids/koutu/baipasu.html&amp;bvm=bv.109910813,d.dGo&amp;psig=AFQjCNFUvKwr9sxZ9rSkvhs-iY1eyql6iQ&amp;ust=145005409550094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.jp/url?sa=i&amp;rct=j&amp;q=&amp;esrc=s&amp;source=images&amp;cd=&amp;cad=rja&amp;uact=8&amp;ved=0ahUKEwiX8PzUztfJAhXLGZQKHd6-CngQjRwIBw&amp;url=http://www.minicar-global.com/product_info.php?products_id%3D16339&amp;bvm=bv.109910813,d.dGo&amp;psig=AFQjCNFUvKwr9sxZ9rSkvhs-iY1eyql6iQ&amp;ust=145005409550094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jp/url?sa=i&amp;rct=j&amp;q=&amp;esrc=s&amp;source=images&amp;cd=&amp;cad=rja&amp;uact=8&amp;ved=0ahUKEwjZyYbG0dfJAhXCH5QKHbhPCVUQjRwIBw&amp;url=http://yaplog.jp/minomusi/archive/2292&amp;bvm=bv.109910813,d.dGo&amp;psig=AFQjCNFwyTgzi70EUsrwX4ZDc5KUOE1bVg&amp;ust=145005482430082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584176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四角形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１　</a:t>
            </a:r>
            <a:r>
              <a:rPr lang="ja-JP" altLang="en-US" sz="6600" dirty="0" smtClean="0"/>
              <a:t>平行</a:t>
            </a:r>
            <a:r>
              <a:rPr lang="ja-JP" altLang="en-US" sz="6600" dirty="0"/>
              <a:t>四辺形の性質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7992888" cy="388843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ねらい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>
                <a:solidFill>
                  <a:schemeClr val="tx1"/>
                </a:solidFill>
              </a:rPr>
              <a:t>平行四辺形</a:t>
            </a:r>
            <a:r>
              <a:rPr lang="ja-JP" altLang="en-US" sz="4800" dirty="0" smtClean="0">
                <a:solidFill>
                  <a:schemeClr val="tx1"/>
                </a:solidFill>
              </a:rPr>
              <a:t>の定義と性質を理解し、定義から導かれた性質を、三角形の合同条件などを使って証明することができる。</a:t>
            </a:r>
            <a:endParaRPr kumimoji="1" lang="en-US" altLang="ja-JP" sz="4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6004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練習問題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785" y="554322"/>
            <a:ext cx="9019215" cy="13681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　　　　　　　で、対角線の交点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を通る直線を、右の図のようにひき、２辺</a:t>
            </a:r>
            <a:r>
              <a:rPr kumimoji="1" lang="en-US" altLang="ja-JP" sz="2800" dirty="0" smtClean="0"/>
              <a:t>AB,CD</a:t>
            </a:r>
            <a:r>
              <a:rPr kumimoji="1" lang="ja-JP" altLang="en-US" sz="2800" dirty="0" smtClean="0"/>
              <a:t>との交点をＰ，Ｑとします。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kumimoji="1" lang="ja-JP" altLang="en-US" sz="2800" dirty="0" smtClean="0"/>
              <a:t>このとき、ＯＰ＝ＯＱとなることを証明しなさい。</a:t>
            </a:r>
            <a:endParaRPr kumimoji="1" lang="ja-JP" altLang="en-US" sz="28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367436" y="472467"/>
            <a:ext cx="1599686" cy="584775"/>
            <a:chOff x="1835696" y="2612446"/>
            <a:chExt cx="1599686" cy="584775"/>
          </a:xfrm>
        </p:grpSpPr>
        <p:sp>
          <p:nvSpPr>
            <p:cNvPr id="9" name="平行四辺形 8"/>
            <p:cNvSpPr/>
            <p:nvPr/>
          </p:nvSpPr>
          <p:spPr>
            <a:xfrm>
              <a:off x="1835696" y="2780928"/>
              <a:ext cx="432048" cy="288032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317768" y="2612446"/>
              <a:ext cx="111761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dirty="0"/>
                <a:t>ABCD</a:t>
              </a:r>
              <a:endParaRPr lang="ja-JP" altLang="en-US" dirty="0"/>
            </a:p>
          </p:txBody>
        </p:sp>
      </p:grpSp>
      <p:sp>
        <p:nvSpPr>
          <p:cNvPr id="31" name="平行四辺形 30"/>
          <p:cNvSpPr/>
          <p:nvPr/>
        </p:nvSpPr>
        <p:spPr>
          <a:xfrm>
            <a:off x="399523" y="2291743"/>
            <a:ext cx="3456384" cy="2191161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331558" y="4159738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711" y="4159737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38228" y="1839361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17103" y="186951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870872" y="3319817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O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99523" y="2526723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P</a:t>
            </a:r>
            <a:endParaRPr kumimoji="1" lang="ja-JP" altLang="en-US" sz="3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68048" y="3492750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Q</a:t>
            </a:r>
            <a:endParaRPr kumimoji="1" lang="ja-JP" altLang="en-US" sz="3600" dirty="0"/>
          </a:p>
        </p:txBody>
      </p:sp>
      <p:cxnSp>
        <p:nvCxnSpPr>
          <p:cNvPr id="49" name="直線コネクタ 48"/>
          <p:cNvCxnSpPr/>
          <p:nvPr/>
        </p:nvCxnSpPr>
        <p:spPr>
          <a:xfrm flipH="1" flipV="1">
            <a:off x="955075" y="2296877"/>
            <a:ext cx="2362496" cy="21860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277694" y="1869514"/>
            <a:ext cx="48663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見通し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OP,OQ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がからむ三角形の合同がいえれば証明できる。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そのため</a:t>
            </a:r>
            <a:r>
              <a:rPr lang="ja-JP" altLang="en-US" sz="2800" dirty="0" smtClean="0">
                <a:solidFill>
                  <a:srgbClr val="FF0000"/>
                </a:solidFill>
              </a:rPr>
              <a:t>に平行四辺形の定義や性質を利用すれば合同がいえそうだ。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/>
              <a:t>△</a:t>
            </a:r>
            <a:r>
              <a:rPr kumimoji="1" lang="en-US" altLang="ja-JP" sz="2800" dirty="0" smtClean="0"/>
              <a:t>AOP</a:t>
            </a:r>
            <a:r>
              <a:rPr kumimoji="1" lang="ja-JP" altLang="en-US" sz="2800" dirty="0" smtClean="0"/>
              <a:t>と△</a:t>
            </a:r>
            <a:r>
              <a:rPr kumimoji="1" lang="en-US" altLang="ja-JP" sz="2800" dirty="0" smtClean="0"/>
              <a:t>COQ</a:t>
            </a:r>
            <a:r>
              <a:rPr kumimoji="1" lang="ja-JP" altLang="en-US" sz="2800" dirty="0" smtClean="0"/>
              <a:t>において・・・</a:t>
            </a:r>
            <a:endParaRPr kumimoji="1" lang="en-US" altLang="ja-JP" sz="2800" dirty="0" smtClean="0"/>
          </a:p>
        </p:txBody>
      </p:sp>
      <p:sp>
        <p:nvSpPr>
          <p:cNvPr id="57" name="フリーフォーム 56"/>
          <p:cNvSpPr/>
          <p:nvPr/>
        </p:nvSpPr>
        <p:spPr>
          <a:xfrm>
            <a:off x="777922" y="2292824"/>
            <a:ext cx="1364777" cy="1105469"/>
          </a:xfrm>
          <a:custGeom>
            <a:avLst/>
            <a:gdLst>
              <a:gd name="connsiteX0" fmla="*/ 163774 w 1364777"/>
              <a:gd name="connsiteY0" fmla="*/ 0 h 1105469"/>
              <a:gd name="connsiteX1" fmla="*/ 1364777 w 1364777"/>
              <a:gd name="connsiteY1" fmla="*/ 1105469 h 1105469"/>
              <a:gd name="connsiteX2" fmla="*/ 0 w 1364777"/>
              <a:gd name="connsiteY2" fmla="*/ 668740 h 1105469"/>
              <a:gd name="connsiteX3" fmla="*/ 163774 w 1364777"/>
              <a:gd name="connsiteY3" fmla="*/ 0 h 110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4777" h="1105469">
                <a:moveTo>
                  <a:pt x="163774" y="0"/>
                </a:moveTo>
                <a:lnTo>
                  <a:pt x="1364777" y="1105469"/>
                </a:lnTo>
                <a:lnTo>
                  <a:pt x="0" y="668740"/>
                </a:lnTo>
                <a:lnTo>
                  <a:pt x="163774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 57"/>
          <p:cNvSpPr/>
          <p:nvPr/>
        </p:nvSpPr>
        <p:spPr>
          <a:xfrm rot="10800000">
            <a:off x="2115530" y="3377435"/>
            <a:ext cx="1364777" cy="1105469"/>
          </a:xfrm>
          <a:custGeom>
            <a:avLst/>
            <a:gdLst>
              <a:gd name="connsiteX0" fmla="*/ 163774 w 1364777"/>
              <a:gd name="connsiteY0" fmla="*/ 0 h 1105469"/>
              <a:gd name="connsiteX1" fmla="*/ 1364777 w 1364777"/>
              <a:gd name="connsiteY1" fmla="*/ 1105469 h 1105469"/>
              <a:gd name="connsiteX2" fmla="*/ 0 w 1364777"/>
              <a:gd name="connsiteY2" fmla="*/ 668740 h 1105469"/>
              <a:gd name="connsiteX3" fmla="*/ 163774 w 1364777"/>
              <a:gd name="connsiteY3" fmla="*/ 0 h 110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4777" h="1105469">
                <a:moveTo>
                  <a:pt x="163774" y="0"/>
                </a:moveTo>
                <a:lnTo>
                  <a:pt x="1364777" y="1105469"/>
                </a:lnTo>
                <a:lnTo>
                  <a:pt x="0" y="668740"/>
                </a:lnTo>
                <a:lnTo>
                  <a:pt x="163774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" name="直線コネクタ 50"/>
          <p:cNvCxnSpPr/>
          <p:nvPr/>
        </p:nvCxnSpPr>
        <p:spPr>
          <a:xfrm flipH="1" flipV="1">
            <a:off x="774936" y="2963863"/>
            <a:ext cx="2705558" cy="8520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98870" y="2296877"/>
            <a:ext cx="3457037" cy="21860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80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uiExpand="1" build="p"/>
      <p:bldP spid="57" grpId="0" animBg="1"/>
      <p:bldP spid="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 descr="http://diy.ideshokai.com/img/4901165104106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98" b="37417"/>
          <a:stretch/>
        </p:blipFill>
        <p:spPr bwMode="auto">
          <a:xfrm>
            <a:off x="-16506" y="1392148"/>
            <a:ext cx="8424937" cy="218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garbagenews.com/img10/gn-20100705-06.jp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0" t="6689" r="15346" b="12330"/>
          <a:stretch/>
        </p:blipFill>
        <p:spPr bwMode="auto">
          <a:xfrm>
            <a:off x="1979712" y="3573016"/>
            <a:ext cx="5877452" cy="3127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身の回りの平行</a:t>
            </a:r>
            <a:r>
              <a:rPr kumimoji="1" lang="ja-JP" altLang="en-US" dirty="0" smtClean="0"/>
              <a:t>四辺形で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思いつくもの</a:t>
            </a:r>
            <a:r>
              <a:rPr lang="ja-JP" altLang="en-US" dirty="0" smtClean="0"/>
              <a:t>をあげて</a:t>
            </a:r>
            <a:r>
              <a:rPr lang="ja-JP" altLang="en-US" dirty="0"/>
              <a:t>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210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Picture 6" descr="http://www.city.kobe.lg.jp/information/public/online/kids/koutu/img/baipasu/photo0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784" y="-819472"/>
            <a:ext cx="6408712" cy="463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minicar-global.com/images/ah2514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217" y="2420888"/>
            <a:ext cx="5957783" cy="446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1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98" name="Picture 2" descr="http://img.yaplog.jp/img/18/pc/m/i/n/minomusi/5/527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488829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1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178696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dirty="0" smtClean="0"/>
              <a:t>平行四辺形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79912" y="188640"/>
            <a:ext cx="4968552" cy="1080120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組の向かい合う辺がそれぞれ平行な四角形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平行四辺形 3"/>
          <p:cNvSpPr/>
          <p:nvPr/>
        </p:nvSpPr>
        <p:spPr>
          <a:xfrm>
            <a:off x="1910300" y="2009502"/>
            <a:ext cx="5760640" cy="36004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 rot="16200000">
            <a:off x="4904857" y="18248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3975449" y="5425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2243863" y="318172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rot="11786046">
            <a:off x="7058056" y="336094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79512" y="1526798"/>
            <a:ext cx="8856984" cy="51845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3178696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dirty="0" smtClean="0"/>
              <a:t>平行四辺形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18236" y="69559"/>
            <a:ext cx="5290696" cy="1080120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組の向かい合う辺がそれ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err="1" smtClean="0">
                <a:solidFill>
                  <a:srgbClr val="FF0000"/>
                </a:solidFill>
              </a:rPr>
              <a:t>ぞれ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平行な四角形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平行四辺形 3"/>
          <p:cNvSpPr/>
          <p:nvPr/>
        </p:nvSpPr>
        <p:spPr>
          <a:xfrm>
            <a:off x="482636" y="2060813"/>
            <a:ext cx="2279824" cy="1410699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平行四辺形 9"/>
          <p:cNvSpPr/>
          <p:nvPr/>
        </p:nvSpPr>
        <p:spPr>
          <a:xfrm>
            <a:off x="482636" y="3645023"/>
            <a:ext cx="2279824" cy="1410699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平行四辺形 10"/>
          <p:cNvSpPr/>
          <p:nvPr/>
        </p:nvSpPr>
        <p:spPr>
          <a:xfrm>
            <a:off x="482636" y="5222856"/>
            <a:ext cx="2279824" cy="1410699"/>
          </a:xfrm>
          <a:prstGeom prst="parallelogram">
            <a:avLst>
              <a:gd name="adj" fmla="val 2887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62460" y="1229619"/>
            <a:ext cx="387798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平行四辺形の性質</a:t>
            </a:r>
            <a:endParaRPr kumimoji="1" lang="ja-JP" altLang="en-US" sz="36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746437" y="1991306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475656" y="3383223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06215" y="2734522"/>
            <a:ext cx="123580" cy="31640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515301" y="2718590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387637" y="2118426"/>
            <a:ext cx="55419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❶　</a:t>
            </a:r>
            <a:r>
              <a:rPr lang="ja-JP" altLang="en-US" sz="3600" dirty="0"/>
              <a:t>２</a:t>
            </a:r>
            <a:r>
              <a:rPr kumimoji="1" lang="ja-JP" altLang="en-US" sz="3600" dirty="0" smtClean="0"/>
              <a:t>組の向かいあう辺は、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　それぞれ等しい。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87636" y="3649061"/>
            <a:ext cx="55419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❷　</a:t>
            </a:r>
            <a:r>
              <a:rPr lang="ja-JP" altLang="en-US" sz="3600" dirty="0"/>
              <a:t>２</a:t>
            </a:r>
            <a:r>
              <a:rPr kumimoji="1" lang="ja-JP" altLang="en-US" sz="3600" dirty="0" smtClean="0"/>
              <a:t>組の向かいあう角は、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　それぞれ等しい。</a:t>
            </a:r>
            <a:endParaRPr kumimoji="1" lang="ja-JP" altLang="en-US" sz="3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14887" y="5328040"/>
            <a:ext cx="5360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❸　対角線は、それぞれの</a:t>
            </a:r>
            <a:endParaRPr kumimoji="1" lang="en-US" altLang="ja-JP" sz="3600" dirty="0" smtClean="0"/>
          </a:p>
          <a:p>
            <a:r>
              <a:rPr lang="ja-JP" altLang="en-US" sz="3600" dirty="0"/>
              <a:t>　中</a:t>
            </a:r>
            <a:r>
              <a:rPr kumimoji="1" lang="ja-JP" altLang="en-US" sz="3600" dirty="0" smtClean="0"/>
              <a:t>点で交わる。</a:t>
            </a:r>
            <a:endParaRPr kumimoji="1" lang="ja-JP" altLang="en-US" sz="3600" dirty="0"/>
          </a:p>
        </p:txBody>
      </p:sp>
      <p:sp>
        <p:nvSpPr>
          <p:cNvPr id="16" name="フローチャート : 結合子 15"/>
          <p:cNvSpPr/>
          <p:nvPr/>
        </p:nvSpPr>
        <p:spPr>
          <a:xfrm flipH="1">
            <a:off x="606215" y="4906674"/>
            <a:ext cx="64283" cy="8101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 flipH="1">
            <a:off x="2606738" y="3717032"/>
            <a:ext cx="64283" cy="8101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 flipH="1">
            <a:off x="899592" y="3725903"/>
            <a:ext cx="64283" cy="8101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 flipH="1">
            <a:off x="2267744" y="4906674"/>
            <a:ext cx="64283" cy="8101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873083" y="5222856"/>
            <a:ext cx="1490481" cy="14106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82636" y="5222856"/>
            <a:ext cx="2279824" cy="14106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087454" y="6165304"/>
            <a:ext cx="61790" cy="10801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2123728" y="5517232"/>
            <a:ext cx="61790" cy="10801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1240442" y="5571238"/>
            <a:ext cx="91198" cy="14229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1835696" y="6146143"/>
            <a:ext cx="91198" cy="14229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6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10" grpId="0" animBg="1"/>
      <p:bldP spid="11" grpId="0" animBg="1"/>
      <p:bldP spid="12" grpId="0" animBg="1"/>
      <p:bldP spid="21" grpId="0"/>
      <p:bldP spid="22" grpId="0"/>
      <p:bldP spid="23" grpId="0"/>
      <p:bldP spid="16" grpId="0" animBg="1"/>
      <p:bldP spid="19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746" y="78667"/>
            <a:ext cx="8813727" cy="144016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❶　なぜ、２組の向いあう辺が平行ならば、２組の向いあう辺が等しくなるのだろう。四角形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で考えてみよう。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042" y="4534360"/>
            <a:ext cx="1104016" cy="11800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仮定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結論　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4401" y="2020034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926586" y="4026526"/>
            <a:ext cx="35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1786046">
            <a:off x="629151" y="2823033"/>
            <a:ext cx="390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3547228" y="2823226"/>
            <a:ext cx="388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553748" y="2025168"/>
            <a:ext cx="3457037" cy="21860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486436" y="388802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589" y="3888028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2" name="フローチャート : 結合子 11"/>
          <p:cNvSpPr/>
          <p:nvPr/>
        </p:nvSpPr>
        <p:spPr>
          <a:xfrm flipH="1">
            <a:off x="688943" y="3888028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 flipH="1">
            <a:off x="3495710" y="2115371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2323795" y="1821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106" y="156765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1981" y="159780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26" name="フローチャート : 結合子 25"/>
          <p:cNvSpPr/>
          <p:nvPr/>
        </p:nvSpPr>
        <p:spPr>
          <a:xfrm flipH="1">
            <a:off x="2145148" y="2971404"/>
            <a:ext cx="284286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268469" y="1936880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774971" y="4122903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741617" y="2756005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49585" y="2732604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109953" y="4534359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0070C0"/>
                </a:solidFill>
              </a:rPr>
              <a:t>AB</a:t>
            </a:r>
            <a:r>
              <a:rPr lang="ja-JP" altLang="en-US" sz="3200" dirty="0">
                <a:solidFill>
                  <a:srgbClr val="0070C0"/>
                </a:solidFill>
              </a:rPr>
              <a:t>∥</a:t>
            </a:r>
            <a:r>
              <a:rPr lang="en-US" altLang="ja-JP" sz="3200" dirty="0">
                <a:solidFill>
                  <a:srgbClr val="0070C0"/>
                </a:solidFill>
              </a:rPr>
              <a:t>CD</a:t>
            </a:r>
            <a:r>
              <a:rPr lang="ja-JP" altLang="en-US" sz="3200" dirty="0" err="1">
                <a:solidFill>
                  <a:srgbClr val="0070C0"/>
                </a:solidFill>
              </a:rPr>
              <a:t>、</a:t>
            </a:r>
            <a:r>
              <a:rPr lang="en-US" altLang="ja-JP" sz="3200" dirty="0">
                <a:solidFill>
                  <a:srgbClr val="0070C0"/>
                </a:solidFill>
              </a:rPr>
              <a:t>AD</a:t>
            </a:r>
            <a:r>
              <a:rPr lang="ja-JP" altLang="en-US" sz="3200" dirty="0">
                <a:solidFill>
                  <a:srgbClr val="0070C0"/>
                </a:solidFill>
              </a:rPr>
              <a:t>∥</a:t>
            </a:r>
            <a:r>
              <a:rPr lang="en-US" altLang="ja-JP" sz="3200" dirty="0">
                <a:solidFill>
                  <a:srgbClr val="0070C0"/>
                </a:solidFill>
              </a:rPr>
              <a:t>BC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109953" y="5104087"/>
            <a:ext cx="3151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FF0000"/>
                </a:solidFill>
              </a:rPr>
              <a:t>AB=CD</a:t>
            </a:r>
            <a:r>
              <a:rPr lang="ja-JP" altLang="en-US" sz="3200" dirty="0" err="1">
                <a:solidFill>
                  <a:srgbClr val="FF0000"/>
                </a:solidFill>
              </a:rPr>
              <a:t>、</a:t>
            </a:r>
            <a:r>
              <a:rPr lang="en-US" altLang="ja-JP" sz="3200" dirty="0">
                <a:solidFill>
                  <a:srgbClr val="FF0000"/>
                </a:solidFill>
              </a:rPr>
              <a:t>AD=BC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78028" y="1217137"/>
            <a:ext cx="44984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BD</a:t>
            </a:r>
            <a:r>
              <a:rPr kumimoji="1" lang="ja-JP" altLang="en-US" sz="2800" dirty="0" smtClean="0"/>
              <a:t>に補助線を引く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△</a:t>
            </a:r>
            <a:r>
              <a:rPr lang="en-US" altLang="ja-JP" sz="2800" dirty="0" smtClean="0"/>
              <a:t>ABD</a:t>
            </a:r>
            <a:r>
              <a:rPr lang="ja-JP" altLang="en-US" sz="2800" dirty="0" smtClean="0"/>
              <a:t>と△</a:t>
            </a:r>
            <a:r>
              <a:rPr lang="en-US" altLang="ja-JP" sz="2800" dirty="0" smtClean="0"/>
              <a:t>CDB</a:t>
            </a:r>
            <a:r>
              <a:rPr lang="ja-JP" altLang="en-US" sz="2800" dirty="0" smtClean="0"/>
              <a:t>において</a:t>
            </a:r>
            <a:endParaRPr lang="en-US" altLang="ja-JP" sz="2800" dirty="0" smtClean="0"/>
          </a:p>
          <a:p>
            <a:r>
              <a:rPr kumimoji="1" lang="ja-JP" altLang="en-US" sz="2800" dirty="0"/>
              <a:t>仮定</a:t>
            </a:r>
            <a:r>
              <a:rPr kumimoji="1" lang="ja-JP" altLang="en-US" sz="2800" dirty="0" smtClean="0"/>
              <a:t>より、錯角なので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∠</a:t>
            </a:r>
            <a:r>
              <a:rPr lang="en-US" altLang="ja-JP" sz="2800" dirty="0" smtClean="0"/>
              <a:t>ADB</a:t>
            </a:r>
            <a:r>
              <a:rPr lang="ja-JP" altLang="en-US" sz="2800" dirty="0" smtClean="0"/>
              <a:t>＝∠</a:t>
            </a:r>
            <a:r>
              <a:rPr lang="en-US" altLang="ja-JP" sz="2800" dirty="0" smtClean="0"/>
              <a:t>CBD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∠</a:t>
            </a:r>
            <a:r>
              <a:rPr kumimoji="1" lang="en-US" altLang="ja-JP" sz="2800" dirty="0" smtClean="0"/>
              <a:t>ABD</a:t>
            </a:r>
            <a:r>
              <a:rPr kumimoji="1" lang="ja-JP" altLang="en-US" sz="2800" dirty="0" smtClean="0"/>
              <a:t>＝∠</a:t>
            </a:r>
            <a:r>
              <a:rPr kumimoji="1" lang="en-US" altLang="ja-JP" sz="2800" dirty="0" smtClean="0"/>
              <a:t>CDB</a:t>
            </a:r>
            <a:r>
              <a:rPr kumimoji="1" lang="ja-JP" altLang="en-US" sz="2800" dirty="0" smtClean="0"/>
              <a:t>・・・②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BD</a:t>
            </a:r>
            <a:r>
              <a:rPr lang="ja-JP" altLang="en-US" sz="2800" dirty="0" smtClean="0"/>
              <a:t>は共通・・・③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①、②、③より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１組の辺とその両端の角がそれぞれ等しいので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△</a:t>
            </a:r>
            <a:r>
              <a:rPr lang="en-US" altLang="ja-JP" sz="2800" dirty="0" smtClean="0"/>
              <a:t>ABD</a:t>
            </a:r>
            <a:r>
              <a:rPr lang="ja-JP" altLang="en-US" sz="2800" dirty="0" smtClean="0"/>
              <a:t>≡△</a:t>
            </a:r>
            <a:r>
              <a:rPr lang="en-US" altLang="ja-JP" sz="2800" dirty="0" smtClean="0"/>
              <a:t>CDB</a:t>
            </a:r>
          </a:p>
          <a:p>
            <a:r>
              <a:rPr lang="ja-JP" altLang="en-US" sz="2800" dirty="0"/>
              <a:t>合同な図形</a:t>
            </a:r>
            <a:r>
              <a:rPr lang="ja-JP" altLang="en-US" sz="2800" dirty="0" smtClean="0"/>
              <a:t>の対応する辺は等しいので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AB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CD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AD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BC</a:t>
            </a:r>
            <a:endParaRPr kumimoji="1" lang="ja-JP" altLang="en-US" sz="2800" dirty="0"/>
          </a:p>
        </p:txBody>
      </p:sp>
      <p:sp>
        <p:nvSpPr>
          <p:cNvPr id="36" name="フローチャート : 結合子 35"/>
          <p:cNvSpPr/>
          <p:nvPr/>
        </p:nvSpPr>
        <p:spPr>
          <a:xfrm flipH="1">
            <a:off x="888875" y="4039094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 : 結合子 36"/>
          <p:cNvSpPr/>
          <p:nvPr/>
        </p:nvSpPr>
        <p:spPr>
          <a:xfrm flipH="1">
            <a:off x="3720032" y="2340436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342375" y="5672882"/>
            <a:ext cx="2919979" cy="11018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800" dirty="0">
                <a:solidFill>
                  <a:prstClr val="black"/>
                </a:solidFill>
              </a:rPr>
              <a:t>平行</a:t>
            </a:r>
            <a:r>
              <a:rPr lang="ja-JP" altLang="en-US" sz="2800" dirty="0" smtClean="0">
                <a:solidFill>
                  <a:prstClr val="black"/>
                </a:solidFill>
              </a:rPr>
              <a:t>四辺形</a:t>
            </a:r>
            <a:r>
              <a:rPr lang="en-US" altLang="ja-JP" sz="3200" dirty="0" smtClean="0">
                <a:solidFill>
                  <a:prstClr val="black"/>
                </a:solidFill>
              </a:rPr>
              <a:t>ABCD</a:t>
            </a:r>
          </a:p>
          <a:p>
            <a:pPr lvl="0">
              <a:spcBef>
                <a:spcPct val="20000"/>
              </a:spcBef>
            </a:pPr>
            <a:r>
              <a:rPr lang="ja-JP" altLang="en-US" sz="2800" dirty="0" smtClean="0">
                <a:solidFill>
                  <a:prstClr val="black"/>
                </a:solidFill>
              </a:rPr>
              <a:t>　　　　　　　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1620552" y="6169836"/>
            <a:ext cx="1599686" cy="584775"/>
            <a:chOff x="1835696" y="2612446"/>
            <a:chExt cx="1599686" cy="584775"/>
          </a:xfrm>
        </p:grpSpPr>
        <p:sp>
          <p:nvSpPr>
            <p:cNvPr id="40" name="平行四辺形 39"/>
            <p:cNvSpPr/>
            <p:nvPr/>
          </p:nvSpPr>
          <p:spPr>
            <a:xfrm>
              <a:off x="1835696" y="2780928"/>
              <a:ext cx="432048" cy="288032"/>
            </a:xfrm>
            <a:prstGeom prst="parallelogram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317768" y="2612446"/>
              <a:ext cx="1117614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3200" dirty="0"/>
                <a:t>ABCD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010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6" grpId="0" animBg="1"/>
      <p:bldP spid="32" grpId="0"/>
      <p:bldP spid="33" grpId="0"/>
      <p:bldP spid="35" grpId="0" uiExpand="1" build="p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746" y="78667"/>
            <a:ext cx="8813727" cy="144016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❷　なぜ、２組の向かいあう辺が平行ならば、２組の向かいあう角が等しくなるのだろう。四角形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で考えてみよう。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042" y="4534360"/>
            <a:ext cx="1104016" cy="11800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仮定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結論　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4401" y="2020034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926586" y="4026526"/>
            <a:ext cx="35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1786046">
            <a:off x="629151" y="2823033"/>
            <a:ext cx="390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3547228" y="2823226"/>
            <a:ext cx="388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553748" y="2025168"/>
            <a:ext cx="3457037" cy="21860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486436" y="388802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589" y="3888028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2" name="フローチャート : 結合子 11"/>
          <p:cNvSpPr/>
          <p:nvPr/>
        </p:nvSpPr>
        <p:spPr>
          <a:xfrm flipH="1">
            <a:off x="688943" y="3888028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 flipH="1">
            <a:off x="3495710" y="2115371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2323795" y="1821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106" y="156765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1981" y="159780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26" name="フローチャート : 結合子 25"/>
          <p:cNvSpPr/>
          <p:nvPr/>
        </p:nvSpPr>
        <p:spPr>
          <a:xfrm flipH="1">
            <a:off x="2145148" y="2971404"/>
            <a:ext cx="284286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268469" y="1936880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774971" y="4122903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741617" y="2756005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49585" y="2732604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109953" y="4534359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0070C0"/>
                </a:solidFill>
              </a:rPr>
              <a:t>AB</a:t>
            </a:r>
            <a:r>
              <a:rPr lang="ja-JP" altLang="en-US" sz="3200" dirty="0">
                <a:solidFill>
                  <a:srgbClr val="0070C0"/>
                </a:solidFill>
              </a:rPr>
              <a:t>∥</a:t>
            </a:r>
            <a:r>
              <a:rPr lang="en-US" altLang="ja-JP" sz="3200" dirty="0">
                <a:solidFill>
                  <a:srgbClr val="0070C0"/>
                </a:solidFill>
              </a:rPr>
              <a:t>CD</a:t>
            </a:r>
            <a:r>
              <a:rPr lang="ja-JP" altLang="en-US" sz="3200" dirty="0" err="1">
                <a:solidFill>
                  <a:srgbClr val="0070C0"/>
                </a:solidFill>
              </a:rPr>
              <a:t>、</a:t>
            </a:r>
            <a:r>
              <a:rPr lang="en-US" altLang="ja-JP" sz="3200" dirty="0">
                <a:solidFill>
                  <a:srgbClr val="0070C0"/>
                </a:solidFill>
              </a:rPr>
              <a:t>AD</a:t>
            </a:r>
            <a:r>
              <a:rPr lang="ja-JP" altLang="en-US" sz="3200" dirty="0">
                <a:solidFill>
                  <a:srgbClr val="0070C0"/>
                </a:solidFill>
              </a:rPr>
              <a:t>∥</a:t>
            </a:r>
            <a:r>
              <a:rPr lang="en-US" altLang="ja-JP" sz="3200" dirty="0">
                <a:solidFill>
                  <a:srgbClr val="0070C0"/>
                </a:solidFill>
              </a:rPr>
              <a:t>BC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109953" y="5104087"/>
            <a:ext cx="3151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FF0000"/>
                </a:solidFill>
              </a:rPr>
              <a:t>∠</a:t>
            </a:r>
            <a:r>
              <a:rPr lang="en-US" altLang="ja-JP" sz="3200" dirty="0" smtClean="0">
                <a:solidFill>
                  <a:srgbClr val="FF0000"/>
                </a:solidFill>
              </a:rPr>
              <a:t>A=</a:t>
            </a:r>
            <a:r>
              <a:rPr lang="ja-JP" altLang="en-US" sz="3200" dirty="0" smtClean="0">
                <a:solidFill>
                  <a:srgbClr val="FF0000"/>
                </a:solidFill>
              </a:rPr>
              <a:t>∠</a:t>
            </a:r>
            <a:r>
              <a:rPr lang="en-US" altLang="ja-JP" sz="3200" dirty="0" smtClean="0">
                <a:solidFill>
                  <a:srgbClr val="FF0000"/>
                </a:solidFill>
              </a:rPr>
              <a:t>C</a:t>
            </a:r>
            <a:r>
              <a:rPr lang="ja-JP" altLang="en-US" sz="3200" dirty="0" smtClean="0">
                <a:solidFill>
                  <a:srgbClr val="FF0000"/>
                </a:solidFill>
              </a:rPr>
              <a:t>∠</a:t>
            </a:r>
            <a:r>
              <a:rPr lang="en-US" altLang="ja-JP" sz="3200" dirty="0" smtClean="0">
                <a:solidFill>
                  <a:srgbClr val="FF0000"/>
                </a:solidFill>
              </a:rPr>
              <a:t>B=</a:t>
            </a:r>
            <a:r>
              <a:rPr lang="ja-JP" altLang="en-US" sz="3200" dirty="0" smtClean="0">
                <a:solidFill>
                  <a:srgbClr val="FF0000"/>
                </a:solidFill>
              </a:rPr>
              <a:t>∠</a:t>
            </a:r>
            <a:r>
              <a:rPr lang="en-US" altLang="ja-JP" sz="3200" dirty="0" smtClean="0">
                <a:solidFill>
                  <a:srgbClr val="FF0000"/>
                </a:solidFill>
              </a:rPr>
              <a:t>D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78670" y="1464749"/>
            <a:ext cx="44984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❶で、</a:t>
            </a:r>
            <a:r>
              <a:rPr lang="ja-JP" altLang="en-US" sz="2800" dirty="0"/>
              <a:t>△</a:t>
            </a:r>
            <a:r>
              <a:rPr lang="en-US" altLang="ja-JP" sz="2800" dirty="0"/>
              <a:t>ABD</a:t>
            </a:r>
            <a:r>
              <a:rPr lang="ja-JP" altLang="en-US" sz="2800" dirty="0"/>
              <a:t>≡△</a:t>
            </a:r>
            <a:r>
              <a:rPr lang="en-US" altLang="ja-JP" sz="2800" dirty="0" smtClean="0"/>
              <a:t>CDB</a:t>
            </a:r>
            <a:r>
              <a:rPr lang="ja-JP" altLang="en-US" sz="2800" dirty="0" smtClean="0"/>
              <a:t>を証明したので、</a:t>
            </a:r>
            <a:r>
              <a:rPr lang="ja-JP" altLang="en-US" sz="2800" dirty="0"/>
              <a:t>合同な図形の対応</a:t>
            </a:r>
            <a:r>
              <a:rPr lang="ja-JP" altLang="en-US" sz="2800" dirty="0" smtClean="0"/>
              <a:t>する角は等しいから</a:t>
            </a:r>
            <a:endParaRPr lang="en-US" altLang="ja-JP" sz="2800" dirty="0"/>
          </a:p>
          <a:p>
            <a:r>
              <a:rPr lang="ja-JP" altLang="en-US" sz="2800" dirty="0" smtClean="0"/>
              <a:t>∠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＝∠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lang="ja-JP" altLang="en-US" sz="2800" dirty="0"/>
              <a:t>また</a:t>
            </a:r>
            <a:r>
              <a:rPr lang="ja-JP" altLang="en-US" sz="2800" dirty="0" smtClean="0"/>
              <a:t>、❶の証明①、②より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∠</a:t>
            </a:r>
            <a:r>
              <a:rPr kumimoji="1" lang="en-US" altLang="ja-JP" sz="2800" dirty="0" smtClean="0"/>
              <a:t>B</a:t>
            </a:r>
            <a:r>
              <a:rPr kumimoji="1" lang="ja-JP" altLang="en-US" sz="2800" dirty="0" smtClean="0"/>
              <a:t>＝∠</a:t>
            </a:r>
            <a:r>
              <a:rPr kumimoji="1" lang="en-US" altLang="ja-JP" sz="2800" dirty="0" smtClean="0"/>
              <a:t>D</a:t>
            </a:r>
            <a:r>
              <a:rPr kumimoji="1" lang="ja-JP" altLang="en-US" sz="2800" dirty="0" smtClean="0"/>
              <a:t>・・・②</a:t>
            </a:r>
            <a:endParaRPr kumimoji="1" lang="en-US" altLang="ja-JP" sz="2800" dirty="0" smtClean="0"/>
          </a:p>
        </p:txBody>
      </p:sp>
      <p:sp>
        <p:nvSpPr>
          <p:cNvPr id="36" name="フローチャート : 結合子 35"/>
          <p:cNvSpPr/>
          <p:nvPr/>
        </p:nvSpPr>
        <p:spPr>
          <a:xfrm flipH="1">
            <a:off x="888875" y="4039094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 : 結合子 36"/>
          <p:cNvSpPr/>
          <p:nvPr/>
        </p:nvSpPr>
        <p:spPr>
          <a:xfrm flipH="1">
            <a:off x="3720032" y="2340436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26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/>
          <p:cNvSpPr/>
          <p:nvPr/>
        </p:nvSpPr>
        <p:spPr>
          <a:xfrm>
            <a:off x="559558" y="2006221"/>
            <a:ext cx="3452884" cy="2210937"/>
          </a:xfrm>
          <a:custGeom>
            <a:avLst/>
            <a:gdLst>
              <a:gd name="connsiteX0" fmla="*/ 532263 w 3452884"/>
              <a:gd name="connsiteY0" fmla="*/ 0 h 2210937"/>
              <a:gd name="connsiteX1" fmla="*/ 2893326 w 3452884"/>
              <a:gd name="connsiteY1" fmla="*/ 2210937 h 2210937"/>
              <a:gd name="connsiteX2" fmla="*/ 3452884 w 3452884"/>
              <a:gd name="connsiteY2" fmla="*/ 27295 h 2210937"/>
              <a:gd name="connsiteX3" fmla="*/ 0 w 3452884"/>
              <a:gd name="connsiteY3" fmla="*/ 2197289 h 2210937"/>
              <a:gd name="connsiteX4" fmla="*/ 532263 w 3452884"/>
              <a:gd name="connsiteY4" fmla="*/ 0 h 221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2884" h="2210937">
                <a:moveTo>
                  <a:pt x="532263" y="0"/>
                </a:moveTo>
                <a:lnTo>
                  <a:pt x="2893326" y="2210937"/>
                </a:lnTo>
                <a:lnTo>
                  <a:pt x="3452884" y="27295"/>
                </a:lnTo>
                <a:lnTo>
                  <a:pt x="0" y="2197289"/>
                </a:lnTo>
                <a:lnTo>
                  <a:pt x="532263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746" y="78667"/>
            <a:ext cx="8813727" cy="1440160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/>
              <a:t>❸</a:t>
            </a:r>
            <a:r>
              <a:rPr kumimoji="1" lang="ja-JP" altLang="en-US" sz="3200" dirty="0" smtClean="0"/>
              <a:t>　なぜ、２組の向かいあう辺が平行ならば、平行四辺形の対角線はそれぞれの中点で交わるのか。四角形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で考えてみよう。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042" y="4534360"/>
            <a:ext cx="1104016" cy="11800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仮定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結論　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4401" y="2020034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926586" y="4026526"/>
            <a:ext cx="35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1786046">
            <a:off x="629151" y="2823033"/>
            <a:ext cx="390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3547228" y="2823226"/>
            <a:ext cx="388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en-US" altLang="ja-JP" sz="1600" dirty="0" smtClean="0">
              <a:solidFill>
                <a:srgbClr val="0070C0"/>
              </a:solidFill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</a:rPr>
              <a:t>▼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553748" y="2025168"/>
            <a:ext cx="3457037" cy="21860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486436" y="388802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589" y="3888028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2" name="フローチャート : 結合子 11"/>
          <p:cNvSpPr/>
          <p:nvPr/>
        </p:nvSpPr>
        <p:spPr>
          <a:xfrm flipH="1">
            <a:off x="688943" y="3888028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 flipH="1">
            <a:off x="3495710" y="2115371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2323795" y="1821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▼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106" y="156765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1981" y="159780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cxnSp>
        <p:nvCxnSpPr>
          <p:cNvPr id="28" name="直線コネクタ 27"/>
          <p:cNvCxnSpPr/>
          <p:nvPr/>
        </p:nvCxnSpPr>
        <p:spPr>
          <a:xfrm>
            <a:off x="2268469" y="1936880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774971" y="4122903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741617" y="2756005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49585" y="2732604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109953" y="4534359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0070C0"/>
                </a:solidFill>
              </a:rPr>
              <a:t>AB</a:t>
            </a:r>
            <a:r>
              <a:rPr lang="ja-JP" altLang="en-US" sz="3200" dirty="0">
                <a:solidFill>
                  <a:srgbClr val="0070C0"/>
                </a:solidFill>
              </a:rPr>
              <a:t>∥</a:t>
            </a:r>
            <a:r>
              <a:rPr lang="en-US" altLang="ja-JP" sz="3200" dirty="0">
                <a:solidFill>
                  <a:srgbClr val="0070C0"/>
                </a:solidFill>
              </a:rPr>
              <a:t>CD</a:t>
            </a:r>
            <a:r>
              <a:rPr lang="ja-JP" altLang="en-US" sz="3200" dirty="0" err="1">
                <a:solidFill>
                  <a:srgbClr val="0070C0"/>
                </a:solidFill>
              </a:rPr>
              <a:t>、</a:t>
            </a:r>
            <a:r>
              <a:rPr lang="en-US" altLang="ja-JP" sz="3200" dirty="0">
                <a:solidFill>
                  <a:srgbClr val="0070C0"/>
                </a:solidFill>
              </a:rPr>
              <a:t>AD</a:t>
            </a:r>
            <a:r>
              <a:rPr lang="ja-JP" altLang="en-US" sz="3200" dirty="0">
                <a:solidFill>
                  <a:srgbClr val="0070C0"/>
                </a:solidFill>
              </a:rPr>
              <a:t>∥</a:t>
            </a:r>
            <a:r>
              <a:rPr lang="en-US" altLang="ja-JP" sz="3200" dirty="0">
                <a:solidFill>
                  <a:srgbClr val="0070C0"/>
                </a:solidFill>
              </a:rPr>
              <a:t>BC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109953" y="5104087"/>
            <a:ext cx="3151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FF0000"/>
                </a:solidFill>
              </a:rPr>
              <a:t>AO=CO</a:t>
            </a:r>
            <a:r>
              <a:rPr lang="ja-JP" altLang="en-US" sz="3200" dirty="0" err="1" smtClean="0">
                <a:solidFill>
                  <a:srgbClr val="FF0000"/>
                </a:solidFill>
              </a:rPr>
              <a:t>、</a:t>
            </a:r>
            <a:r>
              <a:rPr lang="en-US" altLang="ja-JP" sz="3200" dirty="0" smtClean="0">
                <a:solidFill>
                  <a:srgbClr val="FF0000"/>
                </a:solidFill>
              </a:rPr>
              <a:t>BO=DO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93478" y="1403663"/>
            <a:ext cx="44984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△</a:t>
            </a:r>
            <a:r>
              <a:rPr kumimoji="1" lang="en-US" altLang="ja-JP" sz="2800" dirty="0" smtClean="0"/>
              <a:t>ABO</a:t>
            </a:r>
            <a:r>
              <a:rPr kumimoji="1" lang="ja-JP" altLang="en-US" sz="2800" dirty="0" smtClean="0"/>
              <a:t>と△</a:t>
            </a:r>
            <a:r>
              <a:rPr kumimoji="1" lang="en-US" altLang="ja-JP" sz="2800" dirty="0" smtClean="0"/>
              <a:t>CDO</a:t>
            </a:r>
            <a:r>
              <a:rPr kumimoji="1" lang="ja-JP" altLang="en-US" sz="2800" dirty="0" smtClean="0"/>
              <a:t>において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❶の証明より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AB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CD</a:t>
            </a:r>
            <a:r>
              <a:rPr lang="ja-JP" altLang="en-US" sz="2800" dirty="0" smtClean="0"/>
              <a:t>　　　　　・・・①</a:t>
            </a:r>
            <a:endParaRPr lang="en-US" altLang="ja-JP" sz="2800" dirty="0" smtClean="0"/>
          </a:p>
          <a:p>
            <a:r>
              <a:rPr lang="ja-JP" altLang="en-US" sz="2800" dirty="0" smtClean="0"/>
              <a:t>∠</a:t>
            </a:r>
            <a:r>
              <a:rPr lang="en-US" altLang="ja-JP" sz="2800" dirty="0" smtClean="0"/>
              <a:t>ABO</a:t>
            </a:r>
            <a:r>
              <a:rPr lang="ja-JP" altLang="en-US" sz="2800" dirty="0" smtClean="0"/>
              <a:t>＝∠</a:t>
            </a:r>
            <a:r>
              <a:rPr lang="en-US" altLang="ja-JP" sz="2800" dirty="0" smtClean="0"/>
              <a:t>CDO</a:t>
            </a:r>
            <a:r>
              <a:rPr lang="ja-JP" altLang="en-US" sz="2800" dirty="0" smtClean="0"/>
              <a:t>・・・②</a:t>
            </a:r>
            <a:endParaRPr lang="en-US" altLang="ja-JP" sz="2800" dirty="0" smtClean="0"/>
          </a:p>
          <a:p>
            <a:r>
              <a:rPr lang="ja-JP" altLang="en-US" sz="2800" dirty="0"/>
              <a:t>錯角</a:t>
            </a:r>
            <a:r>
              <a:rPr lang="ja-JP" altLang="en-US" sz="2800" dirty="0" smtClean="0"/>
              <a:t>なので</a:t>
            </a:r>
            <a:endParaRPr lang="en-US" altLang="ja-JP" sz="2800" dirty="0" smtClean="0"/>
          </a:p>
          <a:p>
            <a:r>
              <a:rPr lang="ja-JP" altLang="en-US" sz="2800" dirty="0" smtClean="0"/>
              <a:t>∠</a:t>
            </a:r>
            <a:r>
              <a:rPr lang="en-US" altLang="ja-JP" sz="2800" dirty="0" smtClean="0"/>
              <a:t>BAO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∠DCO</a:t>
            </a:r>
            <a:r>
              <a:rPr lang="ja-JP" altLang="en-US" sz="2800" dirty="0" smtClean="0"/>
              <a:t>・・・③</a:t>
            </a:r>
            <a:endParaRPr lang="en-US" altLang="ja-JP" sz="2800" dirty="0" smtClean="0"/>
          </a:p>
          <a:p>
            <a:r>
              <a:rPr lang="ja-JP" altLang="en-US" sz="2800" dirty="0" smtClean="0"/>
              <a:t>①、②、③より</a:t>
            </a:r>
            <a:endParaRPr lang="en-US" altLang="ja-JP" sz="2800" dirty="0" smtClean="0"/>
          </a:p>
          <a:p>
            <a:r>
              <a:rPr lang="ja-JP" altLang="en-US" sz="2800" dirty="0"/>
              <a:t>１組の辺とその両端</a:t>
            </a:r>
            <a:r>
              <a:rPr lang="ja-JP" altLang="en-US" sz="2800" dirty="0" smtClean="0"/>
              <a:t>の角がそれぞれ等しいので</a:t>
            </a:r>
            <a:endParaRPr lang="en-US" altLang="ja-JP" sz="2800" dirty="0" smtClean="0"/>
          </a:p>
          <a:p>
            <a:r>
              <a:rPr lang="ja-JP" altLang="en-US" sz="2800" dirty="0"/>
              <a:t>△</a:t>
            </a:r>
            <a:r>
              <a:rPr lang="en-US" altLang="ja-JP" sz="2800" dirty="0" smtClean="0"/>
              <a:t>ABO</a:t>
            </a:r>
            <a:r>
              <a:rPr lang="ja-JP" altLang="en-US" sz="2800" dirty="0" smtClean="0"/>
              <a:t>≡△</a:t>
            </a:r>
            <a:r>
              <a:rPr lang="en-US" altLang="ja-JP" sz="2800" dirty="0" smtClean="0"/>
              <a:t>CDO</a:t>
            </a:r>
          </a:p>
          <a:p>
            <a:r>
              <a:rPr lang="ja-JP" altLang="en-US" sz="2800" dirty="0"/>
              <a:t>合同な図形の対応する辺は等しい</a:t>
            </a:r>
            <a:r>
              <a:rPr lang="ja-JP" altLang="en-US" sz="2800" dirty="0" smtClean="0"/>
              <a:t>ので　</a:t>
            </a:r>
            <a:r>
              <a:rPr lang="en-US" altLang="ja-JP" sz="2800" dirty="0" smtClean="0"/>
              <a:t>AO=CO,BO=DO</a:t>
            </a:r>
          </a:p>
        </p:txBody>
      </p:sp>
      <p:sp>
        <p:nvSpPr>
          <p:cNvPr id="36" name="フローチャート : 結合子 35"/>
          <p:cNvSpPr/>
          <p:nvPr/>
        </p:nvSpPr>
        <p:spPr>
          <a:xfrm flipH="1">
            <a:off x="888875" y="4039094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 : 結合子 36"/>
          <p:cNvSpPr/>
          <p:nvPr/>
        </p:nvSpPr>
        <p:spPr>
          <a:xfrm flipH="1">
            <a:off x="3720032" y="2340436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 flipH="1" flipV="1">
            <a:off x="1109953" y="2025168"/>
            <a:ext cx="2362496" cy="21860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025750" y="3048108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3115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/>
      <p:bldP spid="33" grpId="0"/>
      <p:bldP spid="35" grpId="0" uiExpand="1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353</Words>
  <Application>Microsoft Office PowerPoint</Application>
  <PresentationFormat>画面に合わせる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四角形 １　平行四辺形の性質</vt:lpstr>
      <vt:lpstr>身の回りの平行四辺形で 思いつくものをあげてみよう</vt:lpstr>
      <vt:lpstr>PowerPoint プレゼンテーション</vt:lpstr>
      <vt:lpstr>PowerPoint プレゼンテーション</vt:lpstr>
      <vt:lpstr>平行四辺形</vt:lpstr>
      <vt:lpstr>平行四辺形</vt:lpstr>
      <vt:lpstr>❶　なぜ、２組の向いあう辺が平行ならば、２組の向いあう辺が等しくなるのだろう。四角形ABCDで考えてみよう。</vt:lpstr>
      <vt:lpstr>❷　なぜ、２組の向かいあう辺が平行ならば、２組の向かいあう角が等しくなるのだろう。四角形ABCDで考えてみよう。</vt:lpstr>
      <vt:lpstr>❸　なぜ、２組の向かいあう辺が平行ならば、平行四辺形の対角線はそれぞれの中点で交わるのか。四角形ABCDで考えてみよう。</vt:lpstr>
      <vt:lpstr>練習問題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四角形</dc:title>
  <dc:creator>teacher</dc:creator>
  <cp:lastModifiedBy>teacher</cp:lastModifiedBy>
  <cp:revision>55</cp:revision>
  <dcterms:created xsi:type="dcterms:W3CDTF">2013-12-18T22:21:34Z</dcterms:created>
  <dcterms:modified xsi:type="dcterms:W3CDTF">2016-01-22T23:25:42Z</dcterms:modified>
</cp:coreProperties>
</file>