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2" r:id="rId3"/>
    <p:sldId id="264" r:id="rId4"/>
    <p:sldId id="265" r:id="rId5"/>
    <p:sldId id="266" r:id="rId6"/>
    <p:sldId id="277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660"/>
  </p:normalViewPr>
  <p:slideViewPr>
    <p:cSldViewPr>
      <p:cViewPr>
        <p:scale>
          <a:sx n="70" d="100"/>
          <a:sy n="70" d="100"/>
        </p:scale>
        <p:origin x="-13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6260D-DEDF-43F9-8F25-5A80E5620900}" type="datetimeFigureOut">
              <a:rPr kumimoji="1" lang="ja-JP" altLang="en-US" smtClean="0"/>
              <a:t>2013/7/19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18A04-A1E4-455D-9208-E9CFE4F2D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83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503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503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2013/7/19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95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2013/7/19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8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2013/7/19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31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2013/7/19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30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2013/7/19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92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2013/7/19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713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2013/7/19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85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2013/7/19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854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2013/7/19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5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2013/7/19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72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2013/7/19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48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61F1B-8814-44E2-B05A-027A1AEB1245}" type="datetimeFigureOut">
              <a:rPr kumimoji="1" lang="ja-JP" altLang="en-US" smtClean="0"/>
              <a:t>2013/7/19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48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64807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一次関数の変化の割合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39552" y="620688"/>
            <a:ext cx="8280920" cy="6120680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r>
              <a:rPr kumimoji="1" lang="ja-JP" altLang="en-US" sz="2800" dirty="0" smtClean="0">
                <a:solidFill>
                  <a:schemeClr val="tx1"/>
                </a:solidFill>
              </a:rPr>
              <a:t>本時の流れ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ねらい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「一次関数の変化の割合の意味を理解する」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↓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課題の</a:t>
            </a:r>
            <a:r>
              <a:rPr lang="ja-JP" altLang="en-US" sz="2800" dirty="0" smtClean="0">
                <a:solidFill>
                  <a:schemeClr val="tx1"/>
                </a:solidFill>
              </a:rPr>
              <a:t>提示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課題の</a:t>
            </a:r>
            <a:r>
              <a:rPr lang="ja-JP" altLang="en-US" sz="2800" dirty="0" smtClean="0">
                <a:solidFill>
                  <a:schemeClr val="tx1"/>
                </a:solidFill>
              </a:rPr>
              <a:t>解決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一次関数</a:t>
            </a:r>
            <a:r>
              <a:rPr lang="ja-JP" altLang="en-US" sz="2800" dirty="0" smtClean="0">
                <a:solidFill>
                  <a:schemeClr val="tx1"/>
                </a:solidFill>
              </a:rPr>
              <a:t>の変化の割合の意味</a:t>
            </a:r>
            <a:r>
              <a:rPr lang="ja-JP" altLang="en-US" sz="2800" dirty="0">
                <a:solidFill>
                  <a:schemeClr val="tx1"/>
                </a:solidFill>
              </a:rPr>
              <a:t>を</a:t>
            </a:r>
            <a:r>
              <a:rPr lang="ja-JP" altLang="en-US" sz="2800" dirty="0" smtClean="0">
                <a:solidFill>
                  <a:schemeClr val="tx1"/>
                </a:solidFill>
              </a:rPr>
              <a:t>知る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別の一次</a:t>
            </a:r>
            <a:r>
              <a:rPr lang="ja-JP" altLang="en-US" sz="2800" dirty="0">
                <a:solidFill>
                  <a:schemeClr val="tx1"/>
                </a:solidFill>
              </a:rPr>
              <a:t>関数</a:t>
            </a:r>
            <a:r>
              <a:rPr lang="ja-JP" altLang="en-US" sz="2800" dirty="0" smtClean="0">
                <a:solidFill>
                  <a:schemeClr val="tx1"/>
                </a:solidFill>
              </a:rPr>
              <a:t>の式で変化の割合について確認する。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問</a:t>
            </a:r>
            <a:r>
              <a:rPr lang="en-US" altLang="ja-JP" sz="2800" dirty="0">
                <a:solidFill>
                  <a:schemeClr val="tx1"/>
                </a:solidFill>
              </a:rPr>
              <a:t>2</a:t>
            </a:r>
            <a:r>
              <a:rPr lang="ja-JP" altLang="en-US" sz="2800" dirty="0">
                <a:solidFill>
                  <a:schemeClr val="tx1"/>
                </a:solidFill>
              </a:rPr>
              <a:t>をする</a:t>
            </a:r>
            <a:r>
              <a:rPr lang="ja-JP" altLang="en-US" sz="2800" dirty="0" smtClean="0">
                <a:solidFill>
                  <a:schemeClr val="tx1"/>
                </a:solidFill>
              </a:rPr>
              <a:t>。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本時のまとめと次時の予告を</a:t>
            </a:r>
            <a:r>
              <a:rPr lang="ja-JP" altLang="en-US" sz="2800" dirty="0" smtClean="0">
                <a:solidFill>
                  <a:schemeClr val="tx1"/>
                </a:solidFill>
              </a:rPr>
              <a:t>する</a:t>
            </a:r>
            <a:endParaRPr lang="en-US" altLang="ja-JP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75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正方形/長方形 53"/>
          <p:cNvSpPr/>
          <p:nvPr/>
        </p:nvSpPr>
        <p:spPr>
          <a:xfrm flipV="1">
            <a:off x="1646650" y="3653511"/>
            <a:ext cx="2071587" cy="55874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C:\Users\teacher\AppData\Local\Microsoft\Windows\Temporary Internet Files\Content.IE5\DPDADRY1\MC90023950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95" y="119660"/>
            <a:ext cx="1727302" cy="181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 flipV="1">
            <a:off x="1625414" y="4212251"/>
            <a:ext cx="2071587" cy="731732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 flipV="1">
            <a:off x="1633628" y="2761104"/>
            <a:ext cx="2071587" cy="90447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 flipV="1">
            <a:off x="1621913" y="1856625"/>
            <a:ext cx="2071587" cy="90447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 rot="5400000">
            <a:off x="282751" y="2915984"/>
            <a:ext cx="3429931" cy="17954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8" name="グループ化 37"/>
          <p:cNvGrpSpPr/>
          <p:nvPr/>
        </p:nvGrpSpPr>
        <p:grpSpPr>
          <a:xfrm>
            <a:off x="842229" y="1632968"/>
            <a:ext cx="2876008" cy="3311015"/>
            <a:chOff x="-126647" y="1356763"/>
            <a:chExt cx="7921896" cy="3311015"/>
          </a:xfrm>
        </p:grpSpPr>
        <p:sp>
          <p:nvSpPr>
            <p:cNvPr id="4" name="正方形/長方形 3"/>
            <p:cNvSpPr/>
            <p:nvPr/>
          </p:nvSpPr>
          <p:spPr>
            <a:xfrm>
              <a:off x="1972125" y="1562662"/>
              <a:ext cx="5823124" cy="3105116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-126647" y="1356763"/>
              <a:ext cx="2480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 smtClean="0"/>
                <a:t>25</a:t>
              </a:r>
              <a:r>
                <a:rPr kumimoji="1" lang="ja-JP" altLang="en-US" sz="2400" b="1" dirty="0" smtClean="0"/>
                <a:t>㎝</a:t>
              </a:r>
              <a:endParaRPr kumimoji="1" lang="ja-JP" altLang="en-US" sz="2400" b="1" dirty="0"/>
            </a:p>
          </p:txBody>
        </p:sp>
      </p:grp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388779"/>
              </p:ext>
            </p:extLst>
          </p:nvPr>
        </p:nvGraphicFramePr>
        <p:xfrm>
          <a:off x="4620604" y="3959294"/>
          <a:ext cx="3839222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177"/>
                <a:gridCol w="651409"/>
                <a:gridCol w="651409"/>
                <a:gridCol w="651409"/>
                <a:gridCol w="651409"/>
                <a:gridCol w="651409"/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６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5245067" y="4618539"/>
            <a:ext cx="5036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prstClr val="black"/>
                </a:solidFill>
              </a:rPr>
              <a:t>…</a:t>
            </a: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5865347" y="4604721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９</a:t>
            </a:r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6590169" y="4604720"/>
            <a:ext cx="5036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…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110339" y="4604719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17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22616" y="5756075"/>
            <a:ext cx="32464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水面は</a:t>
            </a:r>
            <a:r>
              <a:rPr kumimoji="1" lang="en-US" altLang="ja-JP" sz="3200" dirty="0" smtClean="0"/>
              <a:t>1</a:t>
            </a:r>
            <a:r>
              <a:rPr kumimoji="1" lang="ja-JP" altLang="en-US" sz="3200" dirty="0" smtClean="0"/>
              <a:t>分間に</a:t>
            </a:r>
            <a:endParaRPr kumimoji="1" lang="en-US" altLang="ja-JP" sz="3200" dirty="0" smtClean="0"/>
          </a:p>
          <a:p>
            <a:r>
              <a:rPr kumimoji="1" lang="en-US" altLang="ja-JP" sz="3200" dirty="0" smtClean="0"/>
              <a:t>2㎝</a:t>
            </a:r>
            <a:r>
              <a:rPr kumimoji="1" lang="ja-JP" altLang="en-US" sz="3200" dirty="0" err="1" smtClean="0"/>
              <a:t>ずつ</a:t>
            </a:r>
            <a:r>
              <a:rPr kumimoji="1" lang="ja-JP" altLang="en-US" sz="3200" dirty="0" smtClean="0"/>
              <a:t>高くなる。</a:t>
            </a:r>
            <a:endParaRPr kumimoji="1" lang="ja-JP" altLang="en-US" sz="3200" dirty="0"/>
          </a:p>
        </p:txBody>
      </p:sp>
      <p:sp>
        <p:nvSpPr>
          <p:cNvPr id="53" name="タイトル 1"/>
          <p:cNvSpPr txBox="1">
            <a:spLocks/>
          </p:cNvSpPr>
          <p:nvPr/>
        </p:nvSpPr>
        <p:spPr>
          <a:xfrm>
            <a:off x="4667347" y="0"/>
            <a:ext cx="4600130" cy="3600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 smtClean="0"/>
              <a:t>深さ</a:t>
            </a:r>
            <a:r>
              <a:rPr lang="en-US" altLang="ja-JP" sz="2800" dirty="0" smtClean="0"/>
              <a:t>25㎝</a:t>
            </a:r>
            <a:r>
              <a:rPr lang="ja-JP" altLang="en-US" sz="2800" dirty="0" smtClean="0"/>
              <a:t>の容器にいくらか水が入っている。この容器に一定の割合で水を入れていくとき、入れ始めてから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分後の水面の高さは</a:t>
            </a:r>
            <a:r>
              <a:rPr lang="en-US" altLang="ja-JP" sz="2800" dirty="0" smtClean="0"/>
              <a:t>9</a:t>
            </a:r>
            <a:r>
              <a:rPr lang="ja-JP" altLang="en-US" sz="2800" dirty="0" smtClean="0"/>
              <a:t>㎝で、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分後の水面の高さは</a:t>
            </a:r>
            <a:r>
              <a:rPr lang="en-US" altLang="ja-JP" sz="2800" dirty="0" smtClean="0"/>
              <a:t>17㎝</a:t>
            </a:r>
            <a:r>
              <a:rPr lang="ja-JP" altLang="en-US" sz="2800" dirty="0" smtClean="0"/>
              <a:t>になった。満水になるのは水を入れ始めてから何分後だろうか。</a:t>
            </a:r>
            <a:endParaRPr lang="ja-JP" altLang="en-US" sz="28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007348" y="3436790"/>
            <a:ext cx="900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9</a:t>
            </a:r>
            <a:r>
              <a:rPr kumimoji="1" lang="ja-JP" altLang="en-US" sz="2400" b="1" dirty="0" smtClean="0"/>
              <a:t>㎝</a:t>
            </a:r>
            <a:endParaRPr kumimoji="1" lang="ja-JP" altLang="en-US" sz="2400" b="1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710652" y="3436790"/>
            <a:ext cx="10057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2</a:t>
            </a:r>
            <a:r>
              <a:rPr kumimoji="1" lang="ja-JP" altLang="en-US" sz="2000" b="1" dirty="0" smtClean="0"/>
              <a:t>分後</a:t>
            </a:r>
            <a:endParaRPr kumimoji="1" lang="ja-JP" altLang="en-US" sz="2000" b="1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44148" y="2530272"/>
            <a:ext cx="900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17</a:t>
            </a:r>
            <a:r>
              <a:rPr kumimoji="1" lang="ja-JP" altLang="en-US" sz="2400" b="1" dirty="0" smtClean="0"/>
              <a:t>㎝</a:t>
            </a:r>
            <a:endParaRPr kumimoji="1" lang="ja-JP" altLang="en-US" sz="2400" b="1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697001" y="2591827"/>
            <a:ext cx="10057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6</a:t>
            </a:r>
            <a:r>
              <a:rPr kumimoji="1" lang="ja-JP" altLang="en-US" sz="2000" b="1" dirty="0" smtClean="0"/>
              <a:t>分後</a:t>
            </a:r>
            <a:endParaRPr kumimoji="1" lang="ja-JP" altLang="en-US" sz="2000" b="1" dirty="0"/>
          </a:p>
        </p:txBody>
      </p:sp>
      <p:sp>
        <p:nvSpPr>
          <p:cNvPr id="60" name="正方形/長方形 59"/>
          <p:cNvSpPr/>
          <p:nvPr/>
        </p:nvSpPr>
        <p:spPr>
          <a:xfrm>
            <a:off x="6393347" y="3513734"/>
            <a:ext cx="6479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srgbClr val="FF0000"/>
                </a:solidFill>
              </a:rPr>
              <a:t>+4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395047" y="5046625"/>
            <a:ext cx="6479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srgbClr val="FF0000"/>
                </a:solidFill>
              </a:rPr>
              <a:t>+8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99622" y="5048189"/>
            <a:ext cx="19896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>
                <a:solidFill>
                  <a:srgbClr val="FF0000"/>
                </a:solidFill>
              </a:rPr>
              <a:t>8</a:t>
            </a:r>
            <a:r>
              <a:rPr kumimoji="1" lang="en-US" altLang="ja-JP" sz="4000" dirty="0" smtClean="0"/>
              <a:t>÷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>4</a:t>
            </a:r>
            <a:r>
              <a:rPr kumimoji="1" lang="ja-JP" altLang="en-US" sz="4000" dirty="0" smtClean="0"/>
              <a:t>＝</a:t>
            </a:r>
            <a:r>
              <a:rPr kumimoji="1" lang="en-US" altLang="ja-JP" sz="4000" dirty="0" smtClean="0"/>
              <a:t>2</a:t>
            </a:r>
            <a:endParaRPr kumimoji="1"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663346" y="1532805"/>
            <a:ext cx="10057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10</a:t>
            </a:r>
            <a:r>
              <a:rPr kumimoji="1" lang="ja-JP" altLang="en-US" sz="2000" b="1" dirty="0" smtClean="0"/>
              <a:t>分後</a:t>
            </a:r>
            <a:endParaRPr kumimoji="1" lang="ja-JP" altLang="en-US" sz="2000" b="1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663014" y="5503424"/>
            <a:ext cx="25090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25</a:t>
            </a:r>
            <a:r>
              <a:rPr kumimoji="1" lang="ja-JP" altLang="en-US" sz="4000" dirty="0" smtClean="0"/>
              <a:t>－</a:t>
            </a:r>
            <a:r>
              <a:rPr kumimoji="1" lang="en-US" altLang="ja-JP" sz="4000" dirty="0" smtClean="0"/>
              <a:t>17</a:t>
            </a:r>
            <a:r>
              <a:rPr kumimoji="1" lang="ja-JP" altLang="en-US" sz="4000" dirty="0" smtClean="0"/>
              <a:t>＝</a:t>
            </a:r>
            <a:r>
              <a:rPr kumimoji="1" lang="en-US" altLang="ja-JP" sz="4000" dirty="0" smtClean="0"/>
              <a:t>8</a:t>
            </a:r>
          </a:p>
          <a:p>
            <a:r>
              <a:rPr lang="en-US" altLang="ja-JP" sz="4000" dirty="0" smtClean="0"/>
              <a:t>8÷2</a:t>
            </a:r>
            <a:r>
              <a:rPr lang="ja-JP" altLang="en-US" sz="4000" dirty="0" smtClean="0"/>
              <a:t>＝</a:t>
            </a:r>
            <a:r>
              <a:rPr lang="en-US" altLang="ja-JP" sz="4000" dirty="0" smtClean="0"/>
              <a:t>4</a:t>
            </a:r>
            <a:endParaRPr kumimoji="1" lang="ja-JP" altLang="en-US" sz="4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395047" y="5493152"/>
            <a:ext cx="224933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 smtClean="0"/>
              <a:t>6</a:t>
            </a:r>
            <a:r>
              <a:rPr lang="ja-JP" altLang="en-US" sz="4000" dirty="0" smtClean="0"/>
              <a:t>＋</a:t>
            </a:r>
            <a:r>
              <a:rPr lang="en-US" altLang="ja-JP" sz="4000" dirty="0" smtClean="0"/>
              <a:t>4</a:t>
            </a:r>
            <a:r>
              <a:rPr lang="ja-JP" altLang="en-US" sz="4000" dirty="0" smtClean="0"/>
              <a:t>＝</a:t>
            </a:r>
            <a:r>
              <a:rPr lang="en-US" altLang="ja-JP" sz="4000" dirty="0" smtClean="0"/>
              <a:t>10</a:t>
            </a:r>
          </a:p>
          <a:p>
            <a:r>
              <a:rPr kumimoji="1" lang="en-US" altLang="ja-JP" sz="4000" dirty="0">
                <a:solidFill>
                  <a:srgbClr val="FF0000"/>
                </a:solidFill>
              </a:rPr>
              <a:t>10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分後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76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7" grpId="0" animBg="1"/>
      <p:bldP spid="24" grpId="0" animBg="1"/>
      <p:bldP spid="44" grpId="0" animBg="1"/>
      <p:bldP spid="7" grpId="0"/>
      <p:bldP spid="10" grpId="0"/>
      <p:bldP spid="52" grpId="0"/>
      <p:bldP spid="53" grpId="0"/>
      <p:bldP spid="55" grpId="0"/>
      <p:bldP spid="56" grpId="0"/>
      <p:bldP spid="58" grpId="0"/>
      <p:bldP spid="59" grpId="0"/>
      <p:bldP spid="60" grpId="0"/>
      <p:bldP spid="61" grpId="0"/>
      <p:bldP spid="62" grpId="0"/>
      <p:bldP spid="25" grpId="0"/>
      <p:bldP spid="26" grpId="0" build="p"/>
      <p:bldP spid="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acher\AppData\Local\Microsoft\Windows\Temporary Internet Files\Content.IE5\DPDADRY1\MC90023950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95" y="119660"/>
            <a:ext cx="1727302" cy="181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 flipV="1">
            <a:off x="1625414" y="4293095"/>
            <a:ext cx="2071587" cy="65088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 flipV="1">
            <a:off x="1621913" y="1860992"/>
            <a:ext cx="2071587" cy="243210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 rot="5400000">
            <a:off x="282751" y="2915984"/>
            <a:ext cx="3429931" cy="17954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8" name="グループ化 37"/>
          <p:cNvGrpSpPr/>
          <p:nvPr/>
        </p:nvGrpSpPr>
        <p:grpSpPr>
          <a:xfrm>
            <a:off x="842229" y="1632968"/>
            <a:ext cx="2876008" cy="3311015"/>
            <a:chOff x="-126647" y="1356763"/>
            <a:chExt cx="7921896" cy="3311015"/>
          </a:xfrm>
        </p:grpSpPr>
        <p:sp>
          <p:nvSpPr>
            <p:cNvPr id="4" name="正方形/長方形 3"/>
            <p:cNvSpPr/>
            <p:nvPr/>
          </p:nvSpPr>
          <p:spPr>
            <a:xfrm>
              <a:off x="1972125" y="1562662"/>
              <a:ext cx="5823124" cy="3105116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-126647" y="1356763"/>
              <a:ext cx="2480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 smtClean="0"/>
                <a:t>25</a:t>
              </a:r>
              <a:r>
                <a:rPr kumimoji="1" lang="ja-JP" altLang="en-US" sz="2400" b="1" dirty="0" smtClean="0"/>
                <a:t>㎝</a:t>
              </a:r>
              <a:endParaRPr kumimoji="1" lang="ja-JP" altLang="en-US" sz="2400" b="1" dirty="0"/>
            </a:p>
          </p:txBody>
        </p:sp>
      </p:grp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593104"/>
              </p:ext>
            </p:extLst>
          </p:nvPr>
        </p:nvGraphicFramePr>
        <p:xfrm>
          <a:off x="4588090" y="3694250"/>
          <a:ext cx="3839222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177"/>
                <a:gridCol w="651409"/>
                <a:gridCol w="651409"/>
                <a:gridCol w="651409"/>
                <a:gridCol w="651409"/>
                <a:gridCol w="651409"/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６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5245067" y="4314444"/>
            <a:ext cx="5036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prstClr val="black"/>
                </a:solidFill>
              </a:rPr>
              <a:t>…</a:t>
            </a: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5865347" y="4300626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９</a:t>
            </a:r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6590169" y="4300625"/>
            <a:ext cx="5036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…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110339" y="4300624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17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141148" y="5750640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変化の割合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53" name="タイトル 1"/>
          <p:cNvSpPr txBox="1">
            <a:spLocks/>
          </p:cNvSpPr>
          <p:nvPr/>
        </p:nvSpPr>
        <p:spPr>
          <a:xfrm>
            <a:off x="4583638" y="184417"/>
            <a:ext cx="4600130" cy="28971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 smtClean="0"/>
              <a:t>最初に入っていた水の量は、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分後が９㎝だったので</a:t>
            </a:r>
            <a:endParaRPr lang="en-US" altLang="ja-JP" sz="2800" dirty="0" smtClean="0"/>
          </a:p>
          <a:p>
            <a:pPr algn="l"/>
            <a:r>
              <a:rPr lang="ja-JP" altLang="en-US" sz="2800" dirty="0" smtClean="0"/>
              <a:t>９－４＝５　５㎝</a:t>
            </a:r>
            <a:endParaRPr lang="en-US" altLang="ja-JP" sz="2800" dirty="0" smtClean="0"/>
          </a:p>
          <a:p>
            <a:pPr algn="l"/>
            <a:r>
              <a:rPr lang="ja-JP" altLang="en-US" sz="2800" dirty="0" err="1" smtClean="0"/>
              <a:t>ｘ</a:t>
            </a:r>
            <a:r>
              <a:rPr lang="ja-JP" altLang="en-US" sz="2800" dirty="0" smtClean="0"/>
              <a:t>分後の水の高さをｙ㎝とすると、</a:t>
            </a:r>
            <a:endParaRPr lang="en-US" altLang="ja-JP" sz="2800" dirty="0" smtClean="0"/>
          </a:p>
          <a:p>
            <a:r>
              <a:rPr lang="ja-JP" altLang="en-US" sz="3600" dirty="0"/>
              <a:t>ｙ</a:t>
            </a:r>
            <a:r>
              <a:rPr lang="ja-JP" altLang="en-US" sz="3600" dirty="0" smtClean="0"/>
              <a:t>＝２ｘ＋５</a:t>
            </a:r>
            <a:endParaRPr lang="en-US" altLang="ja-JP" sz="3600" dirty="0" smtClean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007348" y="3436790"/>
            <a:ext cx="900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9</a:t>
            </a:r>
            <a:r>
              <a:rPr kumimoji="1" lang="ja-JP" altLang="en-US" sz="2400" b="1" dirty="0" smtClean="0"/>
              <a:t>㎝</a:t>
            </a:r>
            <a:endParaRPr kumimoji="1" lang="ja-JP" altLang="en-US" sz="2400" b="1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710652" y="3436790"/>
            <a:ext cx="10057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2</a:t>
            </a:r>
            <a:r>
              <a:rPr kumimoji="1" lang="ja-JP" altLang="en-US" sz="2000" b="1" dirty="0" smtClean="0"/>
              <a:t>分後</a:t>
            </a:r>
            <a:endParaRPr kumimoji="1" lang="ja-JP" altLang="en-US" sz="2000" b="1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44148" y="2530272"/>
            <a:ext cx="900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17</a:t>
            </a:r>
            <a:r>
              <a:rPr kumimoji="1" lang="ja-JP" altLang="en-US" sz="2400" b="1" dirty="0" smtClean="0"/>
              <a:t>㎝</a:t>
            </a:r>
            <a:endParaRPr kumimoji="1" lang="ja-JP" altLang="en-US" sz="2400" b="1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697001" y="2591827"/>
            <a:ext cx="10057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6</a:t>
            </a:r>
            <a:r>
              <a:rPr kumimoji="1" lang="ja-JP" altLang="en-US" sz="2000" b="1" dirty="0" smtClean="0"/>
              <a:t>分後</a:t>
            </a:r>
            <a:endParaRPr kumimoji="1" lang="ja-JP" altLang="en-US" sz="2000" b="1" dirty="0"/>
          </a:p>
        </p:txBody>
      </p:sp>
      <p:sp>
        <p:nvSpPr>
          <p:cNvPr id="60" name="正方形/長方形 59"/>
          <p:cNvSpPr/>
          <p:nvPr/>
        </p:nvSpPr>
        <p:spPr>
          <a:xfrm>
            <a:off x="6391647" y="3313679"/>
            <a:ext cx="6479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srgbClr val="FF0000"/>
                </a:solidFill>
              </a:rPr>
              <a:t>+4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395047" y="4742530"/>
            <a:ext cx="6479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srgbClr val="FF0000"/>
                </a:solidFill>
              </a:rPr>
              <a:t>+8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89389" y="5719862"/>
            <a:ext cx="19896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8÷4</a:t>
            </a:r>
            <a:r>
              <a:rPr kumimoji="1" lang="ja-JP" altLang="en-US" sz="4000" dirty="0" smtClean="0"/>
              <a:t>＝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>2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663014" y="1600605"/>
            <a:ext cx="10057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10</a:t>
            </a:r>
            <a:r>
              <a:rPr kumimoji="1" lang="ja-JP" altLang="en-US" sz="2000" b="1" dirty="0" smtClean="0"/>
              <a:t>分後</a:t>
            </a:r>
            <a:endParaRPr kumimoji="1" lang="ja-JP" altLang="en-US" sz="2000" b="1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07348" y="4062262"/>
            <a:ext cx="900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5</a:t>
            </a:r>
            <a:r>
              <a:rPr kumimoji="1" lang="ja-JP" altLang="en-US" sz="2400" b="1" dirty="0" smtClean="0"/>
              <a:t>㎝</a:t>
            </a:r>
            <a:endParaRPr kumimoji="1" lang="ja-JP" alt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5506272" y="5472678"/>
                <a:ext cx="2706190" cy="11406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sz="3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𝑦</m:t>
                        </m:r>
                        <m:r>
                          <a:rPr kumimoji="1" lang="ja-JP" altLang="en-US" sz="3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の増加量</m:t>
                        </m:r>
                      </m:num>
                      <m:den>
                        <m:r>
                          <a:rPr kumimoji="1" lang="ja-JP" altLang="en-US" sz="3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kumimoji="1" lang="ja-JP" altLang="en-US" sz="3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の増加量</m:t>
                        </m:r>
                      </m:den>
                    </m:f>
                  </m:oMath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6272" y="5472678"/>
                <a:ext cx="2706190" cy="1140697"/>
              </a:xfrm>
              <a:prstGeom prst="rect">
                <a:avLst/>
              </a:prstGeom>
              <a:blipFill rotWithShape="1">
                <a:blip r:embed="rId4"/>
                <a:stretch>
                  <a:fillRect l="-67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497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52" grpId="0"/>
      <p:bldP spid="53" grpId="0" uiExpand="1" build="p"/>
      <p:bldP spid="62" grpId="0"/>
      <p:bldP spid="29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323529" y="116632"/>
            <a:ext cx="8776594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/>
              <a:t>一次関数ｙ＝－２ｘ＋７について、次の表を完成して、変化の割合を知ら</a:t>
            </a:r>
            <a:r>
              <a:rPr lang="ja-JP" altLang="en-US" sz="3200" dirty="0" err="1" smtClean="0"/>
              <a:t>べま</a:t>
            </a:r>
            <a:r>
              <a:rPr lang="ja-JP" altLang="en-US" sz="3200" dirty="0" smtClean="0"/>
              <a:t>しょう。</a:t>
            </a:r>
            <a:endParaRPr lang="ja-JP" altLang="en-US" sz="32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648979"/>
              </p:ext>
            </p:extLst>
          </p:nvPr>
        </p:nvGraphicFramePr>
        <p:xfrm>
          <a:off x="323524" y="1340768"/>
          <a:ext cx="8496948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354"/>
                <a:gridCol w="854544"/>
                <a:gridCol w="772450"/>
                <a:gridCol w="772450"/>
                <a:gridCol w="772450"/>
                <a:gridCol w="772450"/>
                <a:gridCol w="772450"/>
                <a:gridCol w="772450"/>
                <a:gridCol w="772450"/>
                <a:gridCol w="772450"/>
                <a:gridCol w="772450"/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-1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0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2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3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4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……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1887737" y="1988840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13</a:t>
            </a:r>
            <a:endParaRPr lang="ja-JP" altLang="en-US" sz="3600" dirty="0"/>
          </a:p>
        </p:txBody>
      </p:sp>
      <p:sp>
        <p:nvSpPr>
          <p:cNvPr id="8" name="正方形/長方形 7"/>
          <p:cNvSpPr/>
          <p:nvPr/>
        </p:nvSpPr>
        <p:spPr>
          <a:xfrm>
            <a:off x="2636040" y="2001657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11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530576" y="198883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prstClr val="black"/>
                </a:solidFill>
              </a:rPr>
              <a:t>9</a:t>
            </a:r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4182099" y="200165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7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959832" y="1985105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>
                <a:solidFill>
                  <a:prstClr val="black"/>
                </a:solidFill>
              </a:rPr>
              <a:t>5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732975" y="1986277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3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484156" y="1986276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>
                <a:solidFill>
                  <a:prstClr val="black"/>
                </a:solidFill>
              </a:rPr>
              <a:t>1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236296" y="1986275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-1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タイトル 1"/>
              <p:cNvSpPr txBox="1">
                <a:spLocks/>
              </p:cNvSpPr>
              <p:nvPr/>
            </p:nvSpPr>
            <p:spPr>
              <a:xfrm>
                <a:off x="212506" y="2852936"/>
                <a:ext cx="8776594" cy="374441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514350" indent="-514350" algn="l">
                  <a:buAutoNum type="arabicParenBoth"/>
                </a:pPr>
                <a:r>
                  <a:rPr lang="ja-JP" altLang="en-US" sz="2800" dirty="0" smtClean="0"/>
                  <a:t>　</a:t>
                </a:r>
                <a:r>
                  <a:rPr lang="ja-JP" altLang="en-US" sz="2800" dirty="0" err="1" smtClean="0"/>
                  <a:t>ｘ</a:t>
                </a:r>
                <a:r>
                  <a:rPr lang="ja-JP" altLang="en-US" sz="2800" dirty="0" smtClean="0"/>
                  <a:t>の値が</a:t>
                </a:r>
                <a:r>
                  <a:rPr lang="en-US" altLang="ja-JP" sz="2800" dirty="0" smtClean="0"/>
                  <a:t>1</a:t>
                </a:r>
                <a:r>
                  <a:rPr lang="ja-JP" altLang="en-US" sz="2800" dirty="0" smtClean="0"/>
                  <a:t>から</a:t>
                </a:r>
                <a:r>
                  <a:rPr lang="en-US" altLang="ja-JP" sz="2800" dirty="0" smtClean="0"/>
                  <a:t>4</a:t>
                </a:r>
                <a:r>
                  <a:rPr lang="ja-JP" altLang="en-US" sz="2800" dirty="0" err="1" smtClean="0"/>
                  <a:t>まで</a:t>
                </a:r>
                <a:r>
                  <a:rPr lang="ja-JP" altLang="en-US" sz="2800" dirty="0" smtClean="0"/>
                  <a:t>変わるとき、ｙの増加量はいくつですか。</a:t>
                </a:r>
                <a:endParaRPr lang="en-US" altLang="ja-JP" sz="2800" dirty="0" smtClean="0"/>
              </a:p>
              <a:p>
                <a:pPr marL="514350" indent="-514350" algn="l">
                  <a:buAutoNum type="arabicParenBoth"/>
                </a:pPr>
                <a:r>
                  <a:rPr lang="ja-JP" altLang="en-US" sz="2800" dirty="0"/>
                  <a:t>　</a:t>
                </a:r>
                <a:r>
                  <a:rPr lang="ja-JP" altLang="en-US" sz="2800" dirty="0" smtClean="0"/>
                  <a:t>変化の割合を求めましょう。</a:t>
                </a:r>
                <a:endParaRPr lang="en-US" altLang="ja-JP" sz="2800" dirty="0" smtClean="0"/>
              </a:p>
              <a:p>
                <a:pPr algn="l"/>
                <a:r>
                  <a:rPr lang="ja-JP" altLang="en-US" sz="2800" dirty="0" smtClean="0"/>
                  <a:t>　　　　　　　　　　　　　　　　　　　　　　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－６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2800" dirty="0" smtClean="0">
                    <a:solidFill>
                      <a:srgbClr val="FF0000"/>
                    </a:solidFill>
                  </a:rPr>
                  <a:t>＝－２</a:t>
                </a:r>
                <a:endParaRPr lang="en-US" altLang="ja-JP" sz="2800" dirty="0" smtClean="0"/>
              </a:p>
              <a:p>
                <a:pPr algn="l"/>
                <a:r>
                  <a:rPr lang="en-US" altLang="ja-JP" sz="2800" dirty="0"/>
                  <a:t>(3</a:t>
                </a:r>
                <a:r>
                  <a:rPr lang="en-US" altLang="ja-JP" sz="2800" dirty="0" smtClean="0"/>
                  <a:t>)</a:t>
                </a:r>
                <a:r>
                  <a:rPr lang="ja-JP" altLang="en-US" sz="2800" dirty="0" smtClean="0"/>
                  <a:t>　</a:t>
                </a:r>
                <a:r>
                  <a:rPr lang="ja-JP" altLang="en-US" sz="2800" dirty="0" err="1" smtClean="0"/>
                  <a:t>ｘ</a:t>
                </a:r>
                <a:r>
                  <a:rPr lang="ja-JP" altLang="en-US" sz="2800" dirty="0" smtClean="0"/>
                  <a:t>の値が○～□まで変わるときのｙの増加量を求め、　</a:t>
                </a:r>
                <a:endParaRPr lang="en-US" altLang="ja-JP" sz="2800" dirty="0" smtClean="0"/>
              </a:p>
              <a:p>
                <a:pPr algn="l"/>
                <a:r>
                  <a:rPr lang="ja-JP" altLang="en-US" sz="2800" dirty="0"/>
                  <a:t>　</a:t>
                </a:r>
                <a:r>
                  <a:rPr lang="ja-JP" altLang="en-US" sz="2800" dirty="0" smtClean="0"/>
                  <a:t>変化の割合を求めなさい。</a:t>
                </a:r>
                <a:endParaRPr lang="en-US" altLang="ja-JP" sz="2800" dirty="0" smtClean="0"/>
              </a:p>
              <a:p>
                <a:pPr algn="l"/>
                <a:r>
                  <a:rPr lang="en-US" altLang="ja-JP" sz="2800" dirty="0"/>
                  <a:t>(4</a:t>
                </a:r>
                <a:r>
                  <a:rPr lang="en-US" altLang="ja-JP" sz="2800" dirty="0" smtClean="0"/>
                  <a:t>)</a:t>
                </a:r>
                <a:r>
                  <a:rPr lang="ja-JP" altLang="en-US" sz="2800" dirty="0" smtClean="0"/>
                  <a:t>　</a:t>
                </a:r>
                <a:r>
                  <a:rPr lang="ja-JP" altLang="en-US" sz="2800" dirty="0" err="1" smtClean="0"/>
                  <a:t>ｘ</a:t>
                </a:r>
                <a:r>
                  <a:rPr lang="ja-JP" altLang="en-US" sz="2800" dirty="0" smtClean="0"/>
                  <a:t>の増加量が</a:t>
                </a:r>
                <a:r>
                  <a:rPr lang="en-US" altLang="ja-JP" sz="2800" dirty="0" smtClean="0"/>
                  <a:t>1</a:t>
                </a:r>
                <a:r>
                  <a:rPr lang="ja-JP" altLang="en-US" sz="2800" dirty="0" smtClean="0"/>
                  <a:t>のときの</a:t>
                </a:r>
                <a:r>
                  <a:rPr lang="ja-JP" altLang="en-US" sz="2800" dirty="0" err="1" smtClean="0"/>
                  <a:t>ｙ</a:t>
                </a:r>
                <a:r>
                  <a:rPr lang="ja-JP" altLang="en-US" sz="2800" dirty="0" smtClean="0"/>
                  <a:t>の増加量を調べましょう。</a:t>
                </a:r>
                <a:r>
                  <a:rPr lang="ja-JP" altLang="en-US" sz="2800" dirty="0"/>
                  <a:t>　</a:t>
                </a:r>
              </a:p>
            </p:txBody>
          </p:sp>
        </mc:Choice>
        <mc:Fallback xmlns="">
          <p:sp>
            <p:nvSpPr>
              <p:cNvPr id="16" name="タイトル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506" y="2852936"/>
                <a:ext cx="8776594" cy="3744416"/>
              </a:xfrm>
              <a:prstGeom prst="rect">
                <a:avLst/>
              </a:prstGeom>
              <a:blipFill rotWithShape="1">
                <a:blip r:embed="rId2"/>
                <a:stretch>
                  <a:fillRect l="-14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正方形/長方形 16"/>
          <p:cNvSpPr/>
          <p:nvPr/>
        </p:nvSpPr>
        <p:spPr>
          <a:xfrm>
            <a:off x="6045574" y="801578"/>
            <a:ext cx="6479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srgbClr val="FF0000"/>
                </a:solidFill>
              </a:rPr>
              <a:t>+3</a:t>
            </a:r>
            <a:endParaRPr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5246163" y="1447909"/>
            <a:ext cx="2134149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5246163" y="2492896"/>
            <a:ext cx="2134149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6055258" y="2492896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srgbClr val="FF0000"/>
                </a:solidFill>
              </a:rPr>
              <a:t>-6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57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 uiExpand="1" build="p"/>
      <p:bldP spid="17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59758" y="1595464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変化の割合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31072" y="1533907"/>
            <a:ext cx="9925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 smtClean="0"/>
              <a:t>＝</a:t>
            </a:r>
            <a:r>
              <a:rPr lang="ja-JP" altLang="en-US" sz="4000" dirty="0" smtClean="0">
                <a:solidFill>
                  <a:srgbClr val="FF0000"/>
                </a:solidFill>
              </a:rPr>
              <a:t>ａ</a:t>
            </a:r>
            <a:endParaRPr lang="en-US" altLang="ja-JP" sz="4000" dirty="0" smtClean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3424882" y="1317502"/>
                <a:ext cx="2706190" cy="11406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sz="3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𝑦</m:t>
                        </m:r>
                        <m:r>
                          <a:rPr kumimoji="1" lang="ja-JP" altLang="en-US" sz="3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の増加量</m:t>
                        </m:r>
                      </m:num>
                      <m:den>
                        <m:r>
                          <a:rPr kumimoji="1" lang="ja-JP" altLang="en-US" sz="3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kumimoji="1" lang="ja-JP" altLang="en-US" sz="3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の増加量</m:t>
                        </m:r>
                      </m:den>
                    </m:f>
                  </m:oMath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4882" y="1317502"/>
                <a:ext cx="2706190" cy="1140697"/>
              </a:xfrm>
              <a:prstGeom prst="rect">
                <a:avLst/>
              </a:prstGeom>
              <a:blipFill rotWithShape="1">
                <a:blip r:embed="rId2"/>
                <a:stretch>
                  <a:fillRect l="-698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正方形/長方形 7"/>
          <p:cNvSpPr/>
          <p:nvPr/>
        </p:nvSpPr>
        <p:spPr>
          <a:xfrm>
            <a:off x="395536" y="2708920"/>
            <a:ext cx="86180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/>
              <a:t>ｙ＝ａｘ＋</a:t>
            </a:r>
            <a:r>
              <a:rPr lang="ja-JP" altLang="en-US" sz="3200" dirty="0" smtClean="0"/>
              <a:t>ｂでは、変化の割合は一定で、ａに等しい</a:t>
            </a:r>
            <a:endParaRPr lang="ja-JP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149295" y="1452347"/>
                <a:ext cx="898003" cy="9325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/>
                        </a:rPr>
                        <m:t>(</m:t>
                      </m:r>
                      <m:f>
                        <m:fPr>
                          <m:ctrlPr>
                            <a:rPr kumimoji="1" lang="en-US" altLang="ja-JP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1" lang="ja-JP" altLang="en-US" sz="3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kumimoji="1" lang="ja-JP" altLang="en-US" sz="3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１</m:t>
                          </m:r>
                        </m:den>
                      </m:f>
                      <m:r>
                        <a:rPr kumimoji="1" lang="en-US" altLang="ja-JP" sz="3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295" y="1452347"/>
                <a:ext cx="898003" cy="93256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正方形/長方形 9"/>
          <p:cNvSpPr/>
          <p:nvPr/>
        </p:nvSpPr>
        <p:spPr>
          <a:xfrm>
            <a:off x="251520" y="692696"/>
            <a:ext cx="8762081" cy="2808312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848872" cy="792088"/>
          </a:xfr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一次関数　ｙ＝ａｘ</a:t>
            </a:r>
            <a:r>
              <a:rPr kumimoji="1" lang="en-US" altLang="ja-JP" dirty="0" smtClean="0"/>
              <a:t>+</a:t>
            </a:r>
            <a:r>
              <a:rPr kumimoji="1" lang="ja-JP" altLang="en-US" dirty="0" smtClean="0"/>
              <a:t>ｂ　の変化の割合</a:t>
            </a:r>
            <a:endParaRPr kumimoji="1" lang="ja-JP" altLang="en-US" dirty="0"/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0" y="4005064"/>
            <a:ext cx="9144000" cy="19442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/>
              <a:t>ａ</a:t>
            </a:r>
            <a:r>
              <a:rPr lang="ja-JP" altLang="en-US" sz="3200" dirty="0" smtClean="0">
                <a:solidFill>
                  <a:srgbClr val="FF0000"/>
                </a:solidFill>
              </a:rPr>
              <a:t>＞</a:t>
            </a:r>
            <a:r>
              <a:rPr lang="ja-JP" altLang="en-US" sz="3200" dirty="0" smtClean="0"/>
              <a:t>０のとき、</a:t>
            </a:r>
            <a:r>
              <a:rPr lang="ja-JP" altLang="en-US" sz="3200" dirty="0" err="1" smtClean="0"/>
              <a:t>ｘ</a:t>
            </a:r>
            <a:r>
              <a:rPr lang="ja-JP" altLang="en-US" sz="3200" dirty="0" smtClean="0"/>
              <a:t>の値が増加すると、ｙの値は</a:t>
            </a:r>
            <a:r>
              <a:rPr lang="ja-JP" altLang="en-US" sz="3200" dirty="0" smtClean="0">
                <a:solidFill>
                  <a:srgbClr val="FF0000"/>
                </a:solidFill>
              </a:rPr>
              <a:t>増加</a:t>
            </a:r>
            <a:r>
              <a:rPr lang="ja-JP" altLang="en-US" sz="3200" dirty="0" smtClean="0"/>
              <a:t>する。</a:t>
            </a:r>
            <a:endParaRPr lang="en-US" altLang="ja-JP" sz="3200" dirty="0"/>
          </a:p>
          <a:p>
            <a:pPr algn="l"/>
            <a:endParaRPr lang="en-US" altLang="ja-JP" sz="3200" dirty="0" smtClean="0"/>
          </a:p>
          <a:p>
            <a:pPr algn="l"/>
            <a:r>
              <a:rPr lang="ja-JP" altLang="en-US" sz="3200" dirty="0" smtClean="0"/>
              <a:t>ａ</a:t>
            </a:r>
            <a:r>
              <a:rPr lang="ja-JP" altLang="en-US" sz="3200" dirty="0" smtClean="0">
                <a:solidFill>
                  <a:srgbClr val="FF0000"/>
                </a:solidFill>
              </a:rPr>
              <a:t>＜</a:t>
            </a:r>
            <a:r>
              <a:rPr lang="ja-JP" altLang="en-US" sz="3200" dirty="0" smtClean="0"/>
              <a:t>０</a:t>
            </a:r>
            <a:r>
              <a:rPr lang="ja-JP" altLang="en-US" sz="3200" dirty="0"/>
              <a:t>のとき、</a:t>
            </a:r>
            <a:r>
              <a:rPr lang="ja-JP" altLang="en-US" sz="3200" dirty="0" err="1"/>
              <a:t>ｘ</a:t>
            </a:r>
            <a:r>
              <a:rPr lang="ja-JP" altLang="en-US" sz="3200" dirty="0"/>
              <a:t>の値が増加すると、ｙの</a:t>
            </a:r>
            <a:r>
              <a:rPr lang="ja-JP" altLang="en-US" sz="3200" dirty="0" smtClean="0"/>
              <a:t>値は</a:t>
            </a:r>
            <a:r>
              <a:rPr lang="ja-JP" altLang="en-US" sz="3200" dirty="0" smtClean="0">
                <a:solidFill>
                  <a:srgbClr val="FF0000"/>
                </a:solidFill>
              </a:rPr>
              <a:t>減少</a:t>
            </a:r>
            <a:r>
              <a:rPr lang="ja-JP" altLang="en-US" sz="3200" dirty="0" smtClean="0"/>
              <a:t>する</a:t>
            </a:r>
            <a:r>
              <a:rPr lang="ja-JP" altLang="en-US" sz="3200" dirty="0" smtClean="0"/>
              <a:t>。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314195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タイトル 1"/>
              <p:cNvSpPr txBox="1">
                <a:spLocks/>
              </p:cNvSpPr>
              <p:nvPr/>
            </p:nvSpPr>
            <p:spPr>
              <a:xfrm>
                <a:off x="76316" y="764704"/>
                <a:ext cx="9036495" cy="201622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ja-JP" altLang="en-US" sz="3200" dirty="0" smtClean="0"/>
                  <a:t>問</a:t>
                </a:r>
                <a:r>
                  <a:rPr lang="en-US" altLang="ja-JP" sz="3200" dirty="0" smtClean="0"/>
                  <a:t>2</a:t>
                </a:r>
                <a:r>
                  <a:rPr lang="ja-JP" altLang="en-US" sz="3200" dirty="0" smtClean="0"/>
                  <a:t>　一次関数　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3200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3200" dirty="0" smtClean="0"/>
                  <a:t>ｘ＋５で、次の場合の</a:t>
                </a:r>
                <a:r>
                  <a:rPr lang="ja-JP" altLang="en-US" sz="3200" dirty="0" err="1" smtClean="0"/>
                  <a:t>ｙ</a:t>
                </a:r>
                <a:r>
                  <a:rPr lang="ja-JP" altLang="en-US" sz="3200" dirty="0" smtClean="0"/>
                  <a:t>の増加　</a:t>
                </a:r>
                <a:endParaRPr lang="en-US" altLang="ja-JP" sz="3200" dirty="0" smtClean="0"/>
              </a:p>
              <a:p>
                <a:pPr algn="l"/>
                <a:r>
                  <a:rPr lang="ja-JP" altLang="en-US" sz="3200" dirty="0"/>
                  <a:t>　</a:t>
                </a:r>
                <a:r>
                  <a:rPr lang="ja-JP" altLang="en-US" sz="3200" dirty="0" smtClean="0"/>
                  <a:t>　量をそれぞれ求めなさい。</a:t>
                </a:r>
                <a:endParaRPr lang="en-US" altLang="ja-JP" sz="3200" dirty="0" smtClean="0"/>
              </a:p>
              <a:p>
                <a:pPr algn="l"/>
                <a:endParaRPr lang="en-US" altLang="ja-JP" sz="3200" dirty="0" smtClean="0"/>
              </a:p>
              <a:p>
                <a:pPr algn="l"/>
                <a:r>
                  <a:rPr lang="en-US" altLang="ja-JP" sz="3200" dirty="0" smtClean="0"/>
                  <a:t>(</a:t>
                </a:r>
                <a:r>
                  <a:rPr lang="en-US" altLang="ja-JP" sz="3200" dirty="0"/>
                  <a:t>1</a:t>
                </a:r>
                <a:r>
                  <a:rPr lang="en-US" altLang="ja-JP" sz="3200" dirty="0" smtClean="0"/>
                  <a:t>)</a:t>
                </a:r>
                <a:r>
                  <a:rPr lang="ja-JP" altLang="en-US" sz="3200" dirty="0" smtClean="0"/>
                  <a:t>　</a:t>
                </a:r>
                <a:r>
                  <a:rPr lang="ja-JP" altLang="en-US" sz="3200" dirty="0" err="1" smtClean="0"/>
                  <a:t>ｘ</a:t>
                </a:r>
                <a:r>
                  <a:rPr lang="ja-JP" altLang="en-US" sz="3200" dirty="0" smtClean="0"/>
                  <a:t>の増加量が</a:t>
                </a:r>
                <a:r>
                  <a:rPr lang="en-US" altLang="ja-JP" sz="3200" dirty="0" smtClean="0"/>
                  <a:t>1</a:t>
                </a:r>
                <a:r>
                  <a:rPr lang="ja-JP" altLang="en-US" sz="3200" dirty="0" smtClean="0"/>
                  <a:t>のとき　</a:t>
                </a:r>
                <a:r>
                  <a:rPr lang="en-US" altLang="ja-JP" sz="3200" dirty="0" smtClean="0"/>
                  <a:t>(2)</a:t>
                </a:r>
                <a:r>
                  <a:rPr lang="ja-JP" altLang="en-US" sz="3200" dirty="0" smtClean="0"/>
                  <a:t>　</a:t>
                </a:r>
                <a:r>
                  <a:rPr lang="ja-JP" altLang="en-US" sz="3200" dirty="0" err="1" smtClean="0"/>
                  <a:t>ｘ</a:t>
                </a:r>
                <a:r>
                  <a:rPr lang="ja-JP" altLang="en-US" sz="3200" dirty="0" smtClean="0"/>
                  <a:t>の増加量が</a:t>
                </a:r>
                <a:r>
                  <a:rPr lang="en-US" altLang="ja-JP" sz="3200" dirty="0" smtClean="0"/>
                  <a:t>3</a:t>
                </a:r>
                <a:r>
                  <a:rPr lang="ja-JP" altLang="en-US" sz="3200" dirty="0" smtClean="0"/>
                  <a:t>のとき　</a:t>
                </a:r>
                <a:endParaRPr lang="ja-JP" altLang="en-US" sz="3200" dirty="0"/>
              </a:p>
            </p:txBody>
          </p:sp>
        </mc:Choice>
        <mc:Fallback xmlns="">
          <p:sp>
            <p:nvSpPr>
              <p:cNvPr id="11" name="タイトル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16" y="764704"/>
                <a:ext cx="9036495" cy="2016224"/>
              </a:xfrm>
              <a:prstGeom prst="rect">
                <a:avLst/>
              </a:prstGeom>
              <a:blipFill rotWithShape="1">
                <a:blip r:embed="rId2"/>
                <a:stretch>
                  <a:fillRect l="-1754" t="-3927" r="-607" b="-18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/>
              <p:cNvSpPr/>
              <p:nvPr/>
            </p:nvSpPr>
            <p:spPr>
              <a:xfrm>
                <a:off x="1331640" y="3284984"/>
                <a:ext cx="2573525" cy="10809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en-US" altLang="ja-JP" sz="4000" b="0" i="1" smtClean="0">
                        <a:solidFill>
                          <a:srgbClr val="FF0000"/>
                        </a:solidFill>
                        <a:latin typeface="Cambria Math"/>
                      </a:rPr>
                      <m:t>×</m:t>
                    </m:r>
                    <m:r>
                      <a:rPr lang="ja-JP" altLang="en-US" sz="4000" b="0" i="1" smtClean="0">
                        <a:solidFill>
                          <a:srgbClr val="FF0000"/>
                        </a:solidFill>
                        <a:latin typeface="Cambria Math"/>
                      </a:rPr>
                      <m:t>１</m:t>
                    </m:r>
                  </m:oMath>
                </a14:m>
                <a:r>
                  <a:rPr lang="ja-JP" altLang="en-US" sz="4000" dirty="0">
                    <a:solidFill>
                      <a:srgbClr val="FF0000"/>
                    </a:solidFill>
                  </a:rPr>
                  <a:t>＝</a:t>
                </a:r>
                <a:r>
                  <a:rPr lang="en-US" altLang="ja-JP" sz="40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sz="4000" i="1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ja-JP" altLang="en-US" sz="4000" dirty="0"/>
              </a:p>
            </p:txBody>
          </p:sp>
        </mc:Choice>
        <mc:Fallback xmlns="">
          <p:sp>
            <p:nvSpPr>
              <p:cNvPr id="3" name="正方形/長方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284984"/>
                <a:ext cx="2573525" cy="1080937"/>
              </a:xfrm>
              <a:prstGeom prst="rect">
                <a:avLst/>
              </a:prstGeom>
              <a:blipFill rotWithShape="1">
                <a:blip r:embed="rId3"/>
                <a:stretch>
                  <a:fillRect b="-734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/>
              <p:cNvSpPr/>
              <p:nvPr/>
            </p:nvSpPr>
            <p:spPr>
              <a:xfrm>
                <a:off x="6012160" y="3264869"/>
                <a:ext cx="2345899" cy="10809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en-US" altLang="ja-JP" sz="4000" b="0" i="1" smtClean="0">
                        <a:solidFill>
                          <a:srgbClr val="FF0000"/>
                        </a:solidFill>
                        <a:latin typeface="Cambria Math"/>
                      </a:rPr>
                      <m:t>×</m:t>
                    </m:r>
                    <m:r>
                      <a:rPr lang="ja-JP" altLang="en-US" sz="4000" b="0" i="1" smtClean="0">
                        <a:solidFill>
                          <a:srgbClr val="FF0000"/>
                        </a:solidFill>
                        <a:latin typeface="Cambria Math"/>
                      </a:rPr>
                      <m:t>３</m:t>
                    </m:r>
                  </m:oMath>
                </a14:m>
                <a:r>
                  <a:rPr lang="ja-JP" altLang="en-US" sz="4000" dirty="0" smtClean="0">
                    <a:solidFill>
                      <a:srgbClr val="FF0000"/>
                    </a:solidFill>
                  </a:rPr>
                  <a:t>＝２</a:t>
                </a:r>
                <a:endParaRPr lang="ja-JP" altLang="en-US" sz="4000" dirty="0"/>
              </a:p>
            </p:txBody>
          </p:sp>
        </mc:Choice>
        <mc:Fallback xmlns="">
          <p:sp>
            <p:nvSpPr>
              <p:cNvPr id="12" name="正方形/長方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3264869"/>
                <a:ext cx="2345899" cy="1080937"/>
              </a:xfrm>
              <a:prstGeom prst="rect">
                <a:avLst/>
              </a:prstGeom>
              <a:blipFill rotWithShape="1">
                <a:blip r:embed="rId4"/>
                <a:stretch>
                  <a:fillRect r="-8312" b="-734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266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/>
      <p:bldP spid="12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421</Words>
  <Application>Microsoft Office PowerPoint</Application>
  <PresentationFormat>画面に合わせる (4:3)</PresentationFormat>
  <Paragraphs>120</Paragraphs>
  <Slides>6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一次関数の変化の割合</vt:lpstr>
      <vt:lpstr>PowerPoint プレゼンテーション</vt:lpstr>
      <vt:lpstr>PowerPoint プレゼンテーション</vt:lpstr>
      <vt:lpstr>PowerPoint プレゼンテーション</vt:lpstr>
      <vt:lpstr>一次関数　ｙ＝ａｘ+ｂ　の変化の割合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一次関数</dc:title>
  <dc:creator>teacher</dc:creator>
  <cp:lastModifiedBy>teacher</cp:lastModifiedBy>
  <cp:revision>50</cp:revision>
  <dcterms:created xsi:type="dcterms:W3CDTF">2013-07-01T05:47:01Z</dcterms:created>
  <dcterms:modified xsi:type="dcterms:W3CDTF">2013-07-18T22:25:27Z</dcterms:modified>
</cp:coreProperties>
</file>