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62" r:id="rId3"/>
    <p:sldId id="264" r:id="rId4"/>
    <p:sldId id="265" r:id="rId5"/>
    <p:sldId id="266" r:id="rId6"/>
    <p:sldId id="277" r:id="rId7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76" autoAdjust="0"/>
    <p:restoredTop sz="94660"/>
  </p:normalViewPr>
  <p:slideViewPr>
    <p:cSldViewPr>
      <p:cViewPr>
        <p:scale>
          <a:sx n="70" d="100"/>
          <a:sy n="70" d="100"/>
        </p:scale>
        <p:origin x="-133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56260D-DEDF-43F9-8F25-5A80E5620900}" type="datetimeFigureOut">
              <a:rPr kumimoji="1" lang="ja-JP" altLang="en-US" smtClean="0"/>
              <a:t>2013/7/19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618A04-A1E4-455D-9208-E9CFE4F2DA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2831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618A04-A1E4-455D-9208-E9CFE4F2DA23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85033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618A04-A1E4-455D-9208-E9CFE4F2DA23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85033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61F1B-8814-44E2-B05A-027A1AEB1245}" type="datetimeFigureOut">
              <a:rPr kumimoji="1" lang="ja-JP" altLang="en-US" smtClean="0"/>
              <a:t>2013/7/19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E0F6-E27C-4AE6-9258-157A38A462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8953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61F1B-8814-44E2-B05A-027A1AEB1245}" type="datetimeFigureOut">
              <a:rPr kumimoji="1" lang="ja-JP" altLang="en-US" smtClean="0"/>
              <a:t>2013/7/19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E0F6-E27C-4AE6-9258-157A38A462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785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61F1B-8814-44E2-B05A-027A1AEB1245}" type="datetimeFigureOut">
              <a:rPr kumimoji="1" lang="ja-JP" altLang="en-US" smtClean="0"/>
              <a:t>2013/7/19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E0F6-E27C-4AE6-9258-157A38A462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7314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61F1B-8814-44E2-B05A-027A1AEB1245}" type="datetimeFigureOut">
              <a:rPr kumimoji="1" lang="ja-JP" altLang="en-US" smtClean="0"/>
              <a:t>2013/7/19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E0F6-E27C-4AE6-9258-157A38A462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3301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61F1B-8814-44E2-B05A-027A1AEB1245}" type="datetimeFigureOut">
              <a:rPr kumimoji="1" lang="ja-JP" altLang="en-US" smtClean="0"/>
              <a:t>2013/7/19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E0F6-E27C-4AE6-9258-157A38A462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4925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61F1B-8814-44E2-B05A-027A1AEB1245}" type="datetimeFigureOut">
              <a:rPr kumimoji="1" lang="ja-JP" altLang="en-US" smtClean="0"/>
              <a:t>2013/7/19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E0F6-E27C-4AE6-9258-157A38A462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6713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61F1B-8814-44E2-B05A-027A1AEB1245}" type="datetimeFigureOut">
              <a:rPr kumimoji="1" lang="ja-JP" altLang="en-US" smtClean="0"/>
              <a:t>2013/7/19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E0F6-E27C-4AE6-9258-157A38A462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2857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61F1B-8814-44E2-B05A-027A1AEB1245}" type="datetimeFigureOut">
              <a:rPr kumimoji="1" lang="ja-JP" altLang="en-US" smtClean="0"/>
              <a:t>2013/7/19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E0F6-E27C-4AE6-9258-157A38A462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4854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61F1B-8814-44E2-B05A-027A1AEB1245}" type="datetimeFigureOut">
              <a:rPr kumimoji="1" lang="ja-JP" altLang="en-US" smtClean="0"/>
              <a:t>2013/7/19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E0F6-E27C-4AE6-9258-157A38A462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4562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61F1B-8814-44E2-B05A-027A1AEB1245}" type="datetimeFigureOut">
              <a:rPr kumimoji="1" lang="ja-JP" altLang="en-US" smtClean="0"/>
              <a:t>2013/7/19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E0F6-E27C-4AE6-9258-157A38A462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721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61F1B-8814-44E2-B05A-027A1AEB1245}" type="datetimeFigureOut">
              <a:rPr kumimoji="1" lang="ja-JP" altLang="en-US" smtClean="0"/>
              <a:t>2013/7/19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E0F6-E27C-4AE6-9258-157A38A462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9485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B61F1B-8814-44E2-B05A-027A1AEB1245}" type="datetimeFigureOut">
              <a:rPr kumimoji="1" lang="ja-JP" altLang="en-US" smtClean="0"/>
              <a:t>2013/7/19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CBE0F6-E27C-4AE6-9258-157A38A462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8488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11560" y="0"/>
            <a:ext cx="7772400" cy="648072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/>
              <a:t>一次関数の変化の割合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539552" y="620688"/>
            <a:ext cx="8280920" cy="6120680"/>
          </a:xfrm>
          <a:solidFill>
            <a:srgbClr val="FFFF00"/>
          </a:solidFill>
        </p:spPr>
        <p:txBody>
          <a:bodyPr>
            <a:normAutofit fontScale="92500" lnSpcReduction="10000"/>
          </a:bodyPr>
          <a:lstStyle/>
          <a:p>
            <a:r>
              <a:rPr kumimoji="1" lang="ja-JP" altLang="en-US" sz="2800" dirty="0" smtClean="0">
                <a:solidFill>
                  <a:schemeClr val="tx1"/>
                </a:solidFill>
              </a:rPr>
              <a:t>本時の流れ</a:t>
            </a:r>
            <a:endParaRPr kumimoji="1" lang="en-US" altLang="ja-JP" sz="2800" dirty="0" smtClean="0">
              <a:solidFill>
                <a:schemeClr val="tx1"/>
              </a:solidFill>
            </a:endParaRPr>
          </a:p>
          <a:p>
            <a:r>
              <a:rPr lang="ja-JP" altLang="en-US" sz="2800" dirty="0" smtClean="0">
                <a:solidFill>
                  <a:schemeClr val="tx1"/>
                </a:solidFill>
              </a:rPr>
              <a:t>ねらい</a:t>
            </a:r>
            <a:r>
              <a:rPr kumimoji="1" lang="ja-JP" altLang="en-US" sz="2800" dirty="0" smtClean="0">
                <a:solidFill>
                  <a:schemeClr val="tx1"/>
                </a:solidFill>
              </a:rPr>
              <a:t>「一次関数の変化の割合の意味を理解する」</a:t>
            </a:r>
            <a:endParaRPr kumimoji="1" lang="en-US" altLang="ja-JP" sz="2800" dirty="0" smtClean="0">
              <a:solidFill>
                <a:schemeClr val="tx1"/>
              </a:solidFill>
            </a:endParaRPr>
          </a:p>
          <a:p>
            <a:r>
              <a:rPr lang="ja-JP" altLang="en-US" sz="2800" dirty="0">
                <a:solidFill>
                  <a:schemeClr val="tx1"/>
                </a:solidFill>
              </a:rPr>
              <a:t>↓</a:t>
            </a:r>
            <a:endParaRPr kumimoji="1" lang="en-US" altLang="ja-JP" sz="2800" dirty="0" smtClean="0">
              <a:solidFill>
                <a:schemeClr val="tx1"/>
              </a:solidFill>
            </a:endParaRPr>
          </a:p>
          <a:p>
            <a:r>
              <a:rPr lang="ja-JP" altLang="en-US" sz="2800" dirty="0">
                <a:solidFill>
                  <a:schemeClr val="tx1"/>
                </a:solidFill>
              </a:rPr>
              <a:t>課題の</a:t>
            </a:r>
            <a:r>
              <a:rPr lang="ja-JP" altLang="en-US" sz="2800" dirty="0" smtClean="0">
                <a:solidFill>
                  <a:schemeClr val="tx1"/>
                </a:solidFill>
              </a:rPr>
              <a:t>提示</a:t>
            </a:r>
            <a:endParaRPr lang="en-US" altLang="ja-JP" sz="2800" dirty="0" smtClean="0">
              <a:solidFill>
                <a:schemeClr val="tx1"/>
              </a:solidFill>
            </a:endParaRPr>
          </a:p>
          <a:p>
            <a:r>
              <a:rPr lang="ja-JP" altLang="en-US" sz="2800" dirty="0" smtClean="0">
                <a:solidFill>
                  <a:schemeClr val="tx1"/>
                </a:solidFill>
              </a:rPr>
              <a:t>↓</a:t>
            </a:r>
            <a:endParaRPr lang="en-US" altLang="ja-JP" sz="2800" dirty="0" smtClean="0">
              <a:solidFill>
                <a:schemeClr val="tx1"/>
              </a:solidFill>
            </a:endParaRPr>
          </a:p>
          <a:p>
            <a:r>
              <a:rPr lang="ja-JP" altLang="en-US" sz="2800" dirty="0">
                <a:solidFill>
                  <a:schemeClr val="tx1"/>
                </a:solidFill>
              </a:rPr>
              <a:t>課題の</a:t>
            </a:r>
            <a:r>
              <a:rPr lang="ja-JP" altLang="en-US" sz="2800" dirty="0" smtClean="0">
                <a:solidFill>
                  <a:schemeClr val="tx1"/>
                </a:solidFill>
              </a:rPr>
              <a:t>解決</a:t>
            </a:r>
            <a:endParaRPr lang="en-US" altLang="ja-JP" sz="2800" dirty="0" smtClean="0">
              <a:solidFill>
                <a:schemeClr val="tx1"/>
              </a:solidFill>
            </a:endParaRPr>
          </a:p>
          <a:p>
            <a:r>
              <a:rPr lang="ja-JP" altLang="en-US" sz="2800" dirty="0" smtClean="0">
                <a:solidFill>
                  <a:schemeClr val="tx1"/>
                </a:solidFill>
              </a:rPr>
              <a:t>↓</a:t>
            </a:r>
            <a:endParaRPr lang="en-US" altLang="ja-JP" sz="2800" dirty="0" smtClean="0">
              <a:solidFill>
                <a:schemeClr val="tx1"/>
              </a:solidFill>
            </a:endParaRPr>
          </a:p>
          <a:p>
            <a:r>
              <a:rPr lang="ja-JP" altLang="en-US" sz="2800" dirty="0">
                <a:solidFill>
                  <a:schemeClr val="tx1"/>
                </a:solidFill>
              </a:rPr>
              <a:t>一次関数</a:t>
            </a:r>
            <a:r>
              <a:rPr lang="ja-JP" altLang="en-US" sz="2800" dirty="0" smtClean="0">
                <a:solidFill>
                  <a:schemeClr val="tx1"/>
                </a:solidFill>
              </a:rPr>
              <a:t>の変化の割合の意味</a:t>
            </a:r>
            <a:r>
              <a:rPr lang="ja-JP" altLang="en-US" sz="2800" dirty="0">
                <a:solidFill>
                  <a:schemeClr val="tx1"/>
                </a:solidFill>
              </a:rPr>
              <a:t>を</a:t>
            </a:r>
            <a:r>
              <a:rPr lang="ja-JP" altLang="en-US" sz="2800" dirty="0" smtClean="0">
                <a:solidFill>
                  <a:schemeClr val="tx1"/>
                </a:solidFill>
              </a:rPr>
              <a:t>知る</a:t>
            </a:r>
            <a:endParaRPr lang="en-US" altLang="ja-JP" sz="2800" dirty="0" smtClean="0">
              <a:solidFill>
                <a:schemeClr val="tx1"/>
              </a:solidFill>
            </a:endParaRPr>
          </a:p>
          <a:p>
            <a:r>
              <a:rPr lang="ja-JP" altLang="en-US" sz="2800" dirty="0" smtClean="0">
                <a:solidFill>
                  <a:schemeClr val="tx1"/>
                </a:solidFill>
              </a:rPr>
              <a:t>↓</a:t>
            </a:r>
            <a:endParaRPr lang="en-US" altLang="ja-JP" sz="2800" dirty="0" smtClean="0">
              <a:solidFill>
                <a:schemeClr val="tx1"/>
              </a:solidFill>
            </a:endParaRPr>
          </a:p>
          <a:p>
            <a:r>
              <a:rPr lang="ja-JP" altLang="en-US" sz="2800" dirty="0" smtClean="0">
                <a:solidFill>
                  <a:schemeClr val="tx1"/>
                </a:solidFill>
              </a:rPr>
              <a:t>別の一次</a:t>
            </a:r>
            <a:r>
              <a:rPr lang="ja-JP" altLang="en-US" sz="2800" dirty="0">
                <a:solidFill>
                  <a:schemeClr val="tx1"/>
                </a:solidFill>
              </a:rPr>
              <a:t>関数</a:t>
            </a:r>
            <a:r>
              <a:rPr lang="ja-JP" altLang="en-US" sz="2800" dirty="0" smtClean="0">
                <a:solidFill>
                  <a:schemeClr val="tx1"/>
                </a:solidFill>
              </a:rPr>
              <a:t>の式で変化の割合について確認する。</a:t>
            </a:r>
            <a:endParaRPr lang="en-US" altLang="ja-JP" sz="2800" dirty="0" smtClean="0">
              <a:solidFill>
                <a:schemeClr val="tx1"/>
              </a:solidFill>
            </a:endParaRPr>
          </a:p>
          <a:p>
            <a:r>
              <a:rPr lang="ja-JP" altLang="en-US" sz="2800" dirty="0" smtClean="0">
                <a:solidFill>
                  <a:schemeClr val="tx1"/>
                </a:solidFill>
              </a:rPr>
              <a:t>↓</a:t>
            </a:r>
            <a:endParaRPr lang="en-US" altLang="ja-JP" sz="2800" dirty="0" smtClean="0">
              <a:solidFill>
                <a:schemeClr val="tx1"/>
              </a:solidFill>
            </a:endParaRPr>
          </a:p>
          <a:p>
            <a:r>
              <a:rPr lang="ja-JP" altLang="en-US" sz="2800" dirty="0">
                <a:solidFill>
                  <a:schemeClr val="tx1"/>
                </a:solidFill>
              </a:rPr>
              <a:t>問</a:t>
            </a:r>
            <a:r>
              <a:rPr lang="en-US" altLang="ja-JP" sz="2800" dirty="0">
                <a:solidFill>
                  <a:schemeClr val="tx1"/>
                </a:solidFill>
              </a:rPr>
              <a:t>2</a:t>
            </a:r>
            <a:r>
              <a:rPr lang="ja-JP" altLang="en-US" sz="2800" dirty="0">
                <a:solidFill>
                  <a:schemeClr val="tx1"/>
                </a:solidFill>
              </a:rPr>
              <a:t>をする</a:t>
            </a:r>
            <a:r>
              <a:rPr lang="ja-JP" altLang="en-US" sz="2800" dirty="0" smtClean="0">
                <a:solidFill>
                  <a:schemeClr val="tx1"/>
                </a:solidFill>
              </a:rPr>
              <a:t>。</a:t>
            </a:r>
            <a:endParaRPr lang="en-US" altLang="ja-JP" sz="2800" dirty="0" smtClean="0">
              <a:solidFill>
                <a:schemeClr val="tx1"/>
              </a:solidFill>
            </a:endParaRPr>
          </a:p>
          <a:p>
            <a:r>
              <a:rPr lang="ja-JP" altLang="en-US" sz="2800" dirty="0">
                <a:solidFill>
                  <a:schemeClr val="tx1"/>
                </a:solidFill>
              </a:rPr>
              <a:t>↓</a:t>
            </a:r>
            <a:endParaRPr lang="en-US" altLang="ja-JP" sz="2800" dirty="0" smtClean="0">
              <a:solidFill>
                <a:schemeClr val="tx1"/>
              </a:solidFill>
            </a:endParaRPr>
          </a:p>
          <a:p>
            <a:r>
              <a:rPr lang="ja-JP" altLang="en-US" sz="2800" dirty="0">
                <a:solidFill>
                  <a:schemeClr val="tx1"/>
                </a:solidFill>
              </a:rPr>
              <a:t>本時のまとめと次時の予告を</a:t>
            </a:r>
            <a:r>
              <a:rPr lang="ja-JP" altLang="en-US" sz="2800" dirty="0" smtClean="0">
                <a:solidFill>
                  <a:schemeClr val="tx1"/>
                </a:solidFill>
              </a:rPr>
              <a:t>する</a:t>
            </a:r>
            <a:endParaRPr lang="en-US" altLang="ja-JP" sz="28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6750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正方形/長方形 53"/>
          <p:cNvSpPr/>
          <p:nvPr/>
        </p:nvSpPr>
        <p:spPr>
          <a:xfrm flipV="1">
            <a:off x="1646650" y="3653511"/>
            <a:ext cx="2071587" cy="558740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26" name="Picture 2" descr="C:\Users\teacher\AppData\Local\Microsoft\Windows\Temporary Internet Files\Content.IE5\DPDADRY1\MC900239501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795" y="119660"/>
            <a:ext cx="1727302" cy="1813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正方形/長方形 5"/>
          <p:cNvSpPr/>
          <p:nvPr/>
        </p:nvSpPr>
        <p:spPr>
          <a:xfrm flipV="1">
            <a:off x="1625414" y="4212251"/>
            <a:ext cx="2071587" cy="731732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正方形/長方形 56"/>
          <p:cNvSpPr/>
          <p:nvPr/>
        </p:nvSpPr>
        <p:spPr>
          <a:xfrm flipV="1">
            <a:off x="1633628" y="2761104"/>
            <a:ext cx="2071587" cy="904479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正方形/長方形 23"/>
          <p:cNvSpPr/>
          <p:nvPr/>
        </p:nvSpPr>
        <p:spPr>
          <a:xfrm flipV="1">
            <a:off x="1621913" y="1856625"/>
            <a:ext cx="2071587" cy="904479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正方形/長方形 43"/>
          <p:cNvSpPr/>
          <p:nvPr/>
        </p:nvSpPr>
        <p:spPr>
          <a:xfrm rot="5400000">
            <a:off x="282751" y="2915984"/>
            <a:ext cx="3429931" cy="179544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8" name="グループ化 37"/>
          <p:cNvGrpSpPr/>
          <p:nvPr/>
        </p:nvGrpSpPr>
        <p:grpSpPr>
          <a:xfrm>
            <a:off x="842229" y="1632968"/>
            <a:ext cx="2876008" cy="3311015"/>
            <a:chOff x="-126647" y="1356763"/>
            <a:chExt cx="7921896" cy="3311015"/>
          </a:xfrm>
        </p:grpSpPr>
        <p:sp>
          <p:nvSpPr>
            <p:cNvPr id="4" name="正方形/長方形 3"/>
            <p:cNvSpPr/>
            <p:nvPr/>
          </p:nvSpPr>
          <p:spPr>
            <a:xfrm>
              <a:off x="1972125" y="1562662"/>
              <a:ext cx="5823124" cy="3105116"/>
            </a:xfrm>
            <a:prstGeom prst="rect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" name="テキスト ボックス 41"/>
            <p:cNvSpPr txBox="1"/>
            <p:nvPr/>
          </p:nvSpPr>
          <p:spPr>
            <a:xfrm>
              <a:off x="-126647" y="1356763"/>
              <a:ext cx="248067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400" b="1" dirty="0" smtClean="0"/>
                <a:t>25</a:t>
              </a:r>
              <a:r>
                <a:rPr kumimoji="1" lang="ja-JP" altLang="en-US" sz="2400" b="1" dirty="0" smtClean="0"/>
                <a:t>㎝</a:t>
              </a:r>
              <a:endParaRPr kumimoji="1" lang="ja-JP" altLang="en-US" sz="2400" b="1" dirty="0"/>
            </a:p>
          </p:txBody>
        </p:sp>
      </p:grpSp>
      <p:graphicFrame>
        <p:nvGraphicFramePr>
          <p:cNvPr id="43" name="表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2388779"/>
              </p:ext>
            </p:extLst>
          </p:nvPr>
        </p:nvGraphicFramePr>
        <p:xfrm>
          <a:off x="4620604" y="3959294"/>
          <a:ext cx="3839222" cy="1280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2177"/>
                <a:gridCol w="651409"/>
                <a:gridCol w="651409"/>
                <a:gridCol w="651409"/>
                <a:gridCol w="651409"/>
                <a:gridCol w="651409"/>
              </a:tblGrid>
              <a:tr h="139040">
                <a:tc>
                  <a:txBody>
                    <a:bodyPr/>
                    <a:lstStyle/>
                    <a:p>
                      <a:r>
                        <a:rPr kumimoji="1" lang="ja-JP" altLang="en-US" sz="3600" dirty="0" smtClean="0"/>
                        <a:t>ｘ</a:t>
                      </a:r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3600" dirty="0" smtClean="0"/>
                        <a:t>…</a:t>
                      </a:r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3600" dirty="0" smtClean="0"/>
                        <a:t>２</a:t>
                      </a:r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3600" dirty="0" smtClean="0"/>
                        <a:t>…</a:t>
                      </a:r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3600" dirty="0" smtClean="0"/>
                        <a:t>６</a:t>
                      </a:r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3600" dirty="0" smtClean="0"/>
                        <a:t>…</a:t>
                      </a:r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3600" dirty="0" smtClean="0"/>
                        <a:t>ｙ</a:t>
                      </a:r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3600" dirty="0" smtClean="0"/>
                        <a:t>…</a:t>
                      </a:r>
                      <a:r>
                        <a:rPr kumimoji="1" lang="ja-JP" altLang="en-US" sz="3600" dirty="0" smtClean="0"/>
                        <a:t>　</a:t>
                      </a:r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正方形/長方形 2"/>
          <p:cNvSpPr/>
          <p:nvPr/>
        </p:nvSpPr>
        <p:spPr>
          <a:xfrm>
            <a:off x="5245067" y="4618539"/>
            <a:ext cx="50366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3600" dirty="0">
                <a:solidFill>
                  <a:prstClr val="black"/>
                </a:solidFill>
              </a:rPr>
              <a:t>…</a:t>
            </a:r>
            <a:endParaRPr lang="ja-JP" altLang="en-US" dirty="0"/>
          </a:p>
        </p:txBody>
      </p:sp>
      <p:sp>
        <p:nvSpPr>
          <p:cNvPr id="7" name="正方形/長方形 6"/>
          <p:cNvSpPr/>
          <p:nvPr/>
        </p:nvSpPr>
        <p:spPr>
          <a:xfrm>
            <a:off x="5865347" y="4604721"/>
            <a:ext cx="50045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600" dirty="0">
                <a:solidFill>
                  <a:prstClr val="black"/>
                </a:solidFill>
              </a:rPr>
              <a:t>９</a:t>
            </a:r>
            <a:endParaRPr lang="ja-JP" altLang="en-US" dirty="0"/>
          </a:p>
        </p:txBody>
      </p:sp>
      <p:sp>
        <p:nvSpPr>
          <p:cNvPr id="9" name="正方形/長方形 8"/>
          <p:cNvSpPr/>
          <p:nvPr/>
        </p:nvSpPr>
        <p:spPr>
          <a:xfrm>
            <a:off x="6590169" y="4604720"/>
            <a:ext cx="50366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ja-JP" sz="3600" dirty="0" smtClean="0">
                <a:solidFill>
                  <a:prstClr val="black"/>
                </a:solidFill>
              </a:rPr>
              <a:t>…</a:t>
            </a:r>
            <a:endParaRPr lang="ja-JP" altLang="en-US" sz="3600" dirty="0">
              <a:solidFill>
                <a:prstClr val="black"/>
              </a:solidFill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7110339" y="4604719"/>
            <a:ext cx="6527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ja-JP" sz="3600" dirty="0" smtClean="0">
                <a:solidFill>
                  <a:prstClr val="black"/>
                </a:solidFill>
              </a:rPr>
              <a:t>17</a:t>
            </a:r>
            <a:endParaRPr lang="ja-JP" altLang="en-US" sz="3600" dirty="0">
              <a:solidFill>
                <a:prstClr val="black"/>
              </a:solidFill>
            </a:endParaRP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222616" y="5756075"/>
            <a:ext cx="324640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水面は</a:t>
            </a:r>
            <a:r>
              <a:rPr kumimoji="1" lang="en-US" altLang="ja-JP" sz="3200" dirty="0" smtClean="0"/>
              <a:t>1</a:t>
            </a:r>
            <a:r>
              <a:rPr kumimoji="1" lang="ja-JP" altLang="en-US" sz="3200" dirty="0" smtClean="0"/>
              <a:t>分間に</a:t>
            </a:r>
            <a:endParaRPr kumimoji="1" lang="en-US" altLang="ja-JP" sz="3200" dirty="0" smtClean="0"/>
          </a:p>
          <a:p>
            <a:r>
              <a:rPr kumimoji="1" lang="en-US" altLang="ja-JP" sz="3200" dirty="0" smtClean="0"/>
              <a:t>2㎝</a:t>
            </a:r>
            <a:r>
              <a:rPr kumimoji="1" lang="ja-JP" altLang="en-US" sz="3200" dirty="0" err="1" smtClean="0"/>
              <a:t>ずつ</a:t>
            </a:r>
            <a:r>
              <a:rPr kumimoji="1" lang="ja-JP" altLang="en-US" sz="3200" dirty="0" smtClean="0"/>
              <a:t>高くなる。</a:t>
            </a:r>
            <a:endParaRPr kumimoji="1" lang="ja-JP" altLang="en-US" sz="3200" dirty="0"/>
          </a:p>
        </p:txBody>
      </p:sp>
      <p:sp>
        <p:nvSpPr>
          <p:cNvPr id="53" name="タイトル 1"/>
          <p:cNvSpPr txBox="1">
            <a:spLocks/>
          </p:cNvSpPr>
          <p:nvPr/>
        </p:nvSpPr>
        <p:spPr>
          <a:xfrm>
            <a:off x="4667347" y="0"/>
            <a:ext cx="4600130" cy="3600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2800" dirty="0" smtClean="0"/>
              <a:t>深さ</a:t>
            </a:r>
            <a:r>
              <a:rPr lang="en-US" altLang="ja-JP" sz="2800" dirty="0" smtClean="0"/>
              <a:t>25㎝</a:t>
            </a:r>
            <a:r>
              <a:rPr lang="ja-JP" altLang="en-US" sz="2800" dirty="0" smtClean="0"/>
              <a:t>の容器にいくらか水が入っている。この容器に一定の割合で水を入れていくとき、入れ始めてから</a:t>
            </a:r>
            <a:r>
              <a:rPr lang="en-US" altLang="ja-JP" sz="2800" dirty="0" smtClean="0"/>
              <a:t>2</a:t>
            </a:r>
            <a:r>
              <a:rPr lang="ja-JP" altLang="en-US" sz="2800" dirty="0" smtClean="0"/>
              <a:t>分後の水面の高さは</a:t>
            </a:r>
            <a:r>
              <a:rPr lang="en-US" altLang="ja-JP" sz="2800" dirty="0" smtClean="0"/>
              <a:t>9</a:t>
            </a:r>
            <a:r>
              <a:rPr lang="ja-JP" altLang="en-US" sz="2800" dirty="0" smtClean="0"/>
              <a:t>㎝で、</a:t>
            </a:r>
            <a:r>
              <a:rPr lang="en-US" altLang="ja-JP" sz="2800" dirty="0" smtClean="0"/>
              <a:t>6</a:t>
            </a:r>
            <a:r>
              <a:rPr lang="ja-JP" altLang="en-US" sz="2800" dirty="0" smtClean="0"/>
              <a:t>分後の水面の高さは</a:t>
            </a:r>
            <a:r>
              <a:rPr lang="en-US" altLang="ja-JP" sz="2800" dirty="0" smtClean="0"/>
              <a:t>17㎝</a:t>
            </a:r>
            <a:r>
              <a:rPr lang="ja-JP" altLang="en-US" sz="2800" dirty="0" smtClean="0"/>
              <a:t>になった。満水になるのは水を入れ始めてから何分後だろうか。</a:t>
            </a:r>
            <a:endParaRPr lang="ja-JP" altLang="en-US" sz="2800" dirty="0"/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1007348" y="3436790"/>
            <a:ext cx="9005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b="1" dirty="0" smtClean="0"/>
              <a:t>9</a:t>
            </a:r>
            <a:r>
              <a:rPr kumimoji="1" lang="ja-JP" altLang="en-US" sz="2400" b="1" dirty="0" smtClean="0"/>
              <a:t>㎝</a:t>
            </a:r>
            <a:endParaRPr kumimoji="1" lang="ja-JP" altLang="en-US" sz="2400" b="1" dirty="0"/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3710652" y="3436790"/>
            <a:ext cx="10057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b="1" dirty="0" smtClean="0"/>
              <a:t>2</a:t>
            </a:r>
            <a:r>
              <a:rPr kumimoji="1" lang="ja-JP" altLang="en-US" sz="2000" b="1" dirty="0" smtClean="0"/>
              <a:t>分後</a:t>
            </a:r>
            <a:endParaRPr kumimoji="1" lang="ja-JP" altLang="en-US" sz="2000" b="1" dirty="0"/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844148" y="2530272"/>
            <a:ext cx="9005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b="1" dirty="0" smtClean="0"/>
              <a:t>17</a:t>
            </a:r>
            <a:r>
              <a:rPr kumimoji="1" lang="ja-JP" altLang="en-US" sz="2400" b="1" dirty="0" smtClean="0"/>
              <a:t>㎝</a:t>
            </a:r>
            <a:endParaRPr kumimoji="1" lang="ja-JP" altLang="en-US" sz="2400" b="1" dirty="0"/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3697001" y="2591827"/>
            <a:ext cx="10057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b="1" dirty="0" smtClean="0"/>
              <a:t>6</a:t>
            </a:r>
            <a:r>
              <a:rPr kumimoji="1" lang="ja-JP" altLang="en-US" sz="2000" b="1" dirty="0" smtClean="0"/>
              <a:t>分後</a:t>
            </a:r>
            <a:endParaRPr kumimoji="1" lang="ja-JP" altLang="en-US" sz="2000" b="1" dirty="0"/>
          </a:p>
        </p:txBody>
      </p:sp>
      <p:sp>
        <p:nvSpPr>
          <p:cNvPr id="60" name="正方形/長方形 59"/>
          <p:cNvSpPr/>
          <p:nvPr/>
        </p:nvSpPr>
        <p:spPr>
          <a:xfrm>
            <a:off x="6393347" y="3513734"/>
            <a:ext cx="64793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3600" dirty="0" smtClean="0">
                <a:solidFill>
                  <a:srgbClr val="FF0000"/>
                </a:solidFill>
              </a:rPr>
              <a:t>+4</a:t>
            </a:r>
            <a:endParaRPr lang="ja-JP" altLang="en-US" dirty="0">
              <a:solidFill>
                <a:srgbClr val="FF0000"/>
              </a:solidFill>
            </a:endParaRPr>
          </a:p>
        </p:txBody>
      </p:sp>
      <p:sp>
        <p:nvSpPr>
          <p:cNvPr id="61" name="正方形/長方形 60"/>
          <p:cNvSpPr/>
          <p:nvPr/>
        </p:nvSpPr>
        <p:spPr>
          <a:xfrm>
            <a:off x="6395047" y="5046625"/>
            <a:ext cx="64793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3600" dirty="0" smtClean="0">
                <a:solidFill>
                  <a:srgbClr val="FF0000"/>
                </a:solidFill>
              </a:rPr>
              <a:t>+8</a:t>
            </a:r>
            <a:endParaRPr lang="ja-JP" altLang="en-US" dirty="0">
              <a:solidFill>
                <a:srgbClr val="FF0000"/>
              </a:solidFill>
            </a:endParaRPr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299622" y="5048189"/>
            <a:ext cx="198964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000" dirty="0" smtClean="0">
                <a:solidFill>
                  <a:srgbClr val="FF0000"/>
                </a:solidFill>
              </a:rPr>
              <a:t>8</a:t>
            </a:r>
            <a:r>
              <a:rPr kumimoji="1" lang="en-US" altLang="ja-JP" sz="4000" dirty="0" smtClean="0"/>
              <a:t>÷</a:t>
            </a:r>
            <a:r>
              <a:rPr kumimoji="1" lang="en-US" altLang="ja-JP" sz="4000" dirty="0" smtClean="0">
                <a:solidFill>
                  <a:srgbClr val="FF0000"/>
                </a:solidFill>
              </a:rPr>
              <a:t>4</a:t>
            </a:r>
            <a:r>
              <a:rPr kumimoji="1" lang="ja-JP" altLang="en-US" sz="4000" dirty="0" smtClean="0"/>
              <a:t>＝</a:t>
            </a:r>
            <a:r>
              <a:rPr kumimoji="1" lang="en-US" altLang="ja-JP" sz="4000" dirty="0" smtClean="0"/>
              <a:t>2</a:t>
            </a:r>
            <a:endParaRPr kumimoji="1" lang="ja-JP" altLang="en-US" sz="4000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3663346" y="1532805"/>
            <a:ext cx="10057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b="1" dirty="0" smtClean="0"/>
              <a:t>10</a:t>
            </a:r>
            <a:r>
              <a:rPr kumimoji="1" lang="ja-JP" altLang="en-US" sz="2000" b="1" dirty="0" smtClean="0"/>
              <a:t>分後</a:t>
            </a:r>
            <a:endParaRPr kumimoji="1" lang="ja-JP" altLang="en-US" sz="2000" b="1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3663014" y="5503424"/>
            <a:ext cx="250902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000" dirty="0" smtClean="0"/>
              <a:t>25</a:t>
            </a:r>
            <a:r>
              <a:rPr kumimoji="1" lang="ja-JP" altLang="en-US" sz="4000" dirty="0" smtClean="0"/>
              <a:t>－</a:t>
            </a:r>
            <a:r>
              <a:rPr kumimoji="1" lang="en-US" altLang="ja-JP" sz="4000" dirty="0" smtClean="0"/>
              <a:t>17</a:t>
            </a:r>
            <a:r>
              <a:rPr kumimoji="1" lang="ja-JP" altLang="en-US" sz="4000" dirty="0" smtClean="0"/>
              <a:t>＝</a:t>
            </a:r>
            <a:r>
              <a:rPr kumimoji="1" lang="en-US" altLang="ja-JP" sz="4000" dirty="0" smtClean="0"/>
              <a:t>8</a:t>
            </a:r>
          </a:p>
          <a:p>
            <a:r>
              <a:rPr lang="en-US" altLang="ja-JP" sz="4000" dirty="0" smtClean="0"/>
              <a:t>8÷2</a:t>
            </a:r>
            <a:r>
              <a:rPr lang="ja-JP" altLang="en-US" sz="4000" dirty="0" smtClean="0"/>
              <a:t>＝</a:t>
            </a:r>
            <a:r>
              <a:rPr lang="en-US" altLang="ja-JP" sz="4000" dirty="0" smtClean="0"/>
              <a:t>4</a:t>
            </a:r>
            <a:endParaRPr kumimoji="1" lang="ja-JP" altLang="en-US" sz="4000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6395047" y="5493152"/>
            <a:ext cx="224933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000" dirty="0" smtClean="0"/>
              <a:t>6</a:t>
            </a:r>
            <a:r>
              <a:rPr lang="ja-JP" altLang="en-US" sz="4000" dirty="0" smtClean="0"/>
              <a:t>＋</a:t>
            </a:r>
            <a:r>
              <a:rPr lang="en-US" altLang="ja-JP" sz="4000" dirty="0" smtClean="0"/>
              <a:t>4</a:t>
            </a:r>
            <a:r>
              <a:rPr lang="ja-JP" altLang="en-US" sz="4000" dirty="0" smtClean="0"/>
              <a:t>＝</a:t>
            </a:r>
            <a:r>
              <a:rPr lang="en-US" altLang="ja-JP" sz="4000" dirty="0" smtClean="0"/>
              <a:t>10</a:t>
            </a:r>
          </a:p>
          <a:p>
            <a:r>
              <a:rPr kumimoji="1" lang="en-US" altLang="ja-JP" sz="4000" dirty="0">
                <a:solidFill>
                  <a:srgbClr val="FF0000"/>
                </a:solidFill>
              </a:rPr>
              <a:t>10</a:t>
            </a:r>
            <a:r>
              <a:rPr kumimoji="1" lang="ja-JP" altLang="en-US" sz="4000" dirty="0" smtClean="0">
                <a:solidFill>
                  <a:srgbClr val="FF0000"/>
                </a:solidFill>
              </a:rPr>
              <a:t>分後</a:t>
            </a:r>
            <a:endParaRPr kumimoji="1" lang="ja-JP" alt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3762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57" grpId="0" animBg="1"/>
      <p:bldP spid="24" grpId="0" animBg="1"/>
      <p:bldP spid="44" grpId="0" animBg="1"/>
      <p:bldP spid="7" grpId="0"/>
      <p:bldP spid="10" grpId="0"/>
      <p:bldP spid="52" grpId="0"/>
      <p:bldP spid="53" grpId="0"/>
      <p:bldP spid="55" grpId="0"/>
      <p:bldP spid="56" grpId="0"/>
      <p:bldP spid="58" grpId="0"/>
      <p:bldP spid="59" grpId="0"/>
      <p:bldP spid="60" grpId="0"/>
      <p:bldP spid="61" grpId="0"/>
      <p:bldP spid="62" grpId="0"/>
      <p:bldP spid="25" grpId="0"/>
      <p:bldP spid="26" grpId="0" build="p"/>
      <p:bldP spid="2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teacher\AppData\Local\Microsoft\Windows\Temporary Internet Files\Content.IE5\DPDADRY1\MC900239501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795" y="119660"/>
            <a:ext cx="1727302" cy="1813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正方形/長方形 5"/>
          <p:cNvSpPr/>
          <p:nvPr/>
        </p:nvSpPr>
        <p:spPr>
          <a:xfrm flipV="1">
            <a:off x="1625414" y="4293095"/>
            <a:ext cx="2071587" cy="650888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正方形/長方形 23"/>
          <p:cNvSpPr/>
          <p:nvPr/>
        </p:nvSpPr>
        <p:spPr>
          <a:xfrm flipV="1">
            <a:off x="1621913" y="1860992"/>
            <a:ext cx="2071587" cy="2432101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正方形/長方形 43"/>
          <p:cNvSpPr/>
          <p:nvPr/>
        </p:nvSpPr>
        <p:spPr>
          <a:xfrm rot="5400000">
            <a:off x="282751" y="2915984"/>
            <a:ext cx="3429931" cy="179544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8" name="グループ化 37"/>
          <p:cNvGrpSpPr/>
          <p:nvPr/>
        </p:nvGrpSpPr>
        <p:grpSpPr>
          <a:xfrm>
            <a:off x="842229" y="1632968"/>
            <a:ext cx="2876008" cy="3311015"/>
            <a:chOff x="-126647" y="1356763"/>
            <a:chExt cx="7921896" cy="3311015"/>
          </a:xfrm>
        </p:grpSpPr>
        <p:sp>
          <p:nvSpPr>
            <p:cNvPr id="4" name="正方形/長方形 3"/>
            <p:cNvSpPr/>
            <p:nvPr/>
          </p:nvSpPr>
          <p:spPr>
            <a:xfrm>
              <a:off x="1972125" y="1562662"/>
              <a:ext cx="5823124" cy="3105116"/>
            </a:xfrm>
            <a:prstGeom prst="rect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" name="テキスト ボックス 41"/>
            <p:cNvSpPr txBox="1"/>
            <p:nvPr/>
          </p:nvSpPr>
          <p:spPr>
            <a:xfrm>
              <a:off x="-126647" y="1356763"/>
              <a:ext cx="248067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400" b="1" dirty="0" smtClean="0"/>
                <a:t>25</a:t>
              </a:r>
              <a:r>
                <a:rPr kumimoji="1" lang="ja-JP" altLang="en-US" sz="2400" b="1" dirty="0" smtClean="0"/>
                <a:t>㎝</a:t>
              </a:r>
              <a:endParaRPr kumimoji="1" lang="ja-JP" altLang="en-US" sz="2400" b="1" dirty="0"/>
            </a:p>
          </p:txBody>
        </p:sp>
      </p:grpSp>
      <p:graphicFrame>
        <p:nvGraphicFramePr>
          <p:cNvPr id="43" name="表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8593104"/>
              </p:ext>
            </p:extLst>
          </p:nvPr>
        </p:nvGraphicFramePr>
        <p:xfrm>
          <a:off x="4588090" y="3694250"/>
          <a:ext cx="3839222" cy="1280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2177"/>
                <a:gridCol w="651409"/>
                <a:gridCol w="651409"/>
                <a:gridCol w="651409"/>
                <a:gridCol w="651409"/>
                <a:gridCol w="651409"/>
              </a:tblGrid>
              <a:tr h="139040">
                <a:tc>
                  <a:txBody>
                    <a:bodyPr/>
                    <a:lstStyle/>
                    <a:p>
                      <a:r>
                        <a:rPr kumimoji="1" lang="ja-JP" altLang="en-US" sz="3600" dirty="0" smtClean="0"/>
                        <a:t>ｘ</a:t>
                      </a:r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3600" dirty="0" smtClean="0"/>
                        <a:t>…</a:t>
                      </a:r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3600" dirty="0" smtClean="0"/>
                        <a:t>２</a:t>
                      </a:r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3600" dirty="0" smtClean="0"/>
                        <a:t>…</a:t>
                      </a:r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3600" dirty="0" smtClean="0"/>
                        <a:t>６</a:t>
                      </a:r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3600" dirty="0" smtClean="0"/>
                        <a:t>…</a:t>
                      </a:r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3600" dirty="0" smtClean="0"/>
                        <a:t>ｙ</a:t>
                      </a:r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3600" dirty="0" smtClean="0"/>
                        <a:t>…</a:t>
                      </a:r>
                      <a:r>
                        <a:rPr kumimoji="1" lang="ja-JP" altLang="en-US" sz="3600" dirty="0" smtClean="0"/>
                        <a:t>　</a:t>
                      </a:r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正方形/長方形 2"/>
          <p:cNvSpPr/>
          <p:nvPr/>
        </p:nvSpPr>
        <p:spPr>
          <a:xfrm>
            <a:off x="5245067" y="4314444"/>
            <a:ext cx="50366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3600" dirty="0">
                <a:solidFill>
                  <a:prstClr val="black"/>
                </a:solidFill>
              </a:rPr>
              <a:t>…</a:t>
            </a:r>
            <a:endParaRPr lang="ja-JP" altLang="en-US" dirty="0"/>
          </a:p>
        </p:txBody>
      </p:sp>
      <p:sp>
        <p:nvSpPr>
          <p:cNvPr id="7" name="正方形/長方形 6"/>
          <p:cNvSpPr/>
          <p:nvPr/>
        </p:nvSpPr>
        <p:spPr>
          <a:xfrm>
            <a:off x="5865347" y="4300626"/>
            <a:ext cx="50045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600" dirty="0">
                <a:solidFill>
                  <a:prstClr val="black"/>
                </a:solidFill>
              </a:rPr>
              <a:t>９</a:t>
            </a:r>
            <a:endParaRPr lang="ja-JP" altLang="en-US" dirty="0"/>
          </a:p>
        </p:txBody>
      </p:sp>
      <p:sp>
        <p:nvSpPr>
          <p:cNvPr id="9" name="正方形/長方形 8"/>
          <p:cNvSpPr/>
          <p:nvPr/>
        </p:nvSpPr>
        <p:spPr>
          <a:xfrm>
            <a:off x="6590169" y="4300625"/>
            <a:ext cx="50366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ja-JP" sz="3600" dirty="0" smtClean="0">
                <a:solidFill>
                  <a:prstClr val="black"/>
                </a:solidFill>
              </a:rPr>
              <a:t>…</a:t>
            </a:r>
            <a:endParaRPr lang="ja-JP" altLang="en-US" sz="3600" dirty="0">
              <a:solidFill>
                <a:prstClr val="black"/>
              </a:solidFill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7110339" y="4300624"/>
            <a:ext cx="6527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ja-JP" sz="3600" dirty="0" smtClean="0">
                <a:solidFill>
                  <a:prstClr val="black"/>
                </a:solidFill>
              </a:rPr>
              <a:t>17</a:t>
            </a:r>
            <a:endParaRPr lang="ja-JP" altLang="en-US" sz="3600" dirty="0">
              <a:solidFill>
                <a:prstClr val="black"/>
              </a:solidFill>
            </a:endParaRP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3141148" y="5750640"/>
            <a:ext cx="24929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rgbClr val="FF0000"/>
                </a:solidFill>
              </a:rPr>
              <a:t>変化の割合</a:t>
            </a:r>
            <a:endParaRPr kumimoji="1" lang="ja-JP" altLang="en-US" sz="3600" dirty="0">
              <a:solidFill>
                <a:srgbClr val="FF0000"/>
              </a:solidFill>
            </a:endParaRPr>
          </a:p>
        </p:txBody>
      </p:sp>
      <p:sp>
        <p:nvSpPr>
          <p:cNvPr id="53" name="タイトル 1"/>
          <p:cNvSpPr txBox="1">
            <a:spLocks/>
          </p:cNvSpPr>
          <p:nvPr/>
        </p:nvSpPr>
        <p:spPr>
          <a:xfrm>
            <a:off x="4583638" y="184417"/>
            <a:ext cx="4600130" cy="289710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2800" dirty="0" smtClean="0"/>
              <a:t>最初に入っていた水の量は、</a:t>
            </a:r>
            <a:r>
              <a:rPr lang="en-US" altLang="ja-JP" sz="2800" dirty="0" smtClean="0"/>
              <a:t>2</a:t>
            </a:r>
            <a:r>
              <a:rPr lang="ja-JP" altLang="en-US" sz="2800" dirty="0" smtClean="0"/>
              <a:t>分後が９㎝だったので</a:t>
            </a:r>
            <a:endParaRPr lang="en-US" altLang="ja-JP" sz="2800" dirty="0" smtClean="0"/>
          </a:p>
          <a:p>
            <a:pPr algn="l"/>
            <a:r>
              <a:rPr lang="ja-JP" altLang="en-US" sz="2800" dirty="0" smtClean="0"/>
              <a:t>９－４＝５　５㎝</a:t>
            </a:r>
            <a:endParaRPr lang="en-US" altLang="ja-JP" sz="2800" dirty="0" smtClean="0"/>
          </a:p>
          <a:p>
            <a:pPr algn="l"/>
            <a:r>
              <a:rPr lang="ja-JP" altLang="en-US" sz="2800" dirty="0" err="1" smtClean="0"/>
              <a:t>ｘ</a:t>
            </a:r>
            <a:r>
              <a:rPr lang="ja-JP" altLang="en-US" sz="2800" dirty="0" smtClean="0"/>
              <a:t>分後の水の高さをｙ㎝とすると、</a:t>
            </a:r>
            <a:endParaRPr lang="en-US" altLang="ja-JP" sz="2800" dirty="0" smtClean="0"/>
          </a:p>
          <a:p>
            <a:r>
              <a:rPr lang="ja-JP" altLang="en-US" sz="3600" dirty="0"/>
              <a:t>ｙ</a:t>
            </a:r>
            <a:r>
              <a:rPr lang="ja-JP" altLang="en-US" sz="3600" dirty="0" smtClean="0"/>
              <a:t>＝２ｘ＋５</a:t>
            </a:r>
            <a:endParaRPr lang="en-US" altLang="ja-JP" sz="3600" dirty="0" smtClean="0"/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1007348" y="3436790"/>
            <a:ext cx="9005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b="1" dirty="0" smtClean="0"/>
              <a:t>9</a:t>
            </a:r>
            <a:r>
              <a:rPr kumimoji="1" lang="ja-JP" altLang="en-US" sz="2400" b="1" dirty="0" smtClean="0"/>
              <a:t>㎝</a:t>
            </a:r>
            <a:endParaRPr kumimoji="1" lang="ja-JP" altLang="en-US" sz="2400" b="1" dirty="0"/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3710652" y="3436790"/>
            <a:ext cx="10057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b="1" dirty="0" smtClean="0"/>
              <a:t>2</a:t>
            </a:r>
            <a:r>
              <a:rPr kumimoji="1" lang="ja-JP" altLang="en-US" sz="2000" b="1" dirty="0" smtClean="0"/>
              <a:t>分後</a:t>
            </a:r>
            <a:endParaRPr kumimoji="1" lang="ja-JP" altLang="en-US" sz="2000" b="1" dirty="0"/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844148" y="2530272"/>
            <a:ext cx="9005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b="1" dirty="0" smtClean="0"/>
              <a:t>17</a:t>
            </a:r>
            <a:r>
              <a:rPr kumimoji="1" lang="ja-JP" altLang="en-US" sz="2400" b="1" dirty="0" smtClean="0"/>
              <a:t>㎝</a:t>
            </a:r>
            <a:endParaRPr kumimoji="1" lang="ja-JP" altLang="en-US" sz="2400" b="1" dirty="0"/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3697001" y="2591827"/>
            <a:ext cx="10057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b="1" dirty="0" smtClean="0"/>
              <a:t>6</a:t>
            </a:r>
            <a:r>
              <a:rPr kumimoji="1" lang="ja-JP" altLang="en-US" sz="2000" b="1" dirty="0" smtClean="0"/>
              <a:t>分後</a:t>
            </a:r>
            <a:endParaRPr kumimoji="1" lang="ja-JP" altLang="en-US" sz="2000" b="1" dirty="0"/>
          </a:p>
        </p:txBody>
      </p:sp>
      <p:sp>
        <p:nvSpPr>
          <p:cNvPr id="60" name="正方形/長方形 59"/>
          <p:cNvSpPr/>
          <p:nvPr/>
        </p:nvSpPr>
        <p:spPr>
          <a:xfrm>
            <a:off x="6391647" y="3313679"/>
            <a:ext cx="64793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3600" dirty="0" smtClean="0">
                <a:solidFill>
                  <a:srgbClr val="FF0000"/>
                </a:solidFill>
              </a:rPr>
              <a:t>+4</a:t>
            </a:r>
            <a:endParaRPr lang="ja-JP" altLang="en-US" dirty="0">
              <a:solidFill>
                <a:srgbClr val="FF0000"/>
              </a:solidFill>
            </a:endParaRPr>
          </a:p>
        </p:txBody>
      </p:sp>
      <p:sp>
        <p:nvSpPr>
          <p:cNvPr id="61" name="正方形/長方形 60"/>
          <p:cNvSpPr/>
          <p:nvPr/>
        </p:nvSpPr>
        <p:spPr>
          <a:xfrm>
            <a:off x="6395047" y="4742530"/>
            <a:ext cx="64793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3600" dirty="0" smtClean="0">
                <a:solidFill>
                  <a:srgbClr val="FF0000"/>
                </a:solidFill>
              </a:rPr>
              <a:t>+8</a:t>
            </a:r>
            <a:endParaRPr lang="ja-JP" altLang="en-US" dirty="0">
              <a:solidFill>
                <a:srgbClr val="FF0000"/>
              </a:solidFill>
            </a:endParaRPr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789389" y="5719862"/>
            <a:ext cx="198964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000" dirty="0" smtClean="0"/>
              <a:t>8÷4</a:t>
            </a:r>
            <a:r>
              <a:rPr kumimoji="1" lang="ja-JP" altLang="en-US" sz="4000" dirty="0" smtClean="0"/>
              <a:t>＝</a:t>
            </a:r>
            <a:r>
              <a:rPr kumimoji="1" lang="en-US" altLang="ja-JP" sz="4000" dirty="0" smtClean="0">
                <a:solidFill>
                  <a:srgbClr val="FF0000"/>
                </a:solidFill>
              </a:rPr>
              <a:t>2</a:t>
            </a:r>
            <a:endParaRPr kumimoji="1" lang="ja-JP" altLang="en-US" sz="4000" dirty="0">
              <a:solidFill>
                <a:srgbClr val="FF0000"/>
              </a:solidFill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3663014" y="1600605"/>
            <a:ext cx="10057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b="1" dirty="0" smtClean="0"/>
              <a:t>10</a:t>
            </a:r>
            <a:r>
              <a:rPr kumimoji="1" lang="ja-JP" altLang="en-US" sz="2000" b="1" dirty="0" smtClean="0"/>
              <a:t>分後</a:t>
            </a:r>
            <a:endParaRPr kumimoji="1" lang="ja-JP" altLang="en-US" sz="2000" b="1" dirty="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1007348" y="4062262"/>
            <a:ext cx="9005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b="1" dirty="0" smtClean="0"/>
              <a:t>5</a:t>
            </a:r>
            <a:r>
              <a:rPr kumimoji="1" lang="ja-JP" altLang="en-US" sz="2400" b="1" dirty="0" smtClean="0"/>
              <a:t>㎝</a:t>
            </a:r>
            <a:endParaRPr kumimoji="1" lang="ja-JP" altLang="en-US" sz="24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テキスト ボックス 1"/>
              <p:cNvSpPr txBox="1"/>
              <p:nvPr/>
            </p:nvSpPr>
            <p:spPr>
              <a:xfrm>
                <a:off x="5506272" y="5472678"/>
                <a:ext cx="2706190" cy="11406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sz="3600" dirty="0" smtClean="0"/>
                  <a:t>＝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1" lang="en-US" altLang="ja-JP" sz="36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kumimoji="1" lang="ja-JP" altLang="en-US" sz="36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𝑦</m:t>
                        </m:r>
                        <m:r>
                          <a:rPr kumimoji="1" lang="ja-JP" altLang="en-US" sz="36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の増加量</m:t>
                        </m:r>
                      </m:num>
                      <m:den>
                        <m:r>
                          <a:rPr kumimoji="1" lang="ja-JP" altLang="en-US" sz="36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kumimoji="1" lang="ja-JP" altLang="en-US" sz="36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の増加量</m:t>
                        </m:r>
                      </m:den>
                    </m:f>
                  </m:oMath>
                </a14:m>
                <a:endParaRPr kumimoji="1" lang="ja-JP" altLang="en-US" sz="3600" dirty="0"/>
              </a:p>
            </p:txBody>
          </p:sp>
        </mc:Choice>
        <mc:Fallback xmlns="">
          <p:sp>
            <p:nvSpPr>
              <p:cNvPr id="2" name="テキスト ボックス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6272" y="5472678"/>
                <a:ext cx="2706190" cy="1140697"/>
              </a:xfrm>
              <a:prstGeom prst="rect">
                <a:avLst/>
              </a:prstGeom>
              <a:blipFill rotWithShape="1">
                <a:blip r:embed="rId4"/>
                <a:stretch>
                  <a:fillRect l="-675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74972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52" grpId="0"/>
      <p:bldP spid="53" grpId="0" uiExpand="1" build="p"/>
      <p:bldP spid="62" grpId="0"/>
      <p:bldP spid="29" grpId="0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1"/>
          <p:cNvSpPr txBox="1">
            <a:spLocks/>
          </p:cNvSpPr>
          <p:nvPr/>
        </p:nvSpPr>
        <p:spPr>
          <a:xfrm>
            <a:off x="323529" y="116632"/>
            <a:ext cx="8776594" cy="10081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3200" dirty="0" smtClean="0"/>
              <a:t>一次関数ｙ＝－２ｘ＋７について、次の表を完成して、変化の割合を知ら</a:t>
            </a:r>
            <a:r>
              <a:rPr lang="ja-JP" altLang="en-US" sz="3200" dirty="0" err="1" smtClean="0"/>
              <a:t>べま</a:t>
            </a:r>
            <a:r>
              <a:rPr lang="ja-JP" altLang="en-US" sz="3200" dirty="0" smtClean="0"/>
              <a:t>しょう。</a:t>
            </a:r>
            <a:endParaRPr lang="ja-JP" altLang="en-US" sz="3200" dirty="0"/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0648979"/>
              </p:ext>
            </p:extLst>
          </p:nvPr>
        </p:nvGraphicFramePr>
        <p:xfrm>
          <a:off x="323524" y="1340768"/>
          <a:ext cx="8496948" cy="1280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90354"/>
                <a:gridCol w="854544"/>
                <a:gridCol w="772450"/>
                <a:gridCol w="772450"/>
                <a:gridCol w="772450"/>
                <a:gridCol w="772450"/>
                <a:gridCol w="772450"/>
                <a:gridCol w="772450"/>
                <a:gridCol w="772450"/>
                <a:gridCol w="772450"/>
                <a:gridCol w="772450"/>
              </a:tblGrid>
              <a:tr h="139040">
                <a:tc>
                  <a:txBody>
                    <a:bodyPr/>
                    <a:lstStyle/>
                    <a:p>
                      <a:r>
                        <a:rPr kumimoji="1" lang="ja-JP" altLang="en-US" sz="3600" dirty="0" smtClean="0"/>
                        <a:t>ｘ</a:t>
                      </a:r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3600" dirty="0" smtClean="0"/>
                        <a:t>……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3600" dirty="0" smtClean="0"/>
                        <a:t>-3</a:t>
                      </a:r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3600" dirty="0" smtClean="0"/>
                        <a:t>-2</a:t>
                      </a:r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3600" dirty="0" smtClean="0"/>
                        <a:t>-1</a:t>
                      </a:r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3600" dirty="0" smtClean="0"/>
                        <a:t>0</a:t>
                      </a:r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3600" dirty="0" smtClean="0"/>
                        <a:t>1</a:t>
                      </a:r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3600" dirty="0" smtClean="0"/>
                        <a:t>2</a:t>
                      </a:r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3600" dirty="0" smtClean="0"/>
                        <a:t>3</a:t>
                      </a:r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3600" dirty="0" smtClean="0"/>
                        <a:t>4</a:t>
                      </a:r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3600" dirty="0" smtClean="0"/>
                        <a:t>…</a:t>
                      </a:r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3600" dirty="0" smtClean="0"/>
                        <a:t>ｙ</a:t>
                      </a:r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3600" dirty="0" smtClean="0"/>
                        <a:t>……</a:t>
                      </a:r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3600" dirty="0" smtClean="0"/>
                        <a:t>　</a:t>
                      </a:r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3600" dirty="0" smtClean="0"/>
                        <a:t>…</a:t>
                      </a:r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正方形/長方形 6"/>
          <p:cNvSpPr/>
          <p:nvPr/>
        </p:nvSpPr>
        <p:spPr>
          <a:xfrm>
            <a:off x="1887737" y="1988840"/>
            <a:ext cx="6527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3600" dirty="0" smtClean="0"/>
              <a:t>13</a:t>
            </a:r>
            <a:endParaRPr lang="ja-JP" altLang="en-US" sz="3600" dirty="0"/>
          </a:p>
        </p:txBody>
      </p:sp>
      <p:sp>
        <p:nvSpPr>
          <p:cNvPr id="8" name="正方形/長方形 7"/>
          <p:cNvSpPr/>
          <p:nvPr/>
        </p:nvSpPr>
        <p:spPr>
          <a:xfrm>
            <a:off x="2636040" y="2001657"/>
            <a:ext cx="6527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ja-JP" sz="3600" dirty="0" smtClean="0">
                <a:solidFill>
                  <a:prstClr val="black"/>
                </a:solidFill>
              </a:rPr>
              <a:t>11</a:t>
            </a:r>
            <a:endParaRPr lang="ja-JP" altLang="en-US" sz="3600" dirty="0">
              <a:solidFill>
                <a:prstClr val="black"/>
              </a:solidFill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3530576" y="1988838"/>
            <a:ext cx="41870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3600" dirty="0" smtClean="0">
                <a:solidFill>
                  <a:prstClr val="black"/>
                </a:solidFill>
              </a:rPr>
              <a:t>9</a:t>
            </a:r>
            <a:endParaRPr lang="ja-JP" altLang="en-US" dirty="0"/>
          </a:p>
        </p:txBody>
      </p:sp>
      <p:sp>
        <p:nvSpPr>
          <p:cNvPr id="10" name="正方形/長方形 9"/>
          <p:cNvSpPr/>
          <p:nvPr/>
        </p:nvSpPr>
        <p:spPr>
          <a:xfrm>
            <a:off x="4182099" y="2001658"/>
            <a:ext cx="41870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ja-JP" sz="3600" dirty="0" smtClean="0">
                <a:solidFill>
                  <a:prstClr val="black"/>
                </a:solidFill>
              </a:rPr>
              <a:t>7</a:t>
            </a:r>
            <a:endParaRPr lang="ja-JP" altLang="en-US" sz="3600" dirty="0">
              <a:solidFill>
                <a:prstClr val="black"/>
              </a:solidFill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4959832" y="1985105"/>
            <a:ext cx="41870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ja-JP" sz="3600" dirty="0">
                <a:solidFill>
                  <a:prstClr val="black"/>
                </a:solidFill>
              </a:rPr>
              <a:t>5</a:t>
            </a:r>
            <a:endParaRPr lang="ja-JP" altLang="en-US" sz="3600" dirty="0">
              <a:solidFill>
                <a:prstClr val="black"/>
              </a:solidFill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5732975" y="1986277"/>
            <a:ext cx="41870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ja-JP" sz="3600" dirty="0" smtClean="0">
                <a:solidFill>
                  <a:prstClr val="black"/>
                </a:solidFill>
              </a:rPr>
              <a:t>3</a:t>
            </a:r>
            <a:endParaRPr lang="ja-JP" altLang="en-US" sz="3600" dirty="0">
              <a:solidFill>
                <a:prstClr val="black"/>
              </a:solidFill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6484156" y="1986276"/>
            <a:ext cx="41870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ja-JP" sz="3600" dirty="0">
                <a:solidFill>
                  <a:prstClr val="black"/>
                </a:solidFill>
              </a:rPr>
              <a:t>1</a:t>
            </a:r>
            <a:endParaRPr lang="ja-JP" altLang="en-US" sz="3600" dirty="0">
              <a:solidFill>
                <a:prstClr val="black"/>
              </a:solidFill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7236296" y="1986275"/>
            <a:ext cx="55976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ja-JP" sz="3600" dirty="0" smtClean="0">
                <a:solidFill>
                  <a:prstClr val="black"/>
                </a:solidFill>
              </a:rPr>
              <a:t>-1</a:t>
            </a:r>
            <a:endParaRPr lang="ja-JP" altLang="en-US" sz="3600" dirty="0">
              <a:solidFill>
                <a:prstClr val="black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タイトル 1"/>
              <p:cNvSpPr txBox="1">
                <a:spLocks/>
              </p:cNvSpPr>
              <p:nvPr/>
            </p:nvSpPr>
            <p:spPr>
              <a:xfrm>
                <a:off x="212506" y="2852936"/>
                <a:ext cx="8776594" cy="3744416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marL="514350" indent="-514350" algn="l">
                  <a:buAutoNum type="arabicParenBoth"/>
                </a:pPr>
                <a:r>
                  <a:rPr lang="ja-JP" altLang="en-US" sz="2800" dirty="0" smtClean="0"/>
                  <a:t>　</a:t>
                </a:r>
                <a:r>
                  <a:rPr lang="ja-JP" altLang="en-US" sz="2800" dirty="0" err="1" smtClean="0"/>
                  <a:t>ｘ</a:t>
                </a:r>
                <a:r>
                  <a:rPr lang="ja-JP" altLang="en-US" sz="2800" dirty="0" smtClean="0"/>
                  <a:t>の値が</a:t>
                </a:r>
                <a:r>
                  <a:rPr lang="en-US" altLang="ja-JP" sz="2800" dirty="0" smtClean="0"/>
                  <a:t>1</a:t>
                </a:r>
                <a:r>
                  <a:rPr lang="ja-JP" altLang="en-US" sz="2800" dirty="0" smtClean="0"/>
                  <a:t>から</a:t>
                </a:r>
                <a:r>
                  <a:rPr lang="en-US" altLang="ja-JP" sz="2800" dirty="0" smtClean="0"/>
                  <a:t>4</a:t>
                </a:r>
                <a:r>
                  <a:rPr lang="ja-JP" altLang="en-US" sz="2800" dirty="0" err="1" smtClean="0"/>
                  <a:t>まで</a:t>
                </a:r>
                <a:r>
                  <a:rPr lang="ja-JP" altLang="en-US" sz="2800" dirty="0" smtClean="0"/>
                  <a:t>変わるとき、ｙの増加量はいくつですか。</a:t>
                </a:r>
                <a:endParaRPr lang="en-US" altLang="ja-JP" sz="2800" dirty="0" smtClean="0"/>
              </a:p>
              <a:p>
                <a:pPr marL="514350" indent="-514350" algn="l">
                  <a:buAutoNum type="arabicParenBoth"/>
                </a:pPr>
                <a:r>
                  <a:rPr lang="ja-JP" altLang="en-US" sz="2800" dirty="0"/>
                  <a:t>　</a:t>
                </a:r>
                <a:r>
                  <a:rPr lang="ja-JP" altLang="en-US" sz="2800" dirty="0" smtClean="0"/>
                  <a:t>変化の割合を求めましょう。</a:t>
                </a:r>
                <a:endParaRPr lang="en-US" altLang="ja-JP" sz="2800" dirty="0" smtClean="0"/>
              </a:p>
              <a:p>
                <a:pPr algn="l"/>
                <a:r>
                  <a:rPr lang="ja-JP" altLang="en-US" sz="2800" dirty="0" smtClean="0"/>
                  <a:t>　　　　　　　　　　　　　　　　　　　　　　　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280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28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－６</m:t>
                        </m:r>
                      </m:num>
                      <m:den>
                        <m:r>
                          <a:rPr lang="ja-JP" altLang="en-US" sz="28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３</m:t>
                        </m:r>
                      </m:den>
                    </m:f>
                  </m:oMath>
                </a14:m>
                <a:r>
                  <a:rPr lang="ja-JP" altLang="en-US" sz="2800" dirty="0" smtClean="0">
                    <a:solidFill>
                      <a:srgbClr val="FF0000"/>
                    </a:solidFill>
                  </a:rPr>
                  <a:t>＝－２</a:t>
                </a:r>
                <a:endParaRPr lang="en-US" altLang="ja-JP" sz="2800" dirty="0" smtClean="0"/>
              </a:p>
              <a:p>
                <a:pPr algn="l"/>
                <a:r>
                  <a:rPr lang="en-US" altLang="ja-JP" sz="2800" dirty="0"/>
                  <a:t>(3</a:t>
                </a:r>
                <a:r>
                  <a:rPr lang="en-US" altLang="ja-JP" sz="2800" dirty="0" smtClean="0"/>
                  <a:t>)</a:t>
                </a:r>
                <a:r>
                  <a:rPr lang="ja-JP" altLang="en-US" sz="2800" dirty="0" smtClean="0"/>
                  <a:t>　</a:t>
                </a:r>
                <a:r>
                  <a:rPr lang="ja-JP" altLang="en-US" sz="2800" dirty="0" err="1" smtClean="0"/>
                  <a:t>ｘ</a:t>
                </a:r>
                <a:r>
                  <a:rPr lang="ja-JP" altLang="en-US" sz="2800" dirty="0" smtClean="0"/>
                  <a:t>の値が○～□まで変わるときのｙの増加量を求め、　</a:t>
                </a:r>
                <a:endParaRPr lang="en-US" altLang="ja-JP" sz="2800" dirty="0" smtClean="0"/>
              </a:p>
              <a:p>
                <a:pPr algn="l"/>
                <a:r>
                  <a:rPr lang="ja-JP" altLang="en-US" sz="2800" dirty="0"/>
                  <a:t>　</a:t>
                </a:r>
                <a:r>
                  <a:rPr lang="ja-JP" altLang="en-US" sz="2800" dirty="0" smtClean="0"/>
                  <a:t>変化の割合を求めなさい。</a:t>
                </a:r>
                <a:endParaRPr lang="en-US" altLang="ja-JP" sz="2800" dirty="0" smtClean="0"/>
              </a:p>
              <a:p>
                <a:pPr algn="l"/>
                <a:r>
                  <a:rPr lang="en-US" altLang="ja-JP" sz="2800" dirty="0"/>
                  <a:t>(4</a:t>
                </a:r>
                <a:r>
                  <a:rPr lang="en-US" altLang="ja-JP" sz="2800" dirty="0" smtClean="0"/>
                  <a:t>)</a:t>
                </a:r>
                <a:r>
                  <a:rPr lang="ja-JP" altLang="en-US" sz="2800" dirty="0" smtClean="0"/>
                  <a:t>　</a:t>
                </a:r>
                <a:r>
                  <a:rPr lang="ja-JP" altLang="en-US" sz="2800" dirty="0" err="1" smtClean="0"/>
                  <a:t>ｘ</a:t>
                </a:r>
                <a:r>
                  <a:rPr lang="ja-JP" altLang="en-US" sz="2800" dirty="0" smtClean="0"/>
                  <a:t>の増加量が</a:t>
                </a:r>
                <a:r>
                  <a:rPr lang="en-US" altLang="ja-JP" sz="2800" dirty="0" smtClean="0"/>
                  <a:t>1</a:t>
                </a:r>
                <a:r>
                  <a:rPr lang="ja-JP" altLang="en-US" sz="2800" dirty="0" smtClean="0"/>
                  <a:t>のときの</a:t>
                </a:r>
                <a:r>
                  <a:rPr lang="ja-JP" altLang="en-US" sz="2800" dirty="0" err="1" smtClean="0"/>
                  <a:t>ｙ</a:t>
                </a:r>
                <a:r>
                  <a:rPr lang="ja-JP" altLang="en-US" sz="2800" dirty="0" smtClean="0"/>
                  <a:t>の増加量を調べましょう。</a:t>
                </a:r>
                <a:r>
                  <a:rPr lang="ja-JP" altLang="en-US" sz="2800" dirty="0"/>
                  <a:t>　</a:t>
                </a:r>
              </a:p>
            </p:txBody>
          </p:sp>
        </mc:Choice>
        <mc:Fallback xmlns="">
          <p:sp>
            <p:nvSpPr>
              <p:cNvPr id="16" name="タイトル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506" y="2852936"/>
                <a:ext cx="8776594" cy="3744416"/>
              </a:xfrm>
              <a:prstGeom prst="rect">
                <a:avLst/>
              </a:prstGeom>
              <a:blipFill rotWithShape="1">
                <a:blip r:embed="rId2"/>
                <a:stretch>
                  <a:fillRect l="-145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正方形/長方形 16"/>
          <p:cNvSpPr/>
          <p:nvPr/>
        </p:nvSpPr>
        <p:spPr>
          <a:xfrm>
            <a:off x="6045574" y="801578"/>
            <a:ext cx="64793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3600" dirty="0" smtClean="0">
                <a:solidFill>
                  <a:srgbClr val="FF0000"/>
                </a:solidFill>
              </a:rPr>
              <a:t>+3</a:t>
            </a:r>
            <a:endParaRPr lang="ja-JP" altLang="en-US" dirty="0">
              <a:solidFill>
                <a:srgbClr val="FF0000"/>
              </a:solidFill>
            </a:endParaRPr>
          </a:p>
        </p:txBody>
      </p:sp>
      <p:cxnSp>
        <p:nvCxnSpPr>
          <p:cNvPr id="19" name="直線矢印コネクタ 18"/>
          <p:cNvCxnSpPr/>
          <p:nvPr/>
        </p:nvCxnSpPr>
        <p:spPr>
          <a:xfrm>
            <a:off x="5246163" y="1447909"/>
            <a:ext cx="2134149" cy="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矢印コネクタ 22"/>
          <p:cNvCxnSpPr/>
          <p:nvPr/>
        </p:nvCxnSpPr>
        <p:spPr>
          <a:xfrm>
            <a:off x="5246163" y="2492896"/>
            <a:ext cx="2134149" cy="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正方形/長方形 25"/>
          <p:cNvSpPr/>
          <p:nvPr/>
        </p:nvSpPr>
        <p:spPr>
          <a:xfrm>
            <a:off x="6055258" y="2492896"/>
            <a:ext cx="55976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3600" dirty="0" smtClean="0">
                <a:solidFill>
                  <a:srgbClr val="FF0000"/>
                </a:solidFill>
              </a:rPr>
              <a:t>-6</a:t>
            </a:r>
            <a:endParaRPr lang="ja-JP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2577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  <p:bldP spid="10" grpId="0"/>
      <p:bldP spid="11" grpId="0"/>
      <p:bldP spid="13" grpId="0"/>
      <p:bldP spid="14" grpId="0"/>
      <p:bldP spid="15" grpId="0"/>
      <p:bldP spid="16" grpId="0" uiExpand="1" build="p"/>
      <p:bldP spid="17" grpId="0"/>
      <p:bldP spid="2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59758" y="1595464"/>
            <a:ext cx="24929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rgbClr val="FF0000"/>
                </a:solidFill>
              </a:rPr>
              <a:t>変化の割合</a:t>
            </a:r>
            <a:endParaRPr kumimoji="1" lang="ja-JP" altLang="en-US" sz="3600" dirty="0">
              <a:solidFill>
                <a:srgbClr val="FF0000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131072" y="1533907"/>
            <a:ext cx="99257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dirty="0" smtClean="0"/>
              <a:t>＝</a:t>
            </a:r>
            <a:r>
              <a:rPr lang="ja-JP" altLang="en-US" sz="4000" dirty="0" smtClean="0">
                <a:solidFill>
                  <a:srgbClr val="FF0000"/>
                </a:solidFill>
              </a:rPr>
              <a:t>ａ</a:t>
            </a:r>
            <a:endParaRPr lang="en-US" altLang="ja-JP" sz="4000" dirty="0" smtClean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テキスト ボックス 6"/>
              <p:cNvSpPr txBox="1"/>
              <p:nvPr/>
            </p:nvSpPr>
            <p:spPr>
              <a:xfrm>
                <a:off x="3424882" y="1317502"/>
                <a:ext cx="2706190" cy="11406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sz="3600" dirty="0" smtClean="0"/>
                  <a:t>＝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1" lang="en-US" altLang="ja-JP" sz="36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kumimoji="1" lang="ja-JP" altLang="en-US" sz="36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𝑦</m:t>
                        </m:r>
                        <m:r>
                          <a:rPr kumimoji="1" lang="ja-JP" altLang="en-US" sz="36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の増加量</m:t>
                        </m:r>
                      </m:num>
                      <m:den>
                        <m:r>
                          <a:rPr kumimoji="1" lang="ja-JP" altLang="en-US" sz="36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kumimoji="1" lang="ja-JP" altLang="en-US" sz="36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の増加量</m:t>
                        </m:r>
                      </m:den>
                    </m:f>
                  </m:oMath>
                </a14:m>
                <a:endParaRPr kumimoji="1" lang="ja-JP" altLang="en-US" sz="3600" dirty="0"/>
              </a:p>
            </p:txBody>
          </p:sp>
        </mc:Choice>
        <mc:Fallback xmlns="">
          <p:sp>
            <p:nvSpPr>
              <p:cNvPr id="7" name="テキスト ボックス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4882" y="1317502"/>
                <a:ext cx="2706190" cy="1140697"/>
              </a:xfrm>
              <a:prstGeom prst="rect">
                <a:avLst/>
              </a:prstGeom>
              <a:blipFill rotWithShape="1">
                <a:blip r:embed="rId2"/>
                <a:stretch>
                  <a:fillRect l="-6982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正方形/長方形 7"/>
          <p:cNvSpPr/>
          <p:nvPr/>
        </p:nvSpPr>
        <p:spPr>
          <a:xfrm>
            <a:off x="395536" y="2708920"/>
            <a:ext cx="861806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200" dirty="0"/>
              <a:t>ｙ＝ａｘ＋</a:t>
            </a:r>
            <a:r>
              <a:rPr lang="ja-JP" altLang="en-US" sz="3200" dirty="0" smtClean="0"/>
              <a:t>ｂでは、変化の割合は一定で、ａに等しい</a:t>
            </a:r>
            <a:endParaRPr lang="ja-JP" altLang="en-US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/>
              <p:cNvSpPr txBox="1"/>
              <p:nvPr/>
            </p:nvSpPr>
            <p:spPr>
              <a:xfrm>
                <a:off x="7149295" y="1452347"/>
                <a:ext cx="898003" cy="93256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3200" b="0" i="1" smtClean="0">
                          <a:latin typeface="Cambria Math"/>
                        </a:rPr>
                        <m:t>(</m:t>
                      </m:r>
                      <m:f>
                        <m:fPr>
                          <m:ctrlPr>
                            <a:rPr kumimoji="1" lang="en-US" altLang="ja-JP" sz="32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kumimoji="1" lang="ja-JP" altLang="en-US" sz="32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𝑎</m:t>
                          </m:r>
                        </m:num>
                        <m:den>
                          <m:r>
                            <a:rPr kumimoji="1" lang="ja-JP" altLang="en-US" sz="32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１</m:t>
                          </m:r>
                        </m:den>
                      </m:f>
                      <m:r>
                        <a:rPr kumimoji="1" lang="en-US" altLang="ja-JP" sz="32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kumimoji="1" lang="ja-JP" altLang="en-US" sz="3200" dirty="0"/>
              </a:p>
            </p:txBody>
          </p:sp>
        </mc:Choice>
        <mc:Fallback xmlns="">
          <p:sp>
            <p:nvSpPr>
              <p:cNvPr id="9" name="テキスト ボックス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49295" y="1452347"/>
                <a:ext cx="898003" cy="932563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正方形/長方形 9"/>
          <p:cNvSpPr/>
          <p:nvPr/>
        </p:nvSpPr>
        <p:spPr>
          <a:xfrm>
            <a:off x="251520" y="692696"/>
            <a:ext cx="8762081" cy="2808312"/>
          </a:xfrm>
          <a:prstGeom prst="rect">
            <a:avLst/>
          </a:prstGeom>
          <a:noFill/>
          <a:ln w="571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7848872" cy="792088"/>
          </a:xfrm>
          <a:solidFill>
            <a:schemeClr val="bg1"/>
          </a:solidFill>
          <a:ln w="38100">
            <a:solidFill>
              <a:srgbClr val="92D050"/>
            </a:solidFill>
          </a:ln>
        </p:spPr>
        <p:txBody>
          <a:bodyPr>
            <a:normAutofit fontScale="90000"/>
          </a:bodyPr>
          <a:lstStyle/>
          <a:p>
            <a:r>
              <a:rPr kumimoji="1" lang="ja-JP" altLang="en-US" dirty="0" smtClean="0"/>
              <a:t>一次関数　ｙ＝ａｘ</a:t>
            </a:r>
            <a:r>
              <a:rPr kumimoji="1" lang="en-US" altLang="ja-JP" dirty="0" smtClean="0"/>
              <a:t>+</a:t>
            </a:r>
            <a:r>
              <a:rPr kumimoji="1" lang="ja-JP" altLang="en-US" dirty="0" smtClean="0"/>
              <a:t>ｂ　の変化の割合</a:t>
            </a:r>
            <a:endParaRPr kumimoji="1" lang="ja-JP" altLang="en-US" dirty="0"/>
          </a:p>
        </p:txBody>
      </p:sp>
      <p:sp>
        <p:nvSpPr>
          <p:cNvPr id="11" name="タイトル 1"/>
          <p:cNvSpPr txBox="1">
            <a:spLocks/>
          </p:cNvSpPr>
          <p:nvPr/>
        </p:nvSpPr>
        <p:spPr>
          <a:xfrm>
            <a:off x="0" y="4005064"/>
            <a:ext cx="9144000" cy="194421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3200" dirty="0" smtClean="0"/>
              <a:t>ａ</a:t>
            </a:r>
            <a:r>
              <a:rPr lang="ja-JP" altLang="en-US" sz="3200" dirty="0" smtClean="0">
                <a:solidFill>
                  <a:srgbClr val="FF0000"/>
                </a:solidFill>
              </a:rPr>
              <a:t>＞</a:t>
            </a:r>
            <a:r>
              <a:rPr lang="ja-JP" altLang="en-US" sz="3200" dirty="0" smtClean="0"/>
              <a:t>０のとき、</a:t>
            </a:r>
            <a:r>
              <a:rPr lang="ja-JP" altLang="en-US" sz="3200" dirty="0" err="1" smtClean="0"/>
              <a:t>ｘ</a:t>
            </a:r>
            <a:r>
              <a:rPr lang="ja-JP" altLang="en-US" sz="3200" dirty="0" smtClean="0"/>
              <a:t>の値が増加すると、ｙの値は</a:t>
            </a:r>
            <a:r>
              <a:rPr lang="ja-JP" altLang="en-US" sz="3200" dirty="0" smtClean="0">
                <a:solidFill>
                  <a:srgbClr val="FF0000"/>
                </a:solidFill>
              </a:rPr>
              <a:t>増加</a:t>
            </a:r>
            <a:r>
              <a:rPr lang="ja-JP" altLang="en-US" sz="3200" dirty="0" smtClean="0"/>
              <a:t>する。</a:t>
            </a:r>
            <a:endParaRPr lang="en-US" altLang="ja-JP" sz="3200" dirty="0"/>
          </a:p>
          <a:p>
            <a:pPr algn="l"/>
            <a:endParaRPr lang="en-US" altLang="ja-JP" sz="3200" dirty="0" smtClean="0"/>
          </a:p>
          <a:p>
            <a:pPr algn="l"/>
            <a:r>
              <a:rPr lang="ja-JP" altLang="en-US" sz="3200" dirty="0" smtClean="0"/>
              <a:t>ａ</a:t>
            </a:r>
            <a:r>
              <a:rPr lang="ja-JP" altLang="en-US" sz="3200" dirty="0" smtClean="0">
                <a:solidFill>
                  <a:srgbClr val="FF0000"/>
                </a:solidFill>
              </a:rPr>
              <a:t>＜</a:t>
            </a:r>
            <a:r>
              <a:rPr lang="ja-JP" altLang="en-US" sz="3200" dirty="0" smtClean="0"/>
              <a:t>０</a:t>
            </a:r>
            <a:r>
              <a:rPr lang="ja-JP" altLang="en-US" sz="3200" dirty="0"/>
              <a:t>のとき、</a:t>
            </a:r>
            <a:r>
              <a:rPr lang="ja-JP" altLang="en-US" sz="3200" dirty="0" err="1"/>
              <a:t>ｘ</a:t>
            </a:r>
            <a:r>
              <a:rPr lang="ja-JP" altLang="en-US" sz="3200" dirty="0"/>
              <a:t>の値が増加すると、ｙの</a:t>
            </a:r>
            <a:r>
              <a:rPr lang="ja-JP" altLang="en-US" sz="3200" dirty="0" smtClean="0"/>
              <a:t>値は</a:t>
            </a:r>
            <a:r>
              <a:rPr lang="ja-JP" altLang="en-US" sz="3200" dirty="0" smtClean="0">
                <a:solidFill>
                  <a:srgbClr val="FF0000"/>
                </a:solidFill>
              </a:rPr>
              <a:t>減少</a:t>
            </a:r>
            <a:r>
              <a:rPr lang="ja-JP" altLang="en-US" sz="3200" dirty="0" smtClean="0"/>
              <a:t>する</a:t>
            </a:r>
            <a:r>
              <a:rPr lang="ja-JP" altLang="en-US" sz="3200" dirty="0" smtClean="0"/>
              <a:t>。</a:t>
            </a:r>
            <a:endParaRPr lang="en-US" altLang="ja-JP" sz="3200" dirty="0"/>
          </a:p>
        </p:txBody>
      </p:sp>
    </p:spTree>
    <p:extLst>
      <p:ext uri="{BB962C8B-B14F-4D97-AF65-F5344CB8AC3E}">
        <p14:creationId xmlns:p14="http://schemas.microsoft.com/office/powerpoint/2010/main" val="3141951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9" grpId="0"/>
      <p:bldP spid="10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1" name="タイトル 1"/>
              <p:cNvSpPr txBox="1">
                <a:spLocks/>
              </p:cNvSpPr>
              <p:nvPr/>
            </p:nvSpPr>
            <p:spPr>
              <a:xfrm>
                <a:off x="76316" y="764704"/>
                <a:ext cx="9036495" cy="2016224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l"/>
                <a:r>
                  <a:rPr lang="ja-JP" altLang="en-US" sz="3200" dirty="0" smtClean="0"/>
                  <a:t>問</a:t>
                </a:r>
                <a:r>
                  <a:rPr lang="en-US" altLang="ja-JP" sz="3200" dirty="0" smtClean="0"/>
                  <a:t>2</a:t>
                </a:r>
                <a:r>
                  <a:rPr lang="ja-JP" altLang="en-US" sz="3200" dirty="0" smtClean="0"/>
                  <a:t>　一次関数　ｙ＝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3200" b="0" i="1" smtClean="0">
                            <a:latin typeface="Cambria Math"/>
                          </a:rPr>
                          <m:t>２</m:t>
                        </m:r>
                      </m:num>
                      <m:den>
                        <m:r>
                          <a:rPr lang="ja-JP" altLang="en-US" sz="3200" b="0" i="1" smtClean="0">
                            <a:latin typeface="Cambria Math"/>
                          </a:rPr>
                          <m:t>３</m:t>
                        </m:r>
                      </m:den>
                    </m:f>
                  </m:oMath>
                </a14:m>
                <a:r>
                  <a:rPr lang="ja-JP" altLang="en-US" sz="3200" dirty="0" smtClean="0"/>
                  <a:t>ｘ＋５で、次の場合の</a:t>
                </a:r>
                <a:r>
                  <a:rPr lang="ja-JP" altLang="en-US" sz="3200" dirty="0" err="1" smtClean="0"/>
                  <a:t>ｙ</a:t>
                </a:r>
                <a:r>
                  <a:rPr lang="ja-JP" altLang="en-US" sz="3200" dirty="0" smtClean="0"/>
                  <a:t>の増加　</a:t>
                </a:r>
                <a:endParaRPr lang="en-US" altLang="ja-JP" sz="3200" dirty="0" smtClean="0"/>
              </a:p>
              <a:p>
                <a:pPr algn="l"/>
                <a:r>
                  <a:rPr lang="ja-JP" altLang="en-US" sz="3200" dirty="0"/>
                  <a:t>　</a:t>
                </a:r>
                <a:r>
                  <a:rPr lang="ja-JP" altLang="en-US" sz="3200" dirty="0" smtClean="0"/>
                  <a:t>　量をそれぞれ求めなさい。</a:t>
                </a:r>
                <a:endParaRPr lang="en-US" altLang="ja-JP" sz="3200" dirty="0" smtClean="0"/>
              </a:p>
              <a:p>
                <a:pPr algn="l"/>
                <a:endParaRPr lang="en-US" altLang="ja-JP" sz="3200" dirty="0" smtClean="0"/>
              </a:p>
              <a:p>
                <a:pPr algn="l"/>
                <a:r>
                  <a:rPr lang="en-US" altLang="ja-JP" sz="3200" dirty="0" smtClean="0"/>
                  <a:t>(</a:t>
                </a:r>
                <a:r>
                  <a:rPr lang="en-US" altLang="ja-JP" sz="3200" dirty="0"/>
                  <a:t>1</a:t>
                </a:r>
                <a:r>
                  <a:rPr lang="en-US" altLang="ja-JP" sz="3200" dirty="0" smtClean="0"/>
                  <a:t>)</a:t>
                </a:r>
                <a:r>
                  <a:rPr lang="ja-JP" altLang="en-US" sz="3200" dirty="0" smtClean="0"/>
                  <a:t>　</a:t>
                </a:r>
                <a:r>
                  <a:rPr lang="ja-JP" altLang="en-US" sz="3200" dirty="0" err="1" smtClean="0"/>
                  <a:t>ｘ</a:t>
                </a:r>
                <a:r>
                  <a:rPr lang="ja-JP" altLang="en-US" sz="3200" dirty="0" smtClean="0"/>
                  <a:t>の増加量が</a:t>
                </a:r>
                <a:r>
                  <a:rPr lang="en-US" altLang="ja-JP" sz="3200" dirty="0" smtClean="0"/>
                  <a:t>1</a:t>
                </a:r>
                <a:r>
                  <a:rPr lang="ja-JP" altLang="en-US" sz="3200" dirty="0" smtClean="0"/>
                  <a:t>のとき　</a:t>
                </a:r>
                <a:r>
                  <a:rPr lang="en-US" altLang="ja-JP" sz="3200" dirty="0" smtClean="0"/>
                  <a:t>(2)</a:t>
                </a:r>
                <a:r>
                  <a:rPr lang="ja-JP" altLang="en-US" sz="3200" dirty="0" smtClean="0"/>
                  <a:t>　</a:t>
                </a:r>
                <a:r>
                  <a:rPr lang="ja-JP" altLang="en-US" sz="3200" dirty="0" err="1" smtClean="0"/>
                  <a:t>ｘ</a:t>
                </a:r>
                <a:r>
                  <a:rPr lang="ja-JP" altLang="en-US" sz="3200" dirty="0" smtClean="0"/>
                  <a:t>の増加量が</a:t>
                </a:r>
                <a:r>
                  <a:rPr lang="en-US" altLang="ja-JP" sz="3200" dirty="0" smtClean="0"/>
                  <a:t>3</a:t>
                </a:r>
                <a:r>
                  <a:rPr lang="ja-JP" altLang="en-US" sz="3200" dirty="0" smtClean="0"/>
                  <a:t>のとき　</a:t>
                </a:r>
                <a:endParaRPr lang="ja-JP" altLang="en-US" sz="3200" dirty="0"/>
              </a:p>
            </p:txBody>
          </p:sp>
        </mc:Choice>
        <mc:Fallback xmlns="">
          <p:sp>
            <p:nvSpPr>
              <p:cNvPr id="11" name="タイトル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316" y="764704"/>
                <a:ext cx="9036495" cy="2016224"/>
              </a:xfrm>
              <a:prstGeom prst="rect">
                <a:avLst/>
              </a:prstGeom>
              <a:blipFill rotWithShape="1">
                <a:blip r:embed="rId2"/>
                <a:stretch>
                  <a:fillRect l="-1754" t="-3927" r="-607" b="-18429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正方形/長方形 2"/>
              <p:cNvSpPr/>
              <p:nvPr/>
            </p:nvSpPr>
            <p:spPr>
              <a:xfrm>
                <a:off x="1331640" y="3284984"/>
                <a:ext cx="2573525" cy="108093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400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40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２</m:t>
                        </m:r>
                      </m:num>
                      <m:den>
                        <m:r>
                          <a:rPr lang="ja-JP" altLang="en-US" sz="40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３</m:t>
                        </m:r>
                      </m:den>
                    </m:f>
                    <m:r>
                      <a:rPr lang="en-US" altLang="ja-JP" sz="4000" b="0" i="1" smtClean="0">
                        <a:solidFill>
                          <a:srgbClr val="FF0000"/>
                        </a:solidFill>
                        <a:latin typeface="Cambria Math"/>
                      </a:rPr>
                      <m:t>×</m:t>
                    </m:r>
                    <m:r>
                      <a:rPr lang="ja-JP" altLang="en-US" sz="4000" b="0" i="1" smtClean="0">
                        <a:solidFill>
                          <a:srgbClr val="FF0000"/>
                        </a:solidFill>
                        <a:latin typeface="Cambria Math"/>
                      </a:rPr>
                      <m:t>１</m:t>
                    </m:r>
                  </m:oMath>
                </a14:m>
                <a:r>
                  <a:rPr lang="ja-JP" altLang="en-US" sz="4000" dirty="0">
                    <a:solidFill>
                      <a:srgbClr val="FF0000"/>
                    </a:solidFill>
                  </a:rPr>
                  <a:t>＝</a:t>
                </a:r>
                <a:r>
                  <a:rPr lang="en-US" altLang="ja-JP" sz="4000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40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40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２</m:t>
                        </m:r>
                      </m:num>
                      <m:den>
                        <m:r>
                          <a:rPr lang="ja-JP" altLang="en-US" sz="40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３</m:t>
                        </m:r>
                      </m:den>
                    </m:f>
                    <m:r>
                      <a:rPr lang="ja-JP" altLang="en-US" sz="4000" i="1">
                        <a:solidFill>
                          <a:srgbClr val="FF0000"/>
                        </a:solidFill>
                        <a:latin typeface="Cambria Math"/>
                      </a:rPr>
                      <m:t> </m:t>
                    </m:r>
                  </m:oMath>
                </a14:m>
                <a:endParaRPr lang="ja-JP" altLang="en-US" sz="4000" dirty="0"/>
              </a:p>
            </p:txBody>
          </p:sp>
        </mc:Choice>
        <mc:Fallback xmlns="">
          <p:sp>
            <p:nvSpPr>
              <p:cNvPr id="3" name="正方形/長方形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1640" y="3284984"/>
                <a:ext cx="2573525" cy="1080937"/>
              </a:xfrm>
              <a:prstGeom prst="rect">
                <a:avLst/>
              </a:prstGeom>
              <a:blipFill rotWithShape="1">
                <a:blip r:embed="rId3"/>
                <a:stretch>
                  <a:fillRect b="-734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正方形/長方形 11"/>
              <p:cNvSpPr/>
              <p:nvPr/>
            </p:nvSpPr>
            <p:spPr>
              <a:xfrm>
                <a:off x="6012160" y="3264869"/>
                <a:ext cx="2345899" cy="108093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400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40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２</m:t>
                        </m:r>
                      </m:num>
                      <m:den>
                        <m:r>
                          <a:rPr lang="ja-JP" altLang="en-US" sz="40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３</m:t>
                        </m:r>
                      </m:den>
                    </m:f>
                    <m:r>
                      <a:rPr lang="en-US" altLang="ja-JP" sz="4000" b="0" i="1" smtClean="0">
                        <a:solidFill>
                          <a:srgbClr val="FF0000"/>
                        </a:solidFill>
                        <a:latin typeface="Cambria Math"/>
                      </a:rPr>
                      <m:t>×</m:t>
                    </m:r>
                    <m:r>
                      <a:rPr lang="ja-JP" altLang="en-US" sz="4000" b="0" i="1" smtClean="0">
                        <a:solidFill>
                          <a:srgbClr val="FF0000"/>
                        </a:solidFill>
                        <a:latin typeface="Cambria Math"/>
                      </a:rPr>
                      <m:t>３</m:t>
                    </m:r>
                  </m:oMath>
                </a14:m>
                <a:r>
                  <a:rPr lang="ja-JP" altLang="en-US" sz="4000" dirty="0" smtClean="0">
                    <a:solidFill>
                      <a:srgbClr val="FF0000"/>
                    </a:solidFill>
                  </a:rPr>
                  <a:t>＝２</a:t>
                </a:r>
                <a:endParaRPr lang="ja-JP" altLang="en-US" sz="4000" dirty="0"/>
              </a:p>
            </p:txBody>
          </p:sp>
        </mc:Choice>
        <mc:Fallback xmlns="">
          <p:sp>
            <p:nvSpPr>
              <p:cNvPr id="12" name="正方形/長方形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2160" y="3264869"/>
                <a:ext cx="2345899" cy="1080937"/>
              </a:xfrm>
              <a:prstGeom prst="rect">
                <a:avLst/>
              </a:prstGeom>
              <a:blipFill rotWithShape="1">
                <a:blip r:embed="rId4"/>
                <a:stretch>
                  <a:fillRect r="-8312" b="-734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62663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3" grpId="0"/>
      <p:bldP spid="12" grpId="0"/>
    </p:bld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517</TotalTime>
  <Words>421</Words>
  <Application>Microsoft Office PowerPoint</Application>
  <PresentationFormat>画面に合わせる (4:3)</PresentationFormat>
  <Paragraphs>120</Paragraphs>
  <Slides>6</Slides>
  <Notes>2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7" baseType="lpstr">
      <vt:lpstr>Office ​​テーマ</vt:lpstr>
      <vt:lpstr>一次関数の変化の割合</vt:lpstr>
      <vt:lpstr>PowerPoint プレゼンテーション</vt:lpstr>
      <vt:lpstr>PowerPoint プレゼンテーション</vt:lpstr>
      <vt:lpstr>PowerPoint プレゼンテーション</vt:lpstr>
      <vt:lpstr>一次関数　ｙ＝ａｘ+ｂ　の変化の割合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一次関数</dc:title>
  <dc:creator>teacher</dc:creator>
  <cp:lastModifiedBy>teacher</cp:lastModifiedBy>
  <cp:revision>50</cp:revision>
  <dcterms:created xsi:type="dcterms:W3CDTF">2013-07-01T05:47:01Z</dcterms:created>
  <dcterms:modified xsi:type="dcterms:W3CDTF">2013-07-18T22:25:27Z</dcterms:modified>
</cp:coreProperties>
</file>