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CD2C3-37A9-4F7D-B2A8-09507C6EF878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1B69A-C58D-42B6-B22E-1A0729F13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50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1B69A-C58D-42B6-B22E-1A0729F13F8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094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CAcQjRw&amp;url=http://designers-tips.com/archives/2390&amp;ei=2NuRVf_TCuTSmAWqrYPoAw&amp;bvm=bv.96783405,d.dGY&amp;psig=AFQjCNFcVZrNZSg5HWIqkDPJRsOTTuuxow&amp;ust=1435708746131481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jp/url?sa=i&amp;rct=j&amp;q=&amp;esrc=s&amp;source=images&amp;cd=&amp;cad=rja&amp;uact=8&amp;ved=0CAcQjRw&amp;url=http://www.irasutoya.com/2012/12/blog-post_2725.html&amp;ei=5d2RVeuOBOjCmAWEuo6IDg&amp;bvm=bv.96783405,d.dGY&amp;psig=AFQjCNHMq-rFxMblUpP3F6-ULPPe03tBOQ&amp;ust=1435709230593155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692695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一　次　関　数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784976" cy="590465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「具体的な操作を通して一次関数の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意　　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</a:rPr>
              <a:t>　　　　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味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を理解する」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課題</a:t>
            </a:r>
            <a:r>
              <a:rPr lang="ja-JP" altLang="en-US" sz="3600" dirty="0">
                <a:solidFill>
                  <a:schemeClr val="tx1"/>
                </a:solidFill>
              </a:rPr>
              <a:t>の</a:t>
            </a:r>
            <a:r>
              <a:rPr lang="ja-JP" altLang="en-US" sz="3600" dirty="0" smtClean="0">
                <a:solidFill>
                  <a:schemeClr val="tx1"/>
                </a:solidFill>
              </a:rPr>
              <a:t>提示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課題</a:t>
            </a:r>
            <a:r>
              <a:rPr lang="ja-JP" altLang="en-US" sz="3600" dirty="0">
                <a:solidFill>
                  <a:schemeClr val="tx1"/>
                </a:solidFill>
              </a:rPr>
              <a:t>の</a:t>
            </a:r>
            <a:r>
              <a:rPr lang="ja-JP" altLang="en-US" sz="3600" dirty="0" smtClean="0">
                <a:solidFill>
                  <a:schemeClr val="tx1"/>
                </a:solidFill>
              </a:rPr>
              <a:t>解決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一次</a:t>
            </a:r>
            <a:r>
              <a:rPr lang="ja-JP" altLang="en-US" sz="3600" dirty="0">
                <a:solidFill>
                  <a:schemeClr val="tx1"/>
                </a:solidFill>
              </a:rPr>
              <a:t>関数の意味を</a:t>
            </a:r>
            <a:r>
              <a:rPr lang="ja-JP" altLang="en-US" sz="3600" dirty="0" smtClean="0">
                <a:solidFill>
                  <a:schemeClr val="tx1"/>
                </a:solidFill>
              </a:rPr>
              <a:t>知る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問</a:t>
            </a:r>
            <a:r>
              <a:rPr lang="en-US" altLang="ja-JP" sz="3600" dirty="0">
                <a:solidFill>
                  <a:schemeClr val="tx1"/>
                </a:solidFill>
              </a:rPr>
              <a:t>1</a:t>
            </a:r>
            <a:r>
              <a:rPr lang="ja-JP" altLang="en-US" sz="3600" dirty="0">
                <a:solidFill>
                  <a:schemeClr val="tx1"/>
                </a:solidFill>
              </a:rPr>
              <a:t>を</a:t>
            </a:r>
            <a:r>
              <a:rPr lang="ja-JP" altLang="en-US" sz="3600" dirty="0" smtClean="0">
                <a:solidFill>
                  <a:schemeClr val="tx1"/>
                </a:solidFill>
              </a:rPr>
              <a:t>考える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例</a:t>
            </a:r>
            <a:r>
              <a:rPr lang="en-US" altLang="ja-JP" sz="3600" dirty="0" smtClean="0">
                <a:solidFill>
                  <a:schemeClr val="tx1"/>
                </a:solidFill>
              </a:rPr>
              <a:t>1</a:t>
            </a:r>
            <a:r>
              <a:rPr lang="ja-JP" altLang="en-US" sz="3600" dirty="0" smtClean="0">
                <a:solidFill>
                  <a:schemeClr val="tx1"/>
                </a:solidFill>
              </a:rPr>
              <a:t>を考える　</a:t>
            </a:r>
            <a:r>
              <a:rPr lang="ja-JP" altLang="en-US" sz="3600" dirty="0" smtClean="0">
                <a:solidFill>
                  <a:schemeClr val="tx1"/>
                </a:solidFill>
              </a:rPr>
              <a:t>・　練習問題をする。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　本時</a:t>
            </a:r>
            <a:r>
              <a:rPr lang="ja-JP" altLang="en-US" sz="3600" dirty="0">
                <a:solidFill>
                  <a:schemeClr val="tx1"/>
                </a:solidFill>
              </a:rPr>
              <a:t>のまとめと次時の予告をする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endParaRPr lang="en-US" altLang="ja-JP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74" y="200223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87284" y="4642879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78239" y="3003068"/>
            <a:ext cx="3429931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987284" y="4333939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987284" y="403897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969957" y="372091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87284" y="344670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969957" y="311742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969957" y="280180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987284" y="253520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471170" y="1648032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00713"/>
              </p:ext>
            </p:extLst>
          </p:nvPr>
        </p:nvGraphicFramePr>
        <p:xfrm>
          <a:off x="200697" y="5305793"/>
          <a:ext cx="651408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177"/>
                <a:gridCol w="720640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93988" y="596842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35631" y="597674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210910" y="595461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801611" y="596842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507054" y="5954608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８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032152" y="596586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10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716353" y="596586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69096" y="595460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066245" y="595411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16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153278" y="5904307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ｙ＝２ｘ</a:t>
            </a:r>
            <a:endParaRPr kumimoji="1" lang="ja-JP" altLang="en-US" sz="4000" dirty="0"/>
          </a:p>
        </p:txBody>
      </p:sp>
      <p:sp>
        <p:nvSpPr>
          <p:cNvPr id="53" name="タイトル 1"/>
          <p:cNvSpPr txBox="1">
            <a:spLocks/>
          </p:cNvSpPr>
          <p:nvPr/>
        </p:nvSpPr>
        <p:spPr>
          <a:xfrm>
            <a:off x="2915815" y="116632"/>
            <a:ext cx="6184307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１分間に２</a:t>
            </a:r>
            <a:r>
              <a:rPr lang="en-US" altLang="ja-JP" sz="2800" dirty="0" smtClean="0"/>
              <a:t>㎝</a:t>
            </a:r>
            <a:r>
              <a:rPr lang="ja-JP" altLang="en-US" sz="2800" dirty="0" smtClean="0"/>
              <a:t>の割合で、からの水そうに水を入れるとき、</a:t>
            </a:r>
            <a:r>
              <a:rPr lang="en-US" altLang="ja-JP" sz="2800" dirty="0" smtClean="0"/>
              <a:t>ⅹ</a:t>
            </a:r>
            <a:r>
              <a:rPr lang="ja-JP" altLang="en-US" sz="2800" dirty="0" smtClean="0"/>
              <a:t>分後の底から水面までの高さをｙ</a:t>
            </a:r>
            <a:r>
              <a:rPr lang="en-US" altLang="ja-JP" sz="2800" dirty="0" smtClean="0"/>
              <a:t>cm</a:t>
            </a:r>
            <a:r>
              <a:rPr lang="ja-JP" altLang="en-US" sz="2800" dirty="0" smtClean="0"/>
              <a:t>とすると・・・</a:t>
            </a:r>
            <a:endParaRPr lang="ja-JP" altLang="en-US" sz="2800" dirty="0"/>
          </a:p>
        </p:txBody>
      </p:sp>
      <p:sp>
        <p:nvSpPr>
          <p:cNvPr id="2" name="正方形/長方形 1"/>
          <p:cNvSpPr/>
          <p:nvPr/>
        </p:nvSpPr>
        <p:spPr>
          <a:xfrm>
            <a:off x="6940078" y="5299636"/>
            <a:ext cx="199605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式</a:t>
            </a:r>
            <a:endParaRPr lang="en-US" altLang="ja-JP" sz="40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4000" dirty="0" smtClean="0">
                <a:solidFill>
                  <a:prstClr val="black"/>
                </a:solidFill>
              </a:rPr>
              <a:t>(             )</a:t>
            </a:r>
          </a:p>
        </p:txBody>
      </p:sp>
    </p:spTree>
    <p:extLst>
      <p:ext uri="{BB962C8B-B14F-4D97-AF65-F5344CB8AC3E}">
        <p14:creationId xmlns:p14="http://schemas.microsoft.com/office/powerpoint/2010/main" val="13251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3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29" grpId="0"/>
      <p:bldP spid="52" grpId="0" build="p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1611" y="63745"/>
            <a:ext cx="6234885" cy="165618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３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の高さまで水が入った水そうに、１分間に２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の割合で水を入れるとき、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>ⅹ</a:t>
            </a:r>
            <a:r>
              <a:rPr lang="ja-JP" altLang="en-US" sz="2800" dirty="0"/>
              <a:t>分後</a:t>
            </a:r>
            <a:r>
              <a:rPr lang="ja-JP" altLang="en-US" sz="2800" dirty="0" smtClean="0"/>
              <a:t>の底から水面までの高さを</a:t>
            </a:r>
            <a:r>
              <a:rPr lang="ja-JP" altLang="en-US" sz="2800" dirty="0"/>
              <a:t>ｙ</a:t>
            </a:r>
            <a:r>
              <a:rPr lang="en-US" altLang="ja-JP" sz="2800" dirty="0" smtClean="0"/>
              <a:t>cm</a:t>
            </a:r>
            <a:r>
              <a:rPr lang="ja-JP" altLang="en-US" sz="2800" dirty="0" smtClean="0"/>
              <a:t>とすると</a:t>
            </a:r>
            <a:endParaRPr kumimoji="1" lang="ja-JP" altLang="en-US" sz="2800" dirty="0"/>
          </a:p>
        </p:txBody>
      </p:sp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74" y="200223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87284" y="4498865"/>
            <a:ext cx="5767574" cy="4738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78239" y="3003068"/>
            <a:ext cx="3429931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973605" y="421264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958494" y="3904824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954759" y="355598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87284" y="328178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958494" y="296673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958494" y="266935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973605" y="237695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1973605" y="2051537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471170" y="1648032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493487"/>
              </p:ext>
            </p:extLst>
          </p:nvPr>
        </p:nvGraphicFramePr>
        <p:xfrm>
          <a:off x="200697" y="5305793"/>
          <a:ext cx="651408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177"/>
                <a:gridCol w="720640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93988" y="596842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３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35631" y="597674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５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10910" y="595461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７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801611" y="596842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９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71353" y="598124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32152" y="596586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13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716353" y="596586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69096" y="595460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066245" y="598124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19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676263" y="5242214"/>
            <a:ext cx="268855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prstClr val="black"/>
                </a:solidFill>
              </a:rPr>
              <a:t>式</a:t>
            </a:r>
            <a:endParaRPr lang="en-US" altLang="ja-JP" sz="40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4000" dirty="0" smtClean="0">
                <a:solidFill>
                  <a:prstClr val="black"/>
                </a:solidFill>
              </a:rPr>
              <a:t>(                  ) </a:t>
            </a:r>
          </a:p>
        </p:txBody>
      </p:sp>
    </p:spTree>
    <p:extLst>
      <p:ext uri="{BB962C8B-B14F-4D97-AF65-F5344CB8AC3E}">
        <p14:creationId xmlns:p14="http://schemas.microsoft.com/office/powerpoint/2010/main" val="358787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円/楕円 54"/>
          <p:cNvSpPr/>
          <p:nvPr/>
        </p:nvSpPr>
        <p:spPr>
          <a:xfrm>
            <a:off x="1247351" y="2052963"/>
            <a:ext cx="1335626" cy="29197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7440319" y="2036795"/>
            <a:ext cx="629078" cy="2462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1611" y="63745"/>
            <a:ext cx="6234885" cy="165618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３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の高さまで水が入った水そうに、１分間に２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の割合で水を入れるとき、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>ⅹ</a:t>
            </a:r>
            <a:r>
              <a:rPr lang="ja-JP" altLang="en-US" sz="2800" dirty="0"/>
              <a:t>分後</a:t>
            </a:r>
            <a:r>
              <a:rPr lang="ja-JP" altLang="en-US" sz="2800" dirty="0" smtClean="0"/>
              <a:t>の底から水面までの高さを</a:t>
            </a:r>
            <a:r>
              <a:rPr lang="ja-JP" altLang="en-US" sz="2800" dirty="0"/>
              <a:t>ｙ</a:t>
            </a:r>
            <a:r>
              <a:rPr lang="en-US" altLang="ja-JP" sz="2800" dirty="0" smtClean="0"/>
              <a:t>cm</a:t>
            </a:r>
            <a:r>
              <a:rPr lang="ja-JP" altLang="en-US" sz="2800" dirty="0" smtClean="0"/>
              <a:t>とすると</a:t>
            </a:r>
            <a:endParaRPr kumimoji="1" lang="ja-JP" altLang="en-US" sz="2800" dirty="0"/>
          </a:p>
        </p:txBody>
      </p:sp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74" y="200223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正方形/長方形 43"/>
          <p:cNvSpPr/>
          <p:nvPr/>
        </p:nvSpPr>
        <p:spPr>
          <a:xfrm rot="5400000">
            <a:off x="949388" y="2831920"/>
            <a:ext cx="3087633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973605" y="421264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958494" y="3904824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980305" y="4498864"/>
            <a:ext cx="5767574" cy="47386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954759" y="355598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87284" y="328178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958494" y="296673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958494" y="266935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973605" y="237695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1973605" y="2051537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471170" y="1648032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64993"/>
              </p:ext>
            </p:extLst>
          </p:nvPr>
        </p:nvGraphicFramePr>
        <p:xfrm>
          <a:off x="200697" y="5305793"/>
          <a:ext cx="651408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177"/>
                <a:gridCol w="720640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93988" y="596842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３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35631" y="597674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５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74843" y="5968423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７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801611" y="596842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９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71353" y="595460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32152" y="596586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13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716353" y="596586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69096" y="595460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021839" y="595460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19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28988" y="5857767"/>
            <a:ext cx="2342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ｙ＝２ｘ＋</a:t>
            </a:r>
            <a:r>
              <a:rPr kumimoji="1" lang="en-US" altLang="ja-JP" sz="4000" dirty="0" smtClean="0"/>
              <a:t>3</a:t>
            </a:r>
            <a:endParaRPr kumimoji="1" lang="ja-JP" altLang="en-US" sz="4000" dirty="0"/>
          </a:p>
        </p:txBody>
      </p:sp>
      <p:sp>
        <p:nvSpPr>
          <p:cNvPr id="31" name="正方形/長方形 30"/>
          <p:cNvSpPr/>
          <p:nvPr/>
        </p:nvSpPr>
        <p:spPr>
          <a:xfrm>
            <a:off x="7812870" y="4449508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３</a:t>
            </a:r>
            <a:r>
              <a:rPr lang="en-US" altLang="ja-JP" sz="2800" dirty="0"/>
              <a:t>㎝</a:t>
            </a:r>
            <a:endParaRPr lang="ja-JP" altLang="en-US" sz="2800" dirty="0"/>
          </a:p>
        </p:txBody>
      </p:sp>
      <p:sp>
        <p:nvSpPr>
          <p:cNvPr id="54" name="正方形/長方形 53"/>
          <p:cNvSpPr/>
          <p:nvPr/>
        </p:nvSpPr>
        <p:spPr>
          <a:xfrm>
            <a:off x="7817935" y="2947221"/>
            <a:ext cx="974947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２ｘ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56" name="正方形/長方形 55"/>
          <p:cNvSpPr/>
          <p:nvPr/>
        </p:nvSpPr>
        <p:spPr>
          <a:xfrm>
            <a:off x="783163" y="3208831"/>
            <a:ext cx="72167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err="1" smtClean="0"/>
              <a:t>ｙ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57" name="正方形/長方形 56"/>
          <p:cNvSpPr/>
          <p:nvPr/>
        </p:nvSpPr>
        <p:spPr>
          <a:xfrm>
            <a:off x="6676263" y="5242214"/>
            <a:ext cx="268855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prstClr val="black"/>
                </a:solidFill>
              </a:rPr>
              <a:t>式</a:t>
            </a:r>
            <a:endParaRPr lang="en-US" altLang="ja-JP" sz="40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4000" dirty="0" smtClean="0">
                <a:solidFill>
                  <a:prstClr val="black"/>
                </a:solidFill>
              </a:rPr>
              <a:t>(                  ) </a:t>
            </a:r>
          </a:p>
        </p:txBody>
      </p:sp>
    </p:spTree>
    <p:extLst>
      <p:ext uri="{BB962C8B-B14F-4D97-AF65-F5344CB8AC3E}">
        <p14:creationId xmlns:p14="http://schemas.microsoft.com/office/powerpoint/2010/main" val="287984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33" grpId="0" animBg="1"/>
      <p:bldP spid="30" grpId="0"/>
      <p:bldP spid="31" grpId="0"/>
      <p:bldP spid="54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一次関数の意味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980728"/>
            <a:ext cx="91440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がｘの関数で、</a:t>
            </a:r>
            <a:endParaRPr kumimoji="1" lang="en-US" altLang="ja-JP" sz="3600" dirty="0" smtClean="0"/>
          </a:p>
          <a:p>
            <a:pPr marL="0" indent="0" algn="ctr">
              <a:buNone/>
            </a:pPr>
            <a:r>
              <a:rPr lang="ja-JP" altLang="en-US" sz="2800" dirty="0" smtClean="0"/>
              <a:t>　</a:t>
            </a:r>
            <a:r>
              <a:rPr lang="ja-JP" altLang="en-US" sz="4400" dirty="0" smtClean="0"/>
              <a:t>ｙ</a:t>
            </a:r>
            <a:r>
              <a:rPr lang="ja-JP" altLang="en-US" sz="4400" dirty="0"/>
              <a:t>＝</a:t>
            </a:r>
            <a:r>
              <a:rPr lang="en-US" altLang="ja-JP" sz="4400" dirty="0"/>
              <a:t>2</a:t>
            </a:r>
            <a:r>
              <a:rPr lang="ja-JP" altLang="en-US" sz="4400" dirty="0"/>
              <a:t>ｘ＋</a:t>
            </a:r>
            <a:r>
              <a:rPr lang="en-US" altLang="ja-JP" sz="4400" dirty="0"/>
              <a:t>3</a:t>
            </a:r>
            <a:r>
              <a:rPr lang="ja-JP" altLang="en-US" sz="4400" dirty="0" err="1" smtClean="0"/>
              <a:t>、</a:t>
            </a:r>
            <a:r>
              <a:rPr lang="ja-JP" altLang="en-US" sz="4400" dirty="0" smtClean="0"/>
              <a:t>　　ｙ＝</a:t>
            </a:r>
            <a:r>
              <a:rPr lang="en-US" altLang="ja-JP" sz="4400" dirty="0" smtClean="0"/>
              <a:t>2</a:t>
            </a:r>
            <a:r>
              <a:rPr lang="ja-JP" altLang="en-US" sz="4400" dirty="0" err="1" smtClean="0"/>
              <a:t>ｘ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3600" dirty="0"/>
              <a:t>のように</a:t>
            </a:r>
            <a:r>
              <a:rPr kumimoji="1" lang="ja-JP" altLang="en-US" sz="3600" dirty="0" smtClean="0"/>
              <a:t>、</a:t>
            </a:r>
            <a:r>
              <a:rPr kumimoji="1" lang="ja-JP" altLang="en-US" sz="3600" dirty="0" err="1" smtClean="0">
                <a:solidFill>
                  <a:srgbClr val="FF0000"/>
                </a:solidFill>
              </a:rPr>
              <a:t>ｙ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がｘの一次式</a:t>
            </a:r>
            <a:r>
              <a:rPr kumimoji="1" lang="ja-JP" altLang="en-US" sz="3600" dirty="0" smtClean="0"/>
              <a:t>で表されるとき、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en-US" altLang="ja-JP" sz="3600" dirty="0">
                <a:solidFill>
                  <a:srgbClr val="FF0000"/>
                </a:solidFill>
              </a:rPr>
              <a:t> </a:t>
            </a:r>
            <a:r>
              <a:rPr lang="en-US" altLang="ja-JP" sz="3600" dirty="0" smtClean="0">
                <a:solidFill>
                  <a:srgbClr val="FF0000"/>
                </a:solidFill>
              </a:rPr>
              <a:t>                </a:t>
            </a:r>
            <a:r>
              <a:rPr lang="ja-JP" altLang="en-US" sz="3600" dirty="0" err="1" smtClean="0">
                <a:solidFill>
                  <a:srgbClr val="FF0000"/>
                </a:solidFill>
              </a:rPr>
              <a:t>ｙ</a:t>
            </a:r>
            <a:r>
              <a:rPr lang="ja-JP" altLang="en-US" sz="3600" dirty="0" smtClean="0">
                <a:solidFill>
                  <a:srgbClr val="FF0000"/>
                </a:solidFill>
              </a:rPr>
              <a:t>はｘの一次関数</a:t>
            </a:r>
            <a:r>
              <a:rPr lang="ja-JP" altLang="en-US" sz="3600" dirty="0" smtClean="0"/>
              <a:t>である。</a:t>
            </a:r>
            <a:r>
              <a:rPr kumimoji="1" lang="ja-JP" altLang="en-US" sz="3600" dirty="0" smtClean="0"/>
              <a:t>といいます。</a:t>
            </a:r>
            <a:endParaRPr kumimoji="1" lang="en-US" altLang="ja-JP" sz="36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ｙ</a:t>
            </a:r>
            <a:r>
              <a:rPr lang="ja-JP" altLang="en-US" sz="5400" dirty="0"/>
              <a:t>＝</a:t>
            </a:r>
            <a:r>
              <a:rPr lang="en-US" altLang="ja-JP" sz="5400" dirty="0"/>
              <a:t>a</a:t>
            </a:r>
            <a:r>
              <a:rPr lang="ja-JP" altLang="en-US" sz="5400" dirty="0"/>
              <a:t>ｘ＋</a:t>
            </a:r>
            <a:r>
              <a:rPr lang="en-US" altLang="ja-JP" sz="5400" dirty="0"/>
              <a:t>b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　　</a:t>
            </a:r>
            <a:r>
              <a:rPr lang="en-US" altLang="ja-JP" sz="4000" dirty="0">
                <a:solidFill>
                  <a:srgbClr val="0070C0"/>
                </a:solidFill>
              </a:rPr>
              <a:t>a</a:t>
            </a:r>
            <a:r>
              <a:rPr lang="ja-JP" altLang="en-US" sz="4000" dirty="0" err="1">
                <a:solidFill>
                  <a:srgbClr val="0070C0"/>
                </a:solidFill>
              </a:rPr>
              <a:t>ｘ</a:t>
            </a:r>
            <a:r>
              <a:rPr lang="ja-JP" altLang="en-US" sz="4000" dirty="0" smtClean="0"/>
              <a:t>は</a:t>
            </a:r>
            <a:r>
              <a:rPr lang="ja-JP" altLang="en-US" sz="4000" dirty="0" smtClean="0">
                <a:solidFill>
                  <a:srgbClr val="0070C0"/>
                </a:solidFill>
              </a:rPr>
              <a:t>ｘに比例する部分　</a:t>
            </a:r>
            <a:r>
              <a:rPr lang="en-US" altLang="ja-JP" sz="4000" dirty="0" smtClean="0">
                <a:solidFill>
                  <a:srgbClr val="FF0000"/>
                </a:solidFill>
              </a:rPr>
              <a:t>b</a:t>
            </a:r>
            <a:r>
              <a:rPr lang="ja-JP" altLang="en-US" sz="4000" dirty="0"/>
              <a:t>は</a:t>
            </a:r>
            <a:r>
              <a:rPr lang="ja-JP" altLang="en-US" sz="4000" dirty="0">
                <a:solidFill>
                  <a:srgbClr val="FF0000"/>
                </a:solidFill>
              </a:rPr>
              <a:t>定数 </a:t>
            </a:r>
            <a:endParaRPr lang="en-US" altLang="ja-JP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kumimoji="1" lang="en-US" altLang="ja-JP" sz="3600" dirty="0" smtClean="0"/>
              <a:t>b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0  </a:t>
            </a:r>
            <a:r>
              <a:rPr kumimoji="1" lang="ja-JP" altLang="en-US" sz="3600" dirty="0" smtClean="0"/>
              <a:t>のときは  </a:t>
            </a:r>
            <a:r>
              <a:rPr lang="ja-JP" altLang="en-US" sz="3600" dirty="0" smtClean="0"/>
              <a:t>ｙ</a:t>
            </a:r>
            <a:r>
              <a:rPr lang="ja-JP" altLang="en-US" sz="3600" dirty="0"/>
              <a:t>＝</a:t>
            </a:r>
            <a:r>
              <a:rPr lang="en-US" altLang="ja-JP" sz="3600" dirty="0"/>
              <a:t>a</a:t>
            </a:r>
            <a:r>
              <a:rPr lang="ja-JP" altLang="en-US" sz="3600" dirty="0" smtClean="0"/>
              <a:t>ｘ  </a:t>
            </a:r>
            <a:r>
              <a:rPr kumimoji="1" lang="ja-JP" altLang="en-US" sz="3600" dirty="0" smtClean="0"/>
              <a:t>で比例の関係になる。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比例は一次関数の特別な場合  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5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64219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がｘの関数で、次の式で表されるとき、一次関数であるものはどれですか。また、一次関数については、ｘに比例する部分と定数を言いなさい。</a:t>
            </a:r>
            <a:endParaRPr kumimoji="1" lang="ja-JP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8229600" cy="3672408"/>
              </a:xfrm>
            </p:spPr>
            <p:txBody>
              <a:bodyPr/>
              <a:lstStyle/>
              <a:p>
                <a:pPr marL="514350" indent="-514350">
                  <a:buAutoNum type="arabicParenBoth"/>
                </a:pPr>
                <a:r>
                  <a:rPr kumimoji="1" lang="ja-JP" altLang="en-US" dirty="0" smtClean="0"/>
                  <a:t>　ｙ＝８ｘ－１　　　　　　</a:t>
                </a: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/>
                  <a:t>(3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ｙ＝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ｘ　　　　　　　 　</a:t>
                </a:r>
                <a:r>
                  <a:rPr kumimoji="1" lang="en-US" altLang="ja-JP" dirty="0" smtClean="0"/>
                  <a:t>(4)</a:t>
                </a:r>
                <a:r>
                  <a:rPr kumimoji="1" lang="ja-JP" altLang="en-US" dirty="0" smtClean="0"/>
                  <a:t>　ｙ＝５－７ｘ</a:t>
                </a:r>
                <a:endParaRPr kumimoji="1" lang="en-US" altLang="ja-JP" dirty="0" smtClean="0"/>
              </a:p>
              <a:p>
                <a:pPr marL="514350" indent="-514350">
                  <a:buAutoNum type="arabicParenBoth"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8229600" cy="3672408"/>
              </a:xfrm>
              <a:blipFill rotWithShape="1"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0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64219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がｘの関数で、次の式で表されるとき、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一次関数</a:t>
            </a:r>
            <a:r>
              <a:rPr kumimoji="1" lang="ja-JP" altLang="en-US" sz="2800" dirty="0" smtClean="0"/>
              <a:t>であるものはどれですか。また、一次関数については、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ｘに比例する部分</a:t>
            </a:r>
            <a:r>
              <a:rPr kumimoji="1" lang="ja-JP" altLang="en-US" sz="2800" dirty="0" smtClean="0"/>
              <a:t>と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定数</a:t>
            </a:r>
            <a:r>
              <a:rPr kumimoji="1" lang="ja-JP" altLang="en-US" sz="2800" dirty="0" smtClean="0"/>
              <a:t>を言いなさい。</a:t>
            </a:r>
            <a:endParaRPr kumimoji="1" lang="ja-JP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8229600" cy="367240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ja-JP" dirty="0" smtClean="0">
                    <a:solidFill>
                      <a:srgbClr val="FF0000"/>
                    </a:solidFill>
                  </a:rPr>
                  <a:t>(1)</a:t>
                </a:r>
                <a:r>
                  <a:rPr kumimoji="1" lang="ja-JP" altLang="en-US" dirty="0" smtClean="0"/>
                  <a:t>　ｙ＝</a:t>
                </a:r>
                <a:r>
                  <a:rPr kumimoji="1" lang="ja-JP" altLang="en-US" dirty="0" smtClean="0">
                    <a:solidFill>
                      <a:srgbClr val="0070C0"/>
                    </a:solidFill>
                  </a:rPr>
                  <a:t>８ｘ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－１</a:t>
                </a:r>
                <a:r>
                  <a:rPr kumimoji="1" lang="ja-JP" altLang="en-US" dirty="0" smtClean="0"/>
                  <a:t>　　　　　　</a:t>
                </a: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rgbClr val="FF0000"/>
                    </a:solidFill>
                  </a:rPr>
                  <a:t>(3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)</a:t>
                </a:r>
                <a:r>
                  <a:rPr lang="ja-JP" altLang="en-US" dirty="0" smtClean="0"/>
                  <a:t>　ｙ＝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>
                    <a:solidFill>
                      <a:srgbClr val="0070C0"/>
                    </a:solidFill>
                  </a:rPr>
                  <a:t>ｘ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＋０</a:t>
                </a:r>
                <a:r>
                  <a:rPr kumimoji="1" lang="ja-JP" altLang="en-US" dirty="0" smtClean="0"/>
                  <a:t>　　　　</a:t>
                </a:r>
                <a:r>
                  <a:rPr kumimoji="1" lang="ja-JP" altLang="en-US" dirty="0" smtClean="0"/>
                  <a:t> </a:t>
                </a:r>
                <a:r>
                  <a:rPr kumimoji="1" lang="ja-JP" altLang="en-US" dirty="0" smtClean="0"/>
                  <a:t>　</a:t>
                </a:r>
                <a:r>
                  <a:rPr kumimoji="1" lang="en-US" altLang="ja-JP" dirty="0" smtClean="0">
                    <a:solidFill>
                      <a:srgbClr val="FF0000"/>
                    </a:solidFill>
                  </a:rPr>
                  <a:t>(4)</a:t>
                </a:r>
                <a:r>
                  <a:rPr kumimoji="1" lang="ja-JP" altLang="en-US" dirty="0" smtClean="0"/>
                  <a:t>　ｙ＝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５</a:t>
                </a:r>
                <a:r>
                  <a:rPr kumimoji="1" lang="ja-JP" altLang="en-US" dirty="0" smtClean="0">
                    <a:solidFill>
                      <a:srgbClr val="0070C0"/>
                    </a:solidFill>
                  </a:rPr>
                  <a:t>－７ｘ</a:t>
                </a:r>
                <a:endParaRPr kumimoji="1" lang="en-US" altLang="ja-JP" dirty="0" smtClean="0">
                  <a:solidFill>
                    <a:srgbClr val="0070C0"/>
                  </a:solidFill>
                </a:endParaRPr>
              </a:p>
              <a:p>
                <a:pPr marL="514350" indent="-514350">
                  <a:buAutoNum type="arabicParenBoth"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8229600" cy="3672408"/>
              </a:xfrm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7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　上空の気温</a:t>
            </a:r>
            <a:endParaRPr kumimoji="1" lang="ja-JP" altLang="en-US" dirty="0"/>
          </a:p>
        </p:txBody>
      </p:sp>
      <p:pic>
        <p:nvPicPr>
          <p:cNvPr id="1029" name="Picture 5" descr="http://designers-tips.com/wp-content/uploads/2013/04/00813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78"/>
          <a:stretch/>
        </p:blipFill>
        <p:spPr bwMode="auto">
          <a:xfrm>
            <a:off x="0" y="6093296"/>
            <a:ext cx="9144000" cy="79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eacher\AppData\Local\Microsoft\Windows\Temporary Internet Files\Content.IE5\4IEGVB0E\sgi01a201411150400[1]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5" r="18159"/>
          <a:stretch/>
        </p:blipFill>
        <p:spPr bwMode="auto">
          <a:xfrm>
            <a:off x="6971593" y="4670999"/>
            <a:ext cx="1105469" cy="143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2.bp.blogspot.com/-YMmR0FsG2hI/UMaeVYdwVII/AAAAAAAAHzc/XZXDfZCAT4c/s1600/fujisan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591" y="4217407"/>
            <a:ext cx="7578919" cy="233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5165" y="764704"/>
            <a:ext cx="6786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気温は、地上から</a:t>
            </a:r>
            <a:r>
              <a:rPr kumimoji="1" lang="en-US" altLang="ja-JP" sz="2800" dirty="0" smtClean="0"/>
              <a:t>10㎞</a:t>
            </a:r>
            <a:r>
              <a:rPr kumimoji="1" lang="ja-JP" altLang="en-US" sz="2800" dirty="0" smtClean="0"/>
              <a:t>までは、高度が</a:t>
            </a:r>
            <a:r>
              <a:rPr kumimoji="1" lang="en-US" altLang="ja-JP" sz="2800" dirty="0" smtClean="0"/>
              <a:t>1㎞</a:t>
            </a:r>
            <a:r>
              <a:rPr kumimoji="1" lang="ja-JP" altLang="en-US" sz="2800" dirty="0" smtClean="0"/>
              <a:t>増すごとに</a:t>
            </a:r>
            <a:r>
              <a:rPr kumimoji="1" lang="en-US" altLang="ja-JP" sz="2800" dirty="0" smtClean="0"/>
              <a:t>6</a:t>
            </a:r>
            <a:r>
              <a:rPr lang="ja-JP" altLang="en-US" sz="2800" dirty="0" smtClean="0"/>
              <a:t>℃ずつ低くなる。地上の気温が</a:t>
            </a:r>
            <a:r>
              <a:rPr lang="en-US" altLang="ja-JP" sz="2800" dirty="0" smtClean="0"/>
              <a:t>20℃</a:t>
            </a:r>
            <a:r>
              <a:rPr lang="ja-JP" altLang="en-US" sz="2800" dirty="0" smtClean="0"/>
              <a:t>のとき、地上から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㎞上空の気温を</a:t>
            </a:r>
            <a:r>
              <a:rPr lang="ja-JP" altLang="en-US" sz="2800" dirty="0" err="1" smtClean="0"/>
              <a:t>ｙ</a:t>
            </a:r>
            <a:r>
              <a:rPr lang="ja-JP" altLang="en-US" sz="2800" dirty="0" smtClean="0"/>
              <a:t>℃とすると、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 smtClean="0"/>
              <a:t>ｙ＝２０－６ｘ　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（０≦ｘ≦１０）</a:t>
            </a:r>
            <a:endParaRPr kumimoji="1" lang="en-US" altLang="ja-JP" sz="2800" dirty="0" smtClean="0"/>
          </a:p>
          <a:p>
            <a:r>
              <a:rPr lang="ja-JP" altLang="en-US" sz="2800" dirty="0"/>
              <a:t>問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　地上からの高さが次のときの気温は？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(1)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1㎞</a:t>
            </a:r>
            <a:r>
              <a:rPr kumimoji="1" lang="ja-JP" altLang="en-US" sz="2800" dirty="0" smtClean="0"/>
              <a:t>　　　</a:t>
            </a:r>
            <a:r>
              <a:rPr kumimoji="1" lang="en-US" altLang="ja-JP" sz="2800" dirty="0" smtClean="0"/>
              <a:t>(2)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4㎞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r>
              <a:rPr lang="en-US" altLang="ja-JP" sz="2800" dirty="0" smtClean="0"/>
              <a:t>(3)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8.8㎞</a:t>
            </a:r>
            <a:endParaRPr kumimoji="1" lang="ja-JP" altLang="en-US" sz="2800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7668344" y="1615401"/>
            <a:ext cx="0" cy="446449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852061" y="5661248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20℃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85169" y="3474586"/>
            <a:ext cx="729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㎞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63858" y="4409389"/>
            <a:ext cx="3321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1㎞</a:t>
            </a:r>
            <a:r>
              <a:rPr kumimoji="1" lang="ja-JP" altLang="en-US" sz="2800" smtClean="0">
                <a:solidFill>
                  <a:srgbClr val="FF0000"/>
                </a:solidFill>
              </a:rPr>
              <a:t>ごとに</a:t>
            </a:r>
            <a:r>
              <a:rPr kumimoji="1" lang="en-US" altLang="ja-JP" sz="2800" smtClean="0">
                <a:solidFill>
                  <a:srgbClr val="FF0000"/>
                </a:solidFill>
              </a:rPr>
              <a:t>6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℃下がる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3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1758E-7 L 3.33333E-6 -0.6524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6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271</Words>
  <Application>Microsoft Office PowerPoint</Application>
  <PresentationFormat>画面に合わせる (4:3)</PresentationFormat>
  <Paragraphs>134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一　次　関　数</vt:lpstr>
      <vt:lpstr>PowerPoint プレゼンテーション</vt:lpstr>
      <vt:lpstr>３㎝の高さまで水が入った水そうに、１分間に２㎝の割合で水を入れるとき、 ⅹ分後の底から水面までの高さをｙcmとすると</vt:lpstr>
      <vt:lpstr>３㎝の高さまで水が入った水そうに、１分間に２㎝の割合で水を入れるとき、 ⅹ分後の底から水面までの高さをｙcmとすると</vt:lpstr>
      <vt:lpstr>一次関数の意味</vt:lpstr>
      <vt:lpstr>問1　ｙがｘの関数で、次の式で表されるとき、一次関数であるものはどれですか。また、一次関数については、ｘに比例する部分と定数を言いなさい。</vt:lpstr>
      <vt:lpstr>問1　ｙがｘの関数で、次の式で表されるとき、一次関数であるものはどれですか。また、一次関数については、ｘに比例する部分と定数を言いなさい。</vt:lpstr>
      <vt:lpstr>例1　上空の気温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iwachu-20</cp:lastModifiedBy>
  <cp:revision>38</cp:revision>
  <dcterms:created xsi:type="dcterms:W3CDTF">2013-07-01T05:47:01Z</dcterms:created>
  <dcterms:modified xsi:type="dcterms:W3CDTF">2015-06-30T01:11:02Z</dcterms:modified>
</cp:coreProperties>
</file>