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61" r:id="rId5"/>
    <p:sldId id="258" r:id="rId6"/>
    <p:sldId id="259" r:id="rId7"/>
    <p:sldId id="263" r:id="rId8"/>
    <p:sldId id="262" r:id="rId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CD2C3-37A9-4F7D-B2A8-09507C6EF878}" type="datetimeFigureOut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1B69A-C58D-42B6-B22E-1A0729F13F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50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1B69A-C58D-42B6-B22E-1A0729F13F83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094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95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8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31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30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92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71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85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85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5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72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48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61F1B-8814-44E2-B05A-027A1AEB1245}" type="datetimeFigureOut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48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jp/url?sa=i&amp;rct=j&amp;q=&amp;esrc=s&amp;source=images&amp;cd=&amp;cad=rja&amp;uact=8&amp;ved=0CAcQjRw&amp;url=http://designers-tips.com/archives/2390&amp;ei=2NuRVf_TCuTSmAWqrYPoAw&amp;bvm=bv.96783405,d.dGY&amp;psig=AFQjCNFcVZrNZSg5HWIqkDPJRsOTTuuxow&amp;ust=1435708746131481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jp/url?sa=i&amp;rct=j&amp;q=&amp;esrc=s&amp;source=images&amp;cd=&amp;cad=rja&amp;uact=8&amp;ved=0CAcQjRw&amp;url=http://www.irasutoya.com/2012/12/blog-post_2725.html&amp;ei=5d2RVeuOBOjCmAWEuo6IDg&amp;bvm=bv.96783405,d.dGY&amp;psig=AFQjCNHMq-rFxMblUpP3F6-ULPPe03tBOQ&amp;ust=1435709230593155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692695"/>
          </a:xfrm>
        </p:spPr>
        <p:txBody>
          <a:bodyPr>
            <a:noAutofit/>
          </a:bodyPr>
          <a:lstStyle/>
          <a:p>
            <a:r>
              <a:rPr kumimoji="1" lang="ja-JP" altLang="en-US" sz="5400" dirty="0" smtClean="0"/>
              <a:t>一　次　関　数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9512" y="836712"/>
            <a:ext cx="8784976" cy="5904656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3600" dirty="0" smtClean="0">
                <a:solidFill>
                  <a:schemeClr val="tx1"/>
                </a:solidFill>
              </a:rPr>
              <a:t>本時の流れ</a:t>
            </a:r>
            <a:endParaRPr kumimoji="1" lang="en-US" altLang="ja-JP" sz="36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3600" dirty="0" smtClean="0">
                <a:solidFill>
                  <a:schemeClr val="tx1"/>
                </a:solidFill>
              </a:rPr>
              <a:t>ねらい</a:t>
            </a:r>
            <a:r>
              <a:rPr kumimoji="1" lang="ja-JP" altLang="en-US" sz="3600" dirty="0" smtClean="0">
                <a:solidFill>
                  <a:schemeClr val="tx1"/>
                </a:solidFill>
              </a:rPr>
              <a:t>「具体的な操作を通して一次関数の</a:t>
            </a:r>
            <a:r>
              <a:rPr kumimoji="1" lang="ja-JP" altLang="en-US" sz="3600" dirty="0" smtClean="0">
                <a:solidFill>
                  <a:schemeClr val="tx1"/>
                </a:solidFill>
              </a:rPr>
              <a:t>意　　</a:t>
            </a:r>
            <a:endParaRPr kumimoji="1" lang="en-US" altLang="ja-JP" sz="36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3600" dirty="0">
                <a:solidFill>
                  <a:schemeClr val="tx1"/>
                </a:solidFill>
              </a:rPr>
              <a:t>　</a:t>
            </a:r>
            <a:r>
              <a:rPr lang="ja-JP" altLang="en-US" sz="3600" dirty="0" smtClean="0">
                <a:solidFill>
                  <a:schemeClr val="tx1"/>
                </a:solidFill>
              </a:rPr>
              <a:t>　　　　</a:t>
            </a:r>
            <a:r>
              <a:rPr kumimoji="1" lang="ja-JP" altLang="en-US" sz="3600" dirty="0" smtClean="0">
                <a:solidFill>
                  <a:schemeClr val="tx1"/>
                </a:solidFill>
              </a:rPr>
              <a:t>味</a:t>
            </a:r>
            <a:r>
              <a:rPr kumimoji="1" lang="ja-JP" altLang="en-US" sz="3600" dirty="0" smtClean="0">
                <a:solidFill>
                  <a:schemeClr val="tx1"/>
                </a:solidFill>
              </a:rPr>
              <a:t>を理解する」</a:t>
            </a:r>
            <a:endParaRPr kumimoji="1" lang="en-US" altLang="ja-JP" sz="36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3600" dirty="0" smtClean="0">
                <a:solidFill>
                  <a:schemeClr val="tx1"/>
                </a:solidFill>
              </a:rPr>
              <a:t>・　課題</a:t>
            </a:r>
            <a:r>
              <a:rPr lang="ja-JP" altLang="en-US" sz="3600" dirty="0">
                <a:solidFill>
                  <a:schemeClr val="tx1"/>
                </a:solidFill>
              </a:rPr>
              <a:t>の</a:t>
            </a:r>
            <a:r>
              <a:rPr lang="ja-JP" altLang="en-US" sz="3600" dirty="0" smtClean="0">
                <a:solidFill>
                  <a:schemeClr val="tx1"/>
                </a:solidFill>
              </a:rPr>
              <a:t>提示</a:t>
            </a:r>
            <a:endParaRPr lang="en-US" altLang="ja-JP" sz="36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3600" dirty="0" smtClean="0">
                <a:solidFill>
                  <a:schemeClr val="tx1"/>
                </a:solidFill>
              </a:rPr>
              <a:t>・　課題</a:t>
            </a:r>
            <a:r>
              <a:rPr lang="ja-JP" altLang="en-US" sz="3600" dirty="0">
                <a:solidFill>
                  <a:schemeClr val="tx1"/>
                </a:solidFill>
              </a:rPr>
              <a:t>の</a:t>
            </a:r>
            <a:r>
              <a:rPr lang="ja-JP" altLang="en-US" sz="3600" dirty="0" smtClean="0">
                <a:solidFill>
                  <a:schemeClr val="tx1"/>
                </a:solidFill>
              </a:rPr>
              <a:t>解決</a:t>
            </a:r>
            <a:endParaRPr lang="en-US" altLang="ja-JP" sz="36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3600" dirty="0" smtClean="0">
                <a:solidFill>
                  <a:schemeClr val="tx1"/>
                </a:solidFill>
              </a:rPr>
              <a:t>・　一次</a:t>
            </a:r>
            <a:r>
              <a:rPr lang="ja-JP" altLang="en-US" sz="3600" dirty="0">
                <a:solidFill>
                  <a:schemeClr val="tx1"/>
                </a:solidFill>
              </a:rPr>
              <a:t>関数の意味を</a:t>
            </a:r>
            <a:r>
              <a:rPr lang="ja-JP" altLang="en-US" sz="3600" dirty="0" smtClean="0">
                <a:solidFill>
                  <a:schemeClr val="tx1"/>
                </a:solidFill>
              </a:rPr>
              <a:t>知る</a:t>
            </a:r>
            <a:endParaRPr lang="en-US" altLang="ja-JP" sz="36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3600" dirty="0" smtClean="0">
                <a:solidFill>
                  <a:schemeClr val="tx1"/>
                </a:solidFill>
              </a:rPr>
              <a:t>・　問</a:t>
            </a:r>
            <a:r>
              <a:rPr lang="en-US" altLang="ja-JP" sz="3600" dirty="0">
                <a:solidFill>
                  <a:schemeClr val="tx1"/>
                </a:solidFill>
              </a:rPr>
              <a:t>1</a:t>
            </a:r>
            <a:r>
              <a:rPr lang="ja-JP" altLang="en-US" sz="3600" dirty="0">
                <a:solidFill>
                  <a:schemeClr val="tx1"/>
                </a:solidFill>
              </a:rPr>
              <a:t>を</a:t>
            </a:r>
            <a:r>
              <a:rPr lang="ja-JP" altLang="en-US" sz="3600" dirty="0" smtClean="0">
                <a:solidFill>
                  <a:schemeClr val="tx1"/>
                </a:solidFill>
              </a:rPr>
              <a:t>考える</a:t>
            </a:r>
            <a:endParaRPr lang="en-US" altLang="ja-JP" sz="36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3600" dirty="0" smtClean="0">
                <a:solidFill>
                  <a:schemeClr val="tx1"/>
                </a:solidFill>
              </a:rPr>
              <a:t>・　例</a:t>
            </a:r>
            <a:r>
              <a:rPr lang="en-US" altLang="ja-JP" sz="3600" dirty="0" smtClean="0">
                <a:solidFill>
                  <a:schemeClr val="tx1"/>
                </a:solidFill>
              </a:rPr>
              <a:t>1</a:t>
            </a:r>
            <a:r>
              <a:rPr lang="ja-JP" altLang="en-US" sz="3600" dirty="0" smtClean="0">
                <a:solidFill>
                  <a:schemeClr val="tx1"/>
                </a:solidFill>
              </a:rPr>
              <a:t>を考える　</a:t>
            </a:r>
            <a:r>
              <a:rPr lang="ja-JP" altLang="en-US" sz="3600" dirty="0" smtClean="0">
                <a:solidFill>
                  <a:schemeClr val="tx1"/>
                </a:solidFill>
              </a:rPr>
              <a:t>・　練習問題をする。</a:t>
            </a:r>
            <a:endParaRPr lang="en-US" altLang="ja-JP" sz="36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3600" dirty="0" smtClean="0">
                <a:solidFill>
                  <a:schemeClr val="tx1"/>
                </a:solidFill>
              </a:rPr>
              <a:t>・　本時</a:t>
            </a:r>
            <a:r>
              <a:rPr lang="ja-JP" altLang="en-US" sz="3600" dirty="0">
                <a:solidFill>
                  <a:schemeClr val="tx1"/>
                </a:solidFill>
              </a:rPr>
              <a:t>のまとめと次時の予告をする</a:t>
            </a:r>
            <a:endParaRPr lang="en-US" altLang="ja-JP" sz="3600" dirty="0" smtClean="0">
              <a:solidFill>
                <a:schemeClr val="tx1"/>
              </a:solidFill>
            </a:endParaRPr>
          </a:p>
          <a:p>
            <a:endParaRPr lang="en-US" altLang="ja-JP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75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acher\AppData\Local\Microsoft\Windows\Temporary Internet Files\Content.IE5\DPDADRY1\MC90023950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674" y="200223"/>
            <a:ext cx="1727302" cy="181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1987284" y="4642879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 rot="5400000">
            <a:off x="778239" y="3003068"/>
            <a:ext cx="3429931" cy="17954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1987284" y="4333939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1987284" y="4038971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1969957" y="3720913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1987284" y="3446708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1969957" y="3117425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1969957" y="2801805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1987284" y="2535203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8" name="グループ化 37"/>
          <p:cNvGrpSpPr/>
          <p:nvPr/>
        </p:nvGrpSpPr>
        <p:grpSpPr>
          <a:xfrm>
            <a:off x="1471170" y="1648032"/>
            <a:ext cx="6297044" cy="3600269"/>
            <a:chOff x="1498205" y="1344508"/>
            <a:chExt cx="6297044" cy="3600269"/>
          </a:xfrm>
        </p:grpSpPr>
        <p:grpSp>
          <p:nvGrpSpPr>
            <p:cNvPr id="36" name="グループ化 35"/>
            <p:cNvGrpSpPr/>
            <p:nvPr/>
          </p:nvGrpSpPr>
          <p:grpSpPr>
            <a:xfrm>
              <a:off x="1960635" y="1562662"/>
              <a:ext cx="5834614" cy="3105116"/>
              <a:chOff x="1397641" y="2956562"/>
              <a:chExt cx="5834614" cy="3105116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1409131" y="2956562"/>
                <a:ext cx="5823124" cy="3105116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8" name="直線コネクタ 7"/>
              <p:cNvCxnSpPr/>
              <p:nvPr/>
            </p:nvCxnSpPr>
            <p:spPr>
              <a:xfrm>
                <a:off x="1420107" y="5877272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/>
              <p:cNvCxnSpPr/>
              <p:nvPr/>
            </p:nvCxnSpPr>
            <p:spPr>
              <a:xfrm>
                <a:off x="1420107" y="5733256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/>
              <p:cNvCxnSpPr/>
              <p:nvPr/>
            </p:nvCxnSpPr>
            <p:spPr>
              <a:xfrm>
                <a:off x="1422535" y="5432183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/>
              <p:cNvCxnSpPr/>
              <p:nvPr/>
            </p:nvCxnSpPr>
            <p:spPr>
              <a:xfrm>
                <a:off x="1420107" y="5294272"/>
                <a:ext cx="55960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/>
              <p:cNvCxnSpPr/>
              <p:nvPr/>
            </p:nvCxnSpPr>
            <p:spPr>
              <a:xfrm>
                <a:off x="1422535" y="5140239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/>
              <p:cNvCxnSpPr/>
              <p:nvPr/>
            </p:nvCxnSpPr>
            <p:spPr>
              <a:xfrm>
                <a:off x="1420107" y="4972137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/>
              <p:cNvCxnSpPr/>
              <p:nvPr/>
            </p:nvCxnSpPr>
            <p:spPr>
              <a:xfrm>
                <a:off x="1422535" y="4811289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/>
              <p:nvPr/>
            </p:nvCxnSpPr>
            <p:spPr>
              <a:xfrm>
                <a:off x="1422535" y="4653136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/>
              <p:cNvCxnSpPr/>
              <p:nvPr/>
            </p:nvCxnSpPr>
            <p:spPr>
              <a:xfrm>
                <a:off x="1422535" y="4365932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/>
              <p:nvPr/>
            </p:nvCxnSpPr>
            <p:spPr>
              <a:xfrm>
                <a:off x="1422535" y="4207801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/>
              <p:cNvCxnSpPr/>
              <p:nvPr/>
            </p:nvCxnSpPr>
            <p:spPr>
              <a:xfrm>
                <a:off x="1422535" y="4057106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/>
              <p:nvPr/>
            </p:nvCxnSpPr>
            <p:spPr>
              <a:xfrm>
                <a:off x="1422535" y="3908685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/>
              <p:nvPr/>
            </p:nvCxnSpPr>
            <p:spPr>
              <a:xfrm>
                <a:off x="1422535" y="3615041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>
                <a:off x="1427391" y="3467331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>
              <a:xfrm>
                <a:off x="1437646" y="3306263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/>
              <p:nvPr/>
            </p:nvCxnSpPr>
            <p:spPr>
              <a:xfrm>
                <a:off x="1437646" y="3138518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/>
              <p:cNvCxnSpPr/>
              <p:nvPr/>
            </p:nvCxnSpPr>
            <p:spPr>
              <a:xfrm>
                <a:off x="1420107" y="5589240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コネクタ 33"/>
              <p:cNvCxnSpPr/>
              <p:nvPr/>
            </p:nvCxnSpPr>
            <p:spPr>
              <a:xfrm>
                <a:off x="1420106" y="4509120"/>
                <a:ext cx="55960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>
              <a:xfrm>
                <a:off x="1397641" y="3759727"/>
                <a:ext cx="55960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テキスト ボックス 36"/>
            <p:cNvSpPr txBox="1"/>
            <p:nvPr/>
          </p:nvSpPr>
          <p:spPr>
            <a:xfrm>
              <a:off x="1578200" y="4483112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0</a:t>
              </a:r>
              <a:endParaRPr kumimoji="1" lang="ja-JP" altLang="en-US" sz="2400" b="1" dirty="0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1571213" y="3700317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5</a:t>
              </a:r>
              <a:endParaRPr kumimoji="1" lang="ja-JP" altLang="en-US" sz="2400" b="1" dirty="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1501343" y="2912352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10</a:t>
              </a:r>
              <a:endParaRPr kumimoji="1" lang="ja-JP" altLang="en-US" sz="2400" b="1" dirty="0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1498205" y="2165772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15</a:t>
              </a:r>
              <a:endParaRPr kumimoji="1" lang="ja-JP" altLang="en-US" sz="2400" b="1" dirty="0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1498205" y="1344508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20</a:t>
              </a:r>
              <a:endParaRPr kumimoji="1" lang="ja-JP" altLang="en-US" sz="2400" b="1" dirty="0"/>
            </a:p>
          </p:txBody>
        </p:sp>
      </p:grp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800713"/>
              </p:ext>
            </p:extLst>
          </p:nvPr>
        </p:nvGraphicFramePr>
        <p:xfrm>
          <a:off x="200697" y="5305793"/>
          <a:ext cx="6514089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177"/>
                <a:gridCol w="720640"/>
                <a:gridCol w="651409"/>
                <a:gridCol w="651409"/>
                <a:gridCol w="651409"/>
                <a:gridCol w="651409"/>
                <a:gridCol w="651409"/>
                <a:gridCol w="651409"/>
                <a:gridCol w="651409"/>
                <a:gridCol w="651409"/>
              </a:tblGrid>
              <a:tr h="1390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ｘ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０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１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２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３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４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５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６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７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８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ｙ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793988" y="5968425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solidFill>
                  <a:prstClr val="black"/>
                </a:solidFill>
              </a:rPr>
              <a:t>０</a:t>
            </a:r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535631" y="5976744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２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210910" y="5954611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>
                <a:solidFill>
                  <a:prstClr val="black"/>
                </a:solidFill>
              </a:rPr>
              <a:t>４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2801611" y="5968424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６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3507054" y="5954608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>
                <a:solidFill>
                  <a:prstClr val="black"/>
                </a:solidFill>
              </a:rPr>
              <a:t>８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032152" y="5965861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solidFill>
                  <a:prstClr val="black"/>
                </a:solidFill>
              </a:rPr>
              <a:t>10</a:t>
            </a:r>
            <a:endParaRPr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4716353" y="5965862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>
                <a:solidFill>
                  <a:prstClr val="black"/>
                </a:solidFill>
              </a:rPr>
              <a:t>12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369096" y="5954609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>
                <a:solidFill>
                  <a:prstClr val="black"/>
                </a:solidFill>
              </a:rPr>
              <a:t>14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066245" y="595411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>
                <a:solidFill>
                  <a:prstClr val="black"/>
                </a:solidFill>
              </a:rPr>
              <a:t>16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153278" y="5904307"/>
            <a:ext cx="15696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ｙ＝２ｘ</a:t>
            </a:r>
            <a:endParaRPr kumimoji="1" lang="ja-JP" altLang="en-US" sz="4000" dirty="0"/>
          </a:p>
        </p:txBody>
      </p:sp>
      <p:sp>
        <p:nvSpPr>
          <p:cNvPr id="53" name="タイトル 1"/>
          <p:cNvSpPr txBox="1">
            <a:spLocks/>
          </p:cNvSpPr>
          <p:nvPr/>
        </p:nvSpPr>
        <p:spPr>
          <a:xfrm>
            <a:off x="2915815" y="116632"/>
            <a:ext cx="6184307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 smtClean="0"/>
              <a:t>１分間に２</a:t>
            </a:r>
            <a:r>
              <a:rPr lang="en-US" altLang="ja-JP" sz="2800" dirty="0" smtClean="0"/>
              <a:t>㎝</a:t>
            </a:r>
            <a:r>
              <a:rPr lang="ja-JP" altLang="en-US" sz="2800" dirty="0" smtClean="0"/>
              <a:t>の割合で、からの水そうに水を入れるとき、</a:t>
            </a:r>
            <a:r>
              <a:rPr lang="en-US" altLang="ja-JP" sz="2800" dirty="0" smtClean="0"/>
              <a:t>ⅹ</a:t>
            </a:r>
            <a:r>
              <a:rPr lang="ja-JP" altLang="en-US" sz="2800" dirty="0" smtClean="0"/>
              <a:t>分後の底から水面までの高さをｙ</a:t>
            </a:r>
            <a:r>
              <a:rPr lang="en-US" altLang="ja-JP" sz="2800" dirty="0" smtClean="0"/>
              <a:t>cm</a:t>
            </a:r>
            <a:r>
              <a:rPr lang="ja-JP" altLang="en-US" sz="2800" dirty="0" smtClean="0"/>
              <a:t>とすると・・・</a:t>
            </a:r>
            <a:endParaRPr lang="ja-JP" altLang="en-US" sz="2800" dirty="0"/>
          </a:p>
        </p:txBody>
      </p:sp>
      <p:sp>
        <p:nvSpPr>
          <p:cNvPr id="2" name="正方形/長方形 1"/>
          <p:cNvSpPr/>
          <p:nvPr/>
        </p:nvSpPr>
        <p:spPr>
          <a:xfrm>
            <a:off x="6940078" y="5299636"/>
            <a:ext cx="199605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4000" dirty="0" smtClean="0">
                <a:solidFill>
                  <a:prstClr val="black"/>
                </a:solidFill>
              </a:rPr>
              <a:t>式</a:t>
            </a:r>
            <a:endParaRPr lang="en-US" altLang="ja-JP" sz="4000" dirty="0" smtClean="0">
              <a:solidFill>
                <a:prstClr val="black"/>
              </a:solidFill>
            </a:endParaRPr>
          </a:p>
          <a:p>
            <a:pPr lvl="0"/>
            <a:r>
              <a:rPr lang="en-US" altLang="ja-JP" sz="4000" dirty="0" smtClean="0">
                <a:solidFill>
                  <a:prstClr val="black"/>
                </a:solidFill>
              </a:rPr>
              <a:t>(             )</a:t>
            </a:r>
          </a:p>
        </p:txBody>
      </p:sp>
    </p:spTree>
    <p:extLst>
      <p:ext uri="{BB962C8B-B14F-4D97-AF65-F5344CB8AC3E}">
        <p14:creationId xmlns:p14="http://schemas.microsoft.com/office/powerpoint/2010/main" val="132510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3" grpId="0"/>
      <p:bldP spid="5" grpId="0"/>
      <p:bldP spid="7" grpId="0"/>
      <p:bldP spid="9" grpId="0"/>
      <p:bldP spid="10" grpId="0"/>
      <p:bldP spid="11" grpId="0"/>
      <p:bldP spid="12" grpId="0"/>
      <p:bldP spid="13" grpId="0"/>
      <p:bldP spid="29" grpId="0"/>
      <p:bldP spid="52" grpId="0" build="p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01611" y="63745"/>
            <a:ext cx="6234885" cy="1656184"/>
          </a:xfrm>
        </p:spPr>
        <p:txBody>
          <a:bodyPr>
            <a:noAutofit/>
          </a:bodyPr>
          <a:lstStyle/>
          <a:p>
            <a:pPr algn="l"/>
            <a:r>
              <a:rPr lang="ja-JP" altLang="en-US" sz="2800" dirty="0"/>
              <a:t>３</a:t>
            </a:r>
            <a:r>
              <a:rPr kumimoji="1" lang="en-US" altLang="ja-JP" sz="2800" dirty="0" smtClean="0"/>
              <a:t>㎝</a:t>
            </a:r>
            <a:r>
              <a:rPr kumimoji="1" lang="ja-JP" altLang="en-US" sz="2800" dirty="0" smtClean="0"/>
              <a:t>の高さまで水が入った水そうに、１分間に２</a:t>
            </a:r>
            <a:r>
              <a:rPr kumimoji="1" lang="en-US" altLang="ja-JP" sz="2800" dirty="0" smtClean="0"/>
              <a:t>㎝</a:t>
            </a:r>
            <a:r>
              <a:rPr kumimoji="1" lang="ja-JP" altLang="en-US" sz="2800" dirty="0" smtClean="0"/>
              <a:t>の割合で水を入れるとき、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lang="en-US" altLang="ja-JP" sz="2800" dirty="0"/>
              <a:t>ⅹ</a:t>
            </a:r>
            <a:r>
              <a:rPr lang="ja-JP" altLang="en-US" sz="2800" dirty="0"/>
              <a:t>分後</a:t>
            </a:r>
            <a:r>
              <a:rPr lang="ja-JP" altLang="en-US" sz="2800" dirty="0" smtClean="0"/>
              <a:t>の底から水面までの高さを</a:t>
            </a:r>
            <a:r>
              <a:rPr lang="ja-JP" altLang="en-US" sz="2800" dirty="0"/>
              <a:t>ｙ</a:t>
            </a:r>
            <a:r>
              <a:rPr lang="en-US" altLang="ja-JP" sz="2800" dirty="0" smtClean="0"/>
              <a:t>cm</a:t>
            </a:r>
            <a:r>
              <a:rPr lang="ja-JP" altLang="en-US" sz="2800" dirty="0" smtClean="0"/>
              <a:t>とすると</a:t>
            </a:r>
            <a:endParaRPr kumimoji="1" lang="ja-JP" altLang="en-US" sz="2800" dirty="0"/>
          </a:p>
        </p:txBody>
      </p:sp>
      <p:pic>
        <p:nvPicPr>
          <p:cNvPr id="1026" name="Picture 2" descr="C:\Users\teacher\AppData\Local\Microsoft\Windows\Temporary Internet Files\Content.IE5\DPDADRY1\MC90023950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674" y="200223"/>
            <a:ext cx="1727302" cy="181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1987284" y="4498865"/>
            <a:ext cx="5767574" cy="47386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 rot="5400000">
            <a:off x="778239" y="3003068"/>
            <a:ext cx="3429931" cy="17954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1973605" y="4212646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1958494" y="3904824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1954759" y="3555988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1987284" y="3281783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1958494" y="2966730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1958494" y="2669351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1973605" y="2376955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1973605" y="2051537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8" name="グループ化 37"/>
          <p:cNvGrpSpPr/>
          <p:nvPr/>
        </p:nvGrpSpPr>
        <p:grpSpPr>
          <a:xfrm>
            <a:off x="1471170" y="1648032"/>
            <a:ext cx="6297044" cy="3600269"/>
            <a:chOff x="1498205" y="1344508"/>
            <a:chExt cx="6297044" cy="3600269"/>
          </a:xfrm>
        </p:grpSpPr>
        <p:grpSp>
          <p:nvGrpSpPr>
            <p:cNvPr id="36" name="グループ化 35"/>
            <p:cNvGrpSpPr/>
            <p:nvPr/>
          </p:nvGrpSpPr>
          <p:grpSpPr>
            <a:xfrm>
              <a:off x="1960635" y="1562662"/>
              <a:ext cx="5834614" cy="3105116"/>
              <a:chOff x="1397641" y="2956562"/>
              <a:chExt cx="5834614" cy="3105116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1409131" y="2956562"/>
                <a:ext cx="5823124" cy="3105116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8" name="直線コネクタ 7"/>
              <p:cNvCxnSpPr/>
              <p:nvPr/>
            </p:nvCxnSpPr>
            <p:spPr>
              <a:xfrm>
                <a:off x="1420107" y="5877272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/>
              <p:cNvCxnSpPr/>
              <p:nvPr/>
            </p:nvCxnSpPr>
            <p:spPr>
              <a:xfrm>
                <a:off x="1420107" y="5733256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/>
              <p:cNvCxnSpPr/>
              <p:nvPr/>
            </p:nvCxnSpPr>
            <p:spPr>
              <a:xfrm>
                <a:off x="1422535" y="5432183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/>
              <p:cNvCxnSpPr/>
              <p:nvPr/>
            </p:nvCxnSpPr>
            <p:spPr>
              <a:xfrm>
                <a:off x="1420107" y="5294272"/>
                <a:ext cx="55960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/>
              <p:cNvCxnSpPr/>
              <p:nvPr/>
            </p:nvCxnSpPr>
            <p:spPr>
              <a:xfrm>
                <a:off x="1422535" y="5140239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/>
              <p:cNvCxnSpPr/>
              <p:nvPr/>
            </p:nvCxnSpPr>
            <p:spPr>
              <a:xfrm>
                <a:off x="1420107" y="4972137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/>
              <p:cNvCxnSpPr/>
              <p:nvPr/>
            </p:nvCxnSpPr>
            <p:spPr>
              <a:xfrm>
                <a:off x="1422535" y="4811289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/>
              <p:nvPr/>
            </p:nvCxnSpPr>
            <p:spPr>
              <a:xfrm>
                <a:off x="1422535" y="4653136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/>
              <p:cNvCxnSpPr/>
              <p:nvPr/>
            </p:nvCxnSpPr>
            <p:spPr>
              <a:xfrm>
                <a:off x="1422535" y="4365932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/>
              <p:nvPr/>
            </p:nvCxnSpPr>
            <p:spPr>
              <a:xfrm>
                <a:off x="1422535" y="4207801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/>
              <p:cNvCxnSpPr/>
              <p:nvPr/>
            </p:nvCxnSpPr>
            <p:spPr>
              <a:xfrm>
                <a:off x="1422535" y="4057106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/>
              <p:nvPr/>
            </p:nvCxnSpPr>
            <p:spPr>
              <a:xfrm>
                <a:off x="1422535" y="3908685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/>
              <p:nvPr/>
            </p:nvCxnSpPr>
            <p:spPr>
              <a:xfrm>
                <a:off x="1422535" y="3615041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>
                <a:off x="1427391" y="3467331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>
              <a:xfrm>
                <a:off x="1437646" y="3306263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/>
              <p:nvPr/>
            </p:nvCxnSpPr>
            <p:spPr>
              <a:xfrm>
                <a:off x="1437646" y="3138518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/>
              <p:cNvCxnSpPr/>
              <p:nvPr/>
            </p:nvCxnSpPr>
            <p:spPr>
              <a:xfrm>
                <a:off x="1420107" y="5589240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コネクタ 33"/>
              <p:cNvCxnSpPr/>
              <p:nvPr/>
            </p:nvCxnSpPr>
            <p:spPr>
              <a:xfrm>
                <a:off x="1420106" y="4509120"/>
                <a:ext cx="55960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>
              <a:xfrm>
                <a:off x="1397641" y="3759727"/>
                <a:ext cx="55960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テキスト ボックス 36"/>
            <p:cNvSpPr txBox="1"/>
            <p:nvPr/>
          </p:nvSpPr>
          <p:spPr>
            <a:xfrm>
              <a:off x="1578200" y="4483112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0</a:t>
              </a:r>
              <a:endParaRPr kumimoji="1" lang="ja-JP" altLang="en-US" sz="2400" b="1" dirty="0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1571213" y="3700317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5</a:t>
              </a:r>
              <a:endParaRPr kumimoji="1" lang="ja-JP" altLang="en-US" sz="2400" b="1" dirty="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1501343" y="2912352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10</a:t>
              </a:r>
              <a:endParaRPr kumimoji="1" lang="ja-JP" altLang="en-US" sz="2400" b="1" dirty="0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1498205" y="2165772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15</a:t>
              </a:r>
              <a:endParaRPr kumimoji="1" lang="ja-JP" altLang="en-US" sz="2400" b="1" dirty="0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1498205" y="1344508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20</a:t>
              </a:r>
              <a:endParaRPr kumimoji="1" lang="ja-JP" altLang="en-US" sz="2400" b="1" dirty="0"/>
            </a:p>
          </p:txBody>
        </p:sp>
      </p:grp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493487"/>
              </p:ext>
            </p:extLst>
          </p:nvPr>
        </p:nvGraphicFramePr>
        <p:xfrm>
          <a:off x="200697" y="5305793"/>
          <a:ext cx="6514089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177"/>
                <a:gridCol w="720640"/>
                <a:gridCol w="651409"/>
                <a:gridCol w="651409"/>
                <a:gridCol w="651409"/>
                <a:gridCol w="651409"/>
                <a:gridCol w="651409"/>
                <a:gridCol w="651409"/>
                <a:gridCol w="651409"/>
                <a:gridCol w="651409"/>
              </a:tblGrid>
              <a:tr h="1390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ｘ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０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１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２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３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４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５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６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７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８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ｙ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793988" y="5968425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 smtClean="0">
                <a:solidFill>
                  <a:prstClr val="black"/>
                </a:solidFill>
              </a:rPr>
              <a:t>３</a:t>
            </a:r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535631" y="5976744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prstClr val="black"/>
                </a:solidFill>
              </a:rPr>
              <a:t>５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210910" y="5954611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 smtClean="0">
                <a:solidFill>
                  <a:prstClr val="black"/>
                </a:solidFill>
              </a:rPr>
              <a:t>７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2801611" y="5968424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prstClr val="black"/>
                </a:solidFill>
              </a:rPr>
              <a:t>９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371353" y="598124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11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032152" y="5965861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prstClr val="black"/>
                </a:solidFill>
              </a:rPr>
              <a:t>13</a:t>
            </a:r>
            <a:endParaRPr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4716353" y="5965862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15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369096" y="5954609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17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066245" y="598124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19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6676263" y="5242214"/>
            <a:ext cx="268855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prstClr val="black"/>
                </a:solidFill>
              </a:rPr>
              <a:t>式</a:t>
            </a:r>
            <a:endParaRPr lang="en-US" altLang="ja-JP" sz="4000" dirty="0" smtClean="0">
              <a:solidFill>
                <a:prstClr val="black"/>
              </a:solidFill>
            </a:endParaRPr>
          </a:p>
          <a:p>
            <a:pPr lvl="0"/>
            <a:r>
              <a:rPr lang="en-US" altLang="ja-JP" sz="4000" dirty="0" smtClean="0">
                <a:solidFill>
                  <a:prstClr val="black"/>
                </a:solidFill>
              </a:rPr>
              <a:t>(                  ) </a:t>
            </a:r>
          </a:p>
        </p:txBody>
      </p:sp>
    </p:spTree>
    <p:extLst>
      <p:ext uri="{BB962C8B-B14F-4D97-AF65-F5344CB8AC3E}">
        <p14:creationId xmlns:p14="http://schemas.microsoft.com/office/powerpoint/2010/main" val="358787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3" grpId="0"/>
      <p:bldP spid="5" grpId="0"/>
      <p:bldP spid="7" grpId="0"/>
      <p:bldP spid="9" grpId="0"/>
      <p:bldP spid="10" grpId="0"/>
      <p:bldP spid="11" grpId="0"/>
      <p:bldP spid="12" grpId="0"/>
      <p:bldP spid="13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円/楕円 54"/>
          <p:cNvSpPr/>
          <p:nvPr/>
        </p:nvSpPr>
        <p:spPr>
          <a:xfrm>
            <a:off x="1247351" y="2052963"/>
            <a:ext cx="1335626" cy="291976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7440319" y="2036795"/>
            <a:ext cx="629078" cy="246206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01611" y="63745"/>
            <a:ext cx="6234885" cy="1656184"/>
          </a:xfrm>
        </p:spPr>
        <p:txBody>
          <a:bodyPr>
            <a:noAutofit/>
          </a:bodyPr>
          <a:lstStyle/>
          <a:p>
            <a:pPr algn="l"/>
            <a:r>
              <a:rPr lang="ja-JP" altLang="en-US" sz="2800" dirty="0"/>
              <a:t>３</a:t>
            </a:r>
            <a:r>
              <a:rPr kumimoji="1" lang="en-US" altLang="ja-JP" sz="2800" dirty="0" smtClean="0"/>
              <a:t>㎝</a:t>
            </a:r>
            <a:r>
              <a:rPr kumimoji="1" lang="ja-JP" altLang="en-US" sz="2800" dirty="0" smtClean="0"/>
              <a:t>の高さまで水が入った水そうに、１分間に２</a:t>
            </a:r>
            <a:r>
              <a:rPr kumimoji="1" lang="en-US" altLang="ja-JP" sz="2800" dirty="0" smtClean="0"/>
              <a:t>㎝</a:t>
            </a:r>
            <a:r>
              <a:rPr kumimoji="1" lang="ja-JP" altLang="en-US" sz="2800" dirty="0" smtClean="0"/>
              <a:t>の割合で水を入れるとき、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lang="en-US" altLang="ja-JP" sz="2800" dirty="0"/>
              <a:t>ⅹ</a:t>
            </a:r>
            <a:r>
              <a:rPr lang="ja-JP" altLang="en-US" sz="2800" dirty="0"/>
              <a:t>分後</a:t>
            </a:r>
            <a:r>
              <a:rPr lang="ja-JP" altLang="en-US" sz="2800" dirty="0" smtClean="0"/>
              <a:t>の底から水面までの高さを</a:t>
            </a:r>
            <a:r>
              <a:rPr lang="ja-JP" altLang="en-US" sz="2800" dirty="0"/>
              <a:t>ｙ</a:t>
            </a:r>
            <a:r>
              <a:rPr lang="en-US" altLang="ja-JP" sz="2800" dirty="0" smtClean="0"/>
              <a:t>cm</a:t>
            </a:r>
            <a:r>
              <a:rPr lang="ja-JP" altLang="en-US" sz="2800" dirty="0" smtClean="0"/>
              <a:t>とすると</a:t>
            </a:r>
            <a:endParaRPr kumimoji="1" lang="ja-JP" altLang="en-US" sz="2800" dirty="0"/>
          </a:p>
        </p:txBody>
      </p:sp>
      <p:pic>
        <p:nvPicPr>
          <p:cNvPr id="1026" name="Picture 2" descr="C:\Users\teacher\AppData\Local\Microsoft\Windows\Temporary Internet Files\Content.IE5\DPDADRY1\MC90023950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674" y="200223"/>
            <a:ext cx="1727302" cy="181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正方形/長方形 43"/>
          <p:cNvSpPr/>
          <p:nvPr/>
        </p:nvSpPr>
        <p:spPr>
          <a:xfrm rot="5400000">
            <a:off x="949388" y="2831920"/>
            <a:ext cx="3087633" cy="17954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/>
          <p:cNvSpPr/>
          <p:nvPr/>
        </p:nvSpPr>
        <p:spPr>
          <a:xfrm>
            <a:off x="1973605" y="4212646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1958494" y="3904824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980305" y="4498864"/>
            <a:ext cx="5767574" cy="47386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1954759" y="3555988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1987284" y="3281783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/>
          <p:cNvSpPr/>
          <p:nvPr/>
        </p:nvSpPr>
        <p:spPr>
          <a:xfrm>
            <a:off x="1958494" y="2966730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正方形/長方形 49"/>
          <p:cNvSpPr/>
          <p:nvPr/>
        </p:nvSpPr>
        <p:spPr>
          <a:xfrm>
            <a:off x="1958494" y="2669351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/>
          <p:cNvSpPr/>
          <p:nvPr/>
        </p:nvSpPr>
        <p:spPr>
          <a:xfrm>
            <a:off x="1973605" y="2376955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1973605" y="2051537"/>
            <a:ext cx="5767574" cy="32984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8" name="グループ化 37"/>
          <p:cNvGrpSpPr/>
          <p:nvPr/>
        </p:nvGrpSpPr>
        <p:grpSpPr>
          <a:xfrm>
            <a:off x="1471170" y="1648032"/>
            <a:ext cx="6297044" cy="3600269"/>
            <a:chOff x="1498205" y="1344508"/>
            <a:chExt cx="6297044" cy="3600269"/>
          </a:xfrm>
        </p:grpSpPr>
        <p:grpSp>
          <p:nvGrpSpPr>
            <p:cNvPr id="36" name="グループ化 35"/>
            <p:cNvGrpSpPr/>
            <p:nvPr/>
          </p:nvGrpSpPr>
          <p:grpSpPr>
            <a:xfrm>
              <a:off x="1960635" y="1562662"/>
              <a:ext cx="5834614" cy="3105116"/>
              <a:chOff x="1397641" y="2956562"/>
              <a:chExt cx="5834614" cy="3105116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1409131" y="2956562"/>
                <a:ext cx="5823124" cy="3105116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8" name="直線コネクタ 7"/>
              <p:cNvCxnSpPr/>
              <p:nvPr/>
            </p:nvCxnSpPr>
            <p:spPr>
              <a:xfrm>
                <a:off x="1420107" y="5877272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コネクタ 13"/>
              <p:cNvCxnSpPr/>
              <p:nvPr/>
            </p:nvCxnSpPr>
            <p:spPr>
              <a:xfrm>
                <a:off x="1420107" y="5733256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コネクタ 14"/>
              <p:cNvCxnSpPr/>
              <p:nvPr/>
            </p:nvCxnSpPr>
            <p:spPr>
              <a:xfrm>
                <a:off x="1422535" y="5432183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コネクタ 15"/>
              <p:cNvCxnSpPr/>
              <p:nvPr/>
            </p:nvCxnSpPr>
            <p:spPr>
              <a:xfrm>
                <a:off x="1420107" y="5294272"/>
                <a:ext cx="55960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直線コネクタ 16"/>
              <p:cNvCxnSpPr/>
              <p:nvPr/>
            </p:nvCxnSpPr>
            <p:spPr>
              <a:xfrm>
                <a:off x="1422535" y="5140239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直線コネクタ 17"/>
              <p:cNvCxnSpPr/>
              <p:nvPr/>
            </p:nvCxnSpPr>
            <p:spPr>
              <a:xfrm>
                <a:off x="1420107" y="4972137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線コネクタ 18"/>
              <p:cNvCxnSpPr/>
              <p:nvPr/>
            </p:nvCxnSpPr>
            <p:spPr>
              <a:xfrm>
                <a:off x="1422535" y="4811289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線コネクタ 19"/>
              <p:cNvCxnSpPr/>
              <p:nvPr/>
            </p:nvCxnSpPr>
            <p:spPr>
              <a:xfrm>
                <a:off x="1422535" y="4653136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直線コネクタ 20"/>
              <p:cNvCxnSpPr/>
              <p:nvPr/>
            </p:nvCxnSpPr>
            <p:spPr>
              <a:xfrm>
                <a:off x="1422535" y="4365932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コネクタ 21"/>
              <p:cNvCxnSpPr/>
              <p:nvPr/>
            </p:nvCxnSpPr>
            <p:spPr>
              <a:xfrm>
                <a:off x="1422535" y="4207801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コネクタ 22"/>
              <p:cNvCxnSpPr/>
              <p:nvPr/>
            </p:nvCxnSpPr>
            <p:spPr>
              <a:xfrm>
                <a:off x="1422535" y="4057106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直線コネクタ 23"/>
              <p:cNvCxnSpPr/>
              <p:nvPr/>
            </p:nvCxnSpPr>
            <p:spPr>
              <a:xfrm>
                <a:off x="1422535" y="3908685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直線コネクタ 24"/>
              <p:cNvCxnSpPr/>
              <p:nvPr/>
            </p:nvCxnSpPr>
            <p:spPr>
              <a:xfrm>
                <a:off x="1422535" y="3615041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>
                <a:off x="1427391" y="3467331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>
              <a:xfrm>
                <a:off x="1437646" y="3306263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コネクタ 27"/>
              <p:cNvCxnSpPr/>
              <p:nvPr/>
            </p:nvCxnSpPr>
            <p:spPr>
              <a:xfrm>
                <a:off x="1437646" y="3138518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/>
              <p:cNvCxnSpPr/>
              <p:nvPr/>
            </p:nvCxnSpPr>
            <p:spPr>
              <a:xfrm>
                <a:off x="1420107" y="5589240"/>
                <a:ext cx="315806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コネクタ 33"/>
              <p:cNvCxnSpPr/>
              <p:nvPr/>
            </p:nvCxnSpPr>
            <p:spPr>
              <a:xfrm>
                <a:off x="1420106" y="4509120"/>
                <a:ext cx="55960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コネクタ 34"/>
              <p:cNvCxnSpPr/>
              <p:nvPr/>
            </p:nvCxnSpPr>
            <p:spPr>
              <a:xfrm>
                <a:off x="1397641" y="3759727"/>
                <a:ext cx="559605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7" name="テキスト ボックス 36"/>
            <p:cNvSpPr txBox="1"/>
            <p:nvPr/>
          </p:nvSpPr>
          <p:spPr>
            <a:xfrm>
              <a:off x="1578200" y="4483112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0</a:t>
              </a:r>
              <a:endParaRPr kumimoji="1" lang="ja-JP" altLang="en-US" sz="2400" b="1" dirty="0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1571213" y="3700317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5</a:t>
              </a:r>
              <a:endParaRPr kumimoji="1" lang="ja-JP" altLang="en-US" sz="2400" b="1" dirty="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1501343" y="2912352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10</a:t>
              </a:r>
              <a:endParaRPr kumimoji="1" lang="ja-JP" altLang="en-US" sz="2400" b="1" dirty="0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1498205" y="2165772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15</a:t>
              </a:r>
              <a:endParaRPr kumimoji="1" lang="ja-JP" altLang="en-US" sz="2400" b="1" dirty="0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1498205" y="1344508"/>
              <a:ext cx="495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 smtClean="0"/>
                <a:t>20</a:t>
              </a:r>
              <a:endParaRPr kumimoji="1" lang="ja-JP" altLang="en-US" sz="2400" b="1" dirty="0"/>
            </a:p>
          </p:txBody>
        </p:sp>
      </p:grp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564993"/>
              </p:ext>
            </p:extLst>
          </p:nvPr>
        </p:nvGraphicFramePr>
        <p:xfrm>
          <a:off x="200697" y="5305793"/>
          <a:ext cx="6514089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2177"/>
                <a:gridCol w="720640"/>
                <a:gridCol w="651409"/>
                <a:gridCol w="651409"/>
                <a:gridCol w="651409"/>
                <a:gridCol w="651409"/>
                <a:gridCol w="651409"/>
                <a:gridCol w="651409"/>
                <a:gridCol w="651409"/>
                <a:gridCol w="651409"/>
              </a:tblGrid>
              <a:tr h="1390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ｘ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０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１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２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３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４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５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６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７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８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ｙ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793988" y="5968425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 smtClean="0">
                <a:solidFill>
                  <a:prstClr val="black"/>
                </a:solidFill>
              </a:rPr>
              <a:t>３</a:t>
            </a:r>
            <a:endParaRPr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535631" y="5976744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prstClr val="black"/>
                </a:solidFill>
              </a:rPr>
              <a:t>５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174843" y="5968423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dirty="0" smtClean="0">
                <a:solidFill>
                  <a:prstClr val="black"/>
                </a:solidFill>
              </a:rPr>
              <a:t>７</a:t>
            </a:r>
            <a:endParaRPr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2801611" y="5968424"/>
            <a:ext cx="5004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ja-JP" altLang="en-US" sz="3600" dirty="0" smtClean="0">
                <a:solidFill>
                  <a:prstClr val="black"/>
                </a:solidFill>
              </a:rPr>
              <a:t>９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371353" y="5954607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11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032152" y="5965861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prstClr val="black"/>
                </a:solidFill>
              </a:rPr>
              <a:t>13</a:t>
            </a:r>
            <a:endParaRPr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4716353" y="5965862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15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369096" y="5954609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17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021839" y="5954608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19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828988" y="5857767"/>
            <a:ext cx="2342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/>
              <a:t>ｙ＝２ｘ＋</a:t>
            </a:r>
            <a:r>
              <a:rPr kumimoji="1" lang="en-US" altLang="ja-JP" sz="4000" dirty="0" smtClean="0"/>
              <a:t>3</a:t>
            </a:r>
            <a:endParaRPr kumimoji="1" lang="ja-JP" altLang="en-US" sz="4000" dirty="0"/>
          </a:p>
        </p:txBody>
      </p:sp>
      <p:sp>
        <p:nvSpPr>
          <p:cNvPr id="31" name="正方形/長方形 30"/>
          <p:cNvSpPr/>
          <p:nvPr/>
        </p:nvSpPr>
        <p:spPr>
          <a:xfrm>
            <a:off x="7812870" y="4449508"/>
            <a:ext cx="788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３</a:t>
            </a:r>
            <a:r>
              <a:rPr lang="en-US" altLang="ja-JP" sz="2800" dirty="0"/>
              <a:t>㎝</a:t>
            </a:r>
            <a:endParaRPr lang="ja-JP" altLang="en-US" sz="2800" dirty="0"/>
          </a:p>
        </p:txBody>
      </p:sp>
      <p:sp>
        <p:nvSpPr>
          <p:cNvPr id="54" name="正方形/長方形 53"/>
          <p:cNvSpPr/>
          <p:nvPr/>
        </p:nvSpPr>
        <p:spPr>
          <a:xfrm>
            <a:off x="7817935" y="2947221"/>
            <a:ext cx="974947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２ｘ</a:t>
            </a:r>
            <a:r>
              <a:rPr lang="en-US" altLang="ja-JP" sz="2800" dirty="0" smtClean="0"/>
              <a:t>㎝</a:t>
            </a:r>
            <a:endParaRPr lang="ja-JP" altLang="en-US" sz="2800" dirty="0"/>
          </a:p>
        </p:txBody>
      </p:sp>
      <p:sp>
        <p:nvSpPr>
          <p:cNvPr id="56" name="正方形/長方形 55"/>
          <p:cNvSpPr/>
          <p:nvPr/>
        </p:nvSpPr>
        <p:spPr>
          <a:xfrm>
            <a:off x="783163" y="3208831"/>
            <a:ext cx="721672" cy="523220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sz="2800" dirty="0" err="1" smtClean="0"/>
              <a:t>ｙ</a:t>
            </a:r>
            <a:r>
              <a:rPr lang="en-US" altLang="ja-JP" sz="2800" dirty="0" smtClean="0"/>
              <a:t>㎝</a:t>
            </a:r>
            <a:endParaRPr lang="ja-JP" altLang="en-US" sz="2800" dirty="0"/>
          </a:p>
        </p:txBody>
      </p:sp>
      <p:sp>
        <p:nvSpPr>
          <p:cNvPr id="57" name="正方形/長方形 56"/>
          <p:cNvSpPr/>
          <p:nvPr/>
        </p:nvSpPr>
        <p:spPr>
          <a:xfrm>
            <a:off x="6676263" y="5242214"/>
            <a:ext cx="268855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prstClr val="black"/>
                </a:solidFill>
              </a:rPr>
              <a:t>式</a:t>
            </a:r>
            <a:endParaRPr lang="en-US" altLang="ja-JP" sz="4000" dirty="0" smtClean="0">
              <a:solidFill>
                <a:prstClr val="black"/>
              </a:solidFill>
            </a:endParaRPr>
          </a:p>
          <a:p>
            <a:pPr lvl="0"/>
            <a:r>
              <a:rPr lang="en-US" altLang="ja-JP" sz="4000" dirty="0" smtClean="0">
                <a:solidFill>
                  <a:prstClr val="black"/>
                </a:solidFill>
              </a:rPr>
              <a:t>(                  ) </a:t>
            </a:r>
          </a:p>
        </p:txBody>
      </p:sp>
    </p:spTree>
    <p:extLst>
      <p:ext uri="{BB962C8B-B14F-4D97-AF65-F5344CB8AC3E}">
        <p14:creationId xmlns:p14="http://schemas.microsoft.com/office/powerpoint/2010/main" val="287984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33" grpId="0" animBg="1"/>
      <p:bldP spid="30" grpId="0"/>
      <p:bldP spid="31" grpId="0"/>
      <p:bldP spid="54" grpId="0" animBg="1"/>
      <p:bldP spid="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200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一次関数の意味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980728"/>
            <a:ext cx="9144000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600" dirty="0" err="1" smtClean="0"/>
              <a:t>ｙ</a:t>
            </a:r>
            <a:r>
              <a:rPr kumimoji="1" lang="ja-JP" altLang="en-US" sz="3600" dirty="0" smtClean="0"/>
              <a:t>がｘの関数で、</a:t>
            </a:r>
            <a:endParaRPr kumimoji="1" lang="en-US" altLang="ja-JP" sz="3600" dirty="0" smtClean="0"/>
          </a:p>
          <a:p>
            <a:pPr marL="0" indent="0" algn="ctr">
              <a:buNone/>
            </a:pPr>
            <a:r>
              <a:rPr lang="ja-JP" altLang="en-US" sz="2800" dirty="0" smtClean="0"/>
              <a:t>　</a:t>
            </a:r>
            <a:r>
              <a:rPr lang="ja-JP" altLang="en-US" sz="4400" dirty="0" smtClean="0"/>
              <a:t>ｙ</a:t>
            </a:r>
            <a:r>
              <a:rPr lang="ja-JP" altLang="en-US" sz="4400" dirty="0"/>
              <a:t>＝</a:t>
            </a:r>
            <a:r>
              <a:rPr lang="en-US" altLang="ja-JP" sz="4400" dirty="0"/>
              <a:t>2</a:t>
            </a:r>
            <a:r>
              <a:rPr lang="ja-JP" altLang="en-US" sz="4400" dirty="0"/>
              <a:t>ｘ＋</a:t>
            </a:r>
            <a:r>
              <a:rPr lang="en-US" altLang="ja-JP" sz="4400" dirty="0"/>
              <a:t>3</a:t>
            </a:r>
            <a:r>
              <a:rPr lang="ja-JP" altLang="en-US" sz="4400" dirty="0" err="1" smtClean="0"/>
              <a:t>、</a:t>
            </a:r>
            <a:r>
              <a:rPr lang="ja-JP" altLang="en-US" sz="4400" dirty="0" smtClean="0"/>
              <a:t>　　ｙ＝</a:t>
            </a:r>
            <a:r>
              <a:rPr lang="en-US" altLang="ja-JP" sz="4400" dirty="0" smtClean="0"/>
              <a:t>2</a:t>
            </a:r>
            <a:r>
              <a:rPr lang="ja-JP" altLang="en-US" sz="4400" dirty="0" err="1" smtClean="0"/>
              <a:t>ｘ</a:t>
            </a:r>
            <a:endParaRPr lang="en-US" altLang="ja-JP" sz="2800" dirty="0" smtClean="0"/>
          </a:p>
          <a:p>
            <a:pPr marL="0" indent="0">
              <a:buNone/>
            </a:pPr>
            <a:r>
              <a:rPr kumimoji="1" lang="ja-JP" altLang="en-US" sz="3600" dirty="0"/>
              <a:t>のように</a:t>
            </a:r>
            <a:r>
              <a:rPr kumimoji="1" lang="ja-JP" altLang="en-US" sz="3600" dirty="0" smtClean="0"/>
              <a:t>、</a:t>
            </a:r>
            <a:r>
              <a:rPr kumimoji="1" lang="ja-JP" altLang="en-US" sz="3600" dirty="0" err="1" smtClean="0">
                <a:solidFill>
                  <a:srgbClr val="FF0000"/>
                </a:solidFill>
              </a:rPr>
              <a:t>ｙ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がｘの一次式</a:t>
            </a:r>
            <a:r>
              <a:rPr kumimoji="1" lang="ja-JP" altLang="en-US" sz="3600" dirty="0" smtClean="0"/>
              <a:t>で表されるとき、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en-US" altLang="ja-JP" sz="3600" dirty="0">
                <a:solidFill>
                  <a:srgbClr val="FF0000"/>
                </a:solidFill>
              </a:rPr>
              <a:t> </a:t>
            </a:r>
            <a:r>
              <a:rPr lang="en-US" altLang="ja-JP" sz="3600" dirty="0" smtClean="0">
                <a:solidFill>
                  <a:srgbClr val="FF0000"/>
                </a:solidFill>
              </a:rPr>
              <a:t>                </a:t>
            </a:r>
            <a:r>
              <a:rPr lang="ja-JP" altLang="en-US" sz="3600" dirty="0" err="1" smtClean="0">
                <a:solidFill>
                  <a:srgbClr val="FF0000"/>
                </a:solidFill>
              </a:rPr>
              <a:t>ｙ</a:t>
            </a:r>
            <a:r>
              <a:rPr lang="ja-JP" altLang="en-US" sz="3600" dirty="0" smtClean="0">
                <a:solidFill>
                  <a:srgbClr val="FF0000"/>
                </a:solidFill>
              </a:rPr>
              <a:t>はｘの一次関数</a:t>
            </a:r>
            <a:r>
              <a:rPr lang="ja-JP" altLang="en-US" sz="3600" dirty="0" smtClean="0"/>
              <a:t>である。</a:t>
            </a:r>
            <a:r>
              <a:rPr kumimoji="1" lang="ja-JP" altLang="en-US" sz="3600" dirty="0" smtClean="0"/>
              <a:t>といいます。</a:t>
            </a:r>
            <a:endParaRPr kumimoji="1" lang="en-US" altLang="ja-JP" sz="3600" dirty="0" smtClean="0"/>
          </a:p>
          <a:p>
            <a:pPr marL="0" indent="0" algn="ctr">
              <a:buNone/>
            </a:pPr>
            <a:r>
              <a:rPr lang="ja-JP" altLang="en-US" sz="5400" dirty="0" smtClean="0"/>
              <a:t>ｙ</a:t>
            </a:r>
            <a:r>
              <a:rPr lang="ja-JP" altLang="en-US" sz="5400" dirty="0"/>
              <a:t>＝</a:t>
            </a:r>
            <a:r>
              <a:rPr lang="en-US" altLang="ja-JP" sz="5400" dirty="0"/>
              <a:t>a</a:t>
            </a:r>
            <a:r>
              <a:rPr lang="ja-JP" altLang="en-US" sz="5400" dirty="0"/>
              <a:t>ｘ＋</a:t>
            </a:r>
            <a:r>
              <a:rPr lang="en-US" altLang="ja-JP" sz="5400" dirty="0"/>
              <a:t>b</a:t>
            </a:r>
            <a:endParaRPr lang="en-US" altLang="ja-JP" dirty="0" smtClean="0"/>
          </a:p>
          <a:p>
            <a:pPr marL="0" indent="0" algn="ctr">
              <a:buNone/>
            </a:pPr>
            <a:r>
              <a:rPr lang="ja-JP" altLang="en-US" sz="4000" dirty="0" smtClean="0"/>
              <a:t>　　</a:t>
            </a:r>
            <a:r>
              <a:rPr lang="en-US" altLang="ja-JP" sz="4000" dirty="0">
                <a:solidFill>
                  <a:srgbClr val="0070C0"/>
                </a:solidFill>
              </a:rPr>
              <a:t>a</a:t>
            </a:r>
            <a:r>
              <a:rPr lang="ja-JP" altLang="en-US" sz="4000" dirty="0" err="1">
                <a:solidFill>
                  <a:srgbClr val="0070C0"/>
                </a:solidFill>
              </a:rPr>
              <a:t>ｘ</a:t>
            </a:r>
            <a:r>
              <a:rPr lang="ja-JP" altLang="en-US" sz="4000" dirty="0" smtClean="0"/>
              <a:t>は</a:t>
            </a:r>
            <a:r>
              <a:rPr lang="ja-JP" altLang="en-US" sz="4000" dirty="0" smtClean="0">
                <a:solidFill>
                  <a:srgbClr val="0070C0"/>
                </a:solidFill>
              </a:rPr>
              <a:t>ｘに比例する部分　</a:t>
            </a:r>
            <a:r>
              <a:rPr lang="en-US" altLang="ja-JP" sz="4000" dirty="0" smtClean="0">
                <a:solidFill>
                  <a:srgbClr val="FF0000"/>
                </a:solidFill>
              </a:rPr>
              <a:t>b</a:t>
            </a:r>
            <a:r>
              <a:rPr lang="ja-JP" altLang="en-US" sz="4000" dirty="0"/>
              <a:t>は</a:t>
            </a:r>
            <a:r>
              <a:rPr lang="ja-JP" altLang="en-US" sz="4000" dirty="0">
                <a:solidFill>
                  <a:srgbClr val="FF0000"/>
                </a:solidFill>
              </a:rPr>
              <a:t>定数 </a:t>
            </a:r>
            <a:endParaRPr lang="en-US" altLang="ja-JP" sz="40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kumimoji="1" lang="en-US" altLang="ja-JP" sz="3600" dirty="0" smtClean="0"/>
              <a:t>b</a:t>
            </a:r>
            <a:r>
              <a:rPr kumimoji="1" lang="ja-JP" altLang="en-US" sz="3600" dirty="0" smtClean="0"/>
              <a:t>＝</a:t>
            </a:r>
            <a:r>
              <a:rPr kumimoji="1" lang="en-US" altLang="ja-JP" sz="3600" dirty="0" smtClean="0"/>
              <a:t>0  </a:t>
            </a:r>
            <a:r>
              <a:rPr kumimoji="1" lang="ja-JP" altLang="en-US" sz="3600" dirty="0" smtClean="0"/>
              <a:t>のときは  </a:t>
            </a:r>
            <a:r>
              <a:rPr lang="ja-JP" altLang="en-US" sz="3600" dirty="0" smtClean="0"/>
              <a:t>ｙ</a:t>
            </a:r>
            <a:r>
              <a:rPr lang="ja-JP" altLang="en-US" sz="3600" dirty="0"/>
              <a:t>＝</a:t>
            </a:r>
            <a:r>
              <a:rPr lang="en-US" altLang="ja-JP" sz="3600" dirty="0"/>
              <a:t>a</a:t>
            </a:r>
            <a:r>
              <a:rPr lang="ja-JP" altLang="en-US" sz="3600" dirty="0" smtClean="0"/>
              <a:t>ｘ  </a:t>
            </a:r>
            <a:r>
              <a:rPr kumimoji="1" lang="ja-JP" altLang="en-US" sz="3600" dirty="0" smtClean="0"/>
              <a:t>で比例の関係になる。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 smtClean="0">
                <a:solidFill>
                  <a:srgbClr val="FF0000"/>
                </a:solidFill>
              </a:rPr>
              <a:t>比例は一次関数の特別な場合  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75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642194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2800" dirty="0" smtClean="0"/>
              <a:t>問</a:t>
            </a:r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　</a:t>
            </a:r>
            <a:r>
              <a:rPr kumimoji="1" lang="ja-JP" altLang="en-US" sz="2800" dirty="0" err="1" smtClean="0"/>
              <a:t>ｙ</a:t>
            </a:r>
            <a:r>
              <a:rPr kumimoji="1" lang="ja-JP" altLang="en-US" sz="2800" dirty="0" smtClean="0"/>
              <a:t>がｘの関数で、次の式で表されるとき、一次関数であるものはどれですか。また、一次関数については、ｘに比例する部分と定数を言いなさい。</a:t>
            </a:r>
            <a:endParaRPr kumimoji="1" lang="ja-JP" alt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2132856"/>
                <a:ext cx="8229600" cy="3672408"/>
              </a:xfrm>
            </p:spPr>
            <p:txBody>
              <a:bodyPr/>
              <a:lstStyle/>
              <a:p>
                <a:pPr marL="514350" indent="-514350">
                  <a:buAutoNum type="arabicParenBoth"/>
                </a:pPr>
                <a:r>
                  <a:rPr kumimoji="1" lang="ja-JP" altLang="en-US" dirty="0" smtClean="0"/>
                  <a:t>　ｙ＝８ｘ－１　　　　　　</a:t>
                </a:r>
                <a:r>
                  <a:rPr kumimoji="1" lang="en-US" altLang="ja-JP" dirty="0" smtClean="0"/>
                  <a:t>(2)</a:t>
                </a:r>
                <a:r>
                  <a:rPr kumimoji="1" lang="ja-JP" altLang="en-US" dirty="0" smtClean="0"/>
                  <a:t>　ｙ＝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ja-JP" altLang="en-US" b="0" i="1" smtClean="0">
                            <a:latin typeface="Cambria Math"/>
                          </a:rPr>
                          <m:t>４</m:t>
                        </m:r>
                      </m:num>
                      <m:den>
                        <m:r>
                          <a:rPr kumimoji="1" lang="ja-JP" alt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/>
                  <a:t>(3</a:t>
                </a:r>
                <a:r>
                  <a:rPr lang="en-US" altLang="ja-JP" dirty="0" smtClean="0"/>
                  <a:t>)</a:t>
                </a:r>
                <a:r>
                  <a:rPr lang="ja-JP" altLang="en-US" dirty="0" smtClean="0"/>
                  <a:t>　ｙ＝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kumimoji="1" lang="ja-JP" altLang="en-US" dirty="0" smtClean="0"/>
                  <a:t>ｘ　　　　　　　 　</a:t>
                </a:r>
                <a:r>
                  <a:rPr kumimoji="1" lang="en-US" altLang="ja-JP" dirty="0" smtClean="0"/>
                  <a:t>(4)</a:t>
                </a:r>
                <a:r>
                  <a:rPr kumimoji="1" lang="ja-JP" altLang="en-US" dirty="0" smtClean="0"/>
                  <a:t>　ｙ＝５－７ｘ</a:t>
                </a:r>
                <a:endParaRPr kumimoji="1" lang="en-US" altLang="ja-JP" dirty="0" smtClean="0"/>
              </a:p>
              <a:p>
                <a:pPr marL="514350" indent="-514350">
                  <a:buAutoNum type="arabicParenBoth"/>
                </a:pP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2132856"/>
                <a:ext cx="8229600" cy="3672408"/>
              </a:xfrm>
              <a:blipFill rotWithShape="1">
                <a:blip r:embed="rId2"/>
                <a:stretch>
                  <a:fillRect l="-2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402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642194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2800" dirty="0" smtClean="0"/>
              <a:t>問</a:t>
            </a:r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　</a:t>
            </a:r>
            <a:r>
              <a:rPr kumimoji="1" lang="ja-JP" altLang="en-US" sz="2800" dirty="0" err="1" smtClean="0"/>
              <a:t>ｙ</a:t>
            </a:r>
            <a:r>
              <a:rPr kumimoji="1" lang="ja-JP" altLang="en-US" sz="2800" dirty="0" smtClean="0"/>
              <a:t>がｘの関数で、次の式で表されるとき、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一次関数</a:t>
            </a:r>
            <a:r>
              <a:rPr kumimoji="1" lang="ja-JP" altLang="en-US" sz="2800" dirty="0" smtClean="0"/>
              <a:t>であるものはどれですか。また、一次関数については、</a:t>
            </a:r>
            <a:r>
              <a:rPr kumimoji="1" lang="ja-JP" altLang="en-US" sz="2800" dirty="0" smtClean="0">
                <a:solidFill>
                  <a:srgbClr val="0070C0"/>
                </a:solidFill>
              </a:rPr>
              <a:t>ｘに比例する部分</a:t>
            </a:r>
            <a:r>
              <a:rPr kumimoji="1" lang="ja-JP" altLang="en-US" sz="2800" dirty="0" smtClean="0"/>
              <a:t>と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定数</a:t>
            </a:r>
            <a:r>
              <a:rPr kumimoji="1" lang="ja-JP" altLang="en-US" sz="2800" dirty="0" smtClean="0"/>
              <a:t>を言いなさい。</a:t>
            </a:r>
            <a:endParaRPr kumimoji="1" lang="ja-JP" alt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2132856"/>
                <a:ext cx="8229600" cy="367240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kumimoji="1" lang="en-US" altLang="ja-JP" dirty="0" smtClean="0">
                    <a:solidFill>
                      <a:srgbClr val="FF0000"/>
                    </a:solidFill>
                  </a:rPr>
                  <a:t>(1)</a:t>
                </a:r>
                <a:r>
                  <a:rPr kumimoji="1" lang="ja-JP" altLang="en-US" dirty="0" smtClean="0"/>
                  <a:t>　ｙ＝</a:t>
                </a:r>
                <a:r>
                  <a:rPr kumimoji="1" lang="ja-JP" altLang="en-US" dirty="0" smtClean="0">
                    <a:solidFill>
                      <a:srgbClr val="0070C0"/>
                    </a:solidFill>
                  </a:rPr>
                  <a:t>８ｘ</a:t>
                </a:r>
                <a:r>
                  <a:rPr kumimoji="1" lang="ja-JP" altLang="en-US" dirty="0" smtClean="0">
                    <a:solidFill>
                      <a:srgbClr val="FF0000"/>
                    </a:solidFill>
                  </a:rPr>
                  <a:t>－１</a:t>
                </a:r>
                <a:r>
                  <a:rPr kumimoji="1" lang="ja-JP" altLang="en-US" dirty="0" smtClean="0"/>
                  <a:t>　　　　　　</a:t>
                </a:r>
                <a:r>
                  <a:rPr kumimoji="1" lang="en-US" altLang="ja-JP" dirty="0" smtClean="0"/>
                  <a:t>(2)</a:t>
                </a:r>
                <a:r>
                  <a:rPr kumimoji="1" lang="ja-JP" altLang="en-US" dirty="0" smtClean="0"/>
                  <a:t>　ｙ＝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ja-JP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kumimoji="1" lang="ja-JP" altLang="en-US" b="0" i="1" smtClean="0">
                            <a:latin typeface="Cambria Math"/>
                          </a:rPr>
                          <m:t>４</m:t>
                        </m:r>
                      </m:num>
                      <m:den>
                        <m:r>
                          <a:rPr kumimoji="1" lang="ja-JP" alt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kumimoji="1" lang="en-US" altLang="ja-JP" dirty="0" smtClean="0"/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>
                  <a:buNone/>
                </a:pPr>
                <a:endParaRPr kumimoji="1" lang="en-US" altLang="ja-JP" dirty="0" smtClean="0"/>
              </a:p>
              <a:p>
                <a:pPr marL="0" indent="0">
                  <a:buNone/>
                </a:pPr>
                <a:r>
                  <a:rPr lang="en-US" altLang="ja-JP" dirty="0">
                    <a:solidFill>
                      <a:srgbClr val="FF0000"/>
                    </a:solidFill>
                  </a:rPr>
                  <a:t>(3</a:t>
                </a:r>
                <a:r>
                  <a:rPr lang="en-US" altLang="ja-JP" dirty="0" smtClean="0">
                    <a:solidFill>
                      <a:srgbClr val="FF0000"/>
                    </a:solidFill>
                  </a:rPr>
                  <a:t>)</a:t>
                </a:r>
                <a:r>
                  <a:rPr lang="ja-JP" altLang="en-US" dirty="0" smtClean="0"/>
                  <a:t>　ｙ＝</a:t>
                </a:r>
                <a:r>
                  <a:rPr lang="en-US" altLang="ja-JP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kumimoji="1" lang="ja-JP" altLang="en-US" dirty="0" smtClean="0">
                    <a:solidFill>
                      <a:srgbClr val="0070C0"/>
                    </a:solidFill>
                  </a:rPr>
                  <a:t>ｘ</a:t>
                </a:r>
                <a:r>
                  <a:rPr lang="ja-JP" altLang="en-US" dirty="0" smtClean="0">
                    <a:solidFill>
                      <a:srgbClr val="FF0000"/>
                    </a:solidFill>
                  </a:rPr>
                  <a:t>＋０</a:t>
                </a:r>
                <a:r>
                  <a:rPr kumimoji="1" lang="ja-JP" altLang="en-US" dirty="0" smtClean="0"/>
                  <a:t>　　　　</a:t>
                </a:r>
                <a:r>
                  <a:rPr kumimoji="1" lang="ja-JP" altLang="en-US" dirty="0" smtClean="0"/>
                  <a:t> </a:t>
                </a:r>
                <a:r>
                  <a:rPr kumimoji="1" lang="ja-JP" altLang="en-US" dirty="0" smtClean="0"/>
                  <a:t>　</a:t>
                </a:r>
                <a:r>
                  <a:rPr kumimoji="1" lang="en-US" altLang="ja-JP" dirty="0" smtClean="0">
                    <a:solidFill>
                      <a:srgbClr val="FF0000"/>
                    </a:solidFill>
                  </a:rPr>
                  <a:t>(4)</a:t>
                </a:r>
                <a:r>
                  <a:rPr kumimoji="1" lang="ja-JP" altLang="en-US" dirty="0" smtClean="0"/>
                  <a:t>　ｙ＝</a:t>
                </a:r>
                <a:r>
                  <a:rPr kumimoji="1" lang="ja-JP" altLang="en-US" dirty="0" smtClean="0">
                    <a:solidFill>
                      <a:srgbClr val="FF0000"/>
                    </a:solidFill>
                  </a:rPr>
                  <a:t>５</a:t>
                </a:r>
                <a:r>
                  <a:rPr kumimoji="1" lang="ja-JP" altLang="en-US" dirty="0" smtClean="0">
                    <a:solidFill>
                      <a:srgbClr val="0070C0"/>
                    </a:solidFill>
                  </a:rPr>
                  <a:t>－７ｘ</a:t>
                </a:r>
                <a:endParaRPr kumimoji="1" lang="en-US" altLang="ja-JP" dirty="0" smtClean="0">
                  <a:solidFill>
                    <a:srgbClr val="0070C0"/>
                  </a:solidFill>
                </a:endParaRPr>
              </a:p>
              <a:p>
                <a:pPr marL="514350" indent="-514350">
                  <a:buAutoNum type="arabicParenBoth"/>
                </a:pPr>
                <a:endParaRPr kumimoji="1" lang="ja-JP" altLang="en-US" dirty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2132856"/>
                <a:ext cx="8229600" cy="3672408"/>
              </a:xfrm>
              <a:blipFill rotWithShape="1">
                <a:blip r:embed="rId2"/>
                <a:stretch>
                  <a:fillRect l="-192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574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490066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dirty="0" smtClean="0"/>
              <a:t>例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　上空の気温</a:t>
            </a:r>
            <a:endParaRPr kumimoji="1" lang="ja-JP" altLang="en-US" dirty="0"/>
          </a:p>
        </p:txBody>
      </p:sp>
      <p:pic>
        <p:nvPicPr>
          <p:cNvPr id="1029" name="Picture 5" descr="http://designers-tips.com/wp-content/uploads/2013/04/00813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778"/>
          <a:stretch/>
        </p:blipFill>
        <p:spPr bwMode="auto">
          <a:xfrm>
            <a:off x="0" y="6093296"/>
            <a:ext cx="9144000" cy="796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teacher\AppData\Local\Microsoft\Windows\Temporary Internet Files\Content.IE5\4IEGVB0E\sgi01a201411150400[1]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35" r="18159"/>
          <a:stretch/>
        </p:blipFill>
        <p:spPr bwMode="auto">
          <a:xfrm>
            <a:off x="6971593" y="4670999"/>
            <a:ext cx="1105469" cy="143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2.bp.blogspot.com/-YMmR0FsG2hI/UMaeVYdwVII/AAAAAAAAHzc/XZXDfZCAT4c/s1600/fujisan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591" y="4217407"/>
            <a:ext cx="7578919" cy="2338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85165" y="764704"/>
            <a:ext cx="67864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気温は、地上から</a:t>
            </a:r>
            <a:r>
              <a:rPr kumimoji="1" lang="en-US" altLang="ja-JP" sz="2800" dirty="0" smtClean="0"/>
              <a:t>10㎞</a:t>
            </a:r>
            <a:r>
              <a:rPr kumimoji="1" lang="ja-JP" altLang="en-US" sz="2800" dirty="0" smtClean="0"/>
              <a:t>までは、高度が</a:t>
            </a:r>
            <a:r>
              <a:rPr kumimoji="1" lang="en-US" altLang="ja-JP" sz="2800" dirty="0" smtClean="0"/>
              <a:t>1㎞</a:t>
            </a:r>
            <a:r>
              <a:rPr kumimoji="1" lang="ja-JP" altLang="en-US" sz="2800" dirty="0" smtClean="0"/>
              <a:t>増すごとに</a:t>
            </a:r>
            <a:r>
              <a:rPr kumimoji="1" lang="en-US" altLang="ja-JP" sz="2800" dirty="0" smtClean="0"/>
              <a:t>6</a:t>
            </a:r>
            <a:r>
              <a:rPr lang="ja-JP" altLang="en-US" sz="2800" dirty="0" smtClean="0"/>
              <a:t>℃ずつ低くなる。地上の気温が</a:t>
            </a:r>
            <a:r>
              <a:rPr lang="en-US" altLang="ja-JP" sz="2800" dirty="0" smtClean="0"/>
              <a:t>20℃</a:t>
            </a:r>
            <a:r>
              <a:rPr lang="ja-JP" altLang="en-US" sz="2800" dirty="0" smtClean="0"/>
              <a:t>のとき、地上から</a:t>
            </a:r>
            <a:r>
              <a:rPr lang="ja-JP" altLang="en-US" sz="2800" dirty="0" err="1" smtClean="0"/>
              <a:t>ｘ</a:t>
            </a:r>
            <a:r>
              <a:rPr lang="ja-JP" altLang="en-US" sz="2800" dirty="0" smtClean="0"/>
              <a:t>㎞上空の気温を</a:t>
            </a:r>
            <a:r>
              <a:rPr lang="ja-JP" altLang="en-US" sz="2800" dirty="0" err="1" smtClean="0"/>
              <a:t>ｙ</a:t>
            </a:r>
            <a:r>
              <a:rPr lang="ja-JP" altLang="en-US" sz="2800" dirty="0" smtClean="0"/>
              <a:t>℃とすると、</a:t>
            </a:r>
            <a:endParaRPr lang="en-US" altLang="ja-JP" sz="2800" dirty="0" smtClean="0"/>
          </a:p>
          <a:p>
            <a:pPr algn="ctr"/>
            <a:r>
              <a:rPr kumimoji="1" lang="ja-JP" altLang="en-US" sz="2800" dirty="0" smtClean="0"/>
              <a:t>ｙ＝２０－６ｘ　</a:t>
            </a:r>
            <a:endParaRPr kumimoji="1" lang="en-US" altLang="ja-JP" sz="2800" dirty="0" smtClean="0"/>
          </a:p>
          <a:p>
            <a:pPr algn="ctr"/>
            <a:r>
              <a:rPr kumimoji="1" lang="ja-JP" altLang="en-US" sz="2800" dirty="0" smtClean="0"/>
              <a:t>（０≦ｘ≦１０）</a:t>
            </a:r>
            <a:endParaRPr kumimoji="1" lang="en-US" altLang="ja-JP" sz="2800" dirty="0" smtClean="0"/>
          </a:p>
          <a:p>
            <a:r>
              <a:rPr lang="ja-JP" altLang="en-US" sz="2800" dirty="0"/>
              <a:t>問</a:t>
            </a:r>
            <a:r>
              <a:rPr lang="en-US" altLang="ja-JP" sz="2800" dirty="0" smtClean="0"/>
              <a:t>2</a:t>
            </a:r>
            <a:r>
              <a:rPr lang="ja-JP" altLang="en-US" sz="2800" dirty="0" smtClean="0"/>
              <a:t>　地上からの高さが次のときの気温は？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(1)</a:t>
            </a:r>
            <a:r>
              <a:rPr kumimoji="1" lang="ja-JP" altLang="en-US" sz="2800" dirty="0" smtClean="0"/>
              <a:t>　</a:t>
            </a:r>
            <a:r>
              <a:rPr kumimoji="1" lang="en-US" altLang="ja-JP" sz="2800" dirty="0" smtClean="0"/>
              <a:t>1㎞</a:t>
            </a:r>
            <a:r>
              <a:rPr kumimoji="1" lang="ja-JP" altLang="en-US" sz="2800" dirty="0" smtClean="0"/>
              <a:t>　　　</a:t>
            </a:r>
            <a:r>
              <a:rPr kumimoji="1" lang="en-US" altLang="ja-JP" sz="2800" dirty="0" smtClean="0"/>
              <a:t>(2)</a:t>
            </a:r>
            <a:r>
              <a:rPr kumimoji="1" lang="ja-JP" altLang="en-US" sz="2800" dirty="0" smtClean="0"/>
              <a:t>　</a:t>
            </a:r>
            <a:r>
              <a:rPr kumimoji="1" lang="en-US" altLang="ja-JP" sz="2800" dirty="0" smtClean="0"/>
              <a:t>4㎞</a:t>
            </a:r>
            <a:r>
              <a:rPr lang="ja-JP" altLang="en-US" sz="2800" dirty="0"/>
              <a:t>　</a:t>
            </a:r>
            <a:r>
              <a:rPr lang="ja-JP" altLang="en-US" sz="2800" dirty="0" smtClean="0"/>
              <a:t>　　</a:t>
            </a:r>
            <a:r>
              <a:rPr lang="en-US" altLang="ja-JP" sz="2800" dirty="0" smtClean="0"/>
              <a:t>(3)</a:t>
            </a:r>
            <a:r>
              <a:rPr lang="ja-JP" altLang="en-US" sz="2800" dirty="0" smtClean="0"/>
              <a:t>　</a:t>
            </a:r>
            <a:r>
              <a:rPr lang="en-US" altLang="ja-JP" sz="2800" dirty="0" smtClean="0"/>
              <a:t>8.8㎞</a:t>
            </a:r>
            <a:endParaRPr kumimoji="1" lang="ja-JP" altLang="en-US" sz="2800" dirty="0"/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7668344" y="1615401"/>
            <a:ext cx="0" cy="4464496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7852061" y="5661248"/>
            <a:ext cx="909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20℃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785169" y="3474586"/>
            <a:ext cx="7296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err="1" smtClean="0"/>
              <a:t>ｘ</a:t>
            </a:r>
            <a:r>
              <a:rPr kumimoji="1" lang="ja-JP" altLang="en-US" sz="2800" dirty="0" smtClean="0"/>
              <a:t>㎞</a:t>
            </a: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163858" y="4409389"/>
            <a:ext cx="33217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FF0000"/>
                </a:solidFill>
              </a:rPr>
              <a:t>1㎞</a:t>
            </a:r>
            <a:r>
              <a:rPr kumimoji="1" lang="ja-JP" altLang="en-US" sz="2800" smtClean="0">
                <a:solidFill>
                  <a:srgbClr val="FF0000"/>
                </a:solidFill>
              </a:rPr>
              <a:t>ごとに</a:t>
            </a:r>
            <a:r>
              <a:rPr kumimoji="1" lang="en-US" altLang="ja-JP" sz="2800" smtClean="0">
                <a:solidFill>
                  <a:srgbClr val="FF0000"/>
                </a:solidFill>
              </a:rPr>
              <a:t>6</a:t>
            </a:r>
            <a:r>
              <a:rPr kumimoji="1" lang="ja-JP" altLang="en-US" sz="2800" dirty="0" smtClean="0">
                <a:solidFill>
                  <a:srgbClr val="FF0000"/>
                </a:solidFill>
              </a:rPr>
              <a:t>℃下がる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23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01758E-7 L 3.33333E-6 -0.65241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26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9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271</Words>
  <Application>Microsoft Office PowerPoint</Application>
  <PresentationFormat>画面に合わせる (4:3)</PresentationFormat>
  <Paragraphs>134</Paragraphs>
  <Slides>8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Office ​​テーマ</vt:lpstr>
      <vt:lpstr>一　次　関　数</vt:lpstr>
      <vt:lpstr>PowerPoint プレゼンテーション</vt:lpstr>
      <vt:lpstr>３㎝の高さまで水が入った水そうに、１分間に２㎝の割合で水を入れるとき、 ⅹ分後の底から水面までの高さをｙcmとすると</vt:lpstr>
      <vt:lpstr>３㎝の高さまで水が入った水そうに、１分間に２㎝の割合で水を入れるとき、 ⅹ分後の底から水面までの高さをｙcmとすると</vt:lpstr>
      <vt:lpstr>一次関数の意味</vt:lpstr>
      <vt:lpstr>問1　ｙがｘの関数で、次の式で表されるとき、一次関数であるものはどれですか。また、一次関数については、ｘに比例する部分と定数を言いなさい。</vt:lpstr>
      <vt:lpstr>問1　ｙがｘの関数で、次の式で表されるとき、一次関数であるものはどれですか。また、一次関数については、ｘに比例する部分と定数を言いなさい。</vt:lpstr>
      <vt:lpstr>例1　上空の気温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一次関数</dc:title>
  <dc:creator>teacher</dc:creator>
  <cp:lastModifiedBy>iwachu-20</cp:lastModifiedBy>
  <cp:revision>38</cp:revision>
  <dcterms:created xsi:type="dcterms:W3CDTF">2013-07-01T05:47:01Z</dcterms:created>
  <dcterms:modified xsi:type="dcterms:W3CDTF">2015-06-30T01:11:02Z</dcterms:modified>
</cp:coreProperties>
</file>