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72" r:id="rId4"/>
    <p:sldId id="283" r:id="rId5"/>
    <p:sldId id="276" r:id="rId6"/>
    <p:sldId id="266" r:id="rId7"/>
    <p:sldId id="275" r:id="rId8"/>
    <p:sldId id="284" r:id="rId9"/>
    <p:sldId id="280" r:id="rId10"/>
    <p:sldId id="286" r:id="rId11"/>
    <p:sldId id="290" r:id="rId12"/>
    <p:sldId id="285" r:id="rId13"/>
    <p:sldId id="287" r:id="rId14"/>
    <p:sldId id="277" r:id="rId15"/>
    <p:sldId id="288" r:id="rId1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913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r">
              <a:defRPr sz="1300"/>
            </a:lvl1pPr>
          </a:lstStyle>
          <a:p>
            <a:fld id="{98FE8220-5406-4C32-BD92-E538CBA40C38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9" rIns="94857" bIns="474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57" tIns="47429" rIns="94857" bIns="4742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4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4"/>
            <a:ext cx="2918831" cy="493316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r">
              <a:defRPr sz="1300"/>
            </a:lvl1pPr>
          </a:lstStyle>
          <a:p>
            <a:fld id="{2597A632-F4F9-42A9-96AA-1FEDEC83FA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48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632-F4F9-42A9-96AA-1FEDEC83FA6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31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632-F4F9-42A9-96AA-1FEDEC83FA6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568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1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AE0D921-32FF-4894-96C5-31264601F4AD}" type="slidenum">
              <a:rPr lang="ja-JP" altLang="en-US"/>
              <a:pPr eaLnBrk="1" hangingPunct="1"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7155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A632-F4F9-42A9-96AA-1FEDEC83FA6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80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1F1B-8814-44E2-B05A-027A1AEB1245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E0F6-E27C-4AE6-9258-157A38A46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95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1F1B-8814-44E2-B05A-027A1AEB1245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E0F6-E27C-4AE6-9258-157A38A46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8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1F1B-8814-44E2-B05A-027A1AEB1245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E0F6-E27C-4AE6-9258-157A38A46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31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1F1B-8814-44E2-B05A-027A1AEB1245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E0F6-E27C-4AE6-9258-157A38A46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30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1F1B-8814-44E2-B05A-027A1AEB1245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E0F6-E27C-4AE6-9258-157A38A46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92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1F1B-8814-44E2-B05A-027A1AEB1245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E0F6-E27C-4AE6-9258-157A38A46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71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1F1B-8814-44E2-B05A-027A1AEB1245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E0F6-E27C-4AE6-9258-157A38A46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85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1F1B-8814-44E2-B05A-027A1AEB1245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E0F6-E27C-4AE6-9258-157A38A46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85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1F1B-8814-44E2-B05A-027A1AEB1245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E0F6-E27C-4AE6-9258-157A38A46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56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1F1B-8814-44E2-B05A-027A1AEB1245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E0F6-E27C-4AE6-9258-157A38A46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72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1F1B-8814-44E2-B05A-027A1AEB1245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E0F6-E27C-4AE6-9258-157A38A46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48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61F1B-8814-44E2-B05A-027A1AEB1245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BE0F6-E27C-4AE6-9258-157A38A46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48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2780927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３章　一次関数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8000" dirty="0" smtClean="0"/>
              <a:t>一次関数</a:t>
            </a:r>
            <a:endParaRPr kumimoji="1" lang="ja-JP" altLang="en-US" sz="115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280920" cy="187220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4000" dirty="0" smtClean="0">
                <a:solidFill>
                  <a:schemeClr val="tx1"/>
                </a:solidFill>
              </a:rPr>
              <a:t>本時のねらい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4400" dirty="0" smtClean="0">
                <a:solidFill>
                  <a:schemeClr val="tx1"/>
                </a:solidFill>
              </a:rPr>
              <a:t>◎　一次関数の意味を理解する。</a:t>
            </a:r>
            <a:endParaRPr lang="en-US" altLang="ja-JP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61"/>
    </mc:Choice>
    <mc:Fallback xmlns="">
      <p:transition spd="slow" advTm="1056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方体 3"/>
          <p:cNvSpPr/>
          <p:nvPr/>
        </p:nvSpPr>
        <p:spPr>
          <a:xfrm>
            <a:off x="1503247" y="1600000"/>
            <a:ext cx="3312368" cy="3212976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3900" dirty="0" smtClean="0"/>
              <a:t>？</a:t>
            </a:r>
            <a:endParaRPr kumimoji="1" lang="ja-JP" altLang="en-US" sz="23900" dirty="0"/>
          </a:p>
        </p:txBody>
      </p:sp>
      <p:sp>
        <p:nvSpPr>
          <p:cNvPr id="3" name="直方体 2"/>
          <p:cNvSpPr/>
          <p:nvPr/>
        </p:nvSpPr>
        <p:spPr>
          <a:xfrm>
            <a:off x="3931117" y="1600000"/>
            <a:ext cx="3188754" cy="321297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3900" dirty="0" smtClean="0"/>
              <a:t>？</a:t>
            </a:r>
            <a:endParaRPr kumimoji="1" lang="ja-JP" altLang="en-US" sz="239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40398" y="1487263"/>
            <a:ext cx="1438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smtClean="0"/>
              <a:t>×</a:t>
            </a:r>
            <a:r>
              <a:rPr lang="ja-JP" altLang="en-US" sz="6000" b="1" dirty="0" smtClean="0"/>
              <a:t>ａ</a:t>
            </a:r>
            <a:endParaRPr kumimoji="1" lang="ja-JP" altLang="en-US" sz="6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46970" y="1556792"/>
            <a:ext cx="160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/>
              <a:t>＋ｂ</a:t>
            </a:r>
            <a:endParaRPr kumimoji="1" lang="ja-JP" altLang="en-US" sz="5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92" y="2775768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200" dirty="0" smtClean="0"/>
              <a:t>ｘ</a:t>
            </a:r>
            <a:endParaRPr kumimoji="1" lang="ja-JP" altLang="en-US" sz="7200" dirty="0"/>
          </a:p>
        </p:txBody>
      </p:sp>
      <p:sp>
        <p:nvSpPr>
          <p:cNvPr id="9" name="右矢印 8"/>
          <p:cNvSpPr/>
          <p:nvPr/>
        </p:nvSpPr>
        <p:spPr>
          <a:xfrm>
            <a:off x="710815" y="3199053"/>
            <a:ext cx="800405" cy="5061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0" name="右矢印 9"/>
          <p:cNvSpPr/>
          <p:nvPr/>
        </p:nvSpPr>
        <p:spPr>
          <a:xfrm>
            <a:off x="6424489" y="3180499"/>
            <a:ext cx="831302" cy="5139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20232" y="2912829"/>
            <a:ext cx="2550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/>
              <a:t>ａｘ＋ｂ</a:t>
            </a:r>
            <a:endParaRPr kumimoji="1" lang="ja-JP" altLang="en-US" sz="5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16" y="135470"/>
            <a:ext cx="2202847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/>
              <a:t>入力</a:t>
            </a:r>
            <a:r>
              <a:rPr kumimoji="1" lang="ja-JP" altLang="en-US" sz="7200" dirty="0" smtClean="0"/>
              <a:t>ｘ</a:t>
            </a:r>
            <a:endParaRPr kumimoji="1" lang="ja-JP" altLang="en-US" sz="6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23193" y="180258"/>
            <a:ext cx="2297424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sz="6600" dirty="0" smtClean="0"/>
              <a:t>出</a:t>
            </a:r>
            <a:r>
              <a:rPr kumimoji="1" lang="ja-JP" altLang="en-US" sz="6600" dirty="0" smtClean="0"/>
              <a:t>力ｙ</a:t>
            </a:r>
            <a:endParaRPr kumimoji="1" lang="ja-JP" altLang="en-US" sz="6600" dirty="0"/>
          </a:p>
        </p:txBody>
      </p:sp>
      <p:sp>
        <p:nvSpPr>
          <p:cNvPr id="28" name="タイトル 1"/>
          <p:cNvSpPr>
            <a:spLocks noGrp="1"/>
          </p:cNvSpPr>
          <p:nvPr>
            <p:ph type="title"/>
          </p:nvPr>
        </p:nvSpPr>
        <p:spPr>
          <a:xfrm>
            <a:off x="1240875" y="4853754"/>
            <a:ext cx="7149480" cy="879552"/>
          </a:xfrm>
        </p:spPr>
        <p:txBody>
          <a:bodyPr>
            <a:noAutofit/>
          </a:bodyPr>
          <a:lstStyle/>
          <a:p>
            <a:r>
              <a:rPr kumimoji="1" lang="ja-JP" altLang="en-US" sz="8000" dirty="0" smtClean="0"/>
              <a:t>ｙ＝ａｘ＋ｂ　</a:t>
            </a:r>
            <a:endParaRPr kumimoji="1" lang="ja-JP" altLang="en-US" sz="8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58299" y="5791398"/>
            <a:ext cx="737734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5400" dirty="0" err="1" smtClean="0"/>
              <a:t>ｙ</a:t>
            </a:r>
            <a:r>
              <a:rPr lang="ja-JP" altLang="en-US" sz="5400" dirty="0" smtClean="0"/>
              <a:t>はｘの一次関数である。</a:t>
            </a:r>
            <a:endParaRPr kumimoji="1" lang="ja-JP" alt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3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41"/>
    </mc:Choice>
    <mc:Fallback xmlns="">
      <p:transition spd="slow" advTm="37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/>
      <p:bldP spid="6" grpId="0"/>
      <p:bldP spid="8" grpId="0"/>
      <p:bldP spid="9" grpId="0" animBg="1"/>
      <p:bldP spid="10" grpId="0" animBg="1"/>
      <p:bldP spid="11" grpId="0"/>
      <p:bldP spid="24" grpId="0" animBg="1"/>
      <p:bldP spid="25" grpId="0" animBg="1"/>
      <p:bldP spid="28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2089547" y="2226470"/>
            <a:ext cx="2809875" cy="3559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ja-JP" altLang="en-US" sz="25800" kern="0" dirty="0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2051" name="タイトル 1"/>
          <p:cNvSpPr>
            <a:spLocks noGrp="1"/>
          </p:cNvSpPr>
          <p:nvPr>
            <p:ph type="title"/>
          </p:nvPr>
        </p:nvSpPr>
        <p:spPr>
          <a:xfrm>
            <a:off x="220643" y="105251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ja-JP" altLang="en-US" sz="6600" dirty="0" smtClean="0"/>
              <a:t>問題作り</a:t>
            </a:r>
            <a:endParaRPr lang="ja-JP" altLang="en-US" sz="6600" dirty="0"/>
          </a:p>
        </p:txBody>
      </p:sp>
      <p:sp>
        <p:nvSpPr>
          <p:cNvPr id="205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53089" y="2888456"/>
            <a:ext cx="2374106" cy="3082529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7925"/>
              <a:t>分</a:t>
            </a: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 bwMode="auto">
          <a:xfrm>
            <a:off x="2325291" y="2231232"/>
            <a:ext cx="3348038" cy="3559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ja-JP" altLang="en-US" sz="25800" kern="0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2100263" y="2226470"/>
            <a:ext cx="2811066" cy="3559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ja-JP" altLang="en-US" sz="25800" kern="0" dirty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2070499" y="2263380"/>
            <a:ext cx="2811065" cy="3559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ja-JP" altLang="en-US" sz="25800" kern="0" dirty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 bwMode="auto">
          <a:xfrm>
            <a:off x="1760936" y="2263380"/>
            <a:ext cx="2811065" cy="3559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ja-JP" altLang="en-US" sz="25800" kern="0" dirty="0">
                <a:solidFill>
                  <a:srgbClr val="FF0000"/>
                </a:solidFill>
              </a:rPr>
              <a:t>４</a:t>
            </a:r>
          </a:p>
          <a:p>
            <a:pPr marL="0" indent="0" algn="ctr">
              <a:buNone/>
              <a:defRPr/>
            </a:pPr>
            <a:endParaRPr lang="ja-JP" altLang="en-US" sz="25800" kern="0" dirty="0">
              <a:solidFill>
                <a:srgbClr val="FF0000"/>
              </a:solidFill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2070499" y="2185989"/>
            <a:ext cx="2811065" cy="3559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ja-JP" altLang="en-US" sz="25800" kern="0" dirty="0">
                <a:solidFill>
                  <a:srgbClr val="FF0000"/>
                </a:solidFill>
              </a:rPr>
              <a:t>５</a:t>
            </a:r>
          </a:p>
        </p:txBody>
      </p:sp>
      <p:pic>
        <p:nvPicPr>
          <p:cNvPr id="2064" name="Picture 4" descr="C:\Users\teacher\AppData\Local\Microsoft\Windows\Temporary Internet Files\Content.IE5\DPDADRY1\MC90044601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36" y="1104900"/>
            <a:ext cx="2015728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テキスト ボックス 4"/>
          <p:cNvSpPr txBox="1">
            <a:spLocks noChangeArrowheads="1"/>
          </p:cNvSpPr>
          <p:nvPr/>
        </p:nvSpPr>
        <p:spPr bwMode="auto">
          <a:xfrm>
            <a:off x="958454" y="1930004"/>
            <a:ext cx="14991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6000" dirty="0"/>
              <a:t>あと</a:t>
            </a:r>
          </a:p>
        </p:txBody>
      </p:sp>
    </p:spTree>
    <p:extLst>
      <p:ext uri="{BB962C8B-B14F-4D97-AF65-F5344CB8AC3E}">
        <p14:creationId xmlns:p14="http://schemas.microsoft.com/office/powerpoint/2010/main" val="39101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方体 3"/>
          <p:cNvSpPr/>
          <p:nvPr/>
        </p:nvSpPr>
        <p:spPr>
          <a:xfrm>
            <a:off x="1712082" y="1916832"/>
            <a:ext cx="3312368" cy="3212976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3900" dirty="0" smtClean="0"/>
              <a:t>？</a:t>
            </a:r>
            <a:endParaRPr kumimoji="1" lang="ja-JP" altLang="en-US" sz="23900" dirty="0"/>
          </a:p>
        </p:txBody>
      </p:sp>
      <p:sp>
        <p:nvSpPr>
          <p:cNvPr id="3" name="直方体 2"/>
          <p:cNvSpPr/>
          <p:nvPr/>
        </p:nvSpPr>
        <p:spPr>
          <a:xfrm>
            <a:off x="4139952" y="1916832"/>
            <a:ext cx="3188754" cy="321297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3900" dirty="0" smtClean="0"/>
              <a:t>？</a:t>
            </a:r>
            <a:endParaRPr kumimoji="1" lang="ja-JP" altLang="en-US" sz="239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49233" y="1804095"/>
            <a:ext cx="1438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smtClean="0"/>
              <a:t>×</a:t>
            </a:r>
            <a:endParaRPr kumimoji="1" lang="ja-JP" altLang="en-US" sz="6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55256" y="1873624"/>
            <a:ext cx="2158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/>
              <a:t>＋，－</a:t>
            </a:r>
            <a:endParaRPr kumimoji="1" lang="ja-JP" altLang="en-US" sz="5400" b="1" dirty="0"/>
          </a:p>
        </p:txBody>
      </p:sp>
      <p:sp>
        <p:nvSpPr>
          <p:cNvPr id="9" name="右矢印 8"/>
          <p:cNvSpPr/>
          <p:nvPr/>
        </p:nvSpPr>
        <p:spPr>
          <a:xfrm>
            <a:off x="893636" y="2438994"/>
            <a:ext cx="800405" cy="6298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0" name="右矢印 9"/>
          <p:cNvSpPr/>
          <p:nvPr/>
        </p:nvSpPr>
        <p:spPr>
          <a:xfrm>
            <a:off x="6954149" y="2328825"/>
            <a:ext cx="831302" cy="6014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3" name="右矢印 12"/>
          <p:cNvSpPr/>
          <p:nvPr/>
        </p:nvSpPr>
        <p:spPr>
          <a:xfrm>
            <a:off x="893635" y="3244460"/>
            <a:ext cx="800406" cy="5857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右矢印 13"/>
          <p:cNvSpPr/>
          <p:nvPr/>
        </p:nvSpPr>
        <p:spPr>
          <a:xfrm>
            <a:off x="6954149" y="3066853"/>
            <a:ext cx="838716" cy="517377"/>
          </a:xfrm>
          <a:prstGeom prst="rightArrow">
            <a:avLst>
              <a:gd name="adj1" fmla="val 50000"/>
              <a:gd name="adj2" fmla="val 5763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8" name="右矢印 17"/>
          <p:cNvSpPr/>
          <p:nvPr/>
        </p:nvSpPr>
        <p:spPr>
          <a:xfrm>
            <a:off x="918647" y="3945205"/>
            <a:ext cx="744358" cy="55473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9" name="右矢印 18"/>
          <p:cNvSpPr/>
          <p:nvPr/>
        </p:nvSpPr>
        <p:spPr>
          <a:xfrm>
            <a:off x="6933996" y="3730453"/>
            <a:ext cx="838716" cy="605458"/>
          </a:xfrm>
          <a:prstGeom prst="rightArrow">
            <a:avLst>
              <a:gd name="adj1" fmla="val 50000"/>
              <a:gd name="adj2" fmla="val 565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27072" y="547237"/>
            <a:ext cx="3844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問題を作ろう！！</a:t>
            </a:r>
            <a:endParaRPr kumimoji="1" lang="ja-JP" altLang="en-US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40318" y="5336272"/>
            <a:ext cx="645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atin typeface="+mj-ea"/>
                <a:ea typeface="+mj-ea"/>
              </a:rPr>
              <a:t>はたらき（　　　　　　　　）</a:t>
            </a:r>
            <a:endParaRPr kumimoji="1" lang="ja-JP" altLang="en-US" sz="4800" dirty="0">
              <a:latin typeface="+mj-ea"/>
              <a:ea typeface="+mj-ea"/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903311" y="4728397"/>
            <a:ext cx="744358" cy="5311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3" name="右矢印 22"/>
          <p:cNvSpPr/>
          <p:nvPr/>
        </p:nvSpPr>
        <p:spPr>
          <a:xfrm>
            <a:off x="6920843" y="4542375"/>
            <a:ext cx="864607" cy="5874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772712" y="4335911"/>
            <a:ext cx="1636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/>
              <a:t>？</a:t>
            </a:r>
            <a:endParaRPr kumimoji="1" lang="en-US" altLang="ja-JP" sz="6000" dirty="0" smtClean="0"/>
          </a:p>
          <a:p>
            <a:r>
              <a:rPr lang="ja-JP" altLang="en-US" sz="6000" dirty="0" smtClean="0"/>
              <a:t>（　）</a:t>
            </a:r>
            <a:endParaRPr kumimoji="1" lang="ja-JP" alt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41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41"/>
    </mc:Choice>
    <mc:Fallback xmlns="">
      <p:transition spd="slow" advTm="3764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方体 2"/>
          <p:cNvSpPr/>
          <p:nvPr/>
        </p:nvSpPr>
        <p:spPr>
          <a:xfrm>
            <a:off x="1619672" y="692696"/>
            <a:ext cx="5760640" cy="5616624"/>
          </a:xfrm>
          <a:prstGeom prst="cub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4400" dirty="0" smtClean="0"/>
              <a:t>？</a:t>
            </a:r>
            <a:endParaRPr kumimoji="1" lang="ja-JP" altLang="en-US" sz="3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4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41"/>
    </mc:Choice>
    <mc:Fallback xmlns="">
      <p:transition spd="slow" advTm="3764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308" y="260591"/>
            <a:ext cx="8229600" cy="73514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4800" dirty="0" smtClean="0"/>
              <a:t>ブラックボックスをつくろう</a:t>
            </a:r>
            <a:endParaRPr kumimoji="1" lang="ja-JP" altLang="en-US" sz="4800" dirty="0"/>
          </a:p>
        </p:txBody>
      </p:sp>
      <p:sp>
        <p:nvSpPr>
          <p:cNvPr id="3" name="直方体 2"/>
          <p:cNvSpPr/>
          <p:nvPr/>
        </p:nvSpPr>
        <p:spPr>
          <a:xfrm>
            <a:off x="3042114" y="1916832"/>
            <a:ext cx="3168352" cy="2932348"/>
          </a:xfrm>
          <a:prstGeom prst="cub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800" dirty="0" smtClean="0"/>
              <a:t>？</a:t>
            </a:r>
            <a:endParaRPr kumimoji="1" lang="ja-JP" altLang="en-US" sz="13800" dirty="0"/>
          </a:p>
        </p:txBody>
      </p:sp>
      <p:sp>
        <p:nvSpPr>
          <p:cNvPr id="5" name="右矢印 4"/>
          <p:cNvSpPr/>
          <p:nvPr/>
        </p:nvSpPr>
        <p:spPr>
          <a:xfrm>
            <a:off x="1999394" y="3445024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6065383" y="3289347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2652" y="2611670"/>
            <a:ext cx="156449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入力　　　　　　　</a:t>
            </a:r>
            <a:endParaRPr kumimoji="1" lang="en-US" altLang="ja-JP" dirty="0" smtClean="0">
              <a:latin typeface="+mj-ea"/>
              <a:ea typeface="+mj-ea"/>
            </a:endParaRPr>
          </a:p>
          <a:p>
            <a:endParaRPr lang="en-US" altLang="ja-JP" dirty="0">
              <a:latin typeface="+mj-ea"/>
              <a:ea typeface="+mj-ea"/>
            </a:endParaRPr>
          </a:p>
          <a:p>
            <a:endParaRPr kumimoji="1" lang="en-US" altLang="ja-JP" dirty="0" smtClean="0">
              <a:latin typeface="+mj-ea"/>
              <a:ea typeface="+mj-ea"/>
            </a:endParaRPr>
          </a:p>
          <a:p>
            <a:endParaRPr lang="en-US" altLang="ja-JP" dirty="0">
              <a:latin typeface="+mj-ea"/>
              <a:ea typeface="+mj-ea"/>
            </a:endParaRPr>
          </a:p>
          <a:p>
            <a:endParaRPr kumimoji="1" lang="en-US" altLang="ja-JP" dirty="0" smtClean="0">
              <a:latin typeface="+mj-ea"/>
              <a:ea typeface="+mj-ea"/>
            </a:endParaRPr>
          </a:p>
          <a:p>
            <a:endParaRPr lang="en-US" altLang="ja-JP" dirty="0">
              <a:latin typeface="+mj-ea"/>
              <a:ea typeface="+mj-ea"/>
            </a:endParaRPr>
          </a:p>
          <a:p>
            <a:r>
              <a:rPr kumimoji="1" lang="ja-JP" altLang="en-US" dirty="0" smtClean="0">
                <a:latin typeface="+mj-ea"/>
                <a:ea typeface="+mj-ea"/>
              </a:rPr>
              <a:t>　　　　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55908" y="2614954"/>
            <a:ext cx="156449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出力　　　　　　　</a:t>
            </a:r>
            <a:endParaRPr kumimoji="1" lang="en-US" altLang="ja-JP" dirty="0" smtClean="0">
              <a:latin typeface="+mj-ea"/>
              <a:ea typeface="+mj-ea"/>
            </a:endParaRPr>
          </a:p>
          <a:p>
            <a:endParaRPr lang="en-US" altLang="ja-JP" dirty="0">
              <a:latin typeface="+mj-ea"/>
              <a:ea typeface="+mj-ea"/>
            </a:endParaRPr>
          </a:p>
          <a:p>
            <a:endParaRPr kumimoji="1" lang="en-US" altLang="ja-JP" dirty="0" smtClean="0">
              <a:latin typeface="+mj-ea"/>
              <a:ea typeface="+mj-ea"/>
            </a:endParaRPr>
          </a:p>
          <a:p>
            <a:endParaRPr lang="en-US" altLang="ja-JP" dirty="0">
              <a:latin typeface="+mj-ea"/>
              <a:ea typeface="+mj-ea"/>
            </a:endParaRPr>
          </a:p>
          <a:p>
            <a:endParaRPr kumimoji="1" lang="en-US" altLang="ja-JP" dirty="0" smtClean="0">
              <a:latin typeface="+mj-ea"/>
              <a:ea typeface="+mj-ea"/>
            </a:endParaRPr>
          </a:p>
          <a:p>
            <a:endParaRPr lang="en-US" altLang="ja-JP" dirty="0">
              <a:latin typeface="+mj-ea"/>
              <a:ea typeface="+mj-ea"/>
            </a:endParaRPr>
          </a:p>
          <a:p>
            <a:r>
              <a:rPr kumimoji="1" lang="ja-JP" altLang="en-US" dirty="0" smtClean="0">
                <a:latin typeface="+mj-ea"/>
                <a:ea typeface="+mj-ea"/>
              </a:rPr>
              <a:t>　　　　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66494" y="5229200"/>
            <a:ext cx="292691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はたらき</a:t>
            </a:r>
            <a:endParaRPr kumimoji="1" lang="en-US" altLang="ja-JP" dirty="0" smtClean="0">
              <a:latin typeface="+mj-ea"/>
              <a:ea typeface="+mj-ea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7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41"/>
    </mc:Choice>
    <mc:Fallback xmlns="">
      <p:transition spd="slow" advTm="3764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板書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1556792"/>
            <a:ext cx="9144000" cy="30963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5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1404"/>
            <a:ext cx="8229600" cy="8253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54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ブラックボックスを作ろう</a:t>
            </a:r>
            <a:r>
              <a:rPr kumimoji="1" lang="en-US" altLang="ja-JP" sz="54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!</a:t>
            </a:r>
            <a:endParaRPr kumimoji="1" lang="ja-JP" altLang="en-US" sz="5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3" name="直方体 2"/>
          <p:cNvSpPr/>
          <p:nvPr/>
        </p:nvSpPr>
        <p:spPr>
          <a:xfrm>
            <a:off x="3042114" y="2040868"/>
            <a:ext cx="3168352" cy="2808312"/>
          </a:xfrm>
          <a:prstGeom prst="cub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800" dirty="0" smtClean="0"/>
              <a:t>？</a:t>
            </a:r>
            <a:endParaRPr kumimoji="1" lang="ja-JP" altLang="en-US" sz="13800" dirty="0"/>
          </a:p>
        </p:txBody>
      </p:sp>
      <p:sp>
        <p:nvSpPr>
          <p:cNvPr id="5" name="右矢印 4"/>
          <p:cNvSpPr/>
          <p:nvPr/>
        </p:nvSpPr>
        <p:spPr>
          <a:xfrm>
            <a:off x="1999394" y="3445024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6065383" y="3289347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7809" y="1629142"/>
            <a:ext cx="1659429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5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入</a:t>
            </a:r>
            <a:endParaRPr lang="en-US" altLang="ja-JP" sz="11500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lang="ja-JP" altLang="en-US" sz="115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力</a:t>
            </a:r>
            <a:endParaRPr kumimoji="1" lang="ja-JP" altLang="en-US" sz="115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37715" y="1629142"/>
            <a:ext cx="1659429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出</a:t>
            </a:r>
            <a:endParaRPr kumimoji="1" lang="en-US" altLang="ja-JP" sz="11500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kumimoji="1" lang="ja-JP" altLang="en-US" sz="115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力</a:t>
            </a:r>
            <a:endParaRPr kumimoji="1" lang="ja-JP" altLang="en-US" sz="115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22462" y="2040868"/>
            <a:ext cx="2207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 smtClean="0">
                <a:solidFill>
                  <a:schemeClr val="bg1"/>
                </a:solidFill>
              </a:rPr>
              <a:t>はたらき</a:t>
            </a:r>
            <a:endParaRPr kumimoji="1" lang="ja-JP" altLang="en-US" sz="4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28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41"/>
    </mc:Choice>
    <mc:Fallback xmlns="">
      <p:transition spd="slow" advTm="3764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61611"/>
            <a:ext cx="8229600" cy="504056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ブラックボックス</a:t>
            </a:r>
            <a:endParaRPr kumimoji="1" lang="ja-JP" altLang="en-US" sz="4800" dirty="0"/>
          </a:p>
        </p:txBody>
      </p:sp>
      <p:sp>
        <p:nvSpPr>
          <p:cNvPr id="3" name="直方体 2"/>
          <p:cNvSpPr/>
          <p:nvPr/>
        </p:nvSpPr>
        <p:spPr>
          <a:xfrm>
            <a:off x="3131840" y="2060848"/>
            <a:ext cx="3168352" cy="2808312"/>
          </a:xfrm>
          <a:prstGeom prst="cub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800" dirty="0" smtClean="0"/>
              <a:t>？</a:t>
            </a:r>
            <a:endParaRPr kumimoji="1" lang="ja-JP" altLang="en-US" sz="13800" dirty="0"/>
          </a:p>
        </p:txBody>
      </p:sp>
      <p:sp>
        <p:nvSpPr>
          <p:cNvPr id="5" name="右矢印 4"/>
          <p:cNvSpPr/>
          <p:nvPr/>
        </p:nvSpPr>
        <p:spPr>
          <a:xfrm>
            <a:off x="2102576" y="3445025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8853" r="48425" b="5272"/>
          <a:stretch/>
        </p:blipFill>
        <p:spPr>
          <a:xfrm>
            <a:off x="3303439" y="2999605"/>
            <a:ext cx="2662071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7713"/>
          <a:stretch/>
        </p:blipFill>
        <p:spPr>
          <a:xfrm>
            <a:off x="6577539" y="2564905"/>
            <a:ext cx="2458957" cy="201887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21650"/>
          <a:stretch/>
        </p:blipFill>
        <p:spPr>
          <a:xfrm>
            <a:off x="0" y="2932213"/>
            <a:ext cx="2265040" cy="1284260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6300191" y="3289347"/>
            <a:ext cx="743599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12188" y="2066207"/>
            <a:ext cx="2207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 smtClean="0">
                <a:solidFill>
                  <a:schemeClr val="bg1"/>
                </a:solidFill>
              </a:rPr>
              <a:t>はたらき</a:t>
            </a:r>
            <a:endParaRPr kumimoji="1" lang="ja-JP" altLang="en-US" sz="4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41"/>
    </mc:Choice>
    <mc:Fallback xmlns="">
      <p:transition spd="slow" advTm="37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61611"/>
            <a:ext cx="8229600" cy="504056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ブラックボックス</a:t>
            </a:r>
            <a:endParaRPr kumimoji="1" lang="ja-JP" altLang="en-US" sz="4800" dirty="0"/>
          </a:p>
        </p:txBody>
      </p:sp>
      <p:sp>
        <p:nvSpPr>
          <p:cNvPr id="3" name="直方体 2"/>
          <p:cNvSpPr/>
          <p:nvPr/>
        </p:nvSpPr>
        <p:spPr>
          <a:xfrm>
            <a:off x="2624678" y="2060848"/>
            <a:ext cx="3168352" cy="2808312"/>
          </a:xfrm>
          <a:prstGeom prst="cub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800" dirty="0" smtClean="0"/>
              <a:t>？</a:t>
            </a:r>
            <a:endParaRPr kumimoji="1" lang="ja-JP" altLang="en-US" sz="138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83" y="2060848"/>
            <a:ext cx="3510395" cy="3140101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>
            <a:off x="1652038" y="3465004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5793030" y="3289346"/>
            <a:ext cx="855235" cy="4996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05026" y="2060848"/>
            <a:ext cx="2207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 smtClean="0">
                <a:solidFill>
                  <a:schemeClr val="bg1"/>
                </a:solidFill>
              </a:rPr>
              <a:t>はたらき</a:t>
            </a:r>
            <a:endParaRPr kumimoji="1" lang="ja-JP" altLang="en-US" sz="4400" b="1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2" t="11690" r="28738" b="7859"/>
          <a:stretch/>
        </p:blipFill>
        <p:spPr>
          <a:xfrm>
            <a:off x="298936" y="1601622"/>
            <a:ext cx="1470507" cy="386008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3" r="25928"/>
          <a:stretch/>
        </p:blipFill>
        <p:spPr>
          <a:xfrm>
            <a:off x="2835802" y="2841974"/>
            <a:ext cx="2295491" cy="27603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27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41"/>
    </mc:Choice>
    <mc:Fallback xmlns="">
      <p:transition spd="slow" advTm="37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61611"/>
            <a:ext cx="8229600" cy="504056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ブラックボックス</a:t>
            </a:r>
            <a:endParaRPr kumimoji="1" lang="ja-JP" altLang="en-US" sz="4800" dirty="0"/>
          </a:p>
        </p:txBody>
      </p:sp>
      <p:sp>
        <p:nvSpPr>
          <p:cNvPr id="3" name="直方体 2"/>
          <p:cNvSpPr/>
          <p:nvPr/>
        </p:nvSpPr>
        <p:spPr>
          <a:xfrm>
            <a:off x="3042114" y="2040868"/>
            <a:ext cx="3168352" cy="2808312"/>
          </a:xfrm>
          <a:prstGeom prst="cub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800" dirty="0" smtClean="0"/>
              <a:t>？</a:t>
            </a:r>
            <a:endParaRPr kumimoji="1" lang="ja-JP" altLang="en-US" sz="13800" dirty="0"/>
          </a:p>
        </p:txBody>
      </p:sp>
      <p:sp>
        <p:nvSpPr>
          <p:cNvPr id="5" name="右矢印 4"/>
          <p:cNvSpPr/>
          <p:nvPr/>
        </p:nvSpPr>
        <p:spPr>
          <a:xfrm>
            <a:off x="1999394" y="3445024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6065383" y="3289347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2208224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 smtClean="0"/>
              <a:t>11</a:t>
            </a:r>
            <a:endParaRPr kumimoji="1" lang="ja-JP" altLang="en-US" sz="16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69912" y="2121585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600" dirty="0" smtClean="0"/>
              <a:t>10</a:t>
            </a:r>
            <a:endParaRPr kumimoji="1" lang="ja-JP" altLang="en-US" sz="16600" dirty="0"/>
          </a:p>
        </p:txBody>
      </p:sp>
      <p:sp>
        <p:nvSpPr>
          <p:cNvPr id="11" name="正方形/長方形 10"/>
          <p:cNvSpPr/>
          <p:nvPr/>
        </p:nvSpPr>
        <p:spPr>
          <a:xfrm rot="382488">
            <a:off x="4700418" y="3588629"/>
            <a:ext cx="1043061" cy="15875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11679" y="2040868"/>
            <a:ext cx="2207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 smtClean="0">
                <a:solidFill>
                  <a:schemeClr val="bg1"/>
                </a:solidFill>
              </a:rPr>
              <a:t>はたらき</a:t>
            </a:r>
            <a:endParaRPr kumimoji="1" lang="ja-JP" altLang="en-US" sz="4400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59380" y="5278050"/>
            <a:ext cx="2885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</a:rPr>
              <a:t>レッドカード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6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41"/>
    </mc:Choice>
    <mc:Fallback xmlns="">
      <p:transition spd="slow" advTm="37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方体 2"/>
          <p:cNvSpPr/>
          <p:nvPr/>
        </p:nvSpPr>
        <p:spPr>
          <a:xfrm>
            <a:off x="3260577" y="268927"/>
            <a:ext cx="2088232" cy="1938175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/>
              <a:t>？</a:t>
            </a:r>
            <a:endParaRPr kumimoji="1" lang="ja-JP" altLang="en-US" sz="9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7170" y="188228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０</a:t>
            </a:r>
            <a:endParaRPr kumimoji="1" lang="ja-JP" altLang="en-US" sz="4800" dirty="0"/>
          </a:p>
        </p:txBody>
      </p:sp>
      <p:sp>
        <p:nvSpPr>
          <p:cNvPr id="5" name="右矢印 4"/>
          <p:cNvSpPr/>
          <p:nvPr/>
        </p:nvSpPr>
        <p:spPr>
          <a:xfrm>
            <a:off x="2450169" y="436635"/>
            <a:ext cx="800405" cy="3341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5236102" y="368557"/>
            <a:ext cx="831302" cy="3483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47915" y="127210"/>
            <a:ext cx="561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０</a:t>
            </a:r>
            <a:endParaRPr kumimoji="1" lang="ja-JP" altLang="en-US" sz="4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7170" y="885382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１</a:t>
            </a:r>
            <a:endParaRPr kumimoji="1" lang="ja-JP" altLang="en-US" sz="4800" dirty="0"/>
          </a:p>
        </p:txBody>
      </p:sp>
      <p:sp>
        <p:nvSpPr>
          <p:cNvPr id="9" name="右矢印 8"/>
          <p:cNvSpPr/>
          <p:nvPr/>
        </p:nvSpPr>
        <p:spPr>
          <a:xfrm>
            <a:off x="2450168" y="1116194"/>
            <a:ext cx="800406" cy="2885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5228688" y="976880"/>
            <a:ext cx="838716" cy="337681"/>
          </a:xfrm>
          <a:prstGeom prst="rightArrow">
            <a:avLst>
              <a:gd name="adj1" fmla="val 50000"/>
              <a:gd name="adj2" fmla="val 656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65989" y="730221"/>
            <a:ext cx="895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２</a:t>
            </a:r>
            <a:endParaRPr kumimoji="1" lang="ja-JP" altLang="en-US" sz="4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04593" y="1026557"/>
            <a:ext cx="1350050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×</a:t>
            </a:r>
            <a:r>
              <a:rPr kumimoji="1" lang="ja-JP" altLang="en-US" sz="5400" dirty="0" smtClean="0"/>
              <a:t>２</a:t>
            </a:r>
            <a:endParaRPr kumimoji="1" lang="ja-JP" altLang="en-US" sz="5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35655" y="1488253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２</a:t>
            </a:r>
            <a:endParaRPr kumimoji="1" lang="ja-JP" altLang="en-US" sz="4800" dirty="0"/>
          </a:p>
        </p:txBody>
      </p:sp>
      <p:sp>
        <p:nvSpPr>
          <p:cNvPr id="18" name="右矢印 17"/>
          <p:cNvSpPr/>
          <p:nvPr/>
        </p:nvSpPr>
        <p:spPr>
          <a:xfrm>
            <a:off x="2475216" y="1719034"/>
            <a:ext cx="744358" cy="2885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5236102" y="1669856"/>
            <a:ext cx="838716" cy="337681"/>
          </a:xfrm>
          <a:prstGeom prst="rightArrow">
            <a:avLst>
              <a:gd name="adj1" fmla="val 50000"/>
              <a:gd name="adj2" fmla="val 656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73403" y="1423197"/>
            <a:ext cx="895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４</a:t>
            </a:r>
            <a:endParaRPr kumimoji="1" lang="ja-JP" altLang="en-US" sz="4800" dirty="0"/>
          </a:p>
        </p:txBody>
      </p:sp>
      <p:sp>
        <p:nvSpPr>
          <p:cNvPr id="21" name="直方体 20"/>
          <p:cNvSpPr/>
          <p:nvPr/>
        </p:nvSpPr>
        <p:spPr>
          <a:xfrm>
            <a:off x="3268310" y="2473660"/>
            <a:ext cx="2088232" cy="1938175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/>
              <a:t>？</a:t>
            </a:r>
            <a:endParaRPr kumimoji="1" lang="ja-JP" altLang="en-US" sz="9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74903" y="2392961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０</a:t>
            </a:r>
            <a:endParaRPr kumimoji="1" lang="ja-JP" altLang="en-US" sz="4800" dirty="0"/>
          </a:p>
        </p:txBody>
      </p:sp>
      <p:sp>
        <p:nvSpPr>
          <p:cNvPr id="23" name="右矢印 22"/>
          <p:cNvSpPr/>
          <p:nvPr/>
        </p:nvSpPr>
        <p:spPr>
          <a:xfrm>
            <a:off x="2457902" y="2641368"/>
            <a:ext cx="800405" cy="3341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>
            <a:off x="5243835" y="2573290"/>
            <a:ext cx="831302" cy="3483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55648" y="2331943"/>
            <a:ext cx="561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０</a:t>
            </a:r>
            <a:endParaRPr kumimoji="1" lang="ja-JP" altLang="en-US" sz="4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35655" y="3025962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１</a:t>
            </a:r>
            <a:endParaRPr kumimoji="1" lang="ja-JP" altLang="en-US" sz="4800" dirty="0"/>
          </a:p>
        </p:txBody>
      </p:sp>
      <p:sp>
        <p:nvSpPr>
          <p:cNvPr id="27" name="右矢印 26"/>
          <p:cNvSpPr/>
          <p:nvPr/>
        </p:nvSpPr>
        <p:spPr>
          <a:xfrm>
            <a:off x="2457901" y="3320927"/>
            <a:ext cx="800406" cy="2885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>
            <a:off x="5236421" y="3181613"/>
            <a:ext cx="838716" cy="337681"/>
          </a:xfrm>
          <a:prstGeom prst="rightArrow">
            <a:avLst>
              <a:gd name="adj1" fmla="val 50000"/>
              <a:gd name="adj2" fmla="val 656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73721" y="2934954"/>
            <a:ext cx="1309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－５</a:t>
            </a:r>
            <a:endParaRPr kumimoji="1" lang="ja-JP" altLang="en-US" sz="48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13175" y="3285693"/>
            <a:ext cx="1526380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×</a:t>
            </a:r>
            <a:r>
              <a:rPr lang="ja-JP" altLang="en-US" sz="3600" dirty="0" smtClean="0"/>
              <a:t>－５</a:t>
            </a:r>
            <a:endParaRPr kumimoji="1" lang="ja-JP" altLang="en-US" sz="4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56867" y="3681001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２</a:t>
            </a:r>
            <a:endParaRPr kumimoji="1" lang="ja-JP" altLang="en-US" sz="4800" dirty="0"/>
          </a:p>
        </p:txBody>
      </p:sp>
      <p:sp>
        <p:nvSpPr>
          <p:cNvPr id="32" name="右矢印 31"/>
          <p:cNvSpPr/>
          <p:nvPr/>
        </p:nvSpPr>
        <p:spPr>
          <a:xfrm>
            <a:off x="2482949" y="3923767"/>
            <a:ext cx="744358" cy="2885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>
            <a:off x="5243835" y="3874589"/>
            <a:ext cx="838716" cy="337681"/>
          </a:xfrm>
          <a:prstGeom prst="rightArrow">
            <a:avLst>
              <a:gd name="adj1" fmla="val 50000"/>
              <a:gd name="adj2" fmla="val 656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181136" y="3627930"/>
            <a:ext cx="1559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－</a:t>
            </a:r>
            <a:r>
              <a:rPr kumimoji="1" lang="en-US" altLang="ja-JP" sz="4800" dirty="0" smtClean="0"/>
              <a:t>10</a:t>
            </a:r>
            <a:endParaRPr kumimoji="1" lang="ja-JP" altLang="en-US" sz="4800" dirty="0"/>
          </a:p>
        </p:txBody>
      </p:sp>
      <p:sp>
        <p:nvSpPr>
          <p:cNvPr id="35" name="直方体 34"/>
          <p:cNvSpPr/>
          <p:nvPr/>
        </p:nvSpPr>
        <p:spPr>
          <a:xfrm>
            <a:off x="3313175" y="4667438"/>
            <a:ext cx="2088232" cy="1938175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/>
              <a:t>？</a:t>
            </a:r>
            <a:endParaRPr kumimoji="1" lang="ja-JP" altLang="en-US" sz="9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819768" y="458673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/>
              <a:t>０</a:t>
            </a:r>
            <a:endParaRPr kumimoji="1" lang="ja-JP" altLang="en-US" sz="4800" dirty="0"/>
          </a:p>
        </p:txBody>
      </p:sp>
      <p:sp>
        <p:nvSpPr>
          <p:cNvPr id="37" name="右矢印 36"/>
          <p:cNvSpPr/>
          <p:nvPr/>
        </p:nvSpPr>
        <p:spPr>
          <a:xfrm>
            <a:off x="2502767" y="4835146"/>
            <a:ext cx="800405" cy="3341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>
            <a:off x="5288700" y="4767068"/>
            <a:ext cx="831302" cy="3483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153657" y="4475305"/>
            <a:ext cx="70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０</a:t>
            </a:r>
            <a:endParaRPr kumimoji="1" lang="ja-JP" altLang="en-US" sz="4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819768" y="5283893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/>
              <a:t>１</a:t>
            </a:r>
            <a:endParaRPr kumimoji="1" lang="ja-JP" altLang="en-US" sz="4800" dirty="0"/>
          </a:p>
        </p:txBody>
      </p:sp>
      <p:sp>
        <p:nvSpPr>
          <p:cNvPr id="41" name="右矢印 40"/>
          <p:cNvSpPr/>
          <p:nvPr/>
        </p:nvSpPr>
        <p:spPr>
          <a:xfrm>
            <a:off x="2502766" y="5514705"/>
            <a:ext cx="800406" cy="2885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5288700" y="5465527"/>
            <a:ext cx="838716" cy="337681"/>
          </a:xfrm>
          <a:prstGeom prst="rightArrow">
            <a:avLst>
              <a:gd name="adj1" fmla="val 50000"/>
              <a:gd name="adj2" fmla="val 656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5954423" y="5151903"/>
                <a:ext cx="895306" cy="903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>
                  <a:latin typeface="ＤＨＰ特太ゴシック体" panose="020B0500000000000000" pitchFamily="50" charset="-128"/>
                  <a:ea typeface="ＤＨＰ特太ゴシック体" panose="020B0500000000000000" pitchFamily="50" charset="-128"/>
                </a:endParaRP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423" y="5151903"/>
                <a:ext cx="895306" cy="9037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3495723" y="5223868"/>
                <a:ext cx="1221809" cy="127592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4800" dirty="0"/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4800"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a:rPr lang="ja-JP" altLang="en-US" sz="4800">
                            <a:latin typeface="Cambria Math" panose="02040503050406030204" pitchFamily="18" charset="0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4800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723" y="5223868"/>
                <a:ext cx="1221809" cy="1275927"/>
              </a:xfrm>
              <a:prstGeom prst="rect">
                <a:avLst/>
              </a:prstGeom>
              <a:blipFill>
                <a:blip r:embed="rId4"/>
                <a:stretch>
                  <a:fillRect l="-22388" b="-86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テキスト ボックス 44"/>
          <p:cNvSpPr txBox="1"/>
          <p:nvPr/>
        </p:nvSpPr>
        <p:spPr>
          <a:xfrm>
            <a:off x="1816096" y="5886733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/>
              <a:t>２</a:t>
            </a:r>
            <a:endParaRPr kumimoji="1" lang="ja-JP" altLang="en-US" sz="4800" dirty="0"/>
          </a:p>
        </p:txBody>
      </p:sp>
      <p:sp>
        <p:nvSpPr>
          <p:cNvPr id="46" name="右矢印 45"/>
          <p:cNvSpPr/>
          <p:nvPr/>
        </p:nvSpPr>
        <p:spPr>
          <a:xfrm>
            <a:off x="2527814" y="6117545"/>
            <a:ext cx="744358" cy="2885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右矢印 46"/>
          <p:cNvSpPr/>
          <p:nvPr/>
        </p:nvSpPr>
        <p:spPr>
          <a:xfrm>
            <a:off x="5288700" y="6110046"/>
            <a:ext cx="838716" cy="337681"/>
          </a:xfrm>
          <a:prstGeom prst="rightArrow">
            <a:avLst>
              <a:gd name="adj1" fmla="val 50000"/>
              <a:gd name="adj2" fmla="val 656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082551" y="5886733"/>
            <a:ext cx="70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１</a:t>
            </a:r>
            <a:endParaRPr kumimoji="1" lang="ja-JP" alt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13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58"/>
    </mc:Choice>
    <mc:Fallback xmlns="">
      <p:transition spd="slow" advTm="66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  <p:bldP spid="14" grpId="0" animBg="1"/>
      <p:bldP spid="17" grpId="0"/>
      <p:bldP spid="18" grpId="0" animBg="1"/>
      <p:bldP spid="19" grpId="0" animBg="1"/>
      <p:bldP spid="20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/>
      <p:bldP spid="36" grpId="0"/>
      <p:bldP spid="37" grpId="0" animBg="1"/>
      <p:bldP spid="38" grpId="0" animBg="1"/>
      <p:bldP spid="39" grpId="0"/>
      <p:bldP spid="40" grpId="0"/>
      <p:bldP spid="41" grpId="0" animBg="1"/>
      <p:bldP spid="42" grpId="0" animBg="1"/>
      <p:bldP spid="43" grpId="0"/>
      <p:bldP spid="44" grpId="0" animBg="1"/>
      <p:bldP spid="45" grpId="0"/>
      <p:bldP spid="46" grpId="0" animBg="1"/>
      <p:bldP spid="47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2411480" y="4208420"/>
                <a:ext cx="4255448" cy="136650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8800" i="1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kumimoji="1" lang="ja-JP" altLang="en-US" sz="8000" dirty="0" smtClean="0"/>
                  <a:t>＝</a:t>
                </a:r>
                <a14:m>
                  <m:oMath xmlns:m="http://schemas.openxmlformats.org/officeDocument/2006/math">
                    <m:r>
                      <a:rPr lang="pt-BR" altLang="ja-JP" sz="8000" i="1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r>
                  <a:rPr kumimoji="1" lang="ja-JP" altLang="en-US" sz="8000" dirty="0" smtClean="0"/>
                  <a:t>　</a:t>
                </a:r>
                <a:endParaRPr kumimoji="1" lang="ja-JP" altLang="en-US" sz="80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11480" y="4208420"/>
                <a:ext cx="4255448" cy="1366509"/>
              </a:xfrm>
              <a:blipFill>
                <a:blip r:embed="rId3"/>
                <a:stretch>
                  <a:fillRect t="-20444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直方体 2"/>
          <p:cNvSpPr/>
          <p:nvPr/>
        </p:nvSpPr>
        <p:spPr>
          <a:xfrm>
            <a:off x="3035881" y="1607532"/>
            <a:ext cx="3168352" cy="2808312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800" dirty="0" smtClean="0"/>
              <a:t>？</a:t>
            </a:r>
            <a:endParaRPr kumimoji="1" lang="ja-JP" altLang="en-US" sz="13800" dirty="0"/>
          </a:p>
        </p:txBody>
      </p:sp>
      <p:sp>
        <p:nvSpPr>
          <p:cNvPr id="9" name="右矢印 8"/>
          <p:cNvSpPr/>
          <p:nvPr/>
        </p:nvSpPr>
        <p:spPr>
          <a:xfrm>
            <a:off x="1927568" y="3178835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392416" y="135470"/>
                <a:ext cx="2416431" cy="15696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6000" dirty="0" smtClean="0"/>
                  <a:t>入力</a:t>
                </a:r>
                <a14:m>
                  <m:oMath xmlns:m="http://schemas.openxmlformats.org/officeDocument/2006/math">
                    <m:r>
                      <a:rPr lang="pt-BR" altLang="ja-JP" sz="9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ja-JP" altLang="en-US" sz="96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16" y="135470"/>
                <a:ext cx="2416431" cy="1569660"/>
              </a:xfrm>
              <a:prstGeom prst="rect">
                <a:avLst/>
              </a:prstGeom>
              <a:blipFill>
                <a:blip r:embed="rId4"/>
                <a:stretch>
                  <a:fillRect l="-15113" b="-135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523193" y="180258"/>
                <a:ext cx="2446504" cy="14465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6600" dirty="0" smtClean="0"/>
                  <a:t>出</a:t>
                </a:r>
                <a:r>
                  <a:rPr kumimoji="1" lang="ja-JP" altLang="en-US" sz="6600" dirty="0" smtClean="0"/>
                  <a:t>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8800" i="1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kumimoji="1" lang="ja-JP" altLang="en-US" sz="66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193" y="180258"/>
                <a:ext cx="2446504" cy="1446550"/>
              </a:xfrm>
              <a:prstGeom prst="rect">
                <a:avLst/>
              </a:prstGeom>
              <a:blipFill>
                <a:blip r:embed="rId5"/>
                <a:stretch>
                  <a:fillRect l="-16958" t="-2532" b="-206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779601" y="5628485"/>
                <a:ext cx="5989973" cy="108459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6600" i="1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ja-JP" altLang="en-US" sz="6000" dirty="0" smtClean="0"/>
                  <a:t>は</a:t>
                </a:r>
                <a14:m>
                  <m:oMath xmlns:m="http://schemas.openxmlformats.org/officeDocument/2006/math">
                    <m:r>
                      <a:rPr lang="pt-BR" altLang="ja-JP" sz="6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6000" dirty="0" smtClean="0"/>
                  <a:t>に比例する。</a:t>
                </a:r>
                <a:endParaRPr kumimoji="1" lang="ja-JP" altLang="en-US" sz="60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601" y="5628485"/>
                <a:ext cx="5989973" cy="10845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右矢印 18"/>
          <p:cNvSpPr/>
          <p:nvPr/>
        </p:nvSpPr>
        <p:spPr>
          <a:xfrm>
            <a:off x="5844934" y="3025538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3199455" y="2446685"/>
                <a:ext cx="2068964" cy="186204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0" dirty="0" smtClean="0"/>
                  <a:t>×</a:t>
                </a:r>
                <a14:m>
                  <m:oMath xmlns:m="http://schemas.openxmlformats.org/officeDocument/2006/math">
                    <m:r>
                      <a:rPr lang="pt-BR" altLang="ja-JP" sz="115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kumimoji="1" lang="ja-JP" altLang="en-US" sz="80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455" y="2446685"/>
                <a:ext cx="2068964" cy="1862048"/>
              </a:xfrm>
              <a:prstGeom prst="rect">
                <a:avLst/>
              </a:prstGeom>
              <a:blipFill>
                <a:blip r:embed="rId7"/>
                <a:stretch>
                  <a:fillRect l="-25369" b="-179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601905" y="2413406"/>
                <a:ext cx="1348190" cy="1862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ja-JP" sz="115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11500" dirty="0"/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05" y="2413406"/>
                <a:ext cx="1348190" cy="1862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6684309" y="2247811"/>
                <a:ext cx="2170530" cy="1862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ja-JP" sz="11500" i="1">
                          <a:latin typeface="Cambria Math" panose="02040503050406030204" pitchFamily="18" charset="0"/>
                        </a:rPr>
                        <m:t>𝑎𝑥</m:t>
                      </m:r>
                    </m:oMath>
                  </m:oMathPara>
                </a14:m>
                <a:endParaRPr lang="ja-JP" altLang="en-US" sz="11500" dirty="0"/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309" y="2247811"/>
                <a:ext cx="2170530" cy="18620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83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41"/>
    </mc:Choice>
    <mc:Fallback xmlns="">
      <p:transition spd="slow" advTm="37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5" grpId="0" animBg="1"/>
      <p:bldP spid="16" grpId="0" animBg="1"/>
      <p:bldP spid="12" grpId="0" animBg="1"/>
      <p:bldP spid="19" grpId="0" animBg="1"/>
      <p:bldP spid="21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方体 2"/>
          <p:cNvSpPr/>
          <p:nvPr/>
        </p:nvSpPr>
        <p:spPr>
          <a:xfrm>
            <a:off x="3260577" y="268927"/>
            <a:ext cx="2088232" cy="193817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/>
              <a:t>？</a:t>
            </a:r>
            <a:endParaRPr kumimoji="1" lang="ja-JP" altLang="en-US" sz="9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7170" y="188228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０</a:t>
            </a:r>
            <a:endParaRPr kumimoji="1" lang="ja-JP" altLang="en-US" sz="4800" dirty="0"/>
          </a:p>
        </p:txBody>
      </p:sp>
      <p:sp>
        <p:nvSpPr>
          <p:cNvPr id="5" name="右矢印 4"/>
          <p:cNvSpPr/>
          <p:nvPr/>
        </p:nvSpPr>
        <p:spPr>
          <a:xfrm>
            <a:off x="2450169" y="436635"/>
            <a:ext cx="800405" cy="3341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5236102" y="368557"/>
            <a:ext cx="831302" cy="3483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47915" y="127210"/>
            <a:ext cx="561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１</a:t>
            </a:r>
            <a:endParaRPr kumimoji="1" lang="ja-JP" altLang="en-US" sz="4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7170" y="885382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１</a:t>
            </a:r>
            <a:endParaRPr kumimoji="1" lang="ja-JP" altLang="en-US" sz="4800" dirty="0"/>
          </a:p>
        </p:txBody>
      </p:sp>
      <p:sp>
        <p:nvSpPr>
          <p:cNvPr id="9" name="右矢印 8"/>
          <p:cNvSpPr/>
          <p:nvPr/>
        </p:nvSpPr>
        <p:spPr>
          <a:xfrm>
            <a:off x="2450168" y="1116194"/>
            <a:ext cx="800406" cy="2885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5228688" y="976880"/>
            <a:ext cx="838716" cy="337681"/>
          </a:xfrm>
          <a:prstGeom prst="rightArrow">
            <a:avLst>
              <a:gd name="adj1" fmla="val 50000"/>
              <a:gd name="adj2" fmla="val 656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65989" y="730221"/>
            <a:ext cx="895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２</a:t>
            </a:r>
            <a:endParaRPr kumimoji="1" lang="ja-JP" altLang="en-US" sz="4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04593" y="1026557"/>
            <a:ext cx="1350050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/>
              <a:t>＋１</a:t>
            </a:r>
            <a:endParaRPr kumimoji="1" lang="ja-JP" altLang="en-US" sz="5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35655" y="1488253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２</a:t>
            </a:r>
            <a:endParaRPr kumimoji="1" lang="ja-JP" altLang="en-US" sz="4800" dirty="0"/>
          </a:p>
        </p:txBody>
      </p:sp>
      <p:sp>
        <p:nvSpPr>
          <p:cNvPr id="18" name="右矢印 17"/>
          <p:cNvSpPr/>
          <p:nvPr/>
        </p:nvSpPr>
        <p:spPr>
          <a:xfrm>
            <a:off x="2475216" y="1719034"/>
            <a:ext cx="744358" cy="2885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5236102" y="1669856"/>
            <a:ext cx="838716" cy="337681"/>
          </a:xfrm>
          <a:prstGeom prst="rightArrow">
            <a:avLst>
              <a:gd name="adj1" fmla="val 50000"/>
              <a:gd name="adj2" fmla="val 656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73403" y="1423197"/>
            <a:ext cx="895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/>
              <a:t>３</a:t>
            </a:r>
            <a:endParaRPr kumimoji="1" lang="ja-JP" altLang="en-US" sz="4800" dirty="0"/>
          </a:p>
        </p:txBody>
      </p:sp>
      <p:sp>
        <p:nvSpPr>
          <p:cNvPr id="21" name="直方体 20"/>
          <p:cNvSpPr/>
          <p:nvPr/>
        </p:nvSpPr>
        <p:spPr>
          <a:xfrm>
            <a:off x="3268310" y="2473660"/>
            <a:ext cx="2088232" cy="193817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/>
              <a:t>？</a:t>
            </a:r>
            <a:endParaRPr kumimoji="1" lang="ja-JP" altLang="en-US" sz="9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74903" y="2392961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０</a:t>
            </a:r>
            <a:endParaRPr kumimoji="1" lang="ja-JP" altLang="en-US" sz="4800" dirty="0"/>
          </a:p>
        </p:txBody>
      </p:sp>
      <p:sp>
        <p:nvSpPr>
          <p:cNvPr id="23" name="右矢印 22"/>
          <p:cNvSpPr/>
          <p:nvPr/>
        </p:nvSpPr>
        <p:spPr>
          <a:xfrm>
            <a:off x="2457902" y="2641368"/>
            <a:ext cx="800405" cy="3341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>
            <a:off x="5243835" y="2573290"/>
            <a:ext cx="831302" cy="3483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55648" y="2331943"/>
            <a:ext cx="1327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/>
              <a:t>－５</a:t>
            </a:r>
            <a:endParaRPr kumimoji="1" lang="ja-JP" altLang="en-US" sz="4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35655" y="3025962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１</a:t>
            </a:r>
            <a:endParaRPr kumimoji="1" lang="ja-JP" altLang="en-US" sz="4800" dirty="0"/>
          </a:p>
        </p:txBody>
      </p:sp>
      <p:sp>
        <p:nvSpPr>
          <p:cNvPr id="27" name="右矢印 26"/>
          <p:cNvSpPr/>
          <p:nvPr/>
        </p:nvSpPr>
        <p:spPr>
          <a:xfrm>
            <a:off x="2457901" y="3320927"/>
            <a:ext cx="800406" cy="2885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>
            <a:off x="5236421" y="3181613"/>
            <a:ext cx="838716" cy="337681"/>
          </a:xfrm>
          <a:prstGeom prst="rightArrow">
            <a:avLst>
              <a:gd name="adj1" fmla="val 50000"/>
              <a:gd name="adj2" fmla="val 656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73721" y="2934954"/>
            <a:ext cx="1309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－４</a:t>
            </a:r>
            <a:endParaRPr kumimoji="1" lang="ja-JP" altLang="en-US" sz="48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39433" y="3219336"/>
            <a:ext cx="1350050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 smtClean="0"/>
              <a:t>－５</a:t>
            </a:r>
            <a:endParaRPr kumimoji="1" lang="ja-JP" altLang="en-US" sz="6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56867" y="3681001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２</a:t>
            </a:r>
            <a:endParaRPr kumimoji="1" lang="ja-JP" altLang="en-US" sz="4800" dirty="0"/>
          </a:p>
        </p:txBody>
      </p:sp>
      <p:sp>
        <p:nvSpPr>
          <p:cNvPr id="32" name="右矢印 31"/>
          <p:cNvSpPr/>
          <p:nvPr/>
        </p:nvSpPr>
        <p:spPr>
          <a:xfrm>
            <a:off x="2482949" y="3923767"/>
            <a:ext cx="744358" cy="2885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>
            <a:off x="5243835" y="3874589"/>
            <a:ext cx="838716" cy="337681"/>
          </a:xfrm>
          <a:prstGeom prst="rightArrow">
            <a:avLst>
              <a:gd name="adj1" fmla="val 50000"/>
              <a:gd name="adj2" fmla="val 656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181136" y="3627930"/>
            <a:ext cx="1559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－３</a:t>
            </a:r>
            <a:endParaRPr kumimoji="1" lang="ja-JP" altLang="en-US" sz="4800" dirty="0"/>
          </a:p>
        </p:txBody>
      </p:sp>
      <p:sp>
        <p:nvSpPr>
          <p:cNvPr id="35" name="直方体 34"/>
          <p:cNvSpPr/>
          <p:nvPr/>
        </p:nvSpPr>
        <p:spPr>
          <a:xfrm>
            <a:off x="3313175" y="4667438"/>
            <a:ext cx="2088232" cy="193817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/>
              <a:t>？</a:t>
            </a:r>
            <a:endParaRPr kumimoji="1" lang="ja-JP" altLang="en-US" sz="9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819768" y="458673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/>
              <a:t>０</a:t>
            </a:r>
            <a:endParaRPr kumimoji="1" lang="ja-JP" altLang="en-US" sz="4800" dirty="0"/>
          </a:p>
        </p:txBody>
      </p:sp>
      <p:sp>
        <p:nvSpPr>
          <p:cNvPr id="37" name="右矢印 36"/>
          <p:cNvSpPr/>
          <p:nvPr/>
        </p:nvSpPr>
        <p:spPr>
          <a:xfrm>
            <a:off x="2502767" y="4835146"/>
            <a:ext cx="800405" cy="3341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>
            <a:off x="5288700" y="4767068"/>
            <a:ext cx="831302" cy="3483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153657" y="4475305"/>
            <a:ext cx="1223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１０</a:t>
            </a:r>
            <a:endParaRPr kumimoji="1" lang="ja-JP" altLang="en-US" sz="48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819768" y="5283893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/>
              <a:t>１</a:t>
            </a:r>
            <a:endParaRPr kumimoji="1" lang="ja-JP" altLang="en-US" sz="4800" dirty="0"/>
          </a:p>
        </p:txBody>
      </p:sp>
      <p:sp>
        <p:nvSpPr>
          <p:cNvPr id="41" name="右矢印 40"/>
          <p:cNvSpPr/>
          <p:nvPr/>
        </p:nvSpPr>
        <p:spPr>
          <a:xfrm>
            <a:off x="2502766" y="5514705"/>
            <a:ext cx="800406" cy="2885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5288700" y="5465527"/>
            <a:ext cx="838716" cy="337681"/>
          </a:xfrm>
          <a:prstGeom prst="rightArrow">
            <a:avLst>
              <a:gd name="adj1" fmla="val 50000"/>
              <a:gd name="adj2" fmla="val 656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201073" y="5168281"/>
            <a:ext cx="1281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atin typeface="+mj-ea"/>
                <a:ea typeface="+mj-ea"/>
              </a:rPr>
              <a:t>１１</a:t>
            </a:r>
            <a:endParaRPr kumimoji="1" lang="ja-JP" altLang="en-US" sz="4800" dirty="0">
              <a:latin typeface="+mj-ea"/>
              <a:ea typeface="+mj-ea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329395" y="5417736"/>
            <a:ext cx="1579278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ja-JP" altLang="en-US" sz="5400" dirty="0" smtClean="0"/>
              <a:t>＋</a:t>
            </a:r>
            <a:r>
              <a:rPr lang="en-US" altLang="ja-JP" sz="5400" dirty="0" smtClean="0"/>
              <a:t>10</a:t>
            </a:r>
            <a:endParaRPr kumimoji="1" lang="ja-JP" altLang="en-US" sz="5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16096" y="5886733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/>
              <a:t>２</a:t>
            </a:r>
            <a:endParaRPr kumimoji="1" lang="ja-JP" altLang="en-US" sz="4800" dirty="0"/>
          </a:p>
        </p:txBody>
      </p:sp>
      <p:sp>
        <p:nvSpPr>
          <p:cNvPr id="46" name="右矢印 45"/>
          <p:cNvSpPr/>
          <p:nvPr/>
        </p:nvSpPr>
        <p:spPr>
          <a:xfrm>
            <a:off x="2527814" y="6117545"/>
            <a:ext cx="744358" cy="2885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右矢印 46"/>
          <p:cNvSpPr/>
          <p:nvPr/>
        </p:nvSpPr>
        <p:spPr>
          <a:xfrm>
            <a:off x="5288700" y="6110046"/>
            <a:ext cx="838716" cy="337681"/>
          </a:xfrm>
          <a:prstGeom prst="rightArrow">
            <a:avLst>
              <a:gd name="adj1" fmla="val 50000"/>
              <a:gd name="adj2" fmla="val 656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181136" y="5886733"/>
            <a:ext cx="115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１２</a:t>
            </a:r>
            <a:endParaRPr kumimoji="1" lang="ja-JP" alt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8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58"/>
    </mc:Choice>
    <mc:Fallback xmlns="">
      <p:transition spd="slow" advTm="66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  <p:bldP spid="14" grpId="0" animBg="1"/>
      <p:bldP spid="17" grpId="0"/>
      <p:bldP spid="18" grpId="0" animBg="1"/>
      <p:bldP spid="19" grpId="0" animBg="1"/>
      <p:bldP spid="20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/>
      <p:bldP spid="36" grpId="0"/>
      <p:bldP spid="37" grpId="0" animBg="1"/>
      <p:bldP spid="38" grpId="0" animBg="1"/>
      <p:bldP spid="39" grpId="0"/>
      <p:bldP spid="40" grpId="0"/>
      <p:bldP spid="41" grpId="0" animBg="1"/>
      <p:bldP spid="42" grpId="0" animBg="1"/>
      <p:bldP spid="43" grpId="0"/>
      <p:bldP spid="44" grpId="0" animBg="1"/>
      <p:bldP spid="45" grpId="0"/>
      <p:bldP spid="46" grpId="0" animBg="1"/>
      <p:bldP spid="47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方体 3"/>
          <p:cNvSpPr/>
          <p:nvPr/>
        </p:nvSpPr>
        <p:spPr>
          <a:xfrm>
            <a:off x="1918346" y="1888032"/>
            <a:ext cx="3312368" cy="3212976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3900" dirty="0" smtClean="0"/>
              <a:t>？</a:t>
            </a:r>
            <a:endParaRPr kumimoji="1" lang="ja-JP" altLang="en-US" sz="23900" dirty="0"/>
          </a:p>
        </p:txBody>
      </p:sp>
      <p:sp>
        <p:nvSpPr>
          <p:cNvPr id="3" name="直方体 2"/>
          <p:cNvSpPr/>
          <p:nvPr/>
        </p:nvSpPr>
        <p:spPr>
          <a:xfrm>
            <a:off x="4346216" y="1888032"/>
            <a:ext cx="3188754" cy="3212976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3900" dirty="0" smtClean="0"/>
              <a:t>？</a:t>
            </a:r>
            <a:endParaRPr kumimoji="1" lang="ja-JP" altLang="en-US" sz="239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55497" y="1775295"/>
            <a:ext cx="1438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 smtClean="0"/>
              <a:t>×</a:t>
            </a:r>
            <a:endParaRPr kumimoji="1" lang="ja-JP" altLang="en-US" sz="6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1520" y="1844824"/>
            <a:ext cx="2158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/>
              <a:t>＋，－</a:t>
            </a:r>
            <a:endParaRPr kumimoji="1" lang="ja-JP" altLang="en-US" sz="5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6686" y="2439372"/>
            <a:ext cx="710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/>
              <a:t>０</a:t>
            </a:r>
            <a:endParaRPr kumimoji="1" lang="ja-JP" altLang="en-US" sz="6000" dirty="0"/>
          </a:p>
        </p:txBody>
      </p:sp>
      <p:sp>
        <p:nvSpPr>
          <p:cNvPr id="9" name="右矢印 8"/>
          <p:cNvSpPr/>
          <p:nvPr/>
        </p:nvSpPr>
        <p:spPr>
          <a:xfrm>
            <a:off x="1099685" y="2713006"/>
            <a:ext cx="800405" cy="5061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0" name="右矢印 9"/>
          <p:cNvSpPr/>
          <p:nvPr/>
        </p:nvSpPr>
        <p:spPr>
          <a:xfrm>
            <a:off x="7091108" y="2580390"/>
            <a:ext cx="831302" cy="51397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80969" y="2306489"/>
            <a:ext cx="561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/>
              <a:t>３</a:t>
            </a:r>
            <a:endParaRPr kumimoji="1" lang="ja-JP" altLang="en-US" sz="6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9648" y="3151178"/>
            <a:ext cx="710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smtClean="0"/>
              <a:t>１</a:t>
            </a:r>
            <a:endParaRPr kumimoji="1" lang="ja-JP" altLang="en-US" sz="6000" dirty="0"/>
          </a:p>
        </p:txBody>
      </p:sp>
      <p:sp>
        <p:nvSpPr>
          <p:cNvPr id="13" name="右矢印 12"/>
          <p:cNvSpPr/>
          <p:nvPr/>
        </p:nvSpPr>
        <p:spPr>
          <a:xfrm>
            <a:off x="1099684" y="3438821"/>
            <a:ext cx="800406" cy="43692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右矢印 13"/>
          <p:cNvSpPr/>
          <p:nvPr/>
        </p:nvSpPr>
        <p:spPr>
          <a:xfrm>
            <a:off x="7063541" y="3289042"/>
            <a:ext cx="838716" cy="498302"/>
          </a:xfrm>
          <a:prstGeom prst="rightArrow">
            <a:avLst>
              <a:gd name="adj1" fmla="val 50000"/>
              <a:gd name="adj2" fmla="val 656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00842" y="3042383"/>
            <a:ext cx="1169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/>
              <a:t>５</a:t>
            </a:r>
            <a:endParaRPr kumimoji="1" lang="ja-JP" altLang="en-US" sz="6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6686" y="3924560"/>
            <a:ext cx="710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/>
              <a:t>２</a:t>
            </a:r>
            <a:endParaRPr kumimoji="1" lang="ja-JP" altLang="en-US" sz="6000" dirty="0"/>
          </a:p>
        </p:txBody>
      </p:sp>
      <p:sp>
        <p:nvSpPr>
          <p:cNvPr id="18" name="右矢印 17"/>
          <p:cNvSpPr/>
          <p:nvPr/>
        </p:nvSpPr>
        <p:spPr>
          <a:xfrm>
            <a:off x="1124696" y="4213267"/>
            <a:ext cx="744358" cy="43692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9" name="右矢印 18"/>
          <p:cNvSpPr/>
          <p:nvPr/>
        </p:nvSpPr>
        <p:spPr>
          <a:xfrm>
            <a:off x="7070955" y="3982018"/>
            <a:ext cx="838716" cy="498302"/>
          </a:xfrm>
          <a:prstGeom prst="rightArrow">
            <a:avLst>
              <a:gd name="adj1" fmla="val 50000"/>
              <a:gd name="adj2" fmla="val 656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008256" y="3778277"/>
            <a:ext cx="11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/>
              <a:t>７</a:t>
            </a:r>
            <a:endParaRPr kumimoji="1" lang="ja-JP" altLang="en-US" sz="6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8829" y="490431"/>
            <a:ext cx="7989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この</a:t>
            </a:r>
            <a:r>
              <a:rPr kumimoji="1" lang="en-US" altLang="ja-JP" sz="44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2</a:t>
            </a:r>
            <a:r>
              <a:rPr kumimoji="1" lang="ja-JP" altLang="en-US" sz="4400" dirty="0" err="1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つの</a:t>
            </a:r>
            <a:r>
              <a:rPr kumimoji="1" lang="ja-JP" altLang="en-US" sz="44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ボックスをくっつける</a:t>
            </a:r>
            <a:endParaRPr kumimoji="1" lang="ja-JP" altLang="en-US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34994" y="5589240"/>
            <a:ext cx="4397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2</a:t>
            </a:r>
            <a:r>
              <a:rPr kumimoji="1" lang="ja-JP" altLang="en-US" sz="48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倍して</a:t>
            </a:r>
            <a:r>
              <a:rPr kumimoji="1" lang="en-US" altLang="ja-JP" sz="48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3</a:t>
            </a:r>
            <a:r>
              <a:rPr kumimoji="1" lang="ja-JP" altLang="en-US" sz="48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をたす</a:t>
            </a:r>
            <a:endParaRPr kumimoji="1" lang="ja-JP" altLang="en-US" sz="4800" dirty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6227" y="4663335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dirty="0" smtClean="0"/>
              <a:t>10</a:t>
            </a:r>
            <a:endParaRPr kumimoji="1" lang="ja-JP" altLang="en-US" sz="6000" dirty="0"/>
          </a:p>
        </p:txBody>
      </p:sp>
      <p:sp>
        <p:nvSpPr>
          <p:cNvPr id="23" name="右矢印 22"/>
          <p:cNvSpPr/>
          <p:nvPr/>
        </p:nvSpPr>
        <p:spPr>
          <a:xfrm>
            <a:off x="1111376" y="4931263"/>
            <a:ext cx="744358" cy="43692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6" name="右矢印 25"/>
          <p:cNvSpPr/>
          <p:nvPr/>
        </p:nvSpPr>
        <p:spPr>
          <a:xfrm>
            <a:off x="7037201" y="4810202"/>
            <a:ext cx="838716" cy="498302"/>
          </a:xfrm>
          <a:prstGeom prst="rightArrow">
            <a:avLst>
              <a:gd name="adj1" fmla="val 50000"/>
              <a:gd name="adj2" fmla="val 656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974502" y="4606461"/>
            <a:ext cx="11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 smtClean="0"/>
              <a:t>23</a:t>
            </a:r>
            <a:endParaRPr kumimoji="1" lang="ja-JP" altLang="en-US" sz="6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40860" y="2878120"/>
            <a:ext cx="1912703" cy="206210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8000" dirty="0" smtClean="0"/>
              <a:t>×</a:t>
            </a:r>
            <a:r>
              <a:rPr kumimoji="1" lang="ja-JP" altLang="en-US" sz="8000" dirty="0" smtClean="0"/>
              <a:t>２</a:t>
            </a:r>
            <a:endParaRPr kumimoji="1" lang="en-US" altLang="ja-JP" sz="8000" dirty="0" smtClean="0"/>
          </a:p>
          <a:p>
            <a:endParaRPr kumimoji="1" lang="ja-JP" altLang="en-US" sz="4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539192" y="2892343"/>
            <a:ext cx="1912703" cy="2062103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ja-JP" altLang="en-US" sz="8000" dirty="0" smtClean="0"/>
              <a:t>＋３</a:t>
            </a:r>
            <a:endParaRPr kumimoji="1" lang="en-US" altLang="ja-JP" sz="8000" dirty="0" smtClean="0"/>
          </a:p>
          <a:p>
            <a:endParaRPr kumimoji="1" lang="ja-JP" alt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1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41"/>
    </mc:Choice>
    <mc:Fallback xmlns="">
      <p:transition spd="slow" advTm="37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/>
      <p:bldP spid="6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 animBg="1"/>
      <p:bldP spid="26" grpId="0" animBg="1"/>
      <p:bldP spid="27" grpId="0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|0.8|0.7|1.6|0.7|0.7|0.8|3.1|4.6|1.4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|0.8|0.7|1.6|0.7|0.7|0.8|3.1|4.6|1.4|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|0.8|0.7|1.6|0.7|0.7|0.8|3.1|4.6|1.4|4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|0.8|0.7|1.6|0.7|0.7|0.8|3.1|4.6|1.4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|0.8|0.7|1.6|0.7|0.7|0.8|3.1|4.6|1.4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|0.8|0.7|1.6|0.7|0.7|0.8|3.1|4.6|1.4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|0.8|0.7|1.6|0.7|0.7|0.8|3.1|4.6|1.4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9|0.8|1.2|1.7|0.7|0.8|0.8|2.7|0.8|0.9|0.9|4.2|4.2|0.7|0.8|0.8|1.6|0.7|0.8|0.8|2.6|0.8|0.9|1|4.5|3.3|0.8|1|1.1|2.2|0.8|0.9|0.9|2|0.9|0.9|1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|0.8|0.7|1.6|0.7|0.7|0.8|3.1|4.6|1.4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9|0.8|1.2|1.7|0.7|0.8|0.8|2.7|0.8|0.9|0.9|4.2|4.2|0.7|0.8|0.8|1.6|0.7|0.8|0.8|2.6|0.8|0.9|1|4.5|3.3|0.8|1|1.1|2.2|0.8|0.9|0.9|2|0.9|0.9|1|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|0.8|0.7|1.6|0.7|0.7|0.8|3.1|4.6|1.4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|0.8|0.7|1.6|0.7|0.7|0.8|3.1|4.6|1.4|4.8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4904</TotalTime>
  <Words>198</Words>
  <Application>Microsoft Office PowerPoint</Application>
  <PresentationFormat>画面に合わせる (4:3)</PresentationFormat>
  <Paragraphs>144</Paragraphs>
  <Slides>15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ＤＨＰ特太ゴシック体</vt:lpstr>
      <vt:lpstr>ＭＳ Ｐゴシック</vt:lpstr>
      <vt:lpstr>Arial</vt:lpstr>
      <vt:lpstr>Calibri</vt:lpstr>
      <vt:lpstr>Cambria Math</vt:lpstr>
      <vt:lpstr>Wingdings</vt:lpstr>
      <vt:lpstr>Office ​​テーマ</vt:lpstr>
      <vt:lpstr>３章　一次関数 一次関数</vt:lpstr>
      <vt:lpstr>ブラックボックスを作ろう!</vt:lpstr>
      <vt:lpstr>ブラックボックス</vt:lpstr>
      <vt:lpstr>ブラックボックス</vt:lpstr>
      <vt:lpstr>ブラックボックス</vt:lpstr>
      <vt:lpstr>PowerPoint プレゼンテーション</vt:lpstr>
      <vt:lpstr>y＝ax　</vt:lpstr>
      <vt:lpstr>PowerPoint プレゼンテーション</vt:lpstr>
      <vt:lpstr>PowerPoint プレゼンテーション</vt:lpstr>
      <vt:lpstr>ｙ＝ａｘ＋ｂ　</vt:lpstr>
      <vt:lpstr>問題作り</vt:lpstr>
      <vt:lpstr>PowerPoint プレゼンテーション</vt:lpstr>
      <vt:lpstr>PowerPoint プレゼンテーション</vt:lpstr>
      <vt:lpstr>ブラックボックスをつくろう</vt:lpstr>
      <vt:lpstr>板書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一次関数</dc:title>
  <dc:creator>teacher</dc:creator>
  <cp:lastModifiedBy>teacher</cp:lastModifiedBy>
  <cp:revision>143</cp:revision>
  <cp:lastPrinted>2018-06-20T02:42:44Z</cp:lastPrinted>
  <dcterms:created xsi:type="dcterms:W3CDTF">2013-07-01T05:47:01Z</dcterms:created>
  <dcterms:modified xsi:type="dcterms:W3CDTF">2018-06-22T09:37:22Z</dcterms:modified>
</cp:coreProperties>
</file>