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2" r:id="rId3"/>
    <p:sldId id="273" r:id="rId4"/>
    <p:sldId id="275" r:id="rId5"/>
    <p:sldId id="274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6260D-DEDF-43F9-8F25-5A80E5620900}" type="datetimeFigureOut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18A04-A1E4-455D-9208-E9CFE4F2D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83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153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153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1784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95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8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31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30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925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713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85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854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5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72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485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61F1B-8814-44E2-B05A-027A1AEB1245}" type="datetimeFigureOut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48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8856984" cy="64807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３　一次関数のグラフ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傾き～書き方まで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504" y="1052736"/>
            <a:ext cx="8928992" cy="5616624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r>
              <a:rPr kumimoji="1" lang="ja-JP" altLang="en-US" sz="3900" dirty="0" smtClean="0">
                <a:solidFill>
                  <a:schemeClr val="tx1"/>
                </a:solidFill>
              </a:rPr>
              <a:t>本時の流れ</a:t>
            </a:r>
            <a:endParaRPr kumimoji="1" lang="en-US" altLang="ja-JP" sz="3900" dirty="0" smtClean="0">
              <a:solidFill>
                <a:schemeClr val="tx1"/>
              </a:solidFill>
            </a:endParaRPr>
          </a:p>
          <a:p>
            <a:r>
              <a:rPr lang="ja-JP" altLang="en-US" sz="3900" dirty="0" smtClean="0">
                <a:solidFill>
                  <a:schemeClr val="tx1"/>
                </a:solidFill>
              </a:rPr>
              <a:t>ねらい</a:t>
            </a:r>
            <a:r>
              <a:rPr kumimoji="1" lang="ja-JP" altLang="en-US" sz="3900" dirty="0" smtClean="0">
                <a:solidFill>
                  <a:schemeClr val="tx1"/>
                </a:solidFill>
              </a:rPr>
              <a:t>「一次関数のグラフの性質を理解する」</a:t>
            </a:r>
            <a:endParaRPr kumimoji="1" lang="en-US" altLang="ja-JP" sz="3900" dirty="0" smtClean="0">
              <a:solidFill>
                <a:schemeClr val="tx1"/>
              </a:solidFill>
            </a:endParaRPr>
          </a:p>
          <a:p>
            <a:pPr algn="l"/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000" dirty="0" smtClean="0">
                <a:solidFill>
                  <a:schemeClr val="tx1"/>
                </a:solidFill>
              </a:rPr>
              <a:t>・　課題</a:t>
            </a:r>
            <a:r>
              <a:rPr lang="ja-JP" altLang="en-US" sz="4000" dirty="0">
                <a:solidFill>
                  <a:schemeClr val="tx1"/>
                </a:solidFill>
              </a:rPr>
              <a:t>の</a:t>
            </a:r>
            <a:r>
              <a:rPr lang="ja-JP" altLang="en-US" sz="4000" dirty="0" smtClean="0">
                <a:solidFill>
                  <a:schemeClr val="tx1"/>
                </a:solidFill>
              </a:rPr>
              <a:t>提示</a:t>
            </a:r>
            <a:endParaRPr lang="en-US" altLang="ja-JP" sz="40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000" dirty="0" smtClean="0">
                <a:solidFill>
                  <a:schemeClr val="tx1"/>
                </a:solidFill>
              </a:rPr>
              <a:t>・　課題</a:t>
            </a:r>
            <a:r>
              <a:rPr lang="ja-JP" altLang="en-US" sz="4000" dirty="0">
                <a:solidFill>
                  <a:schemeClr val="tx1"/>
                </a:solidFill>
              </a:rPr>
              <a:t>の</a:t>
            </a:r>
            <a:r>
              <a:rPr lang="ja-JP" altLang="en-US" sz="4000" dirty="0" smtClean="0">
                <a:solidFill>
                  <a:schemeClr val="tx1"/>
                </a:solidFill>
              </a:rPr>
              <a:t>解決</a:t>
            </a:r>
            <a:endParaRPr lang="en-US" altLang="ja-JP" sz="40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000" dirty="0" smtClean="0">
                <a:solidFill>
                  <a:schemeClr val="tx1"/>
                </a:solidFill>
              </a:rPr>
              <a:t>・　</a:t>
            </a:r>
            <a:r>
              <a:rPr lang="ja-JP" altLang="en-US" sz="4000" dirty="0" smtClean="0">
                <a:solidFill>
                  <a:schemeClr val="tx1"/>
                </a:solidFill>
              </a:rPr>
              <a:t>傾きの意味を確認する。</a:t>
            </a:r>
            <a:endParaRPr lang="en-US" altLang="ja-JP" sz="40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000" dirty="0" smtClean="0">
                <a:solidFill>
                  <a:schemeClr val="tx1"/>
                </a:solidFill>
              </a:rPr>
              <a:t>・　解決した課題をまとめ、一般化する</a:t>
            </a:r>
            <a:r>
              <a:rPr lang="ja-JP" altLang="en-US" sz="4000" dirty="0" smtClean="0">
                <a:solidFill>
                  <a:schemeClr val="tx1"/>
                </a:solidFill>
              </a:rPr>
              <a:t>。</a:t>
            </a:r>
            <a:endParaRPr lang="en-US" altLang="ja-JP" sz="40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000" dirty="0" smtClean="0">
                <a:solidFill>
                  <a:schemeClr val="tx1"/>
                </a:solidFill>
              </a:rPr>
              <a:t>・　一次関数のグラフの書き方を知る。</a:t>
            </a:r>
            <a:endParaRPr lang="en-US" altLang="ja-JP" sz="40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000" dirty="0" smtClean="0">
                <a:solidFill>
                  <a:schemeClr val="tx1"/>
                </a:solidFill>
              </a:rPr>
              <a:t>・</a:t>
            </a:r>
            <a:r>
              <a:rPr lang="ja-JP" altLang="en-US" sz="4000" dirty="0" smtClean="0">
                <a:solidFill>
                  <a:schemeClr val="tx1"/>
                </a:solidFill>
              </a:rPr>
              <a:t>　本時</a:t>
            </a:r>
            <a:r>
              <a:rPr lang="ja-JP" altLang="en-US" sz="4000" dirty="0">
                <a:solidFill>
                  <a:schemeClr val="tx1"/>
                </a:solidFill>
              </a:rPr>
              <a:t>のまとめと次時の予告を</a:t>
            </a:r>
            <a:r>
              <a:rPr lang="ja-JP" altLang="en-US" sz="4000" dirty="0" smtClean="0">
                <a:solidFill>
                  <a:schemeClr val="tx1"/>
                </a:solidFill>
              </a:rPr>
              <a:t>する</a:t>
            </a:r>
            <a:endParaRPr lang="en-US" altLang="ja-JP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75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3889304" y="811567"/>
            <a:ext cx="4919946" cy="5740131"/>
            <a:chOff x="4211960" y="885793"/>
            <a:chExt cx="4919946" cy="574013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4211960" y="1422421"/>
              <a:ext cx="4648814" cy="5203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" name="直線コネクタ 4"/>
            <p:cNvCxnSpPr/>
            <p:nvPr/>
          </p:nvCxnSpPr>
          <p:spPr>
            <a:xfrm>
              <a:off x="4307180" y="4347394"/>
              <a:ext cx="4504798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6536367" y="1532124"/>
              <a:ext cx="0" cy="49932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6329419" y="885793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8706790" y="4029629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129653" y="433001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7927792" y="4352794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572000" y="4337034"/>
              <a:ext cx="7264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168631" y="2528498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824106" y="5661248"/>
              <a:ext cx="6928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―5</a:t>
              </a:r>
              <a:endParaRPr kumimoji="1" lang="ja-JP" altLang="en-US" sz="2800" dirty="0"/>
            </a:p>
          </p:txBody>
        </p:sp>
      </p:grpSp>
      <p:sp>
        <p:nvSpPr>
          <p:cNvPr id="14" name="正方形/長方形 13"/>
          <p:cNvSpPr/>
          <p:nvPr/>
        </p:nvSpPr>
        <p:spPr>
          <a:xfrm>
            <a:off x="160426" y="163521"/>
            <a:ext cx="67826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問</a:t>
            </a:r>
            <a:r>
              <a:rPr lang="en-US" altLang="ja-JP" sz="2800" dirty="0"/>
              <a:t>2</a:t>
            </a:r>
            <a:r>
              <a:rPr lang="ja-JP" altLang="en-US" sz="2800" dirty="0" smtClean="0"/>
              <a:t>　次の一次関数のグラフをかきなさい。</a:t>
            </a:r>
            <a:endParaRPr lang="en-US" altLang="ja-JP" sz="2800" dirty="0"/>
          </a:p>
        </p:txBody>
      </p:sp>
      <p:cxnSp>
        <p:nvCxnSpPr>
          <p:cNvPr id="4" name="直線コネクタ 3"/>
          <p:cNvCxnSpPr/>
          <p:nvPr/>
        </p:nvCxnSpPr>
        <p:spPr>
          <a:xfrm flipH="1">
            <a:off x="4798755" y="1420877"/>
            <a:ext cx="2519106" cy="503024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H="1">
            <a:off x="5126382" y="1453336"/>
            <a:ext cx="2478754" cy="499322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7529848" y="1088566"/>
            <a:ext cx="8114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/>
              <a:t>ｙ＝２ｘ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8189609" y="1753523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/>
              <a:t>ｙ</a:t>
            </a:r>
            <a:r>
              <a:rPr lang="ja-JP" altLang="en-US" b="1" dirty="0" smtClean="0"/>
              <a:t>＝ｘ</a:t>
            </a:r>
            <a:endParaRPr lang="ja-JP" altLang="en-US" b="1" dirty="0"/>
          </a:p>
        </p:txBody>
      </p:sp>
      <p:sp>
        <p:nvSpPr>
          <p:cNvPr id="30" name="正方形/長方形 29"/>
          <p:cNvSpPr/>
          <p:nvPr/>
        </p:nvSpPr>
        <p:spPr>
          <a:xfrm>
            <a:off x="160426" y="1025165"/>
            <a:ext cx="339738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arenBoth"/>
            </a:pPr>
            <a:r>
              <a:rPr lang="ja-JP" altLang="en-US" sz="3200" dirty="0" smtClean="0"/>
              <a:t>　ｙ＝ｘ＋２</a:t>
            </a:r>
            <a:endParaRPr lang="en-US" altLang="ja-JP" sz="3200" dirty="0" smtClean="0"/>
          </a:p>
          <a:p>
            <a:pPr marL="514350" indent="-514350">
              <a:buAutoNum type="arabicParenBoth"/>
            </a:pPr>
            <a:endParaRPr lang="en-US" altLang="ja-JP" sz="3200" dirty="0" smtClean="0"/>
          </a:p>
          <a:p>
            <a:pPr marL="514350" indent="-514350">
              <a:buAutoNum type="arabicParenBoth"/>
            </a:pPr>
            <a:r>
              <a:rPr lang="ja-JP" altLang="en-US" sz="3200" dirty="0" smtClean="0"/>
              <a:t>　ｙ＝２ｘ＋２</a:t>
            </a:r>
            <a:endParaRPr lang="en-US" altLang="ja-JP" sz="3200" dirty="0" smtClean="0"/>
          </a:p>
          <a:p>
            <a:pPr marL="514350" indent="-514350">
              <a:buAutoNum type="arabicParenBoth"/>
            </a:pPr>
            <a:endParaRPr lang="en-US" altLang="ja-JP" sz="3200" dirty="0" smtClean="0"/>
          </a:p>
          <a:p>
            <a:pPr marL="514350" indent="-514350">
              <a:buFontTx/>
              <a:buAutoNum type="arabicParenBoth"/>
            </a:pPr>
            <a:r>
              <a:rPr lang="ja-JP" altLang="en-US" sz="3200" dirty="0" smtClean="0"/>
              <a:t>　</a:t>
            </a:r>
            <a:r>
              <a:rPr lang="ja-JP" altLang="en-US" sz="3200" dirty="0"/>
              <a:t>ｙ</a:t>
            </a:r>
            <a:r>
              <a:rPr lang="ja-JP" altLang="en-US" sz="3200" dirty="0" smtClean="0"/>
              <a:t>＝３ｘ＋２</a:t>
            </a:r>
            <a:endParaRPr lang="en-US" altLang="ja-JP" sz="3200" dirty="0"/>
          </a:p>
        </p:txBody>
      </p:sp>
      <p:cxnSp>
        <p:nvCxnSpPr>
          <p:cNvPr id="31" name="直線コネクタ 30"/>
          <p:cNvCxnSpPr/>
          <p:nvPr/>
        </p:nvCxnSpPr>
        <p:spPr>
          <a:xfrm flipH="1">
            <a:off x="3984524" y="2122855"/>
            <a:ext cx="4399610" cy="4323701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3984524" y="1430081"/>
            <a:ext cx="4399610" cy="441855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flipH="1">
            <a:off x="5501450" y="1430081"/>
            <a:ext cx="1652954" cy="496930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2" name="正方形/長方形 1031"/>
          <p:cNvSpPr/>
          <p:nvPr/>
        </p:nvSpPr>
        <p:spPr>
          <a:xfrm>
            <a:off x="3626251" y="5903361"/>
            <a:ext cx="5261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(1)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4398865" y="6274935"/>
            <a:ext cx="5261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(2)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4940571" y="6293752"/>
            <a:ext cx="5261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(3)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6718407" y="1038022"/>
            <a:ext cx="8114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/>
              <a:t>ｙ</a:t>
            </a:r>
            <a:r>
              <a:rPr lang="ja-JP" altLang="en-US" b="1" dirty="0" smtClean="0"/>
              <a:t>＝３ｘ</a:t>
            </a:r>
            <a:endParaRPr lang="ja-JP" altLang="en-US" b="1" dirty="0"/>
          </a:p>
        </p:txBody>
      </p:sp>
      <p:cxnSp>
        <p:nvCxnSpPr>
          <p:cNvPr id="52" name="直線コネクタ 51"/>
          <p:cNvCxnSpPr/>
          <p:nvPr/>
        </p:nvCxnSpPr>
        <p:spPr>
          <a:xfrm flipH="1">
            <a:off x="5260558" y="1413734"/>
            <a:ext cx="1682494" cy="49823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104944" y="3796114"/>
            <a:ext cx="3068469" cy="95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ａ</a:t>
            </a:r>
            <a:r>
              <a:rPr kumimoji="1" lang="ja-JP" altLang="en-US" sz="2800" dirty="0" smtClean="0"/>
              <a:t>の部分は直線の</a:t>
            </a:r>
            <a:endParaRPr kumimoji="1" lang="en-US" altLang="ja-JP" sz="2800" dirty="0" smtClean="0"/>
          </a:p>
          <a:p>
            <a:r>
              <a:rPr kumimoji="1" lang="ja-JP" altLang="en-US" sz="2800" dirty="0" smtClean="0">
                <a:solidFill>
                  <a:srgbClr val="00B050"/>
                </a:solidFill>
              </a:rPr>
              <a:t>傾きぐあい</a:t>
            </a:r>
            <a:r>
              <a:rPr kumimoji="1" lang="ja-JP" altLang="en-US" sz="2800" dirty="0" smtClean="0"/>
              <a:t>を示す。</a:t>
            </a:r>
            <a:endParaRPr kumimoji="1" lang="ja-JP" altLang="en-US" sz="28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04944" y="5093423"/>
            <a:ext cx="38074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この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ａ</a:t>
            </a:r>
            <a:r>
              <a:rPr kumimoji="1" lang="ja-JP" altLang="en-US" sz="2800" dirty="0" smtClean="0"/>
              <a:t>を、直線ｙ＝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ａ</a:t>
            </a:r>
            <a:r>
              <a:rPr kumimoji="1" lang="ja-JP" altLang="en-US" sz="2800" dirty="0" smtClean="0"/>
              <a:t>ｘ＋</a:t>
            </a:r>
            <a:r>
              <a:rPr kumimoji="1" lang="ja-JP" altLang="en-US" sz="2800" dirty="0" err="1" smtClean="0"/>
              <a:t>ｂ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の</a:t>
            </a:r>
            <a:r>
              <a:rPr lang="ja-JP" altLang="en-US" sz="4400" dirty="0" smtClean="0">
                <a:solidFill>
                  <a:srgbClr val="FF0000"/>
                </a:solidFill>
              </a:rPr>
              <a:t>傾き</a:t>
            </a:r>
            <a:r>
              <a:rPr lang="ja-JP" altLang="en-US" sz="2800" dirty="0" smtClean="0"/>
              <a:t>という。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93446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2" grpId="0"/>
      <p:bldP spid="43" grpId="0"/>
      <p:bldP spid="44" grpId="0"/>
      <p:bldP spid="54" grpId="0" animBg="1"/>
      <p:bldP spid="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197919" y="637038"/>
            <a:ext cx="4919946" cy="5740131"/>
            <a:chOff x="4211960" y="885793"/>
            <a:chExt cx="4919946" cy="574013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4211960" y="1422421"/>
              <a:ext cx="4648814" cy="5203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" name="直線コネクタ 4"/>
            <p:cNvCxnSpPr/>
            <p:nvPr/>
          </p:nvCxnSpPr>
          <p:spPr>
            <a:xfrm>
              <a:off x="4307180" y="4347394"/>
              <a:ext cx="4504798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6536367" y="1532124"/>
              <a:ext cx="0" cy="49932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6329419" y="885793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8706790" y="4029629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129653" y="433001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7927792" y="4352794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572000" y="4337034"/>
              <a:ext cx="7264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168631" y="2528498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824106" y="5661248"/>
              <a:ext cx="6928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―5</a:t>
              </a:r>
              <a:endParaRPr kumimoji="1" lang="ja-JP" altLang="en-US" sz="2800" dirty="0"/>
            </a:p>
          </p:txBody>
        </p:sp>
      </p:grpSp>
      <p:sp>
        <p:nvSpPr>
          <p:cNvPr id="30" name="正方形/長方形 29"/>
          <p:cNvSpPr/>
          <p:nvPr/>
        </p:nvSpPr>
        <p:spPr>
          <a:xfrm>
            <a:off x="165893" y="332656"/>
            <a:ext cx="37234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/>
              <a:t>ｙ＝</a:t>
            </a:r>
            <a:r>
              <a:rPr lang="ja-JP" altLang="en-US" sz="3200" dirty="0" smtClean="0">
                <a:solidFill>
                  <a:srgbClr val="FF0000"/>
                </a:solidFill>
              </a:rPr>
              <a:t>３</a:t>
            </a:r>
            <a:r>
              <a:rPr lang="ja-JP" altLang="en-US" sz="3200" dirty="0" smtClean="0"/>
              <a:t>ｘ＋２の傾き</a:t>
            </a:r>
            <a:r>
              <a:rPr lang="ja-JP" altLang="en-US" sz="3200" dirty="0" smtClean="0">
                <a:solidFill>
                  <a:srgbClr val="FF0000"/>
                </a:solidFill>
              </a:rPr>
              <a:t>３</a:t>
            </a:r>
            <a:endParaRPr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7027022" y="863493"/>
            <a:ext cx="1202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/>
              <a:t>ｙ</a:t>
            </a:r>
            <a:r>
              <a:rPr lang="ja-JP" altLang="en-US" b="1" dirty="0" smtClean="0"/>
              <a:t>＝３ｘ＋２</a:t>
            </a:r>
            <a:endParaRPr lang="ja-JP" altLang="en-US" b="1" dirty="0"/>
          </a:p>
        </p:txBody>
      </p:sp>
      <p:cxnSp>
        <p:nvCxnSpPr>
          <p:cNvPr id="52" name="直線コネクタ 51"/>
          <p:cNvCxnSpPr/>
          <p:nvPr/>
        </p:nvCxnSpPr>
        <p:spPr>
          <a:xfrm flipH="1">
            <a:off x="5569173" y="1239205"/>
            <a:ext cx="1682494" cy="49823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104944" y="1222688"/>
            <a:ext cx="376898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右</a:t>
            </a:r>
            <a:r>
              <a:rPr kumimoji="1" lang="ja-JP" altLang="en-US" sz="2800" dirty="0" smtClean="0"/>
              <a:t>に</a:t>
            </a:r>
            <a:r>
              <a:rPr lang="ja-JP" altLang="en-US" sz="2800" dirty="0" smtClean="0">
                <a:solidFill>
                  <a:srgbClr val="FF0000"/>
                </a:solidFill>
              </a:rPr>
              <a:t>１</a:t>
            </a:r>
            <a:r>
              <a:rPr lang="ja-JP" altLang="en-US" sz="2800" dirty="0" smtClean="0"/>
              <a:t>進むと上に</a:t>
            </a:r>
            <a:r>
              <a:rPr lang="ja-JP" altLang="en-US" sz="2800" dirty="0" smtClean="0">
                <a:solidFill>
                  <a:srgbClr val="FF0000"/>
                </a:solidFill>
              </a:rPr>
              <a:t>３</a:t>
            </a:r>
            <a:r>
              <a:rPr lang="ja-JP" altLang="en-US" sz="2800" dirty="0" smtClean="0"/>
              <a:t>進む</a:t>
            </a:r>
            <a:endParaRPr lang="en-US" altLang="ja-JP" sz="2800" dirty="0" smtClean="0"/>
          </a:p>
          <a:p>
            <a:r>
              <a:rPr kumimoji="1" lang="ja-JP" altLang="en-US" sz="2800" dirty="0" err="1" smtClean="0"/>
              <a:t>ｘ</a:t>
            </a:r>
            <a:r>
              <a:rPr kumimoji="1" lang="ja-JP" altLang="en-US" sz="2800" dirty="0" smtClean="0"/>
              <a:t>の増加量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１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r>
              <a:rPr lang="ja-JP" altLang="en-US" sz="2800" dirty="0" err="1"/>
              <a:t>ｙ</a:t>
            </a:r>
            <a:r>
              <a:rPr lang="ja-JP" altLang="en-US" sz="2800" dirty="0"/>
              <a:t>の</a:t>
            </a:r>
            <a:r>
              <a:rPr lang="ja-JP" altLang="en-US" sz="2800" dirty="0" smtClean="0"/>
              <a:t>増加量</a:t>
            </a:r>
            <a:r>
              <a:rPr lang="ja-JP" altLang="en-US" sz="2800" dirty="0" smtClean="0">
                <a:solidFill>
                  <a:srgbClr val="FF0000"/>
                </a:solidFill>
              </a:rPr>
              <a:t>３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r>
              <a:rPr kumimoji="1" lang="ja-JP" altLang="en-US" sz="2800" dirty="0"/>
              <a:t>直線</a:t>
            </a:r>
            <a:r>
              <a:rPr kumimoji="1" lang="ja-JP" altLang="en-US" sz="2800" dirty="0" smtClean="0"/>
              <a:t>は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右上がり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cxnSp>
        <p:nvCxnSpPr>
          <p:cNvPr id="32" name="直線矢印コネクタ 31"/>
          <p:cNvCxnSpPr/>
          <p:nvPr/>
        </p:nvCxnSpPr>
        <p:spPr>
          <a:xfrm flipV="1">
            <a:off x="6468557" y="3470496"/>
            <a:ext cx="405901" cy="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V="1">
            <a:off x="6850972" y="2565119"/>
            <a:ext cx="0" cy="90537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/>
          <p:cNvSpPr/>
          <p:nvPr/>
        </p:nvSpPr>
        <p:spPr>
          <a:xfrm>
            <a:off x="6468557" y="3450994"/>
            <a:ext cx="429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１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6812059" y="2802963"/>
            <a:ext cx="429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３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0" y="3134921"/>
            <a:ext cx="42493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/>
              <a:t>ｙ＝</a:t>
            </a:r>
            <a:r>
              <a:rPr lang="ja-JP" altLang="en-US" sz="3200" dirty="0" smtClean="0">
                <a:solidFill>
                  <a:srgbClr val="FF0000"/>
                </a:solidFill>
              </a:rPr>
              <a:t>－２</a:t>
            </a:r>
            <a:r>
              <a:rPr lang="ja-JP" altLang="en-US" sz="3200" dirty="0" smtClean="0"/>
              <a:t>ｘ＋１の傾き</a:t>
            </a:r>
            <a:r>
              <a:rPr lang="ja-JP" altLang="en-US" sz="3200" dirty="0">
                <a:solidFill>
                  <a:srgbClr val="FF0000"/>
                </a:solidFill>
              </a:rPr>
              <a:t>－２</a:t>
            </a:r>
            <a:endParaRPr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1662" y="4024953"/>
            <a:ext cx="412805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右</a:t>
            </a:r>
            <a:r>
              <a:rPr kumimoji="1" lang="ja-JP" altLang="en-US" sz="2800" dirty="0" smtClean="0"/>
              <a:t>に</a:t>
            </a:r>
            <a:r>
              <a:rPr lang="ja-JP" altLang="en-US" sz="2800" dirty="0" smtClean="0">
                <a:solidFill>
                  <a:srgbClr val="FF0000"/>
                </a:solidFill>
              </a:rPr>
              <a:t>１</a:t>
            </a:r>
            <a:r>
              <a:rPr lang="ja-JP" altLang="en-US" sz="2800" dirty="0" smtClean="0"/>
              <a:t>進むと上に</a:t>
            </a:r>
            <a:r>
              <a:rPr lang="ja-JP" altLang="en-US" sz="2800" dirty="0" smtClean="0">
                <a:solidFill>
                  <a:srgbClr val="FF0000"/>
                </a:solidFill>
              </a:rPr>
              <a:t>－２</a:t>
            </a:r>
            <a:r>
              <a:rPr lang="ja-JP" altLang="en-US" sz="2800" dirty="0" smtClean="0"/>
              <a:t>進む</a:t>
            </a:r>
            <a:endParaRPr lang="en-US" altLang="ja-JP" sz="28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　　　　　　　（下に</a:t>
            </a:r>
            <a:r>
              <a:rPr lang="ja-JP" altLang="en-US" sz="2800" dirty="0" smtClean="0">
                <a:solidFill>
                  <a:srgbClr val="FF0000"/>
                </a:solidFill>
              </a:rPr>
              <a:t>２</a:t>
            </a:r>
            <a:r>
              <a:rPr lang="ja-JP" altLang="en-US" sz="2800" dirty="0" smtClean="0"/>
              <a:t>）</a:t>
            </a:r>
            <a:endParaRPr lang="en-US" altLang="ja-JP" sz="2800" dirty="0" smtClean="0"/>
          </a:p>
          <a:p>
            <a:r>
              <a:rPr kumimoji="1" lang="ja-JP" altLang="en-US" sz="2800" dirty="0" err="1" smtClean="0"/>
              <a:t>ｘ</a:t>
            </a:r>
            <a:r>
              <a:rPr kumimoji="1" lang="ja-JP" altLang="en-US" sz="2800" dirty="0" smtClean="0"/>
              <a:t>の増加量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１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r>
              <a:rPr lang="ja-JP" altLang="en-US" sz="2800" dirty="0" err="1"/>
              <a:t>ｙ</a:t>
            </a:r>
            <a:r>
              <a:rPr lang="ja-JP" altLang="en-US" sz="2800" dirty="0"/>
              <a:t>の</a:t>
            </a:r>
            <a:r>
              <a:rPr lang="ja-JP" altLang="en-US" sz="2800" dirty="0" smtClean="0"/>
              <a:t>増加量</a:t>
            </a:r>
            <a:r>
              <a:rPr lang="ja-JP" altLang="en-US" sz="2800" dirty="0" smtClean="0">
                <a:solidFill>
                  <a:srgbClr val="FF0000"/>
                </a:solidFill>
              </a:rPr>
              <a:t>－２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r>
              <a:rPr kumimoji="1" lang="ja-JP" altLang="en-US" sz="2800" dirty="0"/>
              <a:t>直線</a:t>
            </a:r>
            <a:r>
              <a:rPr kumimoji="1" lang="ja-JP" altLang="en-US" sz="2800" dirty="0" smtClean="0"/>
              <a:t>は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右下がり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cxnSp>
        <p:nvCxnSpPr>
          <p:cNvPr id="42" name="直線コネクタ 41"/>
          <p:cNvCxnSpPr/>
          <p:nvPr/>
        </p:nvCxnSpPr>
        <p:spPr>
          <a:xfrm>
            <a:off x="5284440" y="1239205"/>
            <a:ext cx="2455912" cy="503738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>
            <a:off x="5569173" y="1896887"/>
            <a:ext cx="362493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>
            <a:off x="5882248" y="1891419"/>
            <a:ext cx="0" cy="58247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正方形/長方形 47"/>
          <p:cNvSpPr/>
          <p:nvPr/>
        </p:nvSpPr>
        <p:spPr>
          <a:xfrm>
            <a:off x="5551221" y="1407468"/>
            <a:ext cx="429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１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5784500" y="1891419"/>
            <a:ext cx="788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－２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4657599" y="848961"/>
            <a:ext cx="1435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/>
              <a:t>ｙ</a:t>
            </a:r>
            <a:r>
              <a:rPr lang="ja-JP" altLang="en-US" b="1" dirty="0" smtClean="0"/>
              <a:t>＝－２ｘ＋１</a:t>
            </a:r>
            <a:endParaRPr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133695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5" grpId="0"/>
      <p:bldP spid="55" grpId="0" build="p"/>
      <p:bldP spid="34" grpId="0"/>
      <p:bldP spid="37" grpId="0"/>
      <p:bldP spid="40" grpId="0"/>
      <p:bldP spid="41" grpId="0" build="p"/>
      <p:bldP spid="48" grpId="0"/>
      <p:bldP spid="49" grpId="0"/>
      <p:bldP spid="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574888" y="2781131"/>
            <a:ext cx="4176464" cy="3268570"/>
            <a:chOff x="301494" y="1644212"/>
            <a:chExt cx="5070808" cy="4628702"/>
          </a:xfrm>
        </p:grpSpPr>
        <p:cxnSp>
          <p:nvCxnSpPr>
            <p:cNvPr id="5" name="直線コネクタ 4"/>
            <p:cNvCxnSpPr/>
            <p:nvPr/>
          </p:nvCxnSpPr>
          <p:spPr>
            <a:xfrm>
              <a:off x="301494" y="5468076"/>
              <a:ext cx="4953885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1913945" y="2126708"/>
              <a:ext cx="0" cy="414620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1585535" y="1644212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4947186" y="5301932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1421502" y="5468076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</p:grpSp>
      <p:sp>
        <p:nvSpPr>
          <p:cNvPr id="14" name="正方形/長方形 13"/>
          <p:cNvSpPr/>
          <p:nvPr/>
        </p:nvSpPr>
        <p:spPr>
          <a:xfrm>
            <a:off x="233830" y="260648"/>
            <a:ext cx="8682116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3200" dirty="0" smtClean="0"/>
              <a:t>一次関数ｙ＝ａｘ＋</a:t>
            </a:r>
            <a:r>
              <a:rPr lang="ja-JP" altLang="en-US" sz="3200" dirty="0" err="1" smtClean="0"/>
              <a:t>ｂ</a:t>
            </a:r>
            <a:r>
              <a:rPr lang="ja-JP" altLang="en-US" sz="3200" dirty="0" smtClean="0"/>
              <a:t>のグラフ</a:t>
            </a:r>
            <a:endParaRPr lang="en-US" altLang="ja-JP" sz="3200" dirty="0"/>
          </a:p>
          <a:p>
            <a:pPr algn="ctr"/>
            <a:r>
              <a:rPr lang="ja-JP" altLang="en-US" sz="4000" dirty="0" smtClean="0">
                <a:solidFill>
                  <a:srgbClr val="FF0000"/>
                </a:solidFill>
              </a:rPr>
              <a:t>傾き　ａ　　切片　ｂ　</a:t>
            </a:r>
            <a:endParaRPr lang="en-US" altLang="ja-JP" sz="4000" dirty="0">
              <a:solidFill>
                <a:srgbClr val="FF0000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458933" y="2714319"/>
            <a:ext cx="15359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 smtClean="0">
                <a:solidFill>
                  <a:srgbClr val="FF0000"/>
                </a:solidFill>
              </a:rPr>
              <a:t>右上がり</a:t>
            </a:r>
            <a:endParaRPr lang="ja-JP" altLang="en-US" sz="2800" b="1" dirty="0">
              <a:solidFill>
                <a:srgbClr val="FF0000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 flipH="1">
            <a:off x="193470" y="3429002"/>
            <a:ext cx="2747210" cy="24482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1024841" y="4273156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</a:rPr>
              <a:t>ｂ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5802909" y="2219194"/>
            <a:ext cx="11112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ａ＜０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168605" y="2795929"/>
            <a:ext cx="4176464" cy="3268570"/>
            <a:chOff x="301494" y="1644212"/>
            <a:chExt cx="5070808" cy="4628702"/>
          </a:xfrm>
        </p:grpSpPr>
        <p:cxnSp>
          <p:nvCxnSpPr>
            <p:cNvPr id="18" name="直線コネクタ 17"/>
            <p:cNvCxnSpPr/>
            <p:nvPr/>
          </p:nvCxnSpPr>
          <p:spPr>
            <a:xfrm>
              <a:off x="301494" y="5468076"/>
              <a:ext cx="4953885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>
              <a:off x="1913945" y="2126708"/>
              <a:ext cx="0" cy="414620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テキスト ボックス 19"/>
            <p:cNvSpPr txBox="1"/>
            <p:nvPr/>
          </p:nvSpPr>
          <p:spPr>
            <a:xfrm>
              <a:off x="1585535" y="1644212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4947186" y="5301932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421502" y="5468076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</p:grpSp>
      <p:sp>
        <p:nvSpPr>
          <p:cNvPr id="23" name="正方形/長方形 22"/>
          <p:cNvSpPr/>
          <p:nvPr/>
        </p:nvSpPr>
        <p:spPr>
          <a:xfrm>
            <a:off x="1097484" y="2212794"/>
            <a:ext cx="11112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ａ＞０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cxnSp>
        <p:nvCxnSpPr>
          <p:cNvPr id="24" name="直線コネクタ 23"/>
          <p:cNvCxnSpPr/>
          <p:nvPr/>
        </p:nvCxnSpPr>
        <p:spPr>
          <a:xfrm flipH="1" flipV="1">
            <a:off x="4662780" y="3595068"/>
            <a:ext cx="2881518" cy="22821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7211542" y="6049701"/>
            <a:ext cx="15359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 smtClean="0">
                <a:solidFill>
                  <a:srgbClr val="FF0000"/>
                </a:solidFill>
              </a:rPr>
              <a:t>右下がり</a:t>
            </a:r>
            <a:endParaRPr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482619" y="4516041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</a:rPr>
              <a:t>ｂ</a:t>
            </a:r>
          </a:p>
        </p:txBody>
      </p:sp>
      <p:cxnSp>
        <p:nvCxnSpPr>
          <p:cNvPr id="35" name="直線矢印コネクタ 34"/>
          <p:cNvCxnSpPr/>
          <p:nvPr/>
        </p:nvCxnSpPr>
        <p:spPr>
          <a:xfrm flipV="1">
            <a:off x="1496666" y="4748406"/>
            <a:ext cx="1131118" cy="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flipH="1" flipV="1">
            <a:off x="2627784" y="3717032"/>
            <a:ext cx="1" cy="103137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2714479" y="3966096"/>
            <a:ext cx="393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 smtClean="0">
                <a:solidFill>
                  <a:srgbClr val="FF0000"/>
                </a:solidFill>
              </a:rPr>
              <a:t>ａ</a:t>
            </a:r>
            <a:endParaRPr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860888" y="4735160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 smtClean="0">
                <a:solidFill>
                  <a:srgbClr val="FF0000"/>
                </a:solidFill>
              </a:rPr>
              <a:t>１</a:t>
            </a:r>
            <a:endParaRPr lang="ja-JP" altLang="en-US" sz="2800" b="1" dirty="0">
              <a:solidFill>
                <a:srgbClr val="FF0000"/>
              </a:solidFill>
            </a:endParaRPr>
          </a:p>
        </p:txBody>
      </p:sp>
      <p:cxnSp>
        <p:nvCxnSpPr>
          <p:cNvPr id="43" name="直線矢印コネクタ 42"/>
          <p:cNvCxnSpPr/>
          <p:nvPr/>
        </p:nvCxnSpPr>
        <p:spPr>
          <a:xfrm flipV="1">
            <a:off x="5891487" y="4560415"/>
            <a:ext cx="1201313" cy="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>
            <a:off x="7059143" y="4585774"/>
            <a:ext cx="0" cy="88708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正方形/長方形 47"/>
          <p:cNvSpPr/>
          <p:nvPr/>
        </p:nvSpPr>
        <p:spPr>
          <a:xfrm>
            <a:off x="6277820" y="4129896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 smtClean="0">
                <a:solidFill>
                  <a:srgbClr val="FF0000"/>
                </a:solidFill>
              </a:rPr>
              <a:t>１</a:t>
            </a:r>
            <a:endParaRPr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7092800" y="4810015"/>
            <a:ext cx="393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 smtClean="0">
                <a:solidFill>
                  <a:srgbClr val="FF0000"/>
                </a:solidFill>
              </a:rPr>
              <a:t>ａ</a:t>
            </a:r>
            <a:endParaRPr lang="ja-JP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27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7" grpId="0"/>
      <p:bldP spid="11" grpId="0"/>
      <p:bldP spid="12" grpId="0"/>
      <p:bldP spid="23" grpId="0"/>
      <p:bldP spid="31" grpId="0"/>
      <p:bldP spid="33" grpId="0"/>
      <p:bldP spid="41" grpId="0"/>
      <p:bldP spid="42" grpId="0"/>
      <p:bldP spid="48" grpId="0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グループ化 47"/>
          <p:cNvGrpSpPr/>
          <p:nvPr/>
        </p:nvGrpSpPr>
        <p:grpSpPr>
          <a:xfrm>
            <a:off x="2619500" y="-133686"/>
            <a:ext cx="6602641" cy="6936867"/>
            <a:chOff x="1489427" y="-122678"/>
            <a:chExt cx="6602641" cy="6936867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1489427" y="-122678"/>
              <a:ext cx="6602641" cy="6936867"/>
              <a:chOff x="3995528" y="864511"/>
              <a:chExt cx="5537305" cy="5844539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9202" t="4742" r="28147" b="10345"/>
              <a:stretch/>
            </p:blipFill>
            <p:spPr bwMode="auto">
              <a:xfrm>
                <a:off x="3995528" y="1292084"/>
                <a:ext cx="5201904" cy="54169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5" name="直線コネクタ 4"/>
              <p:cNvCxnSpPr/>
              <p:nvPr/>
            </p:nvCxnSpPr>
            <p:spPr>
              <a:xfrm>
                <a:off x="4129301" y="4000567"/>
                <a:ext cx="4967780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>
              <a:xfrm>
                <a:off x="6596479" y="1386481"/>
                <a:ext cx="0" cy="5228171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テキスト ボックス 12"/>
              <p:cNvSpPr txBox="1"/>
              <p:nvPr/>
            </p:nvSpPr>
            <p:spPr>
              <a:xfrm>
                <a:off x="6413369" y="864511"/>
                <a:ext cx="41389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ｙ</a:t>
                </a:r>
                <a:endParaRPr kumimoji="1" lang="ja-JP" altLang="en-US" sz="3600" dirty="0"/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9107717" y="3641056"/>
                <a:ext cx="4251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ｘ</a:t>
                </a:r>
                <a:endParaRPr kumimoji="1" lang="ja-JP" altLang="en-US" sz="3600" dirty="0"/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6192171" y="3940558"/>
                <a:ext cx="4924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400" dirty="0" smtClean="0">
                    <a:ea typeface="ＤＦ平成明朝体W7" pitchFamily="1" charset="-128"/>
                  </a:rPr>
                  <a:t>Ｏ</a:t>
                </a:r>
                <a:endParaRPr kumimoji="1" lang="ja-JP" altLang="en-US" sz="2400" dirty="0">
                  <a:ea typeface="ＤＦ平成明朝体W7" pitchFamily="1" charset="-128"/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8165731" y="3942881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4442891" y="3955925"/>
                <a:ext cx="72648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800" dirty="0" smtClean="0"/>
                  <a:t>－</a:t>
                </a:r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6267421" y="2099167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</p:grpSp>
        <p:sp>
          <p:nvSpPr>
            <p:cNvPr id="53" name="テキスト ボックス 52"/>
            <p:cNvSpPr txBox="1"/>
            <p:nvPr/>
          </p:nvSpPr>
          <p:spPr>
            <a:xfrm>
              <a:off x="3850617" y="5217026"/>
              <a:ext cx="866250" cy="6210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</p:grpSp>
      <p:cxnSp>
        <p:nvCxnSpPr>
          <p:cNvPr id="60" name="直線コネクタ 59"/>
          <p:cNvCxnSpPr/>
          <p:nvPr/>
        </p:nvCxnSpPr>
        <p:spPr>
          <a:xfrm flipH="1">
            <a:off x="3387019" y="485839"/>
            <a:ext cx="3384376" cy="631734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7" name="正方形/長方形 1036"/>
          <p:cNvSpPr/>
          <p:nvPr/>
        </p:nvSpPr>
        <p:spPr>
          <a:xfrm>
            <a:off x="263109" y="1020496"/>
            <a:ext cx="19832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>
                <a:solidFill>
                  <a:srgbClr val="00B050"/>
                </a:solidFill>
              </a:rPr>
              <a:t>ｙ＝２ｘ</a:t>
            </a:r>
            <a:r>
              <a:rPr lang="ja-JP" altLang="en-US" sz="3200" dirty="0" smtClean="0">
                <a:solidFill>
                  <a:srgbClr val="00B050"/>
                </a:solidFill>
              </a:rPr>
              <a:t>＋３</a:t>
            </a:r>
            <a:endParaRPr lang="ja-JP" altLang="en-US" sz="3200" dirty="0">
              <a:solidFill>
                <a:srgbClr val="00B050"/>
              </a:solidFill>
            </a:endParaRPr>
          </a:p>
        </p:txBody>
      </p:sp>
      <p:sp>
        <p:nvSpPr>
          <p:cNvPr id="1038" name="正方形/長方形 1037"/>
          <p:cNvSpPr/>
          <p:nvPr/>
        </p:nvSpPr>
        <p:spPr>
          <a:xfrm>
            <a:off x="5185675" y="2187853"/>
            <a:ext cx="429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solidFill>
                  <a:srgbClr val="FF0000"/>
                </a:solidFill>
              </a:rPr>
              <a:t>３</a:t>
            </a:r>
          </a:p>
        </p:txBody>
      </p:sp>
      <p:cxnSp>
        <p:nvCxnSpPr>
          <p:cNvPr id="1040" name="直線矢印コネクタ 1039"/>
          <p:cNvCxnSpPr/>
          <p:nvPr/>
        </p:nvCxnSpPr>
        <p:spPr>
          <a:xfrm flipV="1">
            <a:off x="5740403" y="2428099"/>
            <a:ext cx="453654" cy="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矢印コネクタ 94"/>
          <p:cNvCxnSpPr/>
          <p:nvPr/>
        </p:nvCxnSpPr>
        <p:spPr>
          <a:xfrm flipV="1">
            <a:off x="6129219" y="1693387"/>
            <a:ext cx="0" cy="75547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正方形/長方形 98"/>
          <p:cNvSpPr/>
          <p:nvPr/>
        </p:nvSpPr>
        <p:spPr>
          <a:xfrm>
            <a:off x="5764131" y="2478038"/>
            <a:ext cx="429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１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00" name="正方形/長方形 99"/>
          <p:cNvSpPr/>
          <p:nvPr/>
        </p:nvSpPr>
        <p:spPr>
          <a:xfrm>
            <a:off x="6135917" y="1817033"/>
            <a:ext cx="429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２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01" name="フローチャート : 結合子 100"/>
          <p:cNvSpPr/>
          <p:nvPr/>
        </p:nvSpPr>
        <p:spPr>
          <a:xfrm flipH="1" flipV="1">
            <a:off x="6102617" y="1593790"/>
            <a:ext cx="91440" cy="9687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フローチャート : 結合子 101"/>
          <p:cNvSpPr/>
          <p:nvPr/>
        </p:nvSpPr>
        <p:spPr>
          <a:xfrm flipH="1" flipV="1">
            <a:off x="5672691" y="2379662"/>
            <a:ext cx="91440" cy="9687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3" name="直線コネクタ 102"/>
          <p:cNvCxnSpPr/>
          <p:nvPr/>
        </p:nvCxnSpPr>
        <p:spPr>
          <a:xfrm>
            <a:off x="4019183" y="373799"/>
            <a:ext cx="2289545" cy="642938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正方形/長方形 118"/>
          <p:cNvSpPr/>
          <p:nvPr/>
        </p:nvSpPr>
        <p:spPr>
          <a:xfrm>
            <a:off x="225896" y="2047865"/>
            <a:ext cx="23936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>
                <a:solidFill>
                  <a:srgbClr val="7030A0"/>
                </a:solidFill>
              </a:rPr>
              <a:t>ｙ</a:t>
            </a:r>
            <a:r>
              <a:rPr lang="ja-JP" altLang="en-US" sz="3200" dirty="0" smtClean="0">
                <a:solidFill>
                  <a:srgbClr val="7030A0"/>
                </a:solidFill>
              </a:rPr>
              <a:t>＝－３ｘ－４</a:t>
            </a:r>
            <a:endParaRPr lang="ja-JP" altLang="en-US" sz="3200" dirty="0">
              <a:solidFill>
                <a:srgbClr val="7030A0"/>
              </a:solidFill>
            </a:endParaRPr>
          </a:p>
        </p:txBody>
      </p:sp>
      <p:cxnSp>
        <p:nvCxnSpPr>
          <p:cNvPr id="120" name="直線矢印コネクタ 119"/>
          <p:cNvCxnSpPr/>
          <p:nvPr/>
        </p:nvCxnSpPr>
        <p:spPr>
          <a:xfrm flipV="1">
            <a:off x="5719773" y="5176392"/>
            <a:ext cx="453654" cy="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フローチャート : 結合子 120"/>
          <p:cNvSpPr/>
          <p:nvPr/>
        </p:nvSpPr>
        <p:spPr>
          <a:xfrm flipH="1" flipV="1">
            <a:off x="5665416" y="5119863"/>
            <a:ext cx="91440" cy="9687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フローチャート : 結合子 121"/>
          <p:cNvSpPr/>
          <p:nvPr/>
        </p:nvSpPr>
        <p:spPr>
          <a:xfrm flipH="1" flipV="1">
            <a:off x="6100826" y="6265293"/>
            <a:ext cx="91440" cy="9687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3" name="直線矢印コネクタ 122"/>
          <p:cNvCxnSpPr/>
          <p:nvPr/>
        </p:nvCxnSpPr>
        <p:spPr>
          <a:xfrm>
            <a:off x="6156325" y="5136706"/>
            <a:ext cx="0" cy="112858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正方形/長方形 124"/>
          <p:cNvSpPr/>
          <p:nvPr/>
        </p:nvSpPr>
        <p:spPr>
          <a:xfrm>
            <a:off x="4991850" y="4875096"/>
            <a:ext cx="7553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olidFill>
                  <a:srgbClr val="FF0000"/>
                </a:solidFill>
              </a:rPr>
              <a:t>―</a:t>
            </a:r>
            <a:r>
              <a:rPr lang="ja-JP" altLang="en-US" sz="2800" dirty="0" smtClean="0">
                <a:solidFill>
                  <a:srgbClr val="FF0000"/>
                </a:solidFill>
              </a:rPr>
              <a:t>４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26" name="正方形/長方形 125"/>
          <p:cNvSpPr/>
          <p:nvPr/>
        </p:nvSpPr>
        <p:spPr>
          <a:xfrm>
            <a:off x="5756856" y="4630326"/>
            <a:ext cx="429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１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27" name="正方形/長方形 126"/>
          <p:cNvSpPr/>
          <p:nvPr/>
        </p:nvSpPr>
        <p:spPr>
          <a:xfrm>
            <a:off x="6194057" y="5398316"/>
            <a:ext cx="788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－３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正方形/長方形 127"/>
              <p:cNvSpPr/>
              <p:nvPr/>
            </p:nvSpPr>
            <p:spPr>
              <a:xfrm>
                <a:off x="225894" y="2948712"/>
                <a:ext cx="1983235" cy="8846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3200" dirty="0" smtClean="0">
                    <a:solidFill>
                      <a:srgbClr val="FF0000"/>
                    </a:solidFill>
                  </a:rPr>
                  <a:t>ｙ＝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４</m:t>
                        </m:r>
                      </m:den>
                    </m:f>
                  </m:oMath>
                </a14:m>
                <a:r>
                  <a:rPr lang="ja-JP" altLang="en-US" sz="3200" dirty="0" smtClean="0">
                    <a:solidFill>
                      <a:srgbClr val="FF0000"/>
                    </a:solidFill>
                  </a:rPr>
                  <a:t>ｘ－１</a:t>
                </a:r>
                <a:endParaRPr lang="ja-JP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8" name="正方形/長方形 1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894" y="2948712"/>
                <a:ext cx="1983235" cy="884666"/>
              </a:xfrm>
              <a:prstGeom prst="rect">
                <a:avLst/>
              </a:prstGeom>
              <a:blipFill rotWithShape="1">
                <a:blip r:embed="rId3"/>
                <a:stretch>
                  <a:fillRect l="-7692" r="-7692" b="-620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9" name="直線コネクタ 128"/>
          <p:cNvCxnSpPr/>
          <p:nvPr/>
        </p:nvCxnSpPr>
        <p:spPr>
          <a:xfrm flipH="1">
            <a:off x="2779010" y="1886177"/>
            <a:ext cx="5923544" cy="413511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矢印コネクタ 138"/>
          <p:cNvCxnSpPr/>
          <p:nvPr/>
        </p:nvCxnSpPr>
        <p:spPr>
          <a:xfrm flipV="1">
            <a:off x="5719773" y="3953733"/>
            <a:ext cx="1660539" cy="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矢印コネクタ 140"/>
          <p:cNvCxnSpPr/>
          <p:nvPr/>
        </p:nvCxnSpPr>
        <p:spPr>
          <a:xfrm flipV="1">
            <a:off x="7380312" y="2852936"/>
            <a:ext cx="0" cy="110079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フローチャート : 結合子 145"/>
          <p:cNvSpPr/>
          <p:nvPr/>
        </p:nvSpPr>
        <p:spPr>
          <a:xfrm flipH="1" flipV="1">
            <a:off x="5681182" y="3928915"/>
            <a:ext cx="91440" cy="9687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7" name="フローチャート : 結合子 146"/>
          <p:cNvSpPr/>
          <p:nvPr/>
        </p:nvSpPr>
        <p:spPr>
          <a:xfrm flipH="1" flipV="1">
            <a:off x="7334592" y="2735250"/>
            <a:ext cx="91440" cy="9687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8" name="正方形/長方形 147"/>
          <p:cNvSpPr/>
          <p:nvPr/>
        </p:nvSpPr>
        <p:spPr>
          <a:xfrm>
            <a:off x="6373593" y="3913839"/>
            <a:ext cx="429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４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49" name="正方形/長方形 148"/>
          <p:cNvSpPr/>
          <p:nvPr/>
        </p:nvSpPr>
        <p:spPr>
          <a:xfrm>
            <a:off x="7377056" y="3094609"/>
            <a:ext cx="429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３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50" name="正方形/長方形 149"/>
          <p:cNvSpPr/>
          <p:nvPr/>
        </p:nvSpPr>
        <p:spPr>
          <a:xfrm>
            <a:off x="4980276" y="3692125"/>
            <a:ext cx="788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－１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51" name="正方形/長方形 150"/>
          <p:cNvSpPr/>
          <p:nvPr/>
        </p:nvSpPr>
        <p:spPr>
          <a:xfrm>
            <a:off x="17505" y="81411"/>
            <a:ext cx="28103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グラフの書き方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51306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" grpId="0"/>
      <p:bldP spid="1038" grpId="0"/>
      <p:bldP spid="99" grpId="0"/>
      <p:bldP spid="100" grpId="0"/>
      <p:bldP spid="101" grpId="0" animBg="1"/>
      <p:bldP spid="102" grpId="0" animBg="1"/>
      <p:bldP spid="119" grpId="0"/>
      <p:bldP spid="121" grpId="0" animBg="1"/>
      <p:bldP spid="122" grpId="0" animBg="1"/>
      <p:bldP spid="125" grpId="0"/>
      <p:bldP spid="126" grpId="0"/>
      <p:bldP spid="127" grpId="0"/>
      <p:bldP spid="128" grpId="0"/>
      <p:bldP spid="146" grpId="0" animBg="1"/>
      <p:bldP spid="147" grpId="0" animBg="1"/>
      <p:bldP spid="148" grpId="0"/>
      <p:bldP spid="149" grpId="0"/>
      <p:bldP spid="150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1281</TotalTime>
  <Words>214</Words>
  <Application>Microsoft Office PowerPoint</Application>
  <PresentationFormat>画面に合わせる (4:3)</PresentationFormat>
  <Paragraphs>98</Paragraphs>
  <Slides>5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３　一次関数のグラフ(傾き～書き方まで)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一次関数</dc:title>
  <dc:creator>teacher</dc:creator>
  <cp:lastModifiedBy>teacher</cp:lastModifiedBy>
  <cp:revision>76</cp:revision>
  <dcterms:created xsi:type="dcterms:W3CDTF">2013-07-01T05:47:01Z</dcterms:created>
  <dcterms:modified xsi:type="dcterms:W3CDTF">2015-07-27T04:52:31Z</dcterms:modified>
</cp:coreProperties>
</file>