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3" r:id="rId4"/>
    <p:sldId id="275" r:id="rId5"/>
    <p:sldId id="274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6260D-DEDF-43F9-8F25-5A80E5620900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8A04-A1E4-455D-9208-E9CFE4F2D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15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153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78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３　一次関数のグラフ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傾き～書き方まで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052736"/>
            <a:ext cx="8928992" cy="5616624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kumimoji="1" lang="ja-JP" altLang="en-US" sz="3900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sz="3900" dirty="0" smtClean="0">
              <a:solidFill>
                <a:schemeClr val="tx1"/>
              </a:solidFill>
            </a:endParaRPr>
          </a:p>
          <a:p>
            <a:r>
              <a:rPr lang="ja-JP" altLang="en-US" sz="3900" dirty="0" smtClean="0">
                <a:solidFill>
                  <a:schemeClr val="tx1"/>
                </a:solidFill>
              </a:rPr>
              <a:t>ねらい</a:t>
            </a:r>
            <a:r>
              <a:rPr kumimoji="1" lang="ja-JP" altLang="en-US" sz="3900" dirty="0" smtClean="0">
                <a:solidFill>
                  <a:schemeClr val="tx1"/>
                </a:solidFill>
              </a:rPr>
              <a:t>「一次関数のグラフの性質を理解する」</a:t>
            </a:r>
            <a:endParaRPr kumimoji="1" lang="en-US" altLang="ja-JP" sz="3900" dirty="0" smtClean="0">
              <a:solidFill>
                <a:schemeClr val="tx1"/>
              </a:solidFill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・　課題</a:t>
            </a:r>
            <a:r>
              <a:rPr lang="ja-JP" altLang="en-US" sz="4000" dirty="0">
                <a:solidFill>
                  <a:schemeClr val="tx1"/>
                </a:solidFill>
              </a:rPr>
              <a:t>の</a:t>
            </a:r>
            <a:r>
              <a:rPr lang="ja-JP" altLang="en-US" sz="4000" dirty="0" smtClean="0">
                <a:solidFill>
                  <a:schemeClr val="tx1"/>
                </a:solidFill>
              </a:rPr>
              <a:t>提示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・　課題</a:t>
            </a:r>
            <a:r>
              <a:rPr lang="ja-JP" altLang="en-US" sz="4000" dirty="0">
                <a:solidFill>
                  <a:schemeClr val="tx1"/>
                </a:solidFill>
              </a:rPr>
              <a:t>の</a:t>
            </a:r>
            <a:r>
              <a:rPr lang="ja-JP" altLang="en-US" sz="4000" dirty="0" smtClean="0">
                <a:solidFill>
                  <a:schemeClr val="tx1"/>
                </a:solidFill>
              </a:rPr>
              <a:t>解決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・　</a:t>
            </a:r>
            <a:r>
              <a:rPr lang="ja-JP" altLang="en-US" sz="4000" dirty="0" smtClean="0">
                <a:solidFill>
                  <a:schemeClr val="tx1"/>
                </a:solidFill>
              </a:rPr>
              <a:t>傾きの意味を確認する。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・　解決した課題をまとめ、一般化する</a:t>
            </a:r>
            <a:r>
              <a:rPr lang="ja-JP" altLang="en-US" sz="4000" dirty="0" smtClean="0">
                <a:solidFill>
                  <a:schemeClr val="tx1"/>
                </a:solidFill>
              </a:rPr>
              <a:t>。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・　一次関数のグラフの書き方を知る。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・</a:t>
            </a:r>
            <a:r>
              <a:rPr lang="ja-JP" altLang="en-US" sz="4000" dirty="0" smtClean="0">
                <a:solidFill>
                  <a:schemeClr val="tx1"/>
                </a:solidFill>
              </a:rPr>
              <a:t>　本時</a:t>
            </a:r>
            <a:r>
              <a:rPr lang="ja-JP" altLang="en-US" sz="4000" dirty="0">
                <a:solidFill>
                  <a:schemeClr val="tx1"/>
                </a:solidFill>
              </a:rPr>
              <a:t>のまとめと次時の予告を</a:t>
            </a:r>
            <a:r>
              <a:rPr lang="ja-JP" altLang="en-US" sz="4000" dirty="0" smtClean="0">
                <a:solidFill>
                  <a:schemeClr val="tx1"/>
                </a:solidFill>
              </a:rPr>
              <a:t>する</a:t>
            </a:r>
            <a:endParaRPr lang="en-US" altLang="ja-JP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889304" y="811567"/>
            <a:ext cx="4919946" cy="5740131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160426" y="163521"/>
            <a:ext cx="6782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問</a:t>
            </a:r>
            <a:r>
              <a:rPr lang="en-US" altLang="ja-JP" sz="2800" dirty="0"/>
              <a:t>2</a:t>
            </a:r>
            <a:r>
              <a:rPr lang="ja-JP" altLang="en-US" sz="2800" dirty="0" smtClean="0"/>
              <a:t>　次の一次関数のグラフをかきなさい。</a:t>
            </a:r>
            <a:endParaRPr lang="en-US" altLang="ja-JP" sz="2800" dirty="0"/>
          </a:p>
        </p:txBody>
      </p:sp>
      <p:cxnSp>
        <p:nvCxnSpPr>
          <p:cNvPr id="4" name="直線コネクタ 3"/>
          <p:cNvCxnSpPr/>
          <p:nvPr/>
        </p:nvCxnSpPr>
        <p:spPr>
          <a:xfrm flipH="1">
            <a:off x="4798755" y="1420877"/>
            <a:ext cx="2519106" cy="50302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5126382" y="1453336"/>
            <a:ext cx="2478754" cy="499322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7529848" y="1088566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ｙ＝２ｘ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8189609" y="1753523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ｙ</a:t>
            </a:r>
            <a:r>
              <a:rPr lang="ja-JP" altLang="en-US" b="1" dirty="0" smtClean="0"/>
              <a:t>＝ｘ</a:t>
            </a:r>
            <a:endParaRPr lang="ja-JP" altLang="en-US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160426" y="1025165"/>
            <a:ext cx="339738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Both"/>
            </a:pPr>
            <a:r>
              <a:rPr lang="ja-JP" altLang="en-US" sz="3200" dirty="0" smtClean="0"/>
              <a:t>　ｙ＝ｘ＋２</a:t>
            </a:r>
            <a:endParaRPr lang="en-US" altLang="ja-JP" sz="3200" dirty="0" smtClean="0"/>
          </a:p>
          <a:p>
            <a:pPr marL="514350" indent="-514350">
              <a:buAutoNum type="arabicParenBoth"/>
            </a:pPr>
            <a:endParaRPr lang="en-US" altLang="ja-JP" sz="3200" dirty="0" smtClean="0"/>
          </a:p>
          <a:p>
            <a:pPr marL="514350" indent="-514350">
              <a:buAutoNum type="arabicParenBoth"/>
            </a:pPr>
            <a:r>
              <a:rPr lang="ja-JP" altLang="en-US" sz="3200" dirty="0" smtClean="0"/>
              <a:t>　ｙ＝２ｘ＋２</a:t>
            </a:r>
            <a:endParaRPr lang="en-US" altLang="ja-JP" sz="3200" dirty="0" smtClean="0"/>
          </a:p>
          <a:p>
            <a:pPr marL="514350" indent="-514350">
              <a:buAutoNum type="arabicParenBoth"/>
            </a:pPr>
            <a:endParaRPr lang="en-US" altLang="ja-JP" sz="3200" dirty="0" smtClean="0"/>
          </a:p>
          <a:p>
            <a:pPr marL="514350" indent="-514350">
              <a:buFontTx/>
              <a:buAutoNum type="arabicParenBoth"/>
            </a:pPr>
            <a:r>
              <a:rPr lang="ja-JP" altLang="en-US" sz="3200" dirty="0" smtClean="0"/>
              <a:t>　</a:t>
            </a:r>
            <a:r>
              <a:rPr lang="ja-JP" altLang="en-US" sz="3200" dirty="0"/>
              <a:t>ｙ</a:t>
            </a:r>
            <a:r>
              <a:rPr lang="ja-JP" altLang="en-US" sz="3200" dirty="0" smtClean="0"/>
              <a:t>＝３ｘ＋２</a:t>
            </a:r>
            <a:endParaRPr lang="en-US" altLang="ja-JP" sz="3200" dirty="0"/>
          </a:p>
        </p:txBody>
      </p:sp>
      <p:cxnSp>
        <p:nvCxnSpPr>
          <p:cNvPr id="31" name="直線コネクタ 30"/>
          <p:cNvCxnSpPr/>
          <p:nvPr/>
        </p:nvCxnSpPr>
        <p:spPr>
          <a:xfrm flipH="1">
            <a:off x="3984524" y="2122855"/>
            <a:ext cx="4399610" cy="432370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3984524" y="1430081"/>
            <a:ext cx="4399610" cy="44185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5501450" y="1430081"/>
            <a:ext cx="1652954" cy="496930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正方形/長方形 1031"/>
          <p:cNvSpPr/>
          <p:nvPr/>
        </p:nvSpPr>
        <p:spPr>
          <a:xfrm>
            <a:off x="3626251" y="5903361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(1)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4398865" y="6274935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(2)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4940571" y="6293752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(3)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6718407" y="1038022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ｙ</a:t>
            </a:r>
            <a:r>
              <a:rPr lang="ja-JP" altLang="en-US" b="1" dirty="0" smtClean="0"/>
              <a:t>＝３ｘ</a:t>
            </a:r>
            <a:endParaRPr lang="ja-JP" altLang="en-US" b="1" dirty="0"/>
          </a:p>
        </p:txBody>
      </p:sp>
      <p:cxnSp>
        <p:nvCxnSpPr>
          <p:cNvPr id="52" name="直線コネクタ 51"/>
          <p:cNvCxnSpPr/>
          <p:nvPr/>
        </p:nvCxnSpPr>
        <p:spPr>
          <a:xfrm flipH="1">
            <a:off x="5260558" y="1413734"/>
            <a:ext cx="1682494" cy="49823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104944" y="3796114"/>
            <a:ext cx="3068469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ａ</a:t>
            </a:r>
            <a:r>
              <a:rPr kumimoji="1" lang="ja-JP" altLang="en-US" sz="2800" dirty="0" smtClean="0"/>
              <a:t>の部分は直線の</a:t>
            </a:r>
            <a:endParaRPr kumimoji="1" lang="en-US" altLang="ja-JP" sz="2800" dirty="0" smtClean="0"/>
          </a:p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傾きぐあい</a:t>
            </a:r>
            <a:r>
              <a:rPr kumimoji="1" lang="ja-JP" altLang="en-US" sz="2800" dirty="0" smtClean="0"/>
              <a:t>を示す。</a:t>
            </a:r>
            <a:endParaRPr kumimoji="1" lang="ja-JP" altLang="en-US" sz="28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4944" y="5093423"/>
            <a:ext cx="38074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この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ａ</a:t>
            </a:r>
            <a:r>
              <a:rPr kumimoji="1" lang="ja-JP" altLang="en-US" sz="2800" dirty="0" smtClean="0"/>
              <a:t>を、直線ｙ＝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ａ</a:t>
            </a:r>
            <a:r>
              <a:rPr kumimoji="1" lang="ja-JP" altLang="en-US" sz="2800" dirty="0" smtClean="0"/>
              <a:t>ｘ＋</a:t>
            </a:r>
            <a:r>
              <a:rPr kumimoji="1" lang="ja-JP" altLang="en-US" sz="2800" dirty="0" err="1" smtClean="0"/>
              <a:t>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の</a:t>
            </a:r>
            <a:r>
              <a:rPr lang="ja-JP" altLang="en-US" sz="4400" dirty="0" smtClean="0">
                <a:solidFill>
                  <a:srgbClr val="FF0000"/>
                </a:solidFill>
              </a:rPr>
              <a:t>傾き</a:t>
            </a:r>
            <a:r>
              <a:rPr lang="ja-JP" altLang="en-US" sz="2800" dirty="0" smtClean="0"/>
              <a:t>という。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9344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43" grpId="0"/>
      <p:bldP spid="44" grpId="0"/>
      <p:bldP spid="54" grpId="0" animBg="1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197919" y="637038"/>
            <a:ext cx="4919946" cy="5740131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30" name="正方形/長方形 29"/>
          <p:cNvSpPr/>
          <p:nvPr/>
        </p:nvSpPr>
        <p:spPr>
          <a:xfrm>
            <a:off x="165893" y="332656"/>
            <a:ext cx="37234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ｙ＝</a:t>
            </a:r>
            <a:r>
              <a:rPr lang="ja-JP" altLang="en-US" sz="3200" dirty="0" smtClean="0">
                <a:solidFill>
                  <a:srgbClr val="FF0000"/>
                </a:solidFill>
              </a:rPr>
              <a:t>３</a:t>
            </a:r>
            <a:r>
              <a:rPr lang="ja-JP" altLang="en-US" sz="3200" dirty="0" smtClean="0"/>
              <a:t>ｘ＋２の傾き</a:t>
            </a:r>
            <a:r>
              <a:rPr lang="ja-JP" altLang="en-US" sz="3200" dirty="0" smtClean="0">
                <a:solidFill>
                  <a:srgbClr val="FF0000"/>
                </a:solidFill>
              </a:rPr>
              <a:t>３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027022" y="863493"/>
            <a:ext cx="1202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ｙ</a:t>
            </a:r>
            <a:r>
              <a:rPr lang="ja-JP" altLang="en-US" b="1" dirty="0" smtClean="0"/>
              <a:t>＝３ｘ＋２</a:t>
            </a:r>
            <a:endParaRPr lang="ja-JP" altLang="en-US" b="1" dirty="0"/>
          </a:p>
        </p:txBody>
      </p:sp>
      <p:cxnSp>
        <p:nvCxnSpPr>
          <p:cNvPr id="52" name="直線コネクタ 51"/>
          <p:cNvCxnSpPr/>
          <p:nvPr/>
        </p:nvCxnSpPr>
        <p:spPr>
          <a:xfrm flipH="1">
            <a:off x="5569173" y="1239205"/>
            <a:ext cx="1682494" cy="49823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104944" y="1222688"/>
            <a:ext cx="37689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右</a:t>
            </a:r>
            <a:r>
              <a:rPr kumimoji="1" lang="ja-JP" altLang="en-US" sz="2800" dirty="0" smtClean="0"/>
              <a:t>に</a:t>
            </a:r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r>
              <a:rPr lang="ja-JP" altLang="en-US" sz="2800" dirty="0" smtClean="0"/>
              <a:t>進むと上に</a:t>
            </a:r>
            <a:r>
              <a:rPr lang="ja-JP" altLang="en-US" sz="2800" dirty="0" smtClean="0">
                <a:solidFill>
                  <a:srgbClr val="FF0000"/>
                </a:solidFill>
              </a:rPr>
              <a:t>３</a:t>
            </a:r>
            <a:r>
              <a:rPr lang="ja-JP" altLang="en-US" sz="2800" dirty="0" smtClean="0"/>
              <a:t>進む</a:t>
            </a:r>
            <a:endParaRPr lang="en-US" altLang="ja-JP" sz="2800" dirty="0" smtClean="0"/>
          </a:p>
          <a:p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の増加量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１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err="1"/>
              <a:t>ｙ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増加量</a:t>
            </a:r>
            <a:r>
              <a:rPr lang="ja-JP" altLang="en-US" sz="2800" dirty="0" smtClean="0">
                <a:solidFill>
                  <a:srgbClr val="FF0000"/>
                </a:solidFill>
              </a:rPr>
              <a:t>３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/>
              <a:t>直線</a:t>
            </a:r>
            <a:r>
              <a:rPr kumimoji="1" lang="ja-JP" altLang="en-US" sz="2800" dirty="0" smtClean="0"/>
              <a:t>は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右上がり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 flipV="1">
            <a:off x="6468557" y="3470496"/>
            <a:ext cx="405901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V="1">
            <a:off x="6850972" y="2565119"/>
            <a:ext cx="0" cy="9053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6468557" y="3450994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812059" y="2802963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0" y="3134921"/>
            <a:ext cx="4249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ｙ＝</a:t>
            </a:r>
            <a:r>
              <a:rPr lang="ja-JP" altLang="en-US" sz="3200" dirty="0" smtClean="0">
                <a:solidFill>
                  <a:srgbClr val="FF0000"/>
                </a:solidFill>
              </a:rPr>
              <a:t>－２</a:t>
            </a:r>
            <a:r>
              <a:rPr lang="ja-JP" altLang="en-US" sz="3200" dirty="0" smtClean="0"/>
              <a:t>ｘ＋１の傾き</a:t>
            </a:r>
            <a:r>
              <a:rPr lang="ja-JP" altLang="en-US" sz="3200" dirty="0">
                <a:solidFill>
                  <a:srgbClr val="FF0000"/>
                </a:solidFill>
              </a:rPr>
              <a:t>－２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1662" y="4024953"/>
            <a:ext cx="412805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右</a:t>
            </a:r>
            <a:r>
              <a:rPr kumimoji="1" lang="ja-JP" altLang="en-US" sz="2800" dirty="0" smtClean="0"/>
              <a:t>に</a:t>
            </a:r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r>
              <a:rPr lang="ja-JP" altLang="en-US" sz="2800" dirty="0" smtClean="0"/>
              <a:t>進むと上に</a:t>
            </a:r>
            <a:r>
              <a:rPr lang="ja-JP" altLang="en-US" sz="2800" dirty="0" smtClean="0">
                <a:solidFill>
                  <a:srgbClr val="FF0000"/>
                </a:solidFill>
              </a:rPr>
              <a:t>－２</a:t>
            </a:r>
            <a:r>
              <a:rPr lang="ja-JP" altLang="en-US" sz="2800" dirty="0" smtClean="0"/>
              <a:t>進む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（下に</a:t>
            </a:r>
            <a:r>
              <a:rPr lang="ja-JP" altLang="en-US" sz="2800" dirty="0" smtClean="0">
                <a:solidFill>
                  <a:srgbClr val="FF0000"/>
                </a:solidFill>
              </a:rPr>
              <a:t>２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の増加量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１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err="1"/>
              <a:t>ｙ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増加量</a:t>
            </a:r>
            <a:r>
              <a:rPr lang="ja-JP" altLang="en-US" sz="2800" dirty="0" smtClean="0">
                <a:solidFill>
                  <a:srgbClr val="FF0000"/>
                </a:solidFill>
              </a:rPr>
              <a:t>－２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/>
              <a:t>直線</a:t>
            </a:r>
            <a:r>
              <a:rPr kumimoji="1" lang="ja-JP" altLang="en-US" sz="2800" dirty="0" smtClean="0"/>
              <a:t>は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右下がり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5284440" y="1239205"/>
            <a:ext cx="2455912" cy="50373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5569173" y="1896887"/>
            <a:ext cx="36249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5882248" y="1891419"/>
            <a:ext cx="0" cy="5824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5551221" y="1407468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784500" y="1891419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－２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657599" y="848961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ｙ</a:t>
            </a:r>
            <a:r>
              <a:rPr lang="ja-JP" altLang="en-US" b="1" dirty="0" smtClean="0"/>
              <a:t>＝－２ｘ＋１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13369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5" grpId="0"/>
      <p:bldP spid="55" grpId="0" build="p"/>
      <p:bldP spid="34" grpId="0"/>
      <p:bldP spid="37" grpId="0"/>
      <p:bldP spid="40" grpId="0"/>
      <p:bldP spid="41" grpId="0" build="p"/>
      <p:bldP spid="48" grpId="0"/>
      <p:bldP spid="49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574888" y="2781131"/>
            <a:ext cx="4176464" cy="3268570"/>
            <a:chOff x="301494" y="1644212"/>
            <a:chExt cx="5070808" cy="4628702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301494" y="5468076"/>
              <a:ext cx="495388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1913945" y="2126708"/>
              <a:ext cx="0" cy="41462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1585535" y="1644212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947186" y="5301932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421502" y="54680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233830" y="260648"/>
            <a:ext cx="8682116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一次関数ｙ＝ａｘ＋</a:t>
            </a:r>
            <a:r>
              <a:rPr lang="ja-JP" altLang="en-US" sz="3200" dirty="0" err="1" smtClean="0"/>
              <a:t>ｂ</a:t>
            </a:r>
            <a:r>
              <a:rPr lang="ja-JP" altLang="en-US" sz="3200" dirty="0" smtClean="0"/>
              <a:t>のグラフ</a:t>
            </a:r>
            <a:endParaRPr lang="en-US" altLang="ja-JP" sz="3200" dirty="0"/>
          </a:p>
          <a:p>
            <a:pPr algn="ctr"/>
            <a:r>
              <a:rPr lang="ja-JP" altLang="en-US" sz="4000" dirty="0" smtClean="0">
                <a:solidFill>
                  <a:srgbClr val="FF0000"/>
                </a:solidFill>
              </a:rPr>
              <a:t>傾き　ａ　　切片　ｂ　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458933" y="2714319"/>
            <a:ext cx="15359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右上がり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193470" y="3429002"/>
            <a:ext cx="2747210" cy="2448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024841" y="4273156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802909" y="2219194"/>
            <a:ext cx="11112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ａ＜０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68605" y="2795929"/>
            <a:ext cx="4176464" cy="3268570"/>
            <a:chOff x="301494" y="1644212"/>
            <a:chExt cx="5070808" cy="4628702"/>
          </a:xfrm>
        </p:grpSpPr>
        <p:cxnSp>
          <p:nvCxnSpPr>
            <p:cNvPr id="18" name="直線コネクタ 17"/>
            <p:cNvCxnSpPr/>
            <p:nvPr/>
          </p:nvCxnSpPr>
          <p:spPr>
            <a:xfrm>
              <a:off x="301494" y="5468076"/>
              <a:ext cx="495388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1913945" y="2126708"/>
              <a:ext cx="0" cy="41462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1585535" y="1644212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947186" y="5301932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421502" y="54680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</p:grpSp>
      <p:sp>
        <p:nvSpPr>
          <p:cNvPr id="23" name="正方形/長方形 22"/>
          <p:cNvSpPr/>
          <p:nvPr/>
        </p:nvSpPr>
        <p:spPr>
          <a:xfrm>
            <a:off x="1097484" y="2212794"/>
            <a:ext cx="11112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ａ＞０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H="1" flipV="1">
            <a:off x="4662780" y="3595068"/>
            <a:ext cx="2881518" cy="2282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7211542" y="6049701"/>
            <a:ext cx="15359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右下がり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482619" y="4516041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ｂ</a:t>
            </a:r>
          </a:p>
        </p:txBody>
      </p:sp>
      <p:cxnSp>
        <p:nvCxnSpPr>
          <p:cNvPr id="35" name="直線矢印コネクタ 34"/>
          <p:cNvCxnSpPr/>
          <p:nvPr/>
        </p:nvCxnSpPr>
        <p:spPr>
          <a:xfrm flipV="1">
            <a:off x="1496666" y="4748406"/>
            <a:ext cx="1131118" cy="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H="1" flipV="1">
            <a:off x="2627784" y="3717032"/>
            <a:ext cx="1" cy="10313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714479" y="3966096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ａ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860888" y="473516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１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3" name="直線矢印コネクタ 42"/>
          <p:cNvCxnSpPr/>
          <p:nvPr/>
        </p:nvCxnSpPr>
        <p:spPr>
          <a:xfrm flipV="1">
            <a:off x="5891487" y="4560415"/>
            <a:ext cx="1201313" cy="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7059143" y="4585774"/>
            <a:ext cx="0" cy="8870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6277820" y="4129896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１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092800" y="4810015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ａ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7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7" grpId="0"/>
      <p:bldP spid="11" grpId="0"/>
      <p:bldP spid="12" grpId="0"/>
      <p:bldP spid="23" grpId="0"/>
      <p:bldP spid="31" grpId="0"/>
      <p:bldP spid="33" grpId="0"/>
      <p:bldP spid="41" grpId="0"/>
      <p:bldP spid="42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2619500" y="-133686"/>
            <a:ext cx="6602641" cy="6936867"/>
            <a:chOff x="1489427" y="-122678"/>
            <a:chExt cx="6602641" cy="6936867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489427" y="-122678"/>
              <a:ext cx="6602641" cy="6936867"/>
              <a:chOff x="3995528" y="864511"/>
              <a:chExt cx="5537305" cy="5844539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02" t="4742" r="28147" b="10345"/>
              <a:stretch/>
            </p:blipFill>
            <p:spPr bwMode="auto">
              <a:xfrm>
                <a:off x="3995528" y="1292084"/>
                <a:ext cx="5201904" cy="54169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直線コネクタ 4"/>
              <p:cNvCxnSpPr/>
              <p:nvPr/>
            </p:nvCxnSpPr>
            <p:spPr>
              <a:xfrm>
                <a:off x="4129301" y="4000567"/>
                <a:ext cx="496778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96479" y="1386481"/>
                <a:ext cx="0" cy="522817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413369" y="864511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9107717" y="3641056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92171" y="3940558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65731" y="394288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4442891" y="3955925"/>
                <a:ext cx="726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－</a:t>
                </a:r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67421" y="2099167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3850617" y="5217026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cxnSp>
        <p:nvCxnSpPr>
          <p:cNvPr id="60" name="直線コネクタ 59"/>
          <p:cNvCxnSpPr/>
          <p:nvPr/>
        </p:nvCxnSpPr>
        <p:spPr>
          <a:xfrm flipH="1">
            <a:off x="3387019" y="485839"/>
            <a:ext cx="3384376" cy="631734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正方形/長方形 1036"/>
          <p:cNvSpPr/>
          <p:nvPr/>
        </p:nvSpPr>
        <p:spPr>
          <a:xfrm>
            <a:off x="263109" y="1020496"/>
            <a:ext cx="1983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00B050"/>
                </a:solidFill>
              </a:rPr>
              <a:t>ｙ＝２ｘ</a:t>
            </a:r>
            <a:r>
              <a:rPr lang="ja-JP" altLang="en-US" sz="3200" dirty="0" smtClean="0">
                <a:solidFill>
                  <a:srgbClr val="00B050"/>
                </a:solidFill>
              </a:rPr>
              <a:t>＋３</a:t>
            </a:r>
            <a:endParaRPr lang="ja-JP" altLang="en-US" sz="3200" dirty="0">
              <a:solidFill>
                <a:srgbClr val="00B050"/>
              </a:solidFill>
            </a:endParaRPr>
          </a:p>
        </p:txBody>
      </p:sp>
      <p:sp>
        <p:nvSpPr>
          <p:cNvPr id="1038" name="正方形/長方形 1037"/>
          <p:cNvSpPr/>
          <p:nvPr/>
        </p:nvSpPr>
        <p:spPr>
          <a:xfrm>
            <a:off x="5185675" y="2187853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３</a:t>
            </a:r>
          </a:p>
        </p:txBody>
      </p:sp>
      <p:cxnSp>
        <p:nvCxnSpPr>
          <p:cNvPr id="1040" name="直線矢印コネクタ 1039"/>
          <p:cNvCxnSpPr/>
          <p:nvPr/>
        </p:nvCxnSpPr>
        <p:spPr>
          <a:xfrm flipV="1">
            <a:off x="5740403" y="2428099"/>
            <a:ext cx="453654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>
          <a:xfrm flipV="1">
            <a:off x="6129219" y="1693387"/>
            <a:ext cx="0" cy="7554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/>
          <p:cNvSpPr/>
          <p:nvPr/>
        </p:nvSpPr>
        <p:spPr>
          <a:xfrm>
            <a:off x="5764131" y="2478038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6135917" y="1817033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２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01" name="フローチャート : 結合子 100"/>
          <p:cNvSpPr/>
          <p:nvPr/>
        </p:nvSpPr>
        <p:spPr>
          <a:xfrm flipH="1" flipV="1">
            <a:off x="6102617" y="1593790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ローチャート : 結合子 101"/>
          <p:cNvSpPr/>
          <p:nvPr/>
        </p:nvSpPr>
        <p:spPr>
          <a:xfrm flipH="1" flipV="1">
            <a:off x="5672691" y="2379662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3" name="直線コネクタ 102"/>
          <p:cNvCxnSpPr/>
          <p:nvPr/>
        </p:nvCxnSpPr>
        <p:spPr>
          <a:xfrm>
            <a:off x="4019183" y="373799"/>
            <a:ext cx="2289545" cy="642938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正方形/長方形 118"/>
          <p:cNvSpPr/>
          <p:nvPr/>
        </p:nvSpPr>
        <p:spPr>
          <a:xfrm>
            <a:off x="225896" y="2047865"/>
            <a:ext cx="23936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7030A0"/>
                </a:solidFill>
              </a:rPr>
              <a:t>ｙ</a:t>
            </a:r>
            <a:r>
              <a:rPr lang="ja-JP" altLang="en-US" sz="3200" dirty="0" smtClean="0">
                <a:solidFill>
                  <a:srgbClr val="7030A0"/>
                </a:solidFill>
              </a:rPr>
              <a:t>＝－３ｘ－４</a:t>
            </a:r>
            <a:endParaRPr lang="ja-JP" altLang="en-US" sz="3200" dirty="0">
              <a:solidFill>
                <a:srgbClr val="7030A0"/>
              </a:solidFill>
            </a:endParaRPr>
          </a:p>
        </p:txBody>
      </p:sp>
      <p:cxnSp>
        <p:nvCxnSpPr>
          <p:cNvPr id="120" name="直線矢印コネクタ 119"/>
          <p:cNvCxnSpPr/>
          <p:nvPr/>
        </p:nvCxnSpPr>
        <p:spPr>
          <a:xfrm flipV="1">
            <a:off x="5719773" y="5176392"/>
            <a:ext cx="453654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フローチャート : 結合子 120"/>
          <p:cNvSpPr/>
          <p:nvPr/>
        </p:nvSpPr>
        <p:spPr>
          <a:xfrm flipH="1" flipV="1">
            <a:off x="5665416" y="5119863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 : 結合子 121"/>
          <p:cNvSpPr/>
          <p:nvPr/>
        </p:nvSpPr>
        <p:spPr>
          <a:xfrm flipH="1" flipV="1">
            <a:off x="6100826" y="6265293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3" name="直線矢印コネクタ 122"/>
          <p:cNvCxnSpPr/>
          <p:nvPr/>
        </p:nvCxnSpPr>
        <p:spPr>
          <a:xfrm>
            <a:off x="6156325" y="5136706"/>
            <a:ext cx="0" cy="1128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正方形/長方形 124"/>
          <p:cNvSpPr/>
          <p:nvPr/>
        </p:nvSpPr>
        <p:spPr>
          <a:xfrm>
            <a:off x="4991850" y="4875096"/>
            <a:ext cx="755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―</a:t>
            </a:r>
            <a:r>
              <a:rPr lang="ja-JP" altLang="en-US" sz="2800" dirty="0" smtClean="0">
                <a:solidFill>
                  <a:srgbClr val="FF0000"/>
                </a:solidFill>
              </a:rPr>
              <a:t>４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5756856" y="4630326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6194057" y="5398316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正方形/長方形 127"/>
              <p:cNvSpPr/>
              <p:nvPr/>
            </p:nvSpPr>
            <p:spPr>
              <a:xfrm>
                <a:off x="225894" y="2948712"/>
                <a:ext cx="1983235" cy="884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ｘ－１</a:t>
                </a:r>
                <a:endParaRPr lang="ja-JP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8" name="正方形/長方形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94" y="2948712"/>
                <a:ext cx="1983235" cy="884666"/>
              </a:xfrm>
              <a:prstGeom prst="rect">
                <a:avLst/>
              </a:prstGeom>
              <a:blipFill rotWithShape="1">
                <a:blip r:embed="rId3"/>
                <a:stretch>
                  <a:fillRect l="-7692" r="-7692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9" name="直線コネクタ 128"/>
          <p:cNvCxnSpPr/>
          <p:nvPr/>
        </p:nvCxnSpPr>
        <p:spPr>
          <a:xfrm flipH="1">
            <a:off x="2779010" y="1886177"/>
            <a:ext cx="5923544" cy="41351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/>
          <p:nvPr/>
        </p:nvCxnSpPr>
        <p:spPr>
          <a:xfrm flipV="1">
            <a:off x="5719773" y="3953733"/>
            <a:ext cx="1660539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/>
          <p:nvPr/>
        </p:nvCxnSpPr>
        <p:spPr>
          <a:xfrm flipV="1">
            <a:off x="7380312" y="2852936"/>
            <a:ext cx="0" cy="11007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フローチャート : 結合子 145"/>
          <p:cNvSpPr/>
          <p:nvPr/>
        </p:nvSpPr>
        <p:spPr>
          <a:xfrm flipH="1" flipV="1">
            <a:off x="5681182" y="3928915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ローチャート : 結合子 146"/>
          <p:cNvSpPr/>
          <p:nvPr/>
        </p:nvSpPr>
        <p:spPr>
          <a:xfrm flipH="1" flipV="1">
            <a:off x="7334592" y="2735250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正方形/長方形 147"/>
          <p:cNvSpPr/>
          <p:nvPr/>
        </p:nvSpPr>
        <p:spPr>
          <a:xfrm>
            <a:off x="6373593" y="3913839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４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7377056" y="3094609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4980276" y="3692125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17505" y="81411"/>
            <a:ext cx="28103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グラフの書き方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1306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038" grpId="0"/>
      <p:bldP spid="99" grpId="0"/>
      <p:bldP spid="100" grpId="0"/>
      <p:bldP spid="101" grpId="0" animBg="1"/>
      <p:bldP spid="102" grpId="0" animBg="1"/>
      <p:bldP spid="119" grpId="0"/>
      <p:bldP spid="121" grpId="0" animBg="1"/>
      <p:bldP spid="122" grpId="0" animBg="1"/>
      <p:bldP spid="125" grpId="0"/>
      <p:bldP spid="126" grpId="0"/>
      <p:bldP spid="127" grpId="0"/>
      <p:bldP spid="128" grpId="0"/>
      <p:bldP spid="146" grpId="0" animBg="1"/>
      <p:bldP spid="147" grpId="0" animBg="1"/>
      <p:bldP spid="148" grpId="0"/>
      <p:bldP spid="149" grpId="0"/>
      <p:bldP spid="150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214</Words>
  <Application>Microsoft Office PowerPoint</Application>
  <PresentationFormat>画面に合わせる (4:3)</PresentationFormat>
  <Paragraphs>98</Paragraphs>
  <Slides>5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３　一次関数のグラフ(傾き～書き方まで)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teacher</cp:lastModifiedBy>
  <cp:revision>76</cp:revision>
  <dcterms:created xsi:type="dcterms:W3CDTF">2013-07-01T05:47:01Z</dcterms:created>
  <dcterms:modified xsi:type="dcterms:W3CDTF">2015-07-27T04:52:31Z</dcterms:modified>
</cp:coreProperties>
</file>