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9" r:id="rId4"/>
    <p:sldId id="267" r:id="rId5"/>
    <p:sldId id="27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8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３　一次関数のグラフ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切片まで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968552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dirty="0" smtClean="0">
                <a:solidFill>
                  <a:schemeClr val="tx1"/>
                </a:solidFill>
              </a:rPr>
              <a:t>「一次関数のグラフの性質を理解する」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・　課題</a:t>
            </a:r>
            <a:r>
              <a:rPr lang="ja-JP" altLang="en-US" dirty="0">
                <a:solidFill>
                  <a:schemeClr val="tx1"/>
                </a:solidFill>
              </a:rPr>
              <a:t>の</a:t>
            </a:r>
            <a:r>
              <a:rPr lang="ja-JP" altLang="en-US" dirty="0" smtClean="0">
                <a:solidFill>
                  <a:schemeClr val="tx1"/>
                </a:solidFill>
              </a:rPr>
              <a:t>提示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・　課題</a:t>
            </a:r>
            <a:r>
              <a:rPr lang="ja-JP" altLang="en-US" dirty="0">
                <a:solidFill>
                  <a:schemeClr val="tx1"/>
                </a:solidFill>
              </a:rPr>
              <a:t>の</a:t>
            </a:r>
            <a:r>
              <a:rPr lang="ja-JP" altLang="en-US" dirty="0" smtClean="0">
                <a:solidFill>
                  <a:schemeClr val="tx1"/>
                </a:solidFill>
              </a:rPr>
              <a:t>解決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・　問１を</a:t>
            </a:r>
            <a:r>
              <a:rPr lang="ja-JP" altLang="en-US" dirty="0">
                <a:solidFill>
                  <a:schemeClr val="tx1"/>
                </a:solidFill>
              </a:rPr>
              <a:t>する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・　解決した課題をまとめ、一般化する。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・　切片について理解し、問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>
                <a:solidFill>
                  <a:schemeClr val="tx1"/>
                </a:solidFill>
              </a:rPr>
              <a:t>をする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・　本時</a:t>
            </a:r>
            <a:r>
              <a:rPr lang="ja-JP" altLang="en-US" dirty="0">
                <a:solidFill>
                  <a:schemeClr val="tx1"/>
                </a:solidFill>
              </a:rPr>
              <a:t>のまとめと次時の予告を</a:t>
            </a:r>
            <a:r>
              <a:rPr lang="ja-JP" altLang="en-US" dirty="0" smtClean="0">
                <a:solidFill>
                  <a:schemeClr val="tx1"/>
                </a:solidFill>
              </a:rPr>
              <a:t>する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988636" y="2005924"/>
            <a:ext cx="4155363" cy="4807023"/>
            <a:chOff x="4211960" y="885793"/>
            <a:chExt cx="4905127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283968" y="526610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691971" y="4919736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067136" y="524290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884368" y="522397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427984" y="5181346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92171" y="3483621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009428" y="1845082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10</a:t>
              </a:r>
              <a:endParaRPr kumimoji="1" lang="ja-JP" altLang="en-US" sz="2800" dirty="0"/>
            </a:p>
          </p:txBody>
        </p:sp>
      </p:grp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71928"/>
              </p:ext>
            </p:extLst>
          </p:nvPr>
        </p:nvGraphicFramePr>
        <p:xfrm>
          <a:off x="171782" y="791945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1735995" y="1440017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/>
              <a:t>-</a:t>
            </a:r>
            <a:r>
              <a:rPr lang="en-US" altLang="ja-JP" sz="3600" dirty="0" smtClean="0"/>
              <a:t>1</a:t>
            </a:r>
            <a:endParaRPr lang="ja-JP" altLang="en-US" sz="3600" dirty="0"/>
          </a:p>
        </p:txBody>
      </p:sp>
      <p:sp>
        <p:nvSpPr>
          <p:cNvPr id="22" name="正方形/長方形 21"/>
          <p:cNvSpPr/>
          <p:nvPr/>
        </p:nvSpPr>
        <p:spPr>
          <a:xfrm>
            <a:off x="2612567" y="143745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78834" y="144001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3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4030357" y="1440225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808090" y="145077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81233" y="146009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9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332414" y="146009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9512" y="188094"/>
            <a:ext cx="8864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一次関数ｙ</a:t>
            </a:r>
            <a:r>
              <a:rPr lang="ja-JP" altLang="en-US" sz="2800" dirty="0"/>
              <a:t>＝２ｘ＋</a:t>
            </a:r>
            <a:r>
              <a:rPr lang="ja-JP" altLang="en-US" sz="2800" dirty="0" smtClean="0"/>
              <a:t>５について、次の表を完成させましょう。</a:t>
            </a:r>
            <a:endParaRPr lang="en-US" altLang="ja-JP" sz="2800" dirty="0"/>
          </a:p>
        </p:txBody>
      </p:sp>
      <p:sp>
        <p:nvSpPr>
          <p:cNvPr id="4" name="フローチャート : 結合子 3"/>
          <p:cNvSpPr/>
          <p:nvPr/>
        </p:nvSpPr>
        <p:spPr>
          <a:xfrm>
            <a:off x="6929320" y="4345766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ローチャート : 結合子 30"/>
          <p:cNvSpPr/>
          <p:nvPr/>
        </p:nvSpPr>
        <p:spPr>
          <a:xfrm>
            <a:off x="7176970" y="3843810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 : 結合子 31"/>
          <p:cNvSpPr/>
          <p:nvPr/>
        </p:nvSpPr>
        <p:spPr>
          <a:xfrm>
            <a:off x="7429687" y="330475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ローチャート : 結合子 32"/>
          <p:cNvSpPr/>
          <p:nvPr/>
        </p:nvSpPr>
        <p:spPr>
          <a:xfrm>
            <a:off x="7720080" y="2757512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 : 結合子 33"/>
          <p:cNvSpPr/>
          <p:nvPr/>
        </p:nvSpPr>
        <p:spPr>
          <a:xfrm>
            <a:off x="6664522" y="489758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 : 結合子 34"/>
          <p:cNvSpPr/>
          <p:nvPr/>
        </p:nvSpPr>
        <p:spPr>
          <a:xfrm>
            <a:off x="6400206" y="5394874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ローチャート : 結合子 35"/>
          <p:cNvSpPr/>
          <p:nvPr/>
        </p:nvSpPr>
        <p:spPr>
          <a:xfrm>
            <a:off x="6132269" y="592292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1937" y="3982680"/>
            <a:ext cx="47461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比例の関係ｙ</a:t>
            </a:r>
            <a:r>
              <a:rPr lang="ja-JP" altLang="en-US" sz="2800" dirty="0"/>
              <a:t>＝</a:t>
            </a:r>
            <a:r>
              <a:rPr lang="ja-JP" altLang="en-US" sz="2800" dirty="0" smtClean="0"/>
              <a:t>２ｘのグラフを書いてみましょう。</a:t>
            </a:r>
            <a:endParaRPr lang="en-US" altLang="ja-JP" sz="2800" dirty="0"/>
          </a:p>
        </p:txBody>
      </p:sp>
      <p:sp>
        <p:nvSpPr>
          <p:cNvPr id="38" name="正方形/長方形 37"/>
          <p:cNvSpPr/>
          <p:nvPr/>
        </p:nvSpPr>
        <p:spPr>
          <a:xfrm>
            <a:off x="99004" y="2335857"/>
            <a:ext cx="47461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上の表をもとに</a:t>
            </a:r>
            <a:r>
              <a:rPr lang="ja-JP" altLang="en-US" sz="2800" dirty="0" err="1" smtClean="0"/>
              <a:t>ｘ</a:t>
            </a:r>
            <a:r>
              <a:rPr lang="ja-JP" altLang="en-US" sz="2800" dirty="0" smtClean="0"/>
              <a:t>とｙの値の組を座標とする点をかき入れましょう。</a:t>
            </a:r>
            <a:endParaRPr lang="en-US" altLang="ja-JP" sz="2800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6423065" y="2547188"/>
            <a:ext cx="2109375" cy="418153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5767102" y="2455319"/>
            <a:ext cx="2109375" cy="43109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99004" y="5197125"/>
            <a:ext cx="477727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一次関数ｙ</a:t>
            </a:r>
            <a:r>
              <a:rPr lang="ja-JP" altLang="en-US" sz="2800" dirty="0"/>
              <a:t>＝２ｘ＋</a:t>
            </a:r>
            <a:r>
              <a:rPr lang="ja-JP" altLang="en-US" sz="2800" dirty="0" smtClean="0"/>
              <a:t>５について、</a:t>
            </a:r>
            <a:endParaRPr lang="en-US" altLang="ja-JP" sz="2800" dirty="0" smtClean="0"/>
          </a:p>
          <a:p>
            <a:r>
              <a:rPr lang="ja-JP" altLang="en-US" sz="2800" dirty="0" smtClean="0"/>
              <a:t>どんなことがいえるでしょうか。</a:t>
            </a:r>
            <a:endParaRPr lang="en-US" altLang="ja-JP" sz="2800" dirty="0"/>
          </a:p>
        </p:txBody>
      </p:sp>
      <p:sp>
        <p:nvSpPr>
          <p:cNvPr id="40" name="正方形/長方形 39"/>
          <p:cNvSpPr/>
          <p:nvPr/>
        </p:nvSpPr>
        <p:spPr>
          <a:xfrm>
            <a:off x="8317359" y="2193269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chemeClr val="accent1"/>
                </a:solidFill>
              </a:rPr>
              <a:t>ｙ＝２ｘ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7122801" y="2193269"/>
            <a:ext cx="1194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ｙ＝２ｘ＋５</a:t>
            </a: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6423065" y="5440593"/>
            <a:ext cx="0" cy="130102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V="1">
            <a:off x="6957895" y="4373151"/>
            <a:ext cx="0" cy="130102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7730635" y="2784897"/>
            <a:ext cx="0" cy="130102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661514" y="319980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907838" y="4637953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383841" y="5688699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9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4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41" grpId="0"/>
      <p:bldP spid="40" grpId="0"/>
      <p:bldP spid="42" grpId="0"/>
      <p:bldP spid="6" grpId="0"/>
      <p:bldP spid="43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988636" y="2005924"/>
            <a:ext cx="4155363" cy="4807023"/>
            <a:chOff x="4211960" y="885793"/>
            <a:chExt cx="4905127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283968" y="526610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691971" y="4919736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067136" y="524290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884368" y="522397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427984" y="5181346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92171" y="3483621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009428" y="1845082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10</a:t>
              </a:r>
              <a:endParaRPr kumimoji="1" lang="ja-JP" altLang="en-US" sz="2800" dirty="0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30121" y="404664"/>
            <a:ext cx="84475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一次関数ｙ</a:t>
            </a:r>
            <a:r>
              <a:rPr lang="ja-JP" altLang="en-US" sz="3200" dirty="0"/>
              <a:t>＝２ｘ＋</a:t>
            </a:r>
            <a:r>
              <a:rPr lang="ja-JP" altLang="en-US" sz="3200" dirty="0" smtClean="0"/>
              <a:t>５のグラフは、ｙ＝２ｘのグラフを</a:t>
            </a:r>
            <a:r>
              <a:rPr lang="ja-JP" altLang="en-US" sz="3200" dirty="0" smtClean="0">
                <a:solidFill>
                  <a:srgbClr val="FF0000"/>
                </a:solidFill>
              </a:rPr>
              <a:t>５だけ上方に平行移動</a:t>
            </a:r>
            <a:r>
              <a:rPr lang="ja-JP" altLang="en-US" sz="3200" dirty="0" smtClean="0"/>
              <a:t>した直線になる。</a:t>
            </a:r>
            <a:endParaRPr lang="en-US" altLang="ja-JP" sz="3200" dirty="0"/>
          </a:p>
        </p:txBody>
      </p:sp>
      <p:sp>
        <p:nvSpPr>
          <p:cNvPr id="4" name="フローチャート : 結合子 3"/>
          <p:cNvSpPr/>
          <p:nvPr/>
        </p:nvSpPr>
        <p:spPr>
          <a:xfrm>
            <a:off x="6929320" y="4345766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ローチャート : 結合子 30"/>
          <p:cNvSpPr/>
          <p:nvPr/>
        </p:nvSpPr>
        <p:spPr>
          <a:xfrm>
            <a:off x="7176970" y="3843810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 : 結合子 31"/>
          <p:cNvSpPr/>
          <p:nvPr/>
        </p:nvSpPr>
        <p:spPr>
          <a:xfrm>
            <a:off x="7429687" y="330475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ローチャート : 結合子 32"/>
          <p:cNvSpPr/>
          <p:nvPr/>
        </p:nvSpPr>
        <p:spPr>
          <a:xfrm>
            <a:off x="7720080" y="2757512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 : 結合子 33"/>
          <p:cNvSpPr/>
          <p:nvPr/>
        </p:nvSpPr>
        <p:spPr>
          <a:xfrm>
            <a:off x="6664522" y="489758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 : 結合子 34"/>
          <p:cNvSpPr/>
          <p:nvPr/>
        </p:nvSpPr>
        <p:spPr>
          <a:xfrm>
            <a:off x="6400206" y="5394874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ローチャート : 結合子 35"/>
          <p:cNvSpPr/>
          <p:nvPr/>
        </p:nvSpPr>
        <p:spPr>
          <a:xfrm>
            <a:off x="6132269" y="592292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30121" y="4305967"/>
            <a:ext cx="4585895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3200" dirty="0"/>
              <a:t>一次関数ｙ＝２ｘ＋５の</a:t>
            </a:r>
            <a:r>
              <a:rPr lang="ja-JP" altLang="en-US" sz="3200" dirty="0" smtClean="0"/>
              <a:t>グラフを、直線</a:t>
            </a:r>
            <a:r>
              <a:rPr lang="ja-JP" altLang="en-US" sz="3200" dirty="0"/>
              <a:t>ｙ＝２ｘ＋</a:t>
            </a:r>
            <a:r>
              <a:rPr lang="ja-JP" altLang="en-US" sz="3200" dirty="0" smtClean="0"/>
              <a:t>５という。</a:t>
            </a:r>
            <a:endParaRPr lang="en-US" altLang="ja-JP" sz="3200" dirty="0"/>
          </a:p>
        </p:txBody>
      </p:sp>
      <p:sp>
        <p:nvSpPr>
          <p:cNvPr id="38" name="正方形/長方形 37"/>
          <p:cNvSpPr/>
          <p:nvPr/>
        </p:nvSpPr>
        <p:spPr>
          <a:xfrm>
            <a:off x="123014" y="1809092"/>
            <a:ext cx="4757838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3200" dirty="0"/>
              <a:t>一次関数ｙ＝２ｘ＋５のグラフは</a:t>
            </a:r>
            <a:r>
              <a:rPr lang="ja-JP" altLang="en-US" sz="3200" dirty="0" smtClean="0"/>
              <a:t>、比例の関係ｙ</a:t>
            </a:r>
            <a:r>
              <a:rPr lang="ja-JP" altLang="en-US" sz="3200" dirty="0"/>
              <a:t>＝２ｘの</a:t>
            </a:r>
            <a:r>
              <a:rPr lang="ja-JP" altLang="en-US" sz="3200" dirty="0" smtClean="0"/>
              <a:t>グラフに平行で、</a:t>
            </a:r>
            <a:r>
              <a:rPr lang="ja-JP" altLang="en-US" sz="3200" dirty="0" err="1" smtClean="0"/>
              <a:t>ｙ</a:t>
            </a:r>
            <a:r>
              <a:rPr lang="ja-JP" altLang="en-US" sz="3200" dirty="0" smtClean="0"/>
              <a:t>軸上の点</a:t>
            </a:r>
            <a:r>
              <a:rPr lang="en-US" altLang="ja-JP" sz="3200" dirty="0" smtClean="0"/>
              <a:t>(0</a:t>
            </a:r>
            <a:r>
              <a:rPr lang="ja-JP" altLang="en-US" sz="3200" dirty="0" err="1" smtClean="0"/>
              <a:t>，</a:t>
            </a:r>
            <a:r>
              <a:rPr lang="en-US" altLang="ja-JP" sz="3200" dirty="0" smtClean="0"/>
              <a:t>5)</a:t>
            </a:r>
            <a:r>
              <a:rPr lang="ja-JP" altLang="en-US" sz="3200" dirty="0" smtClean="0"/>
              <a:t>を通る直線になる。</a:t>
            </a:r>
            <a:endParaRPr lang="en-US" altLang="ja-JP" sz="3200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6423065" y="2547188"/>
            <a:ext cx="2109375" cy="418153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5767102" y="2455319"/>
            <a:ext cx="2109375" cy="43109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8317359" y="2193269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chemeClr val="accent1"/>
                </a:solidFill>
              </a:rPr>
              <a:t>ｙ＝２ｘ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7122801" y="2193269"/>
            <a:ext cx="1194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ｙ＝２ｘ＋５</a:t>
            </a: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6423065" y="5440593"/>
            <a:ext cx="0" cy="130102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V="1">
            <a:off x="6957895" y="4373151"/>
            <a:ext cx="0" cy="130102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7730635" y="2784897"/>
            <a:ext cx="0" cy="130102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5935826" y="4084156"/>
            <a:ext cx="10070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(0</a:t>
            </a:r>
            <a:r>
              <a:rPr lang="ja-JP" altLang="en-US" sz="2800" dirty="0" err="1"/>
              <a:t>，</a:t>
            </a:r>
            <a:r>
              <a:rPr lang="en-US" altLang="ja-JP" sz="2800" dirty="0"/>
              <a:t>5)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8658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 animBg="1"/>
      <p:bldP spid="38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66606" y="1017289"/>
            <a:ext cx="4919946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16206" y="116632"/>
            <a:ext cx="891301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問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　下の図は、ｙ＝２ｘとｙ＝－２ｘのグラフです。これをもと</a:t>
            </a:r>
            <a:endParaRPr lang="en-US" altLang="ja-JP" sz="2800" dirty="0" smtClean="0"/>
          </a:p>
          <a:p>
            <a:r>
              <a:rPr lang="ja-JP" altLang="en-US" sz="2800" dirty="0" smtClean="0"/>
              <a:t>　　に、次の一次関数のグラフをかきなさい。</a:t>
            </a:r>
            <a:endParaRPr lang="en-US" altLang="ja-JP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5708027" y="1676364"/>
            <a:ext cx="2520280" cy="49932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5403684" y="1659058"/>
            <a:ext cx="2478754" cy="499322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7367874" y="1256655"/>
            <a:ext cx="881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/>
              <a:t>ｙ＝２ｘ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4319858" y="1258948"/>
            <a:ext cx="1140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/>
              <a:t>ｙ＝－２ｘ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68605" y="1499728"/>
            <a:ext cx="38993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Both"/>
            </a:pPr>
            <a:r>
              <a:rPr lang="ja-JP" altLang="en-US" sz="3200" dirty="0" smtClean="0"/>
              <a:t>　ｙ＝２ｘ－２</a:t>
            </a:r>
            <a:endParaRPr lang="en-US" altLang="ja-JP" sz="3200" dirty="0" smtClean="0"/>
          </a:p>
          <a:p>
            <a:pPr marL="514350" indent="-514350">
              <a:buAutoNum type="arabicParenBoth"/>
            </a:pPr>
            <a:endParaRPr lang="en-US" altLang="ja-JP" sz="3200" dirty="0" smtClean="0"/>
          </a:p>
          <a:p>
            <a:pPr marL="514350" indent="-514350">
              <a:buAutoNum type="arabicParenBoth"/>
            </a:pPr>
            <a:r>
              <a:rPr lang="ja-JP" altLang="en-US" sz="3200" dirty="0" smtClean="0"/>
              <a:t>　ｙ＝－２ｘ＋４</a:t>
            </a:r>
            <a:endParaRPr lang="en-US" altLang="ja-JP" sz="3200" dirty="0" smtClean="0"/>
          </a:p>
          <a:p>
            <a:pPr marL="514350" indent="-514350">
              <a:buAutoNum type="arabicParenBoth"/>
            </a:pPr>
            <a:endParaRPr lang="en-US" altLang="ja-JP" sz="3200" dirty="0" smtClean="0"/>
          </a:p>
          <a:p>
            <a:pPr marL="514350" indent="-514350">
              <a:buFontTx/>
              <a:buAutoNum type="arabicParenBoth"/>
            </a:pPr>
            <a:r>
              <a:rPr lang="ja-JP" altLang="en-US" sz="3200" dirty="0" smtClean="0"/>
              <a:t>　</a:t>
            </a:r>
            <a:r>
              <a:rPr lang="ja-JP" altLang="en-US" sz="3200" dirty="0"/>
              <a:t>ｙ＝－</a:t>
            </a:r>
            <a:r>
              <a:rPr lang="ja-JP" altLang="en-US" sz="3200" dirty="0" smtClean="0"/>
              <a:t>２ｘ－３</a:t>
            </a:r>
            <a:endParaRPr lang="en-US" altLang="ja-JP" sz="3200" dirty="0"/>
          </a:p>
        </p:txBody>
      </p:sp>
      <p:cxnSp>
        <p:nvCxnSpPr>
          <p:cNvPr id="31" name="直線コネクタ 30"/>
          <p:cNvCxnSpPr/>
          <p:nvPr/>
        </p:nvCxnSpPr>
        <p:spPr>
          <a:xfrm>
            <a:off x="5046841" y="1608995"/>
            <a:ext cx="2520280" cy="504328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600287" y="1676364"/>
            <a:ext cx="2520280" cy="49932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5708027" y="1659058"/>
            <a:ext cx="2541820" cy="50105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正方形/長方形 1031"/>
          <p:cNvSpPr/>
          <p:nvPr/>
        </p:nvSpPr>
        <p:spPr>
          <a:xfrm>
            <a:off x="8203544" y="129648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(1)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5537860" y="1197393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196775" y="180535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48258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779912" y="1204772"/>
            <a:ext cx="5070808" cy="4628702"/>
            <a:chOff x="301494" y="1644212"/>
            <a:chExt cx="5070808" cy="4628702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301494" y="5468076"/>
              <a:ext cx="495388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913945" y="2126708"/>
              <a:ext cx="0" cy="41462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1585535" y="1644212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947186" y="5301932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421502" y="54680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168605" y="162612"/>
            <a:ext cx="8682116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一次関数ｙ＝ａｘ＋</a:t>
            </a:r>
            <a:r>
              <a:rPr lang="ja-JP" altLang="en-US" sz="3200" dirty="0" err="1" smtClean="0"/>
              <a:t>ｂ</a:t>
            </a:r>
            <a:r>
              <a:rPr lang="ja-JP" altLang="en-US" sz="3200" dirty="0" smtClean="0"/>
              <a:t>のグラフは、直線ｙ＝ａｘに平行で、ｙ軸上の点</a:t>
            </a:r>
            <a:r>
              <a:rPr lang="en-US" altLang="ja-JP" sz="3200" dirty="0" smtClean="0"/>
              <a:t>(0</a:t>
            </a:r>
            <a:r>
              <a:rPr lang="ja-JP" altLang="en-US" sz="3200" dirty="0" err="1" smtClean="0"/>
              <a:t>，ｂ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を通る直線である。</a:t>
            </a:r>
            <a:endParaRPr lang="en-US" altLang="ja-JP" sz="3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6804248" y="1527937"/>
            <a:ext cx="1699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/>
              <a:t>ｙ</a:t>
            </a:r>
            <a:r>
              <a:rPr lang="ja-JP" altLang="en-US" sz="2800" b="1" dirty="0" smtClean="0"/>
              <a:t>＝ａｘ＋ｂ</a:t>
            </a:r>
            <a:endParaRPr lang="ja-JP" altLang="en-US" sz="2800" b="1" dirty="0"/>
          </a:p>
        </p:txBody>
      </p:sp>
      <p:sp>
        <p:nvSpPr>
          <p:cNvPr id="30" name="正方形/長方形 29"/>
          <p:cNvSpPr/>
          <p:nvPr/>
        </p:nvSpPr>
        <p:spPr>
          <a:xfrm>
            <a:off x="168603" y="1499728"/>
            <a:ext cx="4259379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直線ｙ</a:t>
            </a:r>
            <a:r>
              <a:rPr lang="ja-JP" altLang="en-US" sz="3200" dirty="0"/>
              <a:t>＝ａｘ＋</a:t>
            </a:r>
            <a:r>
              <a:rPr lang="ja-JP" altLang="en-US" sz="3200" dirty="0" err="1" smtClean="0"/>
              <a:t>ｂ</a:t>
            </a:r>
            <a:r>
              <a:rPr lang="ja-JP" altLang="en-US" sz="3200" dirty="0" smtClean="0"/>
              <a:t>とｙ軸との交点</a:t>
            </a:r>
            <a:r>
              <a:rPr lang="en-US" altLang="ja-JP" sz="3200" dirty="0" smtClean="0"/>
              <a:t>(0</a:t>
            </a:r>
            <a:r>
              <a:rPr lang="ja-JP" altLang="en-US" sz="3200" dirty="0" err="1" smtClean="0"/>
              <a:t>，ｂ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の</a:t>
            </a:r>
            <a:r>
              <a:rPr lang="ja-JP" altLang="en-US" sz="3200" dirty="0" err="1" smtClean="0"/>
              <a:t>ｙ</a:t>
            </a:r>
            <a:r>
              <a:rPr lang="ja-JP" altLang="en-US" sz="3200" dirty="0" smtClean="0"/>
              <a:t>座標ｂを、この直線の</a:t>
            </a:r>
            <a:r>
              <a:rPr lang="ja-JP" altLang="en-US" sz="3200" dirty="0" smtClean="0">
                <a:solidFill>
                  <a:srgbClr val="FF0000"/>
                </a:solidFill>
              </a:rPr>
              <a:t>切片</a:t>
            </a:r>
            <a:r>
              <a:rPr lang="ja-JP" altLang="en-US" sz="3200" dirty="0" smtClean="0"/>
              <a:t>といいます。</a:t>
            </a:r>
            <a:endParaRPr lang="en-US" altLang="ja-JP" sz="3200" dirty="0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4139952" y="2060848"/>
            <a:ext cx="3240360" cy="34294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4984077" y="386104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/>
              <a:t>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072187" y="3861048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切片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87014" y="6088913"/>
            <a:ext cx="6649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問２　ｙ＝３ｘ＋５の切片をいいなさい。</a:t>
            </a:r>
            <a:endParaRPr lang="en-US" altLang="ja-JP" sz="3200" dirty="0"/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4481063" y="2530779"/>
            <a:ext cx="3240360" cy="34294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7639811" y="2161447"/>
            <a:ext cx="1120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/>
              <a:t>ｙ＝ａｘ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823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7" grpId="0"/>
      <p:bldP spid="30" grpId="0" animBg="1"/>
      <p:bldP spid="11" grpId="0"/>
      <p:bldP spid="12" grpId="0"/>
      <p:bldP spid="32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335</Words>
  <Application>Microsoft Office PowerPoint</Application>
  <PresentationFormat>画面に合わせる (4:3)</PresentationFormat>
  <Paragraphs>91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３　一次関数のグラフ(切片まで)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kajukun</cp:lastModifiedBy>
  <cp:revision>75</cp:revision>
  <dcterms:created xsi:type="dcterms:W3CDTF">2013-07-01T05:47:01Z</dcterms:created>
  <dcterms:modified xsi:type="dcterms:W3CDTF">2015-08-15T08:53:36Z</dcterms:modified>
</cp:coreProperties>
</file>