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7" r:id="rId3"/>
    <p:sldId id="274" r:id="rId4"/>
    <p:sldId id="273" r:id="rId5"/>
    <p:sldId id="275" r:id="rId6"/>
    <p:sldId id="272" r:id="rId7"/>
    <p:sldId id="276" r:id="rId8"/>
    <p:sldId id="277" r:id="rId9"/>
    <p:sldId id="278" r:id="rId10"/>
    <p:sldId id="280" r:id="rId11"/>
    <p:sldId id="279" r:id="rId1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732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56260D-DEDF-43F9-8F25-5A80E5620900}" type="datetimeFigureOut">
              <a:rPr kumimoji="1" lang="ja-JP" altLang="en-US" smtClean="0"/>
              <a:t>2015/10/8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618A04-A1E4-455D-9208-E9CFE4F2DA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283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618A04-A1E4-455D-9208-E9CFE4F2DA23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04019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618A04-A1E4-455D-9208-E9CFE4F2DA23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04019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618A04-A1E4-455D-9208-E9CFE4F2DA23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04019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618A04-A1E4-455D-9208-E9CFE4F2DA23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04019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618A04-A1E4-455D-9208-E9CFE4F2DA23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04019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618A04-A1E4-455D-9208-E9CFE4F2DA23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04019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618A04-A1E4-455D-9208-E9CFE4F2DA23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0401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2015/10/8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8953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2015/10/8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785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2015/10/8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7314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2015/10/8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3301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2015/10/8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4925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2015/10/8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6713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2015/10/8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2857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2015/10/8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4854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2015/10/8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456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2015/10/8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721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2015/10/8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9485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B61F1B-8814-44E2-B05A-027A1AEB1245}" type="datetimeFigureOut">
              <a:rPr kumimoji="1" lang="ja-JP" altLang="en-US" smtClean="0"/>
              <a:t>2015/10/8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8488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11560" y="0"/>
            <a:ext cx="7772400" cy="648072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一次関数と方程式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23528" y="692696"/>
            <a:ext cx="8496944" cy="5760640"/>
          </a:xfrm>
          <a:solidFill>
            <a:srgbClr val="FFFF00"/>
          </a:solidFill>
        </p:spPr>
        <p:txBody>
          <a:bodyPr>
            <a:normAutofit lnSpcReduction="10000"/>
          </a:bodyPr>
          <a:lstStyle/>
          <a:p>
            <a:r>
              <a:rPr kumimoji="1" lang="ja-JP" altLang="en-US" sz="2800" dirty="0" smtClean="0">
                <a:solidFill>
                  <a:schemeClr val="tx1"/>
                </a:solidFill>
              </a:rPr>
              <a:t>本時の流れ</a:t>
            </a:r>
            <a:endParaRPr kumimoji="1" lang="en-US" altLang="ja-JP" sz="2800" dirty="0" smtClean="0">
              <a:solidFill>
                <a:schemeClr val="tx1"/>
              </a:solidFill>
            </a:endParaRPr>
          </a:p>
          <a:p>
            <a:r>
              <a:rPr lang="ja-JP" altLang="en-US" sz="2800" dirty="0" smtClean="0">
                <a:solidFill>
                  <a:schemeClr val="tx1"/>
                </a:solidFill>
              </a:rPr>
              <a:t>ねらい</a:t>
            </a:r>
            <a:r>
              <a:rPr kumimoji="1" lang="ja-JP" altLang="en-US" sz="2800" dirty="0" smtClean="0">
                <a:solidFill>
                  <a:schemeClr val="tx1"/>
                </a:solidFill>
              </a:rPr>
              <a:t>「二元一次方程式をグラフに表すことができる。」</a:t>
            </a:r>
            <a:endParaRPr kumimoji="1" lang="en-US" altLang="ja-JP" sz="2800" dirty="0" smtClean="0">
              <a:solidFill>
                <a:schemeClr val="tx1"/>
              </a:solidFill>
            </a:endParaRPr>
          </a:p>
          <a:p>
            <a:r>
              <a:rPr lang="ja-JP" altLang="en-US" sz="2800" dirty="0">
                <a:solidFill>
                  <a:schemeClr val="tx1"/>
                </a:solidFill>
              </a:rPr>
              <a:t>↓</a:t>
            </a:r>
            <a:endParaRPr kumimoji="1" lang="en-US" altLang="ja-JP" sz="2800" dirty="0" smtClean="0">
              <a:solidFill>
                <a:schemeClr val="tx1"/>
              </a:solidFill>
            </a:endParaRPr>
          </a:p>
          <a:p>
            <a:r>
              <a:rPr lang="ja-JP" altLang="en-US" sz="2800" dirty="0">
                <a:solidFill>
                  <a:schemeClr val="tx1"/>
                </a:solidFill>
              </a:rPr>
              <a:t>課題の</a:t>
            </a:r>
            <a:r>
              <a:rPr lang="ja-JP" altLang="en-US" sz="2800" dirty="0" smtClean="0">
                <a:solidFill>
                  <a:schemeClr val="tx1"/>
                </a:solidFill>
              </a:rPr>
              <a:t>提示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r>
              <a:rPr lang="ja-JP" altLang="en-US" sz="2800" dirty="0" smtClean="0">
                <a:solidFill>
                  <a:schemeClr val="tx1"/>
                </a:solidFill>
              </a:rPr>
              <a:t>↓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r>
              <a:rPr lang="en-US" altLang="ja-JP" sz="2800" dirty="0" smtClean="0">
                <a:solidFill>
                  <a:schemeClr val="tx1"/>
                </a:solidFill>
              </a:rPr>
              <a:t>y</a:t>
            </a:r>
            <a:r>
              <a:rPr lang="ja-JP" altLang="en-US" sz="2800" dirty="0" smtClean="0">
                <a:solidFill>
                  <a:schemeClr val="tx1"/>
                </a:solidFill>
              </a:rPr>
              <a:t>について解き、グラフをかく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r>
              <a:rPr lang="ja-JP" altLang="en-US" sz="2800" dirty="0" smtClean="0">
                <a:solidFill>
                  <a:schemeClr val="tx1"/>
                </a:solidFill>
              </a:rPr>
              <a:t>↓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r>
              <a:rPr lang="en-US" altLang="ja-JP" sz="2800" dirty="0" smtClean="0">
                <a:solidFill>
                  <a:schemeClr val="tx1"/>
                </a:solidFill>
              </a:rPr>
              <a:t>2</a:t>
            </a:r>
            <a:r>
              <a:rPr lang="ja-JP" altLang="en-US" sz="2800" dirty="0" smtClean="0">
                <a:solidFill>
                  <a:schemeClr val="tx1"/>
                </a:solidFill>
              </a:rPr>
              <a:t>点を取ってグラフをかく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r>
              <a:rPr lang="ja-JP" altLang="en-US" sz="2800" dirty="0" smtClean="0">
                <a:solidFill>
                  <a:schemeClr val="tx1"/>
                </a:solidFill>
              </a:rPr>
              <a:t>↓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r>
              <a:rPr lang="en-US" altLang="ja-JP" sz="2800" dirty="0" smtClean="0">
                <a:solidFill>
                  <a:schemeClr val="tx1"/>
                </a:solidFill>
              </a:rPr>
              <a:t>x</a:t>
            </a:r>
            <a:r>
              <a:rPr lang="ja-JP" altLang="en-US" sz="2800" dirty="0" smtClean="0">
                <a:solidFill>
                  <a:schemeClr val="tx1"/>
                </a:solidFill>
              </a:rPr>
              <a:t>＝</a:t>
            </a:r>
            <a:r>
              <a:rPr lang="en-US" altLang="ja-JP" sz="2800" dirty="0" smtClean="0">
                <a:solidFill>
                  <a:schemeClr val="tx1"/>
                </a:solidFill>
              </a:rPr>
              <a:t>k</a:t>
            </a:r>
            <a:r>
              <a:rPr lang="ja-JP" altLang="en-US" sz="2800" dirty="0" err="1" smtClean="0">
                <a:solidFill>
                  <a:schemeClr val="tx1"/>
                </a:solidFill>
              </a:rPr>
              <a:t>、</a:t>
            </a:r>
            <a:r>
              <a:rPr lang="en-US" altLang="ja-JP" sz="2800" dirty="0" smtClean="0">
                <a:solidFill>
                  <a:schemeClr val="tx1"/>
                </a:solidFill>
              </a:rPr>
              <a:t>y</a:t>
            </a:r>
            <a:r>
              <a:rPr lang="ja-JP" altLang="en-US" sz="2800" dirty="0" smtClean="0">
                <a:solidFill>
                  <a:schemeClr val="tx1"/>
                </a:solidFill>
              </a:rPr>
              <a:t>＝</a:t>
            </a:r>
            <a:r>
              <a:rPr lang="en-US" altLang="ja-JP" sz="2800" dirty="0" smtClean="0">
                <a:solidFill>
                  <a:schemeClr val="tx1"/>
                </a:solidFill>
              </a:rPr>
              <a:t>k</a:t>
            </a:r>
            <a:r>
              <a:rPr lang="ja-JP" altLang="en-US" sz="2800" dirty="0" smtClean="0">
                <a:solidFill>
                  <a:schemeClr val="tx1"/>
                </a:solidFill>
              </a:rPr>
              <a:t>のグラフについて理解する。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r>
              <a:rPr lang="ja-JP" altLang="en-US" sz="2800" dirty="0" smtClean="0">
                <a:solidFill>
                  <a:schemeClr val="tx1"/>
                </a:solidFill>
              </a:rPr>
              <a:t>↓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r>
              <a:rPr lang="ja-JP" altLang="en-US" sz="2800" dirty="0" smtClean="0">
                <a:solidFill>
                  <a:schemeClr val="tx1"/>
                </a:solidFill>
              </a:rPr>
              <a:t>本時</a:t>
            </a:r>
            <a:r>
              <a:rPr lang="ja-JP" altLang="en-US" sz="2800" dirty="0">
                <a:solidFill>
                  <a:schemeClr val="tx1"/>
                </a:solidFill>
              </a:rPr>
              <a:t>のまとめと次時の予告を</a:t>
            </a:r>
            <a:r>
              <a:rPr lang="ja-JP" altLang="en-US" sz="2800" dirty="0" smtClean="0">
                <a:solidFill>
                  <a:schemeClr val="tx1"/>
                </a:solidFill>
              </a:rPr>
              <a:t>する</a:t>
            </a:r>
            <a:endParaRPr lang="en-US" altLang="ja-JP" sz="28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6750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4021686" y="575833"/>
            <a:ext cx="5024324" cy="5740131"/>
            <a:chOff x="4211960" y="885793"/>
            <a:chExt cx="4919946" cy="5740131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202" t="4742" r="28147" b="10345"/>
            <a:stretch/>
          </p:blipFill>
          <p:spPr bwMode="auto">
            <a:xfrm>
              <a:off x="4211960" y="1422421"/>
              <a:ext cx="4648814" cy="52035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5" name="直線コネクタ 4"/>
            <p:cNvCxnSpPr/>
            <p:nvPr/>
          </p:nvCxnSpPr>
          <p:spPr>
            <a:xfrm>
              <a:off x="4307180" y="4347394"/>
              <a:ext cx="4504798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/>
            <p:cNvCxnSpPr/>
            <p:nvPr/>
          </p:nvCxnSpPr>
          <p:spPr>
            <a:xfrm>
              <a:off x="6536367" y="1532124"/>
              <a:ext cx="0" cy="49932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テキスト ボックス 12"/>
            <p:cNvSpPr txBox="1"/>
            <p:nvPr/>
          </p:nvSpPr>
          <p:spPr>
            <a:xfrm>
              <a:off x="6329419" y="885793"/>
              <a:ext cx="41389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3600" dirty="0" smtClean="0"/>
                <a:t>ｙ</a:t>
              </a:r>
              <a:endParaRPr kumimoji="1" lang="ja-JP" altLang="en-US" sz="3600" dirty="0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8706790" y="4029629"/>
              <a:ext cx="42511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3600" dirty="0" smtClean="0"/>
                <a:t>ｘ</a:t>
              </a:r>
              <a:endParaRPr kumimoji="1" lang="ja-JP" altLang="en-US" sz="3600" dirty="0"/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6129653" y="4330012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dirty="0" smtClean="0">
                  <a:ea typeface="ＤＦ平成明朝体W7" pitchFamily="1" charset="-128"/>
                </a:rPr>
                <a:t>Ｏ</a:t>
              </a:r>
              <a:endParaRPr kumimoji="1" lang="ja-JP" altLang="en-US" sz="2400" dirty="0">
                <a:ea typeface="ＤＦ平成明朝体W7" pitchFamily="1" charset="-128"/>
              </a:endParaRP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7927792" y="4352794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 dirty="0" smtClean="0"/>
                <a:t>5</a:t>
              </a:r>
              <a:endParaRPr kumimoji="1" lang="ja-JP" altLang="en-US" sz="2800" dirty="0"/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4572000" y="4337034"/>
              <a:ext cx="72648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800" dirty="0" smtClean="0"/>
                <a:t>－</a:t>
              </a:r>
              <a:r>
                <a:rPr kumimoji="1" lang="en-US" altLang="ja-JP" sz="2800" dirty="0" smtClean="0"/>
                <a:t>5</a:t>
              </a:r>
              <a:endParaRPr kumimoji="1" lang="ja-JP" altLang="en-US" sz="2800" dirty="0"/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6168631" y="2528498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 dirty="0" smtClean="0"/>
                <a:t>5</a:t>
              </a:r>
              <a:endParaRPr kumimoji="1" lang="ja-JP" altLang="en-US" sz="2800" dirty="0"/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5824106" y="5661248"/>
              <a:ext cx="6928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 dirty="0" smtClean="0"/>
                <a:t>―5</a:t>
              </a:r>
              <a:endParaRPr kumimoji="1" lang="ja-JP" altLang="en-US" sz="2800" dirty="0"/>
            </a:p>
          </p:txBody>
        </p:sp>
      </p:grpSp>
      <p:sp>
        <p:nvSpPr>
          <p:cNvPr id="14" name="正方形/長方形 13"/>
          <p:cNvSpPr/>
          <p:nvPr/>
        </p:nvSpPr>
        <p:spPr>
          <a:xfrm>
            <a:off x="61064" y="204048"/>
            <a:ext cx="90829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 smtClean="0"/>
              <a:t>１　次</a:t>
            </a:r>
            <a:r>
              <a:rPr lang="ja-JP" altLang="en-US" sz="2800" dirty="0" smtClean="0"/>
              <a:t>の</a:t>
            </a:r>
            <a:r>
              <a:rPr lang="ja-JP" altLang="en-US" sz="2800" dirty="0" smtClean="0"/>
              <a:t>方程式で表される直線の番号を図から選びなさい。</a:t>
            </a:r>
            <a:endParaRPr lang="en-US" altLang="ja-JP" sz="2800" dirty="0"/>
          </a:p>
        </p:txBody>
      </p:sp>
      <p:sp>
        <p:nvSpPr>
          <p:cNvPr id="30" name="正方形/長方形 29"/>
          <p:cNvSpPr/>
          <p:nvPr/>
        </p:nvSpPr>
        <p:spPr>
          <a:xfrm>
            <a:off x="162889" y="1250488"/>
            <a:ext cx="3899339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 smtClean="0"/>
              <a:t>ア　２ｘ－ｙ＋３＝０</a:t>
            </a:r>
            <a:endParaRPr lang="en-US" altLang="ja-JP" sz="2800" dirty="0" smtClean="0"/>
          </a:p>
          <a:p>
            <a:r>
              <a:rPr lang="ja-JP" altLang="en-US" sz="2800" dirty="0"/>
              <a:t>　</a:t>
            </a:r>
            <a:r>
              <a:rPr lang="ja-JP" altLang="en-US" sz="2800" dirty="0" smtClean="0">
                <a:solidFill>
                  <a:srgbClr val="FF0000"/>
                </a:solidFill>
              </a:rPr>
              <a:t>（２）</a:t>
            </a:r>
            <a:endParaRPr lang="en-US" altLang="ja-JP" sz="2800" dirty="0" smtClean="0">
              <a:solidFill>
                <a:srgbClr val="FF0000"/>
              </a:solidFill>
            </a:endParaRPr>
          </a:p>
          <a:p>
            <a:r>
              <a:rPr lang="ja-JP" altLang="en-US" sz="2800" dirty="0" smtClean="0"/>
              <a:t>イ　</a:t>
            </a:r>
            <a:r>
              <a:rPr lang="ja-JP" altLang="en-US" sz="2800" dirty="0" smtClean="0"/>
              <a:t>ｙ</a:t>
            </a:r>
            <a:r>
              <a:rPr lang="ja-JP" altLang="en-US" sz="2800" dirty="0" smtClean="0"/>
              <a:t>＝</a:t>
            </a:r>
            <a:r>
              <a:rPr lang="ja-JP" altLang="en-US" sz="2800" dirty="0"/>
              <a:t>－</a:t>
            </a:r>
            <a:r>
              <a:rPr lang="ja-JP" altLang="en-US" sz="2800" dirty="0" smtClean="0"/>
              <a:t>２</a:t>
            </a:r>
            <a:endParaRPr lang="en-US" altLang="ja-JP" sz="2800" dirty="0" smtClean="0"/>
          </a:p>
          <a:p>
            <a:r>
              <a:rPr lang="ja-JP" altLang="en-US" sz="2800" dirty="0" smtClean="0"/>
              <a:t>　</a:t>
            </a:r>
            <a:r>
              <a:rPr lang="ja-JP" altLang="en-US" sz="2800" dirty="0" smtClean="0">
                <a:solidFill>
                  <a:srgbClr val="FF0000"/>
                </a:solidFill>
              </a:rPr>
              <a:t>（５）</a:t>
            </a:r>
            <a:r>
              <a:rPr lang="ja-JP" altLang="en-US" sz="2800" dirty="0" smtClean="0"/>
              <a:t>　</a:t>
            </a:r>
            <a:endParaRPr lang="en-US" altLang="ja-JP" sz="2800" dirty="0"/>
          </a:p>
          <a:p>
            <a:r>
              <a:rPr lang="ja-JP" altLang="en-US" sz="2800" dirty="0" smtClean="0"/>
              <a:t>ウ　２ｘ＋ｙ＝０</a:t>
            </a:r>
            <a:endParaRPr lang="en-US" altLang="ja-JP" sz="2800" dirty="0" smtClean="0"/>
          </a:p>
          <a:p>
            <a:r>
              <a:rPr lang="ja-JP" altLang="en-US" sz="2800" dirty="0" smtClean="0"/>
              <a:t>　</a:t>
            </a:r>
            <a:r>
              <a:rPr lang="ja-JP" altLang="en-US" sz="2800" dirty="0" smtClean="0">
                <a:solidFill>
                  <a:srgbClr val="FF0000"/>
                </a:solidFill>
              </a:rPr>
              <a:t>（３）</a:t>
            </a:r>
            <a:endParaRPr lang="en-US" altLang="ja-JP" sz="2800" dirty="0">
              <a:solidFill>
                <a:srgbClr val="FF0000"/>
              </a:solidFill>
            </a:endParaRPr>
          </a:p>
          <a:p>
            <a:r>
              <a:rPr lang="ja-JP" altLang="en-US" sz="2800" dirty="0" smtClean="0"/>
              <a:t>エ　ｘ－４＝</a:t>
            </a:r>
            <a:r>
              <a:rPr lang="ja-JP" altLang="en-US" sz="2800" dirty="0" smtClean="0"/>
              <a:t>０</a:t>
            </a:r>
            <a:endParaRPr lang="en-US" altLang="ja-JP" sz="2800" dirty="0" smtClean="0"/>
          </a:p>
          <a:p>
            <a:r>
              <a:rPr lang="ja-JP" altLang="en-US" sz="2800" dirty="0" smtClean="0"/>
              <a:t>　</a:t>
            </a:r>
            <a:r>
              <a:rPr lang="ja-JP" altLang="en-US" sz="2800" dirty="0" smtClean="0">
                <a:solidFill>
                  <a:srgbClr val="FF0000"/>
                </a:solidFill>
              </a:rPr>
              <a:t>（１）</a:t>
            </a:r>
            <a:r>
              <a:rPr lang="ja-JP" altLang="en-US" sz="2800" dirty="0" smtClean="0">
                <a:solidFill>
                  <a:srgbClr val="FF0000"/>
                </a:solidFill>
              </a:rPr>
              <a:t>　</a:t>
            </a:r>
            <a:r>
              <a:rPr lang="ja-JP" altLang="en-US" sz="2800" dirty="0" smtClean="0"/>
              <a:t>　</a:t>
            </a:r>
            <a:endParaRPr lang="en-US" altLang="ja-JP" sz="2800" dirty="0"/>
          </a:p>
        </p:txBody>
      </p:sp>
      <p:cxnSp>
        <p:nvCxnSpPr>
          <p:cNvPr id="6" name="直線コネクタ 5"/>
          <p:cNvCxnSpPr/>
          <p:nvPr/>
        </p:nvCxnSpPr>
        <p:spPr>
          <a:xfrm flipH="1">
            <a:off x="7685085" y="1241177"/>
            <a:ext cx="6383" cy="500257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 flipH="1">
            <a:off x="4760310" y="1191295"/>
            <a:ext cx="2632067" cy="512466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/>
          <p:nvPr/>
        </p:nvCxnSpPr>
        <p:spPr>
          <a:xfrm flipH="1" flipV="1">
            <a:off x="4932041" y="1191295"/>
            <a:ext cx="2619048" cy="512466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1" name="テキスト ボックス 1040"/>
          <p:cNvSpPr txBox="1"/>
          <p:nvPr/>
        </p:nvSpPr>
        <p:spPr>
          <a:xfrm>
            <a:off x="4639332" y="745606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(3)</a:t>
            </a:r>
            <a:endParaRPr kumimoji="1" lang="ja-JP" altLang="en-US" sz="2800" dirty="0"/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7392376" y="717957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(1)</a:t>
            </a:r>
            <a:endParaRPr kumimoji="1" lang="ja-JP" altLang="en-US" sz="2800" dirty="0"/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6965672" y="731208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(2)</a:t>
            </a:r>
            <a:endParaRPr kumimoji="1" lang="ja-JP" altLang="en-US" sz="2800" dirty="0"/>
          </a:p>
        </p:txBody>
      </p:sp>
      <p:cxnSp>
        <p:nvCxnSpPr>
          <p:cNvPr id="35" name="直線コネクタ 34"/>
          <p:cNvCxnSpPr/>
          <p:nvPr/>
        </p:nvCxnSpPr>
        <p:spPr>
          <a:xfrm flipH="1" flipV="1">
            <a:off x="4021686" y="2218538"/>
            <a:ext cx="4614563" cy="226318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/>
          <p:nvPr/>
        </p:nvCxnSpPr>
        <p:spPr>
          <a:xfrm>
            <a:off x="4118926" y="4653136"/>
            <a:ext cx="451732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テキスト ボックス 40"/>
          <p:cNvSpPr txBox="1"/>
          <p:nvPr/>
        </p:nvSpPr>
        <p:spPr>
          <a:xfrm>
            <a:off x="3533509" y="1966831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(4)</a:t>
            </a:r>
            <a:endParaRPr kumimoji="1" lang="ja-JP" altLang="en-US" sz="2800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3533509" y="4391541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(5)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441173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4021686" y="575833"/>
            <a:ext cx="5024324" cy="5740131"/>
            <a:chOff x="4211960" y="885793"/>
            <a:chExt cx="4919946" cy="5740131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202" t="4742" r="28147" b="10345"/>
            <a:stretch/>
          </p:blipFill>
          <p:spPr bwMode="auto">
            <a:xfrm>
              <a:off x="4211960" y="1422421"/>
              <a:ext cx="4648814" cy="52035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5" name="直線コネクタ 4"/>
            <p:cNvCxnSpPr/>
            <p:nvPr/>
          </p:nvCxnSpPr>
          <p:spPr>
            <a:xfrm>
              <a:off x="4307180" y="4347394"/>
              <a:ext cx="4504798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/>
            <p:cNvCxnSpPr/>
            <p:nvPr/>
          </p:nvCxnSpPr>
          <p:spPr>
            <a:xfrm>
              <a:off x="6536367" y="1532124"/>
              <a:ext cx="0" cy="49932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テキスト ボックス 12"/>
            <p:cNvSpPr txBox="1"/>
            <p:nvPr/>
          </p:nvSpPr>
          <p:spPr>
            <a:xfrm>
              <a:off x="6329419" y="885793"/>
              <a:ext cx="41389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3600" dirty="0" smtClean="0"/>
                <a:t>ｙ</a:t>
              </a:r>
              <a:endParaRPr kumimoji="1" lang="ja-JP" altLang="en-US" sz="3600" dirty="0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8706790" y="4029629"/>
              <a:ext cx="42511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3600" dirty="0" smtClean="0"/>
                <a:t>ｘ</a:t>
              </a:r>
              <a:endParaRPr kumimoji="1" lang="ja-JP" altLang="en-US" sz="3600" dirty="0"/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6129653" y="4330012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dirty="0" smtClean="0">
                  <a:ea typeface="ＤＦ平成明朝体W7" pitchFamily="1" charset="-128"/>
                </a:rPr>
                <a:t>Ｏ</a:t>
              </a:r>
              <a:endParaRPr kumimoji="1" lang="ja-JP" altLang="en-US" sz="2400" dirty="0">
                <a:ea typeface="ＤＦ平成明朝体W7" pitchFamily="1" charset="-128"/>
              </a:endParaRP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7927792" y="4352794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 dirty="0" smtClean="0"/>
                <a:t>5</a:t>
              </a:r>
              <a:endParaRPr kumimoji="1" lang="ja-JP" altLang="en-US" sz="2800" dirty="0"/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4572000" y="4337034"/>
              <a:ext cx="72648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800" dirty="0" smtClean="0"/>
                <a:t>－</a:t>
              </a:r>
              <a:r>
                <a:rPr kumimoji="1" lang="en-US" altLang="ja-JP" sz="2800" dirty="0" smtClean="0"/>
                <a:t>5</a:t>
              </a:r>
              <a:endParaRPr kumimoji="1" lang="ja-JP" altLang="en-US" sz="2800" dirty="0"/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6168631" y="2528498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 dirty="0" smtClean="0"/>
                <a:t>5</a:t>
              </a:r>
              <a:endParaRPr kumimoji="1" lang="ja-JP" altLang="en-US" sz="2800" dirty="0"/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5824106" y="5661248"/>
              <a:ext cx="6928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 dirty="0" smtClean="0"/>
                <a:t>―5</a:t>
              </a:r>
              <a:endParaRPr kumimoji="1" lang="ja-JP" altLang="en-US" sz="2800" dirty="0"/>
            </a:p>
          </p:txBody>
        </p:sp>
      </p:grpSp>
      <p:sp>
        <p:nvSpPr>
          <p:cNvPr id="14" name="正方形/長方形 13"/>
          <p:cNvSpPr/>
          <p:nvPr/>
        </p:nvSpPr>
        <p:spPr>
          <a:xfrm>
            <a:off x="61064" y="204048"/>
            <a:ext cx="58881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 smtClean="0"/>
              <a:t>２　次</a:t>
            </a:r>
            <a:r>
              <a:rPr lang="ja-JP" altLang="en-US" sz="2800" dirty="0" smtClean="0"/>
              <a:t>の</a:t>
            </a:r>
            <a:r>
              <a:rPr lang="ja-JP" altLang="en-US" sz="2800" dirty="0" smtClean="0"/>
              <a:t>方程式のグラフを書きなさい。</a:t>
            </a:r>
            <a:endParaRPr lang="en-US" altLang="ja-JP" sz="2800" dirty="0"/>
          </a:p>
        </p:txBody>
      </p:sp>
      <p:sp>
        <p:nvSpPr>
          <p:cNvPr id="30" name="正方形/長方形 29"/>
          <p:cNvSpPr/>
          <p:nvPr/>
        </p:nvSpPr>
        <p:spPr>
          <a:xfrm>
            <a:off x="162889" y="1250488"/>
            <a:ext cx="3899339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/>
              <a:t>（１）</a:t>
            </a:r>
            <a:r>
              <a:rPr lang="ja-JP" altLang="en-US" sz="2800" dirty="0" smtClean="0"/>
              <a:t>　２ｘ＋ｙ＝１</a:t>
            </a:r>
            <a:endParaRPr lang="en-US" altLang="ja-JP" sz="2800" dirty="0" smtClean="0"/>
          </a:p>
          <a:p>
            <a:r>
              <a:rPr lang="ja-JP" altLang="en-US" sz="2800" dirty="0"/>
              <a:t>　</a:t>
            </a:r>
            <a:endParaRPr lang="en-US" altLang="ja-JP" sz="2800" dirty="0" smtClean="0"/>
          </a:p>
          <a:p>
            <a:r>
              <a:rPr lang="ja-JP" altLang="en-US" sz="2800" dirty="0" smtClean="0"/>
              <a:t>（２）　４ｘ－３</a:t>
            </a:r>
            <a:r>
              <a:rPr lang="ja-JP" altLang="en-US" sz="2800" dirty="0" smtClean="0"/>
              <a:t>ｙ</a:t>
            </a:r>
            <a:r>
              <a:rPr lang="ja-JP" altLang="en-US" sz="2800" dirty="0" smtClean="0"/>
              <a:t>＝９</a:t>
            </a:r>
            <a:endParaRPr lang="en-US" altLang="ja-JP" sz="2800" dirty="0" smtClean="0"/>
          </a:p>
          <a:p>
            <a:r>
              <a:rPr lang="ja-JP" altLang="en-US" sz="2800" dirty="0" smtClean="0"/>
              <a:t>　　</a:t>
            </a:r>
            <a:endParaRPr lang="en-US" altLang="ja-JP" sz="2800" dirty="0"/>
          </a:p>
          <a:p>
            <a:r>
              <a:rPr lang="ja-JP" altLang="en-US" sz="2800" dirty="0" smtClean="0"/>
              <a:t>（３）　２ｙ＋８＝０</a:t>
            </a:r>
            <a:endParaRPr lang="en-US" altLang="ja-JP" sz="2800" dirty="0" smtClean="0"/>
          </a:p>
          <a:p>
            <a:endParaRPr lang="en-US" altLang="ja-JP" sz="2800" dirty="0"/>
          </a:p>
          <a:p>
            <a:r>
              <a:rPr lang="ja-JP" altLang="en-US" sz="2800" dirty="0" smtClean="0"/>
              <a:t>　　　</a:t>
            </a:r>
            <a:endParaRPr lang="en-US" altLang="ja-JP" sz="2800" dirty="0"/>
          </a:p>
        </p:txBody>
      </p:sp>
      <p:sp>
        <p:nvSpPr>
          <p:cNvPr id="1041" name="テキスト ボックス 1040"/>
          <p:cNvSpPr txBox="1"/>
          <p:nvPr/>
        </p:nvSpPr>
        <p:spPr>
          <a:xfrm>
            <a:off x="3728977" y="5052831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(3)</a:t>
            </a:r>
            <a:endParaRPr kumimoji="1" lang="ja-JP" altLang="en-US" sz="2800" dirty="0"/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5090117" y="698944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(1)</a:t>
            </a:r>
            <a:endParaRPr kumimoji="1" lang="ja-JP" altLang="en-US" sz="2800" dirty="0"/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8536233" y="1695318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(2)</a:t>
            </a:r>
            <a:endParaRPr kumimoji="1" lang="ja-JP" altLang="en-US" sz="2800" dirty="0"/>
          </a:p>
        </p:txBody>
      </p:sp>
      <p:cxnSp>
        <p:nvCxnSpPr>
          <p:cNvPr id="35" name="直線コネクタ 34"/>
          <p:cNvCxnSpPr/>
          <p:nvPr/>
        </p:nvCxnSpPr>
        <p:spPr>
          <a:xfrm flipH="1" flipV="1">
            <a:off x="5131258" y="1222164"/>
            <a:ext cx="2553826" cy="499322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/>
          <p:nvPr/>
        </p:nvCxnSpPr>
        <p:spPr>
          <a:xfrm>
            <a:off x="4116888" y="5314441"/>
            <a:ext cx="4517323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/>
        </p:nvCxnSpPr>
        <p:spPr>
          <a:xfrm flipV="1">
            <a:off x="5436096" y="1966832"/>
            <a:ext cx="3283199" cy="424855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6789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4166606" y="1017289"/>
            <a:ext cx="4919946" cy="5740131"/>
            <a:chOff x="4211960" y="885793"/>
            <a:chExt cx="4919946" cy="5740131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202" t="4742" r="28147" b="10345"/>
            <a:stretch/>
          </p:blipFill>
          <p:spPr bwMode="auto">
            <a:xfrm>
              <a:off x="4211960" y="1422421"/>
              <a:ext cx="4648814" cy="52035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5" name="直線コネクタ 4"/>
            <p:cNvCxnSpPr/>
            <p:nvPr/>
          </p:nvCxnSpPr>
          <p:spPr>
            <a:xfrm>
              <a:off x="4307180" y="4347394"/>
              <a:ext cx="4504798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/>
            <p:cNvCxnSpPr/>
            <p:nvPr/>
          </p:nvCxnSpPr>
          <p:spPr>
            <a:xfrm>
              <a:off x="6536367" y="1532124"/>
              <a:ext cx="0" cy="49932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テキスト ボックス 12"/>
            <p:cNvSpPr txBox="1"/>
            <p:nvPr/>
          </p:nvSpPr>
          <p:spPr>
            <a:xfrm>
              <a:off x="6329419" y="885793"/>
              <a:ext cx="41389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3600" dirty="0" smtClean="0"/>
                <a:t>ｙ</a:t>
              </a:r>
              <a:endParaRPr kumimoji="1" lang="ja-JP" altLang="en-US" sz="3600" dirty="0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8706790" y="4029629"/>
              <a:ext cx="42511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3600" dirty="0" smtClean="0"/>
                <a:t>ｘ</a:t>
              </a:r>
              <a:endParaRPr kumimoji="1" lang="ja-JP" altLang="en-US" sz="3600" dirty="0"/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6129653" y="4330012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dirty="0" smtClean="0">
                  <a:ea typeface="ＤＦ平成明朝体W7" pitchFamily="1" charset="-128"/>
                </a:rPr>
                <a:t>Ｏ</a:t>
              </a:r>
              <a:endParaRPr kumimoji="1" lang="ja-JP" altLang="en-US" sz="2400" dirty="0">
                <a:ea typeface="ＤＦ平成明朝体W7" pitchFamily="1" charset="-128"/>
              </a:endParaRP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7927792" y="4352794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 dirty="0" smtClean="0"/>
                <a:t>5</a:t>
              </a:r>
              <a:endParaRPr kumimoji="1" lang="ja-JP" altLang="en-US" sz="2800" dirty="0"/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4572000" y="4337034"/>
              <a:ext cx="72648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800" dirty="0" smtClean="0"/>
                <a:t>－</a:t>
              </a:r>
              <a:r>
                <a:rPr kumimoji="1" lang="en-US" altLang="ja-JP" sz="2800" dirty="0" smtClean="0"/>
                <a:t>5</a:t>
              </a:r>
              <a:endParaRPr kumimoji="1" lang="ja-JP" altLang="en-US" sz="2800" dirty="0"/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6168631" y="2528498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 dirty="0" smtClean="0"/>
                <a:t>5</a:t>
              </a:r>
              <a:endParaRPr kumimoji="1" lang="ja-JP" altLang="en-US" sz="2800" dirty="0"/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5824106" y="5661248"/>
              <a:ext cx="6928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 dirty="0" smtClean="0"/>
                <a:t>―5</a:t>
              </a:r>
              <a:endParaRPr kumimoji="1" lang="ja-JP" altLang="en-US" sz="2800" dirty="0"/>
            </a:p>
          </p:txBody>
        </p:sp>
      </p:grpSp>
      <p:sp>
        <p:nvSpPr>
          <p:cNvPr id="14" name="正方形/長方形 13"/>
          <p:cNvSpPr/>
          <p:nvPr/>
        </p:nvSpPr>
        <p:spPr>
          <a:xfrm>
            <a:off x="162889" y="116632"/>
            <a:ext cx="6569427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/>
              <a:t>二元一次方程式</a:t>
            </a:r>
            <a:endParaRPr lang="en-US" altLang="ja-JP" sz="3200" dirty="0" smtClean="0"/>
          </a:p>
          <a:p>
            <a:r>
              <a:rPr lang="ja-JP" altLang="en-US" sz="3200" dirty="0" smtClean="0"/>
              <a:t>２ｘ－３ｙ＝６のグラフをかいてみよう。</a:t>
            </a:r>
            <a:endParaRPr lang="en-US" altLang="ja-JP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正方形/長方形 29"/>
              <p:cNvSpPr/>
              <p:nvPr/>
            </p:nvSpPr>
            <p:spPr>
              <a:xfrm>
                <a:off x="162889" y="1655060"/>
                <a:ext cx="3899339" cy="423135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ja-JP" altLang="en-US" sz="2800" dirty="0" smtClean="0"/>
                  <a:t>ｙについて解くと</a:t>
                </a:r>
                <a:endParaRPr lang="en-US" altLang="ja-JP" sz="2800" dirty="0" smtClean="0"/>
              </a:p>
              <a:p>
                <a:r>
                  <a:rPr lang="ja-JP" altLang="en-US" sz="2800" dirty="0"/>
                  <a:t>ｙ</a:t>
                </a:r>
                <a:r>
                  <a:rPr lang="ja-JP" altLang="en-US" sz="2800" dirty="0" smtClean="0"/>
                  <a:t>＝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8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2800" b="0" i="1" smtClean="0">
                            <a:latin typeface="Cambria Math"/>
                          </a:rPr>
                          <m:t>２</m:t>
                        </m:r>
                      </m:num>
                      <m:den>
                        <m:r>
                          <a:rPr lang="ja-JP" altLang="en-US" sz="2800" b="0" i="1" smtClean="0">
                            <a:latin typeface="Cambria Math"/>
                          </a:rPr>
                          <m:t>３</m:t>
                        </m:r>
                      </m:den>
                    </m:f>
                  </m:oMath>
                </a14:m>
                <a:r>
                  <a:rPr lang="ja-JP" altLang="en-US" sz="2800" dirty="0" smtClean="0"/>
                  <a:t>ｘ－２</a:t>
                </a:r>
                <a:endParaRPr lang="en-US" altLang="ja-JP" sz="2800" dirty="0" smtClean="0"/>
              </a:p>
              <a:p>
                <a:r>
                  <a:rPr lang="ja-JP" altLang="en-US" sz="2800" dirty="0">
                    <a:solidFill>
                      <a:srgbClr val="FF0000"/>
                    </a:solidFill>
                  </a:rPr>
                  <a:t>二元一次方程式</a:t>
                </a:r>
                <a:r>
                  <a:rPr lang="ja-JP" altLang="en-US" sz="2800" dirty="0" smtClean="0"/>
                  <a:t>は</a:t>
                </a:r>
                <a:endParaRPr lang="en-US" altLang="ja-JP" sz="2800" dirty="0" smtClean="0"/>
              </a:p>
              <a:p>
                <a:r>
                  <a:rPr lang="ja-JP" altLang="en-US" sz="2800" dirty="0">
                    <a:solidFill>
                      <a:srgbClr val="FF0000"/>
                    </a:solidFill>
                  </a:rPr>
                  <a:t>一次関数</a:t>
                </a:r>
                <a:r>
                  <a:rPr lang="ja-JP" altLang="en-US" sz="2800" dirty="0"/>
                  <a:t>とみることが</a:t>
                </a:r>
                <a:r>
                  <a:rPr lang="ja-JP" altLang="en-US" sz="2800" dirty="0" smtClean="0"/>
                  <a:t>できる。</a:t>
                </a:r>
                <a:endParaRPr lang="en-US" altLang="ja-JP" sz="2800" dirty="0" smtClean="0"/>
              </a:p>
              <a:p>
                <a:endParaRPr lang="en-US" altLang="ja-JP" sz="2800" dirty="0"/>
              </a:p>
              <a:p>
                <a:r>
                  <a:rPr lang="ja-JP" altLang="en-US" sz="2800" dirty="0" smtClean="0"/>
                  <a:t>この直線を</a:t>
                </a:r>
                <a:endParaRPr lang="en-US" altLang="ja-JP" sz="2800" dirty="0" smtClean="0"/>
              </a:p>
              <a:p>
                <a:r>
                  <a:rPr lang="ja-JP" altLang="en-US" sz="2800" dirty="0" smtClean="0">
                    <a:solidFill>
                      <a:srgbClr val="FF0000"/>
                    </a:solidFill>
                  </a:rPr>
                  <a:t>方程式</a:t>
                </a:r>
                <a:r>
                  <a:rPr lang="ja-JP" altLang="en-US" sz="2800" dirty="0">
                    <a:solidFill>
                      <a:srgbClr val="FF0000"/>
                    </a:solidFill>
                  </a:rPr>
                  <a:t>２ｘ－３ｙ＝６の</a:t>
                </a:r>
                <a:r>
                  <a:rPr lang="ja-JP" altLang="en-US" sz="2800" dirty="0" smtClean="0">
                    <a:solidFill>
                      <a:srgbClr val="FF0000"/>
                    </a:solidFill>
                  </a:rPr>
                  <a:t>グラフ</a:t>
                </a:r>
                <a:r>
                  <a:rPr lang="ja-JP" altLang="en-US" sz="2800" dirty="0" smtClean="0"/>
                  <a:t>という。</a:t>
                </a:r>
                <a:endParaRPr lang="en-US" altLang="ja-JP" sz="2800" dirty="0"/>
              </a:p>
            </p:txBody>
          </p:sp>
        </mc:Choice>
        <mc:Fallback xmlns="">
          <p:sp>
            <p:nvSpPr>
              <p:cNvPr id="30" name="正方形/長方形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889" y="1655060"/>
                <a:ext cx="3899339" cy="4231351"/>
              </a:xfrm>
              <a:prstGeom prst="rect">
                <a:avLst/>
              </a:prstGeom>
              <a:blipFill rotWithShape="1">
                <a:blip r:embed="rId3"/>
                <a:stretch>
                  <a:fillRect l="-3286" t="-1871" b="-230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直線コネクタ 5"/>
          <p:cNvCxnSpPr/>
          <p:nvPr/>
        </p:nvCxnSpPr>
        <p:spPr>
          <a:xfrm flipH="1">
            <a:off x="4291208" y="3668711"/>
            <a:ext cx="4370228" cy="288032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2585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4062228" y="1017289"/>
            <a:ext cx="5024324" cy="5740131"/>
            <a:chOff x="4211960" y="885793"/>
            <a:chExt cx="4919946" cy="5740131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202" t="4742" r="28147" b="10345"/>
            <a:stretch/>
          </p:blipFill>
          <p:spPr bwMode="auto">
            <a:xfrm>
              <a:off x="4211960" y="1422421"/>
              <a:ext cx="4648814" cy="52035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5" name="直線コネクタ 4"/>
            <p:cNvCxnSpPr/>
            <p:nvPr/>
          </p:nvCxnSpPr>
          <p:spPr>
            <a:xfrm>
              <a:off x="4307180" y="4347394"/>
              <a:ext cx="4504798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/>
            <p:cNvCxnSpPr/>
            <p:nvPr/>
          </p:nvCxnSpPr>
          <p:spPr>
            <a:xfrm>
              <a:off x="6536367" y="1532124"/>
              <a:ext cx="0" cy="49932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テキスト ボックス 12"/>
            <p:cNvSpPr txBox="1"/>
            <p:nvPr/>
          </p:nvSpPr>
          <p:spPr>
            <a:xfrm>
              <a:off x="6329419" y="885793"/>
              <a:ext cx="41389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3600" dirty="0" smtClean="0"/>
                <a:t>ｙ</a:t>
              </a:r>
              <a:endParaRPr kumimoji="1" lang="ja-JP" altLang="en-US" sz="3600" dirty="0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8706790" y="4029629"/>
              <a:ext cx="42511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3600" dirty="0" smtClean="0"/>
                <a:t>ｘ</a:t>
              </a:r>
              <a:endParaRPr kumimoji="1" lang="ja-JP" altLang="en-US" sz="3600" dirty="0"/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6129653" y="4330012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dirty="0" smtClean="0">
                  <a:ea typeface="ＤＦ平成明朝体W7" pitchFamily="1" charset="-128"/>
                </a:rPr>
                <a:t>Ｏ</a:t>
              </a:r>
              <a:endParaRPr kumimoji="1" lang="ja-JP" altLang="en-US" sz="2400" dirty="0">
                <a:ea typeface="ＤＦ平成明朝体W7" pitchFamily="1" charset="-128"/>
              </a:endParaRP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7927792" y="4352794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 dirty="0" smtClean="0"/>
                <a:t>5</a:t>
              </a:r>
              <a:endParaRPr kumimoji="1" lang="ja-JP" altLang="en-US" sz="2800" dirty="0"/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4572000" y="4337034"/>
              <a:ext cx="72648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800" dirty="0" smtClean="0"/>
                <a:t>－</a:t>
              </a:r>
              <a:r>
                <a:rPr kumimoji="1" lang="en-US" altLang="ja-JP" sz="2800" dirty="0" smtClean="0"/>
                <a:t>5</a:t>
              </a:r>
              <a:endParaRPr kumimoji="1" lang="ja-JP" altLang="en-US" sz="2800" dirty="0"/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6168631" y="2528498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 dirty="0" smtClean="0"/>
                <a:t>5</a:t>
              </a:r>
              <a:endParaRPr kumimoji="1" lang="ja-JP" altLang="en-US" sz="2800" dirty="0"/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5824106" y="5661248"/>
              <a:ext cx="6928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 dirty="0" smtClean="0"/>
                <a:t>―5</a:t>
              </a:r>
              <a:endParaRPr kumimoji="1" lang="ja-JP" altLang="en-US" sz="2800" dirty="0"/>
            </a:p>
          </p:txBody>
        </p:sp>
      </p:grpSp>
      <p:sp>
        <p:nvSpPr>
          <p:cNvPr id="14" name="正方形/長方形 13"/>
          <p:cNvSpPr/>
          <p:nvPr/>
        </p:nvSpPr>
        <p:spPr>
          <a:xfrm>
            <a:off x="485149" y="409019"/>
            <a:ext cx="736291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/>
              <a:t>二元一次方程式のグラフをかいてみよう。</a:t>
            </a:r>
            <a:endParaRPr lang="en-US" altLang="ja-JP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正方形/長方形 29"/>
              <p:cNvSpPr/>
              <p:nvPr/>
            </p:nvSpPr>
            <p:spPr>
              <a:xfrm>
                <a:off x="162889" y="1655060"/>
                <a:ext cx="3899339" cy="517994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514350" indent="-514350">
                  <a:buAutoNum type="arabicParenBoth"/>
                </a:pPr>
                <a:r>
                  <a:rPr lang="ja-JP" altLang="en-US" sz="2800" dirty="0" smtClean="0"/>
                  <a:t>２ｘ</a:t>
                </a:r>
                <a:r>
                  <a:rPr lang="ja-JP" altLang="en-US" sz="2800" dirty="0"/>
                  <a:t>－３ｙ＝</a:t>
                </a:r>
                <a:r>
                  <a:rPr lang="ja-JP" altLang="en-US" sz="2800" dirty="0" smtClean="0"/>
                  <a:t>６</a:t>
                </a:r>
                <a:endParaRPr lang="en-US" altLang="ja-JP" sz="2800" dirty="0" smtClean="0"/>
              </a:p>
              <a:p>
                <a:r>
                  <a:rPr lang="ja-JP" altLang="en-US" sz="2800" dirty="0"/>
                  <a:t>　</a:t>
                </a:r>
                <a:r>
                  <a:rPr lang="ja-JP" altLang="en-US" sz="2800" dirty="0" smtClean="0"/>
                  <a:t>　　　　　　ｙ</a:t>
                </a:r>
                <a:r>
                  <a:rPr lang="ja-JP" altLang="en-US" sz="2800" dirty="0"/>
                  <a:t>＝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2800" i="1">
                            <a:latin typeface="Cambria Math"/>
                          </a:rPr>
                          <m:t>２</m:t>
                        </m:r>
                      </m:num>
                      <m:den>
                        <m:r>
                          <a:rPr lang="ja-JP" altLang="en-US" sz="2800" i="1">
                            <a:latin typeface="Cambria Math"/>
                          </a:rPr>
                          <m:t>３</m:t>
                        </m:r>
                      </m:den>
                    </m:f>
                  </m:oMath>
                </a14:m>
                <a:r>
                  <a:rPr lang="ja-JP" altLang="en-US" sz="2800" dirty="0"/>
                  <a:t>ｘ－２</a:t>
                </a:r>
                <a:endParaRPr lang="en-US" altLang="ja-JP" sz="2800" dirty="0"/>
              </a:p>
              <a:p>
                <a:pPr marL="514350" indent="-514350">
                  <a:buAutoNum type="arabicParenBoth"/>
                </a:pPr>
                <a:endParaRPr lang="en-US" altLang="ja-JP" sz="2800" dirty="0" smtClean="0"/>
              </a:p>
              <a:p>
                <a:r>
                  <a:rPr lang="en-US" altLang="ja-JP" sz="2800" dirty="0" smtClean="0"/>
                  <a:t>(2)  </a:t>
                </a:r>
                <a:r>
                  <a:rPr lang="ja-JP" altLang="en-US" sz="2800" dirty="0" smtClean="0"/>
                  <a:t>ｘ－２ｙ＝６</a:t>
                </a:r>
                <a:endParaRPr lang="en-US" altLang="ja-JP" sz="2800" dirty="0" smtClean="0"/>
              </a:p>
              <a:p>
                <a:r>
                  <a:rPr lang="ja-JP" altLang="en-US" sz="2800" dirty="0" smtClean="0"/>
                  <a:t>　　　　　　　ｙ</a:t>
                </a:r>
                <a:r>
                  <a:rPr lang="ja-JP" altLang="en-US" sz="2800" dirty="0"/>
                  <a:t>＝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2800" b="0" i="1" smtClean="0"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lang="ja-JP" altLang="en-US" sz="2800" b="0" i="1" smtClean="0">
                            <a:latin typeface="Cambria Math"/>
                          </a:rPr>
                          <m:t>２</m:t>
                        </m:r>
                      </m:den>
                    </m:f>
                  </m:oMath>
                </a14:m>
                <a:r>
                  <a:rPr lang="ja-JP" altLang="en-US" sz="2800" dirty="0"/>
                  <a:t>ｘ</a:t>
                </a:r>
                <a:r>
                  <a:rPr lang="ja-JP" altLang="en-US" sz="2800" dirty="0" smtClean="0"/>
                  <a:t>－３</a:t>
                </a:r>
                <a:endParaRPr lang="en-US" altLang="ja-JP" sz="2800" dirty="0" smtClean="0"/>
              </a:p>
              <a:p>
                <a:pPr marL="514350" indent="-514350">
                  <a:buAutoNum type="arabicParenBoth"/>
                </a:pPr>
                <a:endParaRPr lang="en-US" altLang="ja-JP" sz="2800" dirty="0"/>
              </a:p>
              <a:p>
                <a:r>
                  <a:rPr lang="en-US" altLang="ja-JP" sz="2800" dirty="0" smtClean="0"/>
                  <a:t>(3)  </a:t>
                </a:r>
                <a:r>
                  <a:rPr lang="ja-JP" altLang="en-US" sz="2800" dirty="0" smtClean="0"/>
                  <a:t>４ｘ＋３ｙ＝０</a:t>
                </a:r>
                <a:endParaRPr lang="en-US" altLang="ja-JP" sz="2800" dirty="0" smtClean="0"/>
              </a:p>
              <a:p>
                <a:r>
                  <a:rPr lang="ja-JP" altLang="en-US" sz="2800" dirty="0" smtClean="0"/>
                  <a:t>　　　　　　　ｙ</a:t>
                </a:r>
                <a:r>
                  <a:rPr lang="ja-JP" altLang="en-US" sz="2800" dirty="0"/>
                  <a:t>＝</a:t>
                </a:r>
                <a14:m>
                  <m:oMath xmlns:m="http://schemas.openxmlformats.org/officeDocument/2006/math">
                    <m:r>
                      <a:rPr lang="en-US" altLang="ja-JP" sz="2800" b="0" i="1" smtClean="0">
                        <a:latin typeface="Cambria Math"/>
                      </a:rPr>
                      <m:t>―</m:t>
                    </m:r>
                    <m:f>
                      <m:fPr>
                        <m:ctrlPr>
                          <a:rPr lang="en-US" altLang="ja-JP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2800" b="0" i="1" smtClean="0">
                            <a:latin typeface="Cambria Math"/>
                          </a:rPr>
                          <m:t>４</m:t>
                        </m:r>
                      </m:num>
                      <m:den>
                        <m:r>
                          <a:rPr lang="ja-JP" altLang="en-US" sz="2800" i="1">
                            <a:latin typeface="Cambria Math"/>
                          </a:rPr>
                          <m:t>３</m:t>
                        </m:r>
                      </m:den>
                    </m:f>
                  </m:oMath>
                </a14:m>
                <a:r>
                  <a:rPr lang="ja-JP" altLang="en-US" sz="2800" dirty="0" smtClean="0"/>
                  <a:t>ｘ</a:t>
                </a:r>
                <a:endParaRPr lang="en-US" altLang="ja-JP" sz="2800" dirty="0"/>
              </a:p>
              <a:p>
                <a:endParaRPr lang="en-US" altLang="ja-JP" sz="2800" dirty="0" smtClean="0"/>
              </a:p>
              <a:p>
                <a:endParaRPr lang="en-US" altLang="ja-JP" sz="2800" dirty="0"/>
              </a:p>
            </p:txBody>
          </p:sp>
        </mc:Choice>
        <mc:Fallback xmlns="">
          <p:sp>
            <p:nvSpPr>
              <p:cNvPr id="30" name="正方形/長方形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889" y="1655060"/>
                <a:ext cx="3899339" cy="5179944"/>
              </a:xfrm>
              <a:prstGeom prst="rect">
                <a:avLst/>
              </a:prstGeom>
              <a:blipFill rotWithShape="1">
                <a:blip r:embed="rId4"/>
                <a:stretch>
                  <a:fillRect l="-3286" t="-152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直線コネクタ 5"/>
          <p:cNvCxnSpPr/>
          <p:nvPr/>
        </p:nvCxnSpPr>
        <p:spPr>
          <a:xfrm flipH="1">
            <a:off x="4150449" y="3644952"/>
            <a:ext cx="4501968" cy="298812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 flipH="1">
            <a:off x="4159469" y="4365104"/>
            <a:ext cx="4492948" cy="2126226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/>
          <p:nvPr/>
        </p:nvCxnSpPr>
        <p:spPr>
          <a:xfrm flipH="1" flipV="1">
            <a:off x="4159468" y="1553917"/>
            <a:ext cx="3938266" cy="5079164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1" name="テキスト ボックス 1040"/>
          <p:cNvSpPr txBox="1"/>
          <p:nvPr/>
        </p:nvSpPr>
        <p:spPr>
          <a:xfrm>
            <a:off x="3955654" y="1140400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(3)</a:t>
            </a:r>
            <a:endParaRPr kumimoji="1" lang="ja-JP" altLang="en-US" sz="2800" dirty="0"/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8516959" y="3383342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(1)</a:t>
            </a:r>
            <a:endParaRPr kumimoji="1" lang="ja-JP" altLang="en-US" sz="2800" dirty="0"/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8516958" y="3983422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(2)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956802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uiExpand="1" build="p"/>
      <p:bldP spid="1041" grpId="0"/>
      <p:bldP spid="5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4166606" y="1017289"/>
            <a:ext cx="4919946" cy="5740131"/>
            <a:chOff x="4211960" y="885793"/>
            <a:chExt cx="4919946" cy="5740131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202" t="4742" r="28147" b="10345"/>
            <a:stretch/>
          </p:blipFill>
          <p:spPr bwMode="auto">
            <a:xfrm>
              <a:off x="4211960" y="1422421"/>
              <a:ext cx="4648814" cy="52035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5" name="直線コネクタ 4"/>
            <p:cNvCxnSpPr/>
            <p:nvPr/>
          </p:nvCxnSpPr>
          <p:spPr>
            <a:xfrm>
              <a:off x="4307180" y="4347394"/>
              <a:ext cx="4504798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/>
            <p:cNvCxnSpPr/>
            <p:nvPr/>
          </p:nvCxnSpPr>
          <p:spPr>
            <a:xfrm>
              <a:off x="6536367" y="1532124"/>
              <a:ext cx="0" cy="49932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テキスト ボックス 12"/>
            <p:cNvSpPr txBox="1"/>
            <p:nvPr/>
          </p:nvSpPr>
          <p:spPr>
            <a:xfrm>
              <a:off x="6329419" y="885793"/>
              <a:ext cx="41389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3600" dirty="0" smtClean="0"/>
                <a:t>ｙ</a:t>
              </a:r>
              <a:endParaRPr kumimoji="1" lang="ja-JP" altLang="en-US" sz="3600" dirty="0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8706790" y="4029629"/>
              <a:ext cx="42511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3600" dirty="0" smtClean="0"/>
                <a:t>ｘ</a:t>
              </a:r>
              <a:endParaRPr kumimoji="1" lang="ja-JP" altLang="en-US" sz="3600" dirty="0"/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6129653" y="4330012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dirty="0" smtClean="0">
                  <a:ea typeface="ＤＦ平成明朝体W7" pitchFamily="1" charset="-128"/>
                </a:rPr>
                <a:t>Ｏ</a:t>
              </a:r>
              <a:endParaRPr kumimoji="1" lang="ja-JP" altLang="en-US" sz="2400" dirty="0">
                <a:ea typeface="ＤＦ平成明朝体W7" pitchFamily="1" charset="-128"/>
              </a:endParaRP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7927792" y="4352794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 dirty="0" smtClean="0"/>
                <a:t>5</a:t>
              </a:r>
              <a:endParaRPr kumimoji="1" lang="ja-JP" altLang="en-US" sz="2800" dirty="0"/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4572000" y="4337034"/>
              <a:ext cx="72648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800" dirty="0" smtClean="0"/>
                <a:t>－</a:t>
              </a:r>
              <a:r>
                <a:rPr kumimoji="1" lang="en-US" altLang="ja-JP" sz="2800" dirty="0" smtClean="0"/>
                <a:t>5</a:t>
              </a:r>
              <a:endParaRPr kumimoji="1" lang="ja-JP" altLang="en-US" sz="2800" dirty="0"/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6168631" y="2528498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 dirty="0" smtClean="0"/>
                <a:t>5</a:t>
              </a:r>
              <a:endParaRPr kumimoji="1" lang="ja-JP" altLang="en-US" sz="2800" dirty="0"/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5824106" y="5661248"/>
              <a:ext cx="6928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 dirty="0" smtClean="0"/>
                <a:t>―5</a:t>
              </a:r>
              <a:endParaRPr kumimoji="1" lang="ja-JP" altLang="en-US" sz="2800" dirty="0"/>
            </a:p>
          </p:txBody>
        </p:sp>
      </p:grpSp>
      <p:sp>
        <p:nvSpPr>
          <p:cNvPr id="14" name="正方形/長方形 13"/>
          <p:cNvSpPr/>
          <p:nvPr/>
        </p:nvSpPr>
        <p:spPr>
          <a:xfrm>
            <a:off x="162889" y="116632"/>
            <a:ext cx="8888972" cy="1077218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ja-JP" altLang="en-US" sz="3200" dirty="0" smtClean="0"/>
              <a:t>二元一次方程式</a:t>
            </a:r>
            <a:r>
              <a:rPr lang="ja-JP" altLang="en-US" sz="3200" dirty="0" smtClean="0">
                <a:solidFill>
                  <a:srgbClr val="FF0000"/>
                </a:solidFill>
              </a:rPr>
              <a:t>ａｘ＋ｂｙ＝</a:t>
            </a:r>
            <a:r>
              <a:rPr lang="ja-JP" altLang="en-US" sz="3200" dirty="0" err="1" smtClean="0">
                <a:solidFill>
                  <a:srgbClr val="FF0000"/>
                </a:solidFill>
              </a:rPr>
              <a:t>ｃ</a:t>
            </a:r>
            <a:r>
              <a:rPr lang="ja-JP" altLang="en-US" sz="3200" dirty="0" smtClean="0"/>
              <a:t>のグラフは、ｙについて</a:t>
            </a:r>
            <a:endParaRPr lang="en-US" altLang="ja-JP" sz="3200" dirty="0" smtClean="0"/>
          </a:p>
          <a:p>
            <a:r>
              <a:rPr lang="ja-JP" altLang="en-US" sz="3200" dirty="0" smtClean="0"/>
              <a:t>解き、傾きと切片を使ってかくことができる。</a:t>
            </a:r>
            <a:endParaRPr lang="en-US" altLang="ja-JP" sz="3200" dirty="0"/>
          </a:p>
        </p:txBody>
      </p:sp>
      <p:sp>
        <p:nvSpPr>
          <p:cNvPr id="30" name="正方形/長方形 29"/>
          <p:cNvSpPr/>
          <p:nvPr/>
        </p:nvSpPr>
        <p:spPr>
          <a:xfrm>
            <a:off x="162889" y="1553035"/>
            <a:ext cx="389933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 smtClean="0"/>
              <a:t>グラフをかくもう一つの方法として、</a:t>
            </a:r>
            <a:r>
              <a:rPr lang="ja-JP" altLang="en-US" sz="3200" dirty="0" smtClean="0">
                <a:solidFill>
                  <a:srgbClr val="FF0000"/>
                </a:solidFill>
              </a:rPr>
              <a:t>２点の座標を取る</a:t>
            </a:r>
            <a:r>
              <a:rPr lang="ja-JP" altLang="en-US" sz="3200" dirty="0" smtClean="0"/>
              <a:t>場合がある。</a:t>
            </a:r>
            <a:endParaRPr lang="en-US" altLang="ja-JP" sz="3200" dirty="0" smtClean="0"/>
          </a:p>
          <a:p>
            <a:endParaRPr lang="en-US" altLang="ja-JP" sz="3200" dirty="0" smtClean="0"/>
          </a:p>
          <a:p>
            <a:r>
              <a:rPr lang="ja-JP" altLang="en-US" sz="3200" dirty="0" smtClean="0"/>
              <a:t>２ｘ</a:t>
            </a:r>
            <a:r>
              <a:rPr lang="ja-JP" altLang="en-US" sz="3200" dirty="0"/>
              <a:t>－３ｙ＝</a:t>
            </a:r>
            <a:r>
              <a:rPr lang="ja-JP" altLang="en-US" sz="3200" dirty="0" smtClean="0"/>
              <a:t>６は</a:t>
            </a:r>
            <a:endParaRPr lang="en-US" altLang="ja-JP" sz="3200" dirty="0" smtClean="0"/>
          </a:p>
          <a:p>
            <a:r>
              <a:rPr lang="ja-JP" altLang="en-US" sz="3200" dirty="0" err="1">
                <a:solidFill>
                  <a:srgbClr val="FF0000"/>
                </a:solidFill>
              </a:rPr>
              <a:t>ｘ</a:t>
            </a:r>
            <a:r>
              <a:rPr lang="en-US" altLang="ja-JP" sz="3200" dirty="0">
                <a:solidFill>
                  <a:srgbClr val="FF0000"/>
                </a:solidFill>
              </a:rPr>
              <a:t>=0</a:t>
            </a:r>
            <a:r>
              <a:rPr lang="ja-JP" altLang="en-US" sz="3200" dirty="0"/>
              <a:t>の</a:t>
            </a:r>
            <a:r>
              <a:rPr lang="ja-JP" altLang="en-US" sz="3200" dirty="0" smtClean="0"/>
              <a:t>とき、</a:t>
            </a:r>
            <a:r>
              <a:rPr lang="en-US" altLang="ja-JP" sz="3200" dirty="0" smtClean="0">
                <a:solidFill>
                  <a:srgbClr val="FF0000"/>
                </a:solidFill>
              </a:rPr>
              <a:t>y=―2</a:t>
            </a:r>
          </a:p>
          <a:p>
            <a:r>
              <a:rPr lang="en-US" altLang="ja-JP" sz="3200" dirty="0">
                <a:solidFill>
                  <a:srgbClr val="FF0000"/>
                </a:solidFill>
              </a:rPr>
              <a:t>y=0</a:t>
            </a:r>
            <a:r>
              <a:rPr lang="ja-JP" altLang="en-US" sz="3200" dirty="0"/>
              <a:t>の</a:t>
            </a:r>
            <a:r>
              <a:rPr lang="ja-JP" altLang="en-US" sz="3200" dirty="0" smtClean="0"/>
              <a:t>とき、</a:t>
            </a:r>
            <a:r>
              <a:rPr lang="en-US" altLang="ja-JP" sz="3200" dirty="0" smtClean="0">
                <a:solidFill>
                  <a:srgbClr val="FF0000"/>
                </a:solidFill>
              </a:rPr>
              <a:t>x=3</a:t>
            </a:r>
          </a:p>
          <a:p>
            <a:r>
              <a:rPr lang="ja-JP" altLang="en-US" sz="3200" dirty="0" smtClean="0"/>
              <a:t>よって</a:t>
            </a:r>
            <a:r>
              <a:rPr lang="en-US" altLang="ja-JP" sz="3200" dirty="0" smtClean="0">
                <a:solidFill>
                  <a:srgbClr val="FF0000"/>
                </a:solidFill>
              </a:rPr>
              <a:t>(0</a:t>
            </a:r>
            <a:r>
              <a:rPr lang="ja-JP" altLang="en-US" sz="3200" dirty="0" err="1" smtClean="0">
                <a:solidFill>
                  <a:srgbClr val="FF0000"/>
                </a:solidFill>
              </a:rPr>
              <a:t>，</a:t>
            </a:r>
            <a:r>
              <a:rPr lang="en-US" altLang="ja-JP" sz="3200" dirty="0" smtClean="0">
                <a:solidFill>
                  <a:srgbClr val="FF0000"/>
                </a:solidFill>
              </a:rPr>
              <a:t>-2)(3</a:t>
            </a:r>
            <a:r>
              <a:rPr lang="ja-JP" altLang="en-US" sz="3200" dirty="0" err="1" smtClean="0">
                <a:solidFill>
                  <a:srgbClr val="FF0000"/>
                </a:solidFill>
              </a:rPr>
              <a:t>，</a:t>
            </a:r>
            <a:r>
              <a:rPr lang="en-US" altLang="ja-JP" sz="3200" dirty="0" smtClean="0">
                <a:solidFill>
                  <a:srgbClr val="FF0000"/>
                </a:solidFill>
              </a:rPr>
              <a:t>0)</a:t>
            </a:r>
            <a:r>
              <a:rPr lang="ja-JP" altLang="en-US" sz="3200" dirty="0" smtClean="0"/>
              <a:t>の</a:t>
            </a:r>
            <a:r>
              <a:rPr lang="en-US" altLang="ja-JP" sz="3200" dirty="0" smtClean="0"/>
              <a:t>2</a:t>
            </a:r>
            <a:r>
              <a:rPr lang="ja-JP" altLang="en-US" sz="3200" dirty="0" smtClean="0"/>
              <a:t>点を結べばよい。</a:t>
            </a:r>
            <a:endParaRPr lang="en-US" altLang="ja-JP" sz="3200" dirty="0"/>
          </a:p>
        </p:txBody>
      </p:sp>
      <p:cxnSp>
        <p:nvCxnSpPr>
          <p:cNvPr id="6" name="直線コネクタ 5"/>
          <p:cNvCxnSpPr/>
          <p:nvPr/>
        </p:nvCxnSpPr>
        <p:spPr>
          <a:xfrm flipH="1">
            <a:off x="4291208" y="3668711"/>
            <a:ext cx="4370228" cy="288032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フローチャート : 結合子 20"/>
          <p:cNvSpPr/>
          <p:nvPr/>
        </p:nvSpPr>
        <p:spPr>
          <a:xfrm flipH="1" flipV="1">
            <a:off x="6445293" y="5060433"/>
            <a:ext cx="91440" cy="96876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2" name="フローチャート : 結合子 21"/>
          <p:cNvSpPr/>
          <p:nvPr/>
        </p:nvSpPr>
        <p:spPr>
          <a:xfrm flipH="1" flipV="1">
            <a:off x="7380312" y="4435852"/>
            <a:ext cx="91440" cy="96876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6695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build="p"/>
      <p:bldP spid="21" grpId="0" animBg="1"/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4062228" y="1017289"/>
            <a:ext cx="5024324" cy="5740131"/>
            <a:chOff x="4211960" y="885793"/>
            <a:chExt cx="4919946" cy="5740131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202" t="4742" r="28147" b="10345"/>
            <a:stretch/>
          </p:blipFill>
          <p:spPr bwMode="auto">
            <a:xfrm>
              <a:off x="4211960" y="1422421"/>
              <a:ext cx="4648814" cy="52035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5" name="直線コネクタ 4"/>
            <p:cNvCxnSpPr/>
            <p:nvPr/>
          </p:nvCxnSpPr>
          <p:spPr>
            <a:xfrm>
              <a:off x="4307180" y="4347394"/>
              <a:ext cx="4504798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/>
            <p:cNvCxnSpPr/>
            <p:nvPr/>
          </p:nvCxnSpPr>
          <p:spPr>
            <a:xfrm>
              <a:off x="6536367" y="1532124"/>
              <a:ext cx="0" cy="49932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テキスト ボックス 12"/>
            <p:cNvSpPr txBox="1"/>
            <p:nvPr/>
          </p:nvSpPr>
          <p:spPr>
            <a:xfrm>
              <a:off x="6329419" y="885793"/>
              <a:ext cx="41389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3600" dirty="0" smtClean="0"/>
                <a:t>ｙ</a:t>
              </a:r>
              <a:endParaRPr kumimoji="1" lang="ja-JP" altLang="en-US" sz="3600" dirty="0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8706790" y="4029629"/>
              <a:ext cx="42511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3600" dirty="0" smtClean="0"/>
                <a:t>ｘ</a:t>
              </a:r>
              <a:endParaRPr kumimoji="1" lang="ja-JP" altLang="en-US" sz="3600" dirty="0"/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6129653" y="4330012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dirty="0" smtClean="0">
                  <a:ea typeface="ＤＦ平成明朝体W7" pitchFamily="1" charset="-128"/>
                </a:rPr>
                <a:t>Ｏ</a:t>
              </a:r>
              <a:endParaRPr kumimoji="1" lang="ja-JP" altLang="en-US" sz="2400" dirty="0">
                <a:ea typeface="ＤＦ平成明朝体W7" pitchFamily="1" charset="-128"/>
              </a:endParaRP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7927792" y="4352794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 dirty="0" smtClean="0"/>
                <a:t>5</a:t>
              </a:r>
              <a:endParaRPr kumimoji="1" lang="ja-JP" altLang="en-US" sz="2800" dirty="0"/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4572000" y="4337034"/>
              <a:ext cx="72648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800" dirty="0" smtClean="0"/>
                <a:t>－</a:t>
              </a:r>
              <a:r>
                <a:rPr kumimoji="1" lang="en-US" altLang="ja-JP" sz="2800" dirty="0" smtClean="0"/>
                <a:t>5</a:t>
              </a:r>
              <a:endParaRPr kumimoji="1" lang="ja-JP" altLang="en-US" sz="2800" dirty="0"/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6168631" y="2528498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 dirty="0" smtClean="0"/>
                <a:t>5</a:t>
              </a:r>
              <a:endParaRPr kumimoji="1" lang="ja-JP" altLang="en-US" sz="2800" dirty="0"/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5824106" y="5661248"/>
              <a:ext cx="6928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 dirty="0" smtClean="0"/>
                <a:t>―5</a:t>
              </a:r>
              <a:endParaRPr kumimoji="1" lang="ja-JP" altLang="en-US" sz="2800" dirty="0"/>
            </a:p>
          </p:txBody>
        </p:sp>
      </p:grpSp>
      <p:sp>
        <p:nvSpPr>
          <p:cNvPr id="14" name="正方形/長方形 13"/>
          <p:cNvSpPr/>
          <p:nvPr/>
        </p:nvSpPr>
        <p:spPr>
          <a:xfrm>
            <a:off x="266175" y="363348"/>
            <a:ext cx="835036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/>
              <a:t>2</a:t>
            </a:r>
            <a:r>
              <a:rPr lang="ja-JP" altLang="en-US" sz="2800" dirty="0"/>
              <a:t>点を求めて</a:t>
            </a:r>
            <a:r>
              <a:rPr lang="ja-JP" altLang="en-US" sz="2800" dirty="0" smtClean="0"/>
              <a:t>二元一次方程式のグラフをかいてみよう。</a:t>
            </a:r>
            <a:endParaRPr lang="en-US" altLang="ja-JP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正方形/長方形 29"/>
              <p:cNvSpPr/>
              <p:nvPr/>
            </p:nvSpPr>
            <p:spPr>
              <a:xfrm>
                <a:off x="162889" y="1655060"/>
                <a:ext cx="3899339" cy="478881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514350" indent="-514350">
                  <a:buAutoNum type="arabicParenBoth"/>
                </a:pPr>
                <a:r>
                  <a:rPr lang="ja-JP" altLang="en-US" sz="2800" dirty="0" smtClean="0"/>
                  <a:t>２ｘ</a:t>
                </a:r>
                <a:r>
                  <a:rPr lang="ja-JP" altLang="en-US" sz="2800" dirty="0"/>
                  <a:t>－３ｙ＝</a:t>
                </a:r>
                <a:r>
                  <a:rPr lang="ja-JP" altLang="en-US" sz="2800" dirty="0" smtClean="0"/>
                  <a:t>６</a:t>
                </a:r>
                <a:endParaRPr lang="en-US" altLang="ja-JP" sz="2800" dirty="0" smtClean="0"/>
              </a:p>
              <a:p>
                <a:r>
                  <a:rPr lang="ja-JP" altLang="en-US" sz="2800" dirty="0"/>
                  <a:t>　</a:t>
                </a:r>
                <a:r>
                  <a:rPr lang="ja-JP" altLang="en-US" sz="2800" dirty="0" smtClean="0"/>
                  <a:t>　　　　</a:t>
                </a:r>
                <a:r>
                  <a:rPr lang="ja-JP" altLang="en-US" sz="3200" dirty="0" smtClean="0"/>
                  <a:t>　</a:t>
                </a:r>
                <a:r>
                  <a:rPr lang="en-US" altLang="ja-JP" sz="3200" dirty="0" smtClean="0"/>
                  <a:t>(</a:t>
                </a:r>
                <a:r>
                  <a:rPr lang="en-US" altLang="ja-JP" sz="3200" dirty="0"/>
                  <a:t>0</a:t>
                </a:r>
                <a:r>
                  <a:rPr lang="ja-JP" altLang="en-US" sz="3200" dirty="0" err="1"/>
                  <a:t>，</a:t>
                </a:r>
                <a:r>
                  <a:rPr lang="en-US" altLang="ja-JP" sz="3200" dirty="0"/>
                  <a:t>-2)(3</a:t>
                </a:r>
                <a:r>
                  <a:rPr lang="ja-JP" altLang="en-US" sz="3200" dirty="0" err="1"/>
                  <a:t>，</a:t>
                </a:r>
                <a:r>
                  <a:rPr lang="en-US" altLang="ja-JP" sz="3200" dirty="0"/>
                  <a:t>0)</a:t>
                </a:r>
              </a:p>
              <a:p>
                <a:pPr marL="514350" indent="-514350">
                  <a:buAutoNum type="arabicParenBoth"/>
                </a:pPr>
                <a:endParaRPr lang="en-US" altLang="ja-JP" sz="2800" dirty="0" smtClean="0"/>
              </a:p>
              <a:p>
                <a:r>
                  <a:rPr lang="en-US" altLang="ja-JP" sz="2800" dirty="0" smtClean="0"/>
                  <a:t>(2)  </a:t>
                </a:r>
                <a:r>
                  <a:rPr lang="ja-JP" altLang="en-US" sz="2800" dirty="0" smtClean="0"/>
                  <a:t>ｘ－ｙ＝５</a:t>
                </a:r>
                <a:endParaRPr lang="en-US" altLang="ja-JP" sz="2800" dirty="0" smtClean="0"/>
              </a:p>
              <a:p>
                <a:r>
                  <a:rPr lang="ja-JP" altLang="en-US" sz="2800" dirty="0" smtClean="0"/>
                  <a:t>　　　　　</a:t>
                </a:r>
                <a:r>
                  <a:rPr lang="ja-JP" altLang="en-US" sz="3200" dirty="0" smtClean="0"/>
                  <a:t>　</a:t>
                </a:r>
                <a:r>
                  <a:rPr lang="en-US" altLang="ja-JP" sz="3200" dirty="0"/>
                  <a:t>(0</a:t>
                </a:r>
                <a:r>
                  <a:rPr lang="ja-JP" altLang="en-US" sz="3200" dirty="0" err="1"/>
                  <a:t>，</a:t>
                </a:r>
                <a:r>
                  <a:rPr lang="en-US" altLang="ja-JP" sz="3200" dirty="0" smtClean="0"/>
                  <a:t>-5)(5</a:t>
                </a:r>
                <a:r>
                  <a:rPr lang="ja-JP" altLang="en-US" sz="3200" dirty="0" err="1" smtClean="0"/>
                  <a:t>，</a:t>
                </a:r>
                <a:r>
                  <a:rPr lang="en-US" altLang="ja-JP" sz="3200" dirty="0"/>
                  <a:t>0)</a:t>
                </a:r>
              </a:p>
              <a:p>
                <a:r>
                  <a:rPr lang="ja-JP" altLang="en-US" sz="2800" dirty="0" smtClean="0"/>
                  <a:t>　</a:t>
                </a:r>
                <a:endParaRPr lang="en-US" altLang="ja-JP" sz="2800" dirty="0"/>
              </a:p>
              <a:p>
                <a:r>
                  <a:rPr lang="en-US" altLang="ja-JP" sz="2800" dirty="0" smtClean="0"/>
                  <a:t>(3)  </a:t>
                </a:r>
                <a:r>
                  <a:rPr lang="ja-JP" altLang="en-US" sz="2800" dirty="0" smtClean="0"/>
                  <a:t>ｘ＋４ｙ＝－２</a:t>
                </a:r>
                <a:endParaRPr lang="en-US" altLang="ja-JP" sz="2800" dirty="0" smtClean="0"/>
              </a:p>
              <a:p>
                <a:r>
                  <a:rPr lang="ja-JP" altLang="en-US" sz="2800" dirty="0" smtClean="0"/>
                  <a:t>　　　　</a:t>
                </a:r>
                <a:r>
                  <a:rPr lang="ja-JP" altLang="en-US" sz="3200" dirty="0" smtClean="0"/>
                  <a:t>　　</a:t>
                </a:r>
                <a:r>
                  <a:rPr lang="en-US" altLang="ja-JP" sz="3200" dirty="0" smtClean="0"/>
                  <a:t>(-2</a:t>
                </a:r>
                <a:r>
                  <a:rPr lang="ja-JP" altLang="en-US" sz="3200" dirty="0" err="1" smtClean="0"/>
                  <a:t>，</a:t>
                </a:r>
                <a:r>
                  <a:rPr lang="en-US" altLang="ja-JP" sz="3200" dirty="0" smtClean="0"/>
                  <a:t>0)(0</a:t>
                </a:r>
                <a:r>
                  <a:rPr lang="ja-JP" altLang="en-US" sz="3200" dirty="0" smtClean="0"/>
                  <a:t>，</a:t>
                </a:r>
                <a:r>
                  <a:rPr lang="en-US" altLang="ja-JP" sz="3200" dirty="0" smtClean="0"/>
                  <a:t>‐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ja-JP" sz="32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altLang="ja-JP" sz="3200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altLang="ja-JP" sz="3200" dirty="0"/>
                  <a:t>)</a:t>
                </a:r>
              </a:p>
              <a:p>
                <a:endParaRPr lang="en-US" altLang="ja-JP" sz="2800" dirty="0" smtClean="0"/>
              </a:p>
              <a:p>
                <a:endParaRPr lang="en-US" altLang="ja-JP" sz="2800" dirty="0"/>
              </a:p>
            </p:txBody>
          </p:sp>
        </mc:Choice>
        <mc:Fallback xmlns="">
          <p:sp>
            <p:nvSpPr>
              <p:cNvPr id="30" name="正方形/長方形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889" y="1655060"/>
                <a:ext cx="3899339" cy="4788811"/>
              </a:xfrm>
              <a:prstGeom prst="rect">
                <a:avLst/>
              </a:prstGeom>
              <a:blipFill rotWithShape="1">
                <a:blip r:embed="rId4"/>
                <a:stretch>
                  <a:fillRect l="-3286" t="-165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直線コネクタ 5"/>
          <p:cNvCxnSpPr/>
          <p:nvPr/>
        </p:nvCxnSpPr>
        <p:spPr>
          <a:xfrm flipH="1">
            <a:off x="4150449" y="3644952"/>
            <a:ext cx="4501968" cy="298812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 flipH="1">
            <a:off x="5796137" y="3906562"/>
            <a:ext cx="2856280" cy="2726519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/>
          <p:nvPr/>
        </p:nvCxnSpPr>
        <p:spPr>
          <a:xfrm flipH="1" flipV="1">
            <a:off x="4159468" y="4049465"/>
            <a:ext cx="4492949" cy="1089551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1" name="テキスト ボックス 1040"/>
          <p:cNvSpPr txBox="1"/>
          <p:nvPr/>
        </p:nvSpPr>
        <p:spPr>
          <a:xfrm>
            <a:off x="8523473" y="4877406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(3)</a:t>
            </a:r>
            <a:endParaRPr kumimoji="1" lang="ja-JP" altLang="en-US" sz="2800" dirty="0"/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8516959" y="3383342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(1)</a:t>
            </a:r>
            <a:endParaRPr kumimoji="1" lang="ja-JP" altLang="en-US" sz="2800" dirty="0"/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5255475" y="6443871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(2)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714347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uiExpand="1" build="p"/>
      <p:bldP spid="1041" grpId="0"/>
      <p:bldP spid="5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53704" y="104655"/>
            <a:ext cx="9076524" cy="107721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ja-JP" sz="3200" dirty="0" smtClean="0"/>
              <a:t>(1)</a:t>
            </a:r>
            <a:r>
              <a:rPr lang="ja-JP" altLang="en-US" sz="3200" dirty="0" smtClean="0"/>
              <a:t>方程式</a:t>
            </a:r>
            <a:r>
              <a:rPr lang="ja-JP" altLang="en-US" sz="3200" dirty="0" smtClean="0">
                <a:solidFill>
                  <a:srgbClr val="FF0000"/>
                </a:solidFill>
              </a:rPr>
              <a:t>ａｘ＋ｂｙ＝ｃ</a:t>
            </a:r>
            <a:r>
              <a:rPr lang="ja-JP" altLang="en-US" sz="3200" dirty="0" smtClean="0"/>
              <a:t>で、</a:t>
            </a:r>
            <a:r>
              <a:rPr lang="ja-JP" altLang="en-US" sz="3200" dirty="0" smtClean="0">
                <a:solidFill>
                  <a:srgbClr val="FF0000"/>
                </a:solidFill>
              </a:rPr>
              <a:t>ａの値が</a:t>
            </a:r>
            <a:r>
              <a:rPr lang="en-US" altLang="ja-JP" sz="3200" dirty="0" smtClean="0">
                <a:solidFill>
                  <a:srgbClr val="FF0000"/>
                </a:solidFill>
              </a:rPr>
              <a:t>0</a:t>
            </a:r>
            <a:r>
              <a:rPr lang="ja-JP" altLang="en-US" sz="3200" dirty="0" smtClean="0"/>
              <a:t>の場合のグラフ</a:t>
            </a:r>
            <a:endParaRPr lang="en-US" altLang="ja-JP" sz="3200" dirty="0" smtClean="0"/>
          </a:p>
          <a:p>
            <a:r>
              <a:rPr lang="en-US" altLang="ja-JP" sz="3200" dirty="0" smtClean="0"/>
              <a:t>(2)</a:t>
            </a:r>
            <a:r>
              <a:rPr lang="ja-JP" altLang="en-US" sz="3200" dirty="0" smtClean="0"/>
              <a:t>方程式</a:t>
            </a:r>
            <a:r>
              <a:rPr lang="ja-JP" altLang="en-US" sz="3200" dirty="0">
                <a:solidFill>
                  <a:srgbClr val="FF0000"/>
                </a:solidFill>
              </a:rPr>
              <a:t>ａｘ＋ｂｙ＝ｃ</a:t>
            </a:r>
            <a:r>
              <a:rPr lang="ja-JP" altLang="en-US" sz="3200" dirty="0"/>
              <a:t>で</a:t>
            </a:r>
            <a:r>
              <a:rPr lang="ja-JP" altLang="en-US" sz="3200" dirty="0" smtClean="0"/>
              <a:t>、</a:t>
            </a:r>
            <a:r>
              <a:rPr lang="ja-JP" altLang="en-US" sz="3200" dirty="0" err="1" smtClean="0">
                <a:solidFill>
                  <a:srgbClr val="FF0000"/>
                </a:solidFill>
              </a:rPr>
              <a:t>ｂ</a:t>
            </a:r>
            <a:r>
              <a:rPr lang="ja-JP" altLang="en-US" sz="3200" dirty="0" smtClean="0">
                <a:solidFill>
                  <a:srgbClr val="FF0000"/>
                </a:solidFill>
              </a:rPr>
              <a:t>の</a:t>
            </a:r>
            <a:r>
              <a:rPr lang="ja-JP" altLang="en-US" sz="3200" dirty="0">
                <a:solidFill>
                  <a:srgbClr val="FF0000"/>
                </a:solidFill>
              </a:rPr>
              <a:t>値が</a:t>
            </a:r>
            <a:r>
              <a:rPr lang="en-US" altLang="ja-JP" sz="3200" dirty="0">
                <a:solidFill>
                  <a:srgbClr val="FF0000"/>
                </a:solidFill>
              </a:rPr>
              <a:t>0</a:t>
            </a:r>
            <a:r>
              <a:rPr lang="ja-JP" altLang="en-US" sz="3200" dirty="0"/>
              <a:t>の場合の</a:t>
            </a:r>
            <a:r>
              <a:rPr lang="ja-JP" altLang="en-US" sz="3200" dirty="0" smtClean="0"/>
              <a:t>グラフ</a:t>
            </a:r>
            <a:endParaRPr lang="en-US" altLang="ja-JP" sz="3200" dirty="0"/>
          </a:p>
        </p:txBody>
      </p:sp>
      <p:grpSp>
        <p:nvGrpSpPr>
          <p:cNvPr id="5" name="グループ化 4"/>
          <p:cNvGrpSpPr/>
          <p:nvPr/>
        </p:nvGrpSpPr>
        <p:grpSpPr>
          <a:xfrm>
            <a:off x="3923928" y="881443"/>
            <a:ext cx="5162624" cy="5740131"/>
            <a:chOff x="4211960" y="885793"/>
            <a:chExt cx="4919946" cy="5740131"/>
          </a:xfrm>
        </p:grpSpPr>
        <p:pic>
          <p:nvPicPr>
            <p:cNvPr id="6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202" t="4742" r="28147" b="10345"/>
            <a:stretch/>
          </p:blipFill>
          <p:spPr bwMode="auto">
            <a:xfrm>
              <a:off x="4211960" y="1422421"/>
              <a:ext cx="4648814" cy="52035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7" name="直線コネクタ 6"/>
            <p:cNvCxnSpPr/>
            <p:nvPr/>
          </p:nvCxnSpPr>
          <p:spPr>
            <a:xfrm>
              <a:off x="4307180" y="4347394"/>
              <a:ext cx="4504798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コネクタ 7"/>
            <p:cNvCxnSpPr/>
            <p:nvPr/>
          </p:nvCxnSpPr>
          <p:spPr>
            <a:xfrm>
              <a:off x="6536367" y="1532124"/>
              <a:ext cx="0" cy="49932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テキスト ボックス 8"/>
            <p:cNvSpPr txBox="1"/>
            <p:nvPr/>
          </p:nvSpPr>
          <p:spPr>
            <a:xfrm>
              <a:off x="6329419" y="885793"/>
              <a:ext cx="41389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3600" dirty="0" smtClean="0"/>
                <a:t>ｙ</a:t>
              </a:r>
              <a:endParaRPr kumimoji="1" lang="ja-JP" altLang="en-US" sz="3600" dirty="0"/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8706790" y="4029629"/>
              <a:ext cx="42511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3600" dirty="0" smtClean="0"/>
                <a:t>ｘ</a:t>
              </a:r>
              <a:endParaRPr kumimoji="1" lang="ja-JP" altLang="en-US" sz="3600" dirty="0"/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6129653" y="4330012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dirty="0" smtClean="0">
                  <a:ea typeface="ＤＦ平成明朝体W7" pitchFamily="1" charset="-128"/>
                </a:rPr>
                <a:t>Ｏ</a:t>
              </a:r>
              <a:endParaRPr kumimoji="1" lang="ja-JP" altLang="en-US" sz="2400" dirty="0">
                <a:ea typeface="ＤＦ平成明朝体W7" pitchFamily="1" charset="-128"/>
              </a:endParaRP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7927792" y="4352794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 dirty="0" smtClean="0"/>
                <a:t>5</a:t>
              </a:r>
              <a:endParaRPr kumimoji="1" lang="ja-JP" altLang="en-US" sz="2800" dirty="0"/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4572000" y="4337034"/>
              <a:ext cx="72648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800" dirty="0" smtClean="0"/>
                <a:t>－</a:t>
              </a:r>
              <a:r>
                <a:rPr kumimoji="1" lang="en-US" altLang="ja-JP" sz="2800" dirty="0" smtClean="0"/>
                <a:t>5</a:t>
              </a:r>
              <a:endParaRPr kumimoji="1" lang="ja-JP" altLang="en-US" sz="2800" dirty="0"/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6168631" y="2528498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 dirty="0" smtClean="0"/>
                <a:t>5</a:t>
              </a:r>
              <a:endParaRPr kumimoji="1" lang="ja-JP" altLang="en-US" sz="2800" dirty="0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5824106" y="5661248"/>
              <a:ext cx="6928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 dirty="0" smtClean="0"/>
                <a:t>―5</a:t>
              </a:r>
              <a:endParaRPr kumimoji="1" lang="ja-JP" altLang="en-US" sz="2800" dirty="0"/>
            </a:p>
          </p:txBody>
        </p:sp>
      </p:grpSp>
      <p:sp>
        <p:nvSpPr>
          <p:cNvPr id="16" name="正方形/長方形 15"/>
          <p:cNvSpPr/>
          <p:nvPr/>
        </p:nvSpPr>
        <p:spPr>
          <a:xfrm>
            <a:off x="154928" y="1219195"/>
            <a:ext cx="3899339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 smtClean="0"/>
              <a:t>ａ＝</a:t>
            </a:r>
            <a:r>
              <a:rPr lang="en-US" altLang="ja-JP" sz="2800" dirty="0" smtClean="0"/>
              <a:t>0</a:t>
            </a:r>
            <a:r>
              <a:rPr lang="ja-JP" altLang="en-US" sz="2800" dirty="0" err="1" smtClean="0"/>
              <a:t>、</a:t>
            </a:r>
            <a:r>
              <a:rPr lang="ja-JP" altLang="en-US" sz="2800" dirty="0" smtClean="0"/>
              <a:t>ｂ＝</a:t>
            </a:r>
            <a:r>
              <a:rPr lang="en-US" altLang="ja-JP" sz="2800" dirty="0" smtClean="0"/>
              <a:t>1</a:t>
            </a:r>
            <a:r>
              <a:rPr lang="ja-JP" altLang="en-US" sz="2800" dirty="0" err="1" smtClean="0"/>
              <a:t>、</a:t>
            </a:r>
            <a:r>
              <a:rPr lang="ja-JP" altLang="en-US" sz="2800" dirty="0" smtClean="0"/>
              <a:t>ｃ＝</a:t>
            </a:r>
            <a:r>
              <a:rPr lang="en-US" altLang="ja-JP" sz="2800" dirty="0" smtClean="0"/>
              <a:t>3</a:t>
            </a:r>
            <a:r>
              <a:rPr lang="ja-JP" altLang="en-US" sz="2800" dirty="0" smtClean="0"/>
              <a:t>だとすると、</a:t>
            </a:r>
            <a:endParaRPr lang="en-US" altLang="ja-JP" sz="2800" dirty="0" smtClean="0"/>
          </a:p>
          <a:p>
            <a:r>
              <a:rPr lang="en-US" altLang="ja-JP" sz="2800" dirty="0" smtClean="0"/>
              <a:t>0×</a:t>
            </a:r>
            <a:r>
              <a:rPr lang="ja-JP" altLang="en-US" sz="2800" dirty="0" smtClean="0"/>
              <a:t>ｘ＋</a:t>
            </a:r>
            <a:r>
              <a:rPr lang="en-US" altLang="ja-JP" sz="2800" dirty="0" smtClean="0"/>
              <a:t>1×</a:t>
            </a:r>
            <a:r>
              <a:rPr lang="ja-JP" altLang="en-US" sz="2800" dirty="0" smtClean="0"/>
              <a:t>ｙ＝</a:t>
            </a:r>
            <a:r>
              <a:rPr lang="en-US" altLang="ja-JP" sz="2800" dirty="0" smtClean="0"/>
              <a:t>3</a:t>
            </a:r>
            <a:r>
              <a:rPr lang="ja-JP" altLang="en-US" sz="2800" dirty="0" smtClean="0"/>
              <a:t>となり、</a:t>
            </a:r>
            <a:endParaRPr lang="en-US" altLang="ja-JP" sz="2800" dirty="0" smtClean="0"/>
          </a:p>
          <a:p>
            <a:r>
              <a:rPr lang="ja-JP" altLang="en-US" sz="2800" dirty="0" err="1" smtClean="0">
                <a:solidFill>
                  <a:srgbClr val="FF0000"/>
                </a:solidFill>
              </a:rPr>
              <a:t>ｘ</a:t>
            </a:r>
            <a:r>
              <a:rPr lang="ja-JP" altLang="en-US" sz="2800" dirty="0" smtClean="0">
                <a:solidFill>
                  <a:srgbClr val="FF0000"/>
                </a:solidFill>
              </a:rPr>
              <a:t>がどのような値をとってもｙ＝</a:t>
            </a:r>
            <a:r>
              <a:rPr lang="en-US" altLang="ja-JP" sz="2800" dirty="0" smtClean="0">
                <a:solidFill>
                  <a:srgbClr val="FF0000"/>
                </a:solidFill>
              </a:rPr>
              <a:t>3</a:t>
            </a:r>
            <a:r>
              <a:rPr lang="ja-JP" altLang="en-US" sz="2800" dirty="0" smtClean="0">
                <a:solidFill>
                  <a:srgbClr val="FF0000"/>
                </a:solidFill>
              </a:rPr>
              <a:t>になる。</a:t>
            </a:r>
            <a:endParaRPr lang="en-US" altLang="ja-JP" sz="2800" dirty="0" smtClean="0"/>
          </a:p>
          <a:p>
            <a:r>
              <a:rPr lang="ja-JP" altLang="en-US" sz="2800" dirty="0"/>
              <a:t>ａ</a:t>
            </a:r>
            <a:r>
              <a:rPr lang="ja-JP" altLang="en-US" sz="2800" dirty="0" smtClean="0"/>
              <a:t>＝</a:t>
            </a:r>
            <a:r>
              <a:rPr lang="en-US" altLang="ja-JP" sz="2800" dirty="0" smtClean="0"/>
              <a:t>1</a:t>
            </a:r>
            <a:r>
              <a:rPr lang="ja-JP" altLang="en-US" sz="2800" dirty="0" err="1" smtClean="0"/>
              <a:t>、</a:t>
            </a:r>
            <a:r>
              <a:rPr lang="ja-JP" altLang="en-US" sz="2800" dirty="0"/>
              <a:t>ｂ</a:t>
            </a:r>
            <a:r>
              <a:rPr lang="ja-JP" altLang="en-US" sz="2800" dirty="0" smtClean="0"/>
              <a:t>＝</a:t>
            </a:r>
            <a:r>
              <a:rPr lang="en-US" altLang="ja-JP" sz="2800" dirty="0" smtClean="0"/>
              <a:t>0</a:t>
            </a:r>
            <a:r>
              <a:rPr lang="ja-JP" altLang="en-US" sz="2800" dirty="0" err="1" smtClean="0"/>
              <a:t>、</a:t>
            </a:r>
            <a:r>
              <a:rPr lang="ja-JP" altLang="en-US" sz="2800" dirty="0"/>
              <a:t>ｃ＝</a:t>
            </a:r>
            <a:r>
              <a:rPr lang="en-US" altLang="ja-JP" sz="2800" dirty="0"/>
              <a:t>3</a:t>
            </a:r>
            <a:r>
              <a:rPr lang="ja-JP" altLang="en-US" sz="2800" dirty="0"/>
              <a:t>だとすると、</a:t>
            </a:r>
            <a:endParaRPr lang="en-US" altLang="ja-JP" sz="2800" dirty="0"/>
          </a:p>
          <a:p>
            <a:r>
              <a:rPr lang="en-US" altLang="ja-JP" sz="2800" dirty="0" smtClean="0"/>
              <a:t>1×</a:t>
            </a:r>
            <a:r>
              <a:rPr lang="ja-JP" altLang="en-US" sz="2800" dirty="0"/>
              <a:t>ｘ</a:t>
            </a:r>
            <a:r>
              <a:rPr lang="ja-JP" altLang="en-US" sz="2800" dirty="0" smtClean="0"/>
              <a:t>＋</a:t>
            </a:r>
            <a:r>
              <a:rPr lang="en-US" altLang="ja-JP" sz="2800" dirty="0" smtClean="0"/>
              <a:t>0×</a:t>
            </a:r>
            <a:r>
              <a:rPr lang="ja-JP" altLang="en-US" sz="2800" dirty="0"/>
              <a:t>ｙ＝</a:t>
            </a:r>
            <a:r>
              <a:rPr lang="en-US" altLang="ja-JP" sz="2800" dirty="0"/>
              <a:t>3</a:t>
            </a:r>
            <a:r>
              <a:rPr lang="ja-JP" altLang="en-US" sz="2800" dirty="0"/>
              <a:t>となり、</a:t>
            </a:r>
            <a:endParaRPr lang="en-US" altLang="ja-JP" sz="2800" dirty="0"/>
          </a:p>
          <a:p>
            <a:r>
              <a:rPr lang="ja-JP" altLang="en-US" sz="2800" dirty="0" err="1" smtClean="0">
                <a:solidFill>
                  <a:srgbClr val="FF0000"/>
                </a:solidFill>
              </a:rPr>
              <a:t>ｙ</a:t>
            </a:r>
            <a:r>
              <a:rPr lang="ja-JP" altLang="en-US" sz="2800" dirty="0" smtClean="0">
                <a:solidFill>
                  <a:srgbClr val="FF0000"/>
                </a:solidFill>
              </a:rPr>
              <a:t>が</a:t>
            </a:r>
            <a:r>
              <a:rPr lang="ja-JP" altLang="en-US" sz="2800" dirty="0">
                <a:solidFill>
                  <a:srgbClr val="FF0000"/>
                </a:solidFill>
              </a:rPr>
              <a:t>どのような値を</a:t>
            </a:r>
            <a:r>
              <a:rPr lang="ja-JP" altLang="en-US" sz="2800" dirty="0" smtClean="0">
                <a:solidFill>
                  <a:srgbClr val="FF0000"/>
                </a:solidFill>
              </a:rPr>
              <a:t>とってもｘ＝</a:t>
            </a:r>
            <a:r>
              <a:rPr lang="en-US" altLang="ja-JP" sz="2800" dirty="0">
                <a:solidFill>
                  <a:srgbClr val="FF0000"/>
                </a:solidFill>
              </a:rPr>
              <a:t>3</a:t>
            </a:r>
            <a:r>
              <a:rPr lang="ja-JP" altLang="en-US" sz="2800" dirty="0">
                <a:solidFill>
                  <a:srgbClr val="FF0000"/>
                </a:solidFill>
              </a:rPr>
              <a:t>になる。</a:t>
            </a:r>
            <a:endParaRPr lang="en-US" altLang="ja-JP" sz="2800" dirty="0">
              <a:solidFill>
                <a:srgbClr val="FF0000"/>
              </a:solidFill>
            </a:endParaRPr>
          </a:p>
        </p:txBody>
      </p:sp>
      <p:cxnSp>
        <p:nvCxnSpPr>
          <p:cNvPr id="17" name="直線コネクタ 16"/>
          <p:cNvCxnSpPr/>
          <p:nvPr/>
        </p:nvCxnSpPr>
        <p:spPr>
          <a:xfrm flipH="1">
            <a:off x="7356211" y="1528669"/>
            <a:ext cx="1" cy="499322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>
            <a:off x="4062228" y="3394613"/>
            <a:ext cx="4578239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正方形/長方形 22"/>
          <p:cNvSpPr/>
          <p:nvPr/>
        </p:nvSpPr>
        <p:spPr>
          <a:xfrm>
            <a:off x="6958953" y="1064458"/>
            <a:ext cx="9124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>
                <a:solidFill>
                  <a:srgbClr val="FF0000"/>
                </a:solidFill>
              </a:rPr>
              <a:t>ｘ＝</a:t>
            </a:r>
            <a:r>
              <a:rPr lang="en-US" altLang="ja-JP" sz="2800" dirty="0">
                <a:solidFill>
                  <a:srgbClr val="FF0000"/>
                </a:solidFill>
              </a:rPr>
              <a:t>3</a:t>
            </a:r>
            <a:endParaRPr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8239585" y="2897763"/>
            <a:ext cx="9044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>
                <a:solidFill>
                  <a:srgbClr val="FF0000"/>
                </a:solidFill>
              </a:rPr>
              <a:t>ｙ＝</a:t>
            </a:r>
            <a:r>
              <a:rPr lang="en-US" altLang="ja-JP" sz="2800" dirty="0">
                <a:solidFill>
                  <a:srgbClr val="FF0000"/>
                </a:solidFill>
              </a:rPr>
              <a:t>3</a:t>
            </a:r>
            <a:endParaRPr lang="ja-JP" altLang="en-US" sz="28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00901" y="5579953"/>
            <a:ext cx="4248279" cy="120032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練習　次のグラフを書きなさい。</a:t>
            </a:r>
            <a:endParaRPr kumimoji="1" lang="en-US" altLang="ja-JP" sz="2400" dirty="0" smtClean="0"/>
          </a:p>
          <a:p>
            <a:pPr marL="457200" indent="-457200">
              <a:buAutoNum type="arabicParenBoth"/>
            </a:pPr>
            <a:r>
              <a:rPr lang="ja-JP" altLang="en-US" sz="2400" dirty="0" smtClean="0"/>
              <a:t>ｙ＝</a:t>
            </a:r>
            <a:r>
              <a:rPr lang="en-US" altLang="ja-JP" sz="2400" dirty="0" smtClean="0"/>
              <a:t>2</a:t>
            </a:r>
            <a:r>
              <a:rPr lang="ja-JP" altLang="en-US" sz="2400" dirty="0"/>
              <a:t>　</a:t>
            </a:r>
            <a:r>
              <a:rPr lang="ja-JP" altLang="en-US" sz="2400" dirty="0" smtClean="0"/>
              <a:t>　</a:t>
            </a:r>
            <a:r>
              <a:rPr lang="en-US" altLang="ja-JP" sz="2400" dirty="0" smtClean="0"/>
              <a:t>(2)</a:t>
            </a:r>
            <a:r>
              <a:rPr lang="ja-JP" altLang="en-US" sz="2400" dirty="0" smtClean="0"/>
              <a:t>　</a:t>
            </a:r>
            <a:r>
              <a:rPr lang="en-US" altLang="ja-JP" sz="2400" dirty="0" smtClean="0"/>
              <a:t>2y</a:t>
            </a:r>
            <a:r>
              <a:rPr lang="ja-JP" altLang="en-US" sz="2400" dirty="0" smtClean="0"/>
              <a:t>＝－</a:t>
            </a:r>
            <a:r>
              <a:rPr lang="en-US" altLang="ja-JP" sz="2400" dirty="0" smtClean="0"/>
              <a:t>6</a:t>
            </a:r>
          </a:p>
          <a:p>
            <a:r>
              <a:rPr lang="en-US" altLang="ja-JP" sz="2400" dirty="0"/>
              <a:t>(3</a:t>
            </a:r>
            <a:r>
              <a:rPr lang="en-US" altLang="ja-JP" sz="2400" dirty="0" smtClean="0"/>
              <a:t>)</a:t>
            </a:r>
            <a:r>
              <a:rPr lang="ja-JP" altLang="en-US" sz="2400" dirty="0" smtClean="0"/>
              <a:t>　</a:t>
            </a:r>
            <a:r>
              <a:rPr lang="en-US" altLang="ja-JP" sz="2400" dirty="0" smtClean="0"/>
              <a:t>x</a:t>
            </a:r>
            <a:r>
              <a:rPr lang="ja-JP" altLang="en-US" sz="2400" dirty="0" smtClean="0"/>
              <a:t>＝</a:t>
            </a:r>
            <a:r>
              <a:rPr lang="en-US" altLang="ja-JP" sz="2400" dirty="0" smtClean="0"/>
              <a:t>―2</a:t>
            </a:r>
            <a:r>
              <a:rPr lang="ja-JP" altLang="en-US" sz="2400" dirty="0" smtClean="0"/>
              <a:t>　</a:t>
            </a:r>
            <a:r>
              <a:rPr lang="en-US" altLang="ja-JP" sz="2400" dirty="0" smtClean="0"/>
              <a:t>(4)</a:t>
            </a:r>
            <a:r>
              <a:rPr lang="ja-JP" altLang="en-US" sz="2400" dirty="0" smtClean="0"/>
              <a:t>　</a:t>
            </a:r>
            <a:r>
              <a:rPr lang="en-US" altLang="ja-JP" sz="2400" dirty="0" smtClean="0"/>
              <a:t>3x</a:t>
            </a:r>
            <a:r>
              <a:rPr lang="ja-JP" altLang="en-US" sz="2400" dirty="0" smtClean="0"/>
              <a:t>＝</a:t>
            </a:r>
            <a:r>
              <a:rPr lang="en-US" altLang="ja-JP" sz="2400" dirty="0" smtClean="0"/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1533957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16" grpId="0" uiExpand="1" build="p"/>
      <p:bldP spid="23" grpId="0"/>
      <p:bldP spid="24" grpId="0"/>
      <p:bldP spid="2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4021686" y="575833"/>
            <a:ext cx="5024324" cy="5740131"/>
            <a:chOff x="4211960" y="885793"/>
            <a:chExt cx="4919946" cy="5740131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202" t="4742" r="28147" b="10345"/>
            <a:stretch/>
          </p:blipFill>
          <p:spPr bwMode="auto">
            <a:xfrm>
              <a:off x="4211960" y="1422421"/>
              <a:ext cx="4648814" cy="52035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5" name="直線コネクタ 4"/>
            <p:cNvCxnSpPr/>
            <p:nvPr/>
          </p:nvCxnSpPr>
          <p:spPr>
            <a:xfrm>
              <a:off x="4307180" y="4347394"/>
              <a:ext cx="4504798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/>
            <p:cNvCxnSpPr/>
            <p:nvPr/>
          </p:nvCxnSpPr>
          <p:spPr>
            <a:xfrm>
              <a:off x="6536367" y="1532124"/>
              <a:ext cx="0" cy="49932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テキスト ボックス 12"/>
            <p:cNvSpPr txBox="1"/>
            <p:nvPr/>
          </p:nvSpPr>
          <p:spPr>
            <a:xfrm>
              <a:off x="6329419" y="885793"/>
              <a:ext cx="41389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3600" dirty="0" smtClean="0"/>
                <a:t>ｙ</a:t>
              </a:r>
              <a:endParaRPr kumimoji="1" lang="ja-JP" altLang="en-US" sz="3600" dirty="0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8706790" y="4029629"/>
              <a:ext cx="42511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3600" dirty="0" smtClean="0"/>
                <a:t>ｘ</a:t>
              </a:r>
              <a:endParaRPr kumimoji="1" lang="ja-JP" altLang="en-US" sz="3600" dirty="0"/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6129653" y="4330012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dirty="0" smtClean="0">
                  <a:ea typeface="ＤＦ平成明朝体W7" pitchFamily="1" charset="-128"/>
                </a:rPr>
                <a:t>Ｏ</a:t>
              </a:r>
              <a:endParaRPr kumimoji="1" lang="ja-JP" altLang="en-US" sz="2400" dirty="0">
                <a:ea typeface="ＤＦ平成明朝体W7" pitchFamily="1" charset="-128"/>
              </a:endParaRP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7927792" y="4352794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 dirty="0" smtClean="0"/>
                <a:t>5</a:t>
              </a:r>
              <a:endParaRPr kumimoji="1" lang="ja-JP" altLang="en-US" sz="2800" dirty="0"/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4572000" y="4337034"/>
              <a:ext cx="72648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800" dirty="0" smtClean="0"/>
                <a:t>－</a:t>
              </a:r>
              <a:r>
                <a:rPr kumimoji="1" lang="en-US" altLang="ja-JP" sz="2800" dirty="0" smtClean="0"/>
                <a:t>5</a:t>
              </a:r>
              <a:endParaRPr kumimoji="1" lang="ja-JP" altLang="en-US" sz="2800" dirty="0"/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6168631" y="2528498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 dirty="0" smtClean="0"/>
                <a:t>5</a:t>
              </a:r>
              <a:endParaRPr kumimoji="1" lang="ja-JP" altLang="en-US" sz="2800" dirty="0"/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5824106" y="5661248"/>
              <a:ext cx="6928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 dirty="0" smtClean="0"/>
                <a:t>―5</a:t>
              </a:r>
              <a:endParaRPr kumimoji="1" lang="ja-JP" altLang="en-US" sz="2800" dirty="0"/>
            </a:p>
          </p:txBody>
        </p:sp>
      </p:grpSp>
      <p:sp>
        <p:nvSpPr>
          <p:cNvPr id="14" name="正方形/長方形 13"/>
          <p:cNvSpPr/>
          <p:nvPr/>
        </p:nvSpPr>
        <p:spPr>
          <a:xfrm>
            <a:off x="266175" y="363348"/>
            <a:ext cx="54040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 smtClean="0"/>
              <a:t>次の方程式のグラフをかきなさい。</a:t>
            </a:r>
            <a:endParaRPr lang="en-US" altLang="ja-JP" sz="2800" dirty="0"/>
          </a:p>
        </p:txBody>
      </p:sp>
      <p:sp>
        <p:nvSpPr>
          <p:cNvPr id="30" name="正方形/長方形 29"/>
          <p:cNvSpPr/>
          <p:nvPr/>
        </p:nvSpPr>
        <p:spPr>
          <a:xfrm>
            <a:off x="162889" y="1250488"/>
            <a:ext cx="3899339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arenBoth"/>
            </a:pPr>
            <a:r>
              <a:rPr lang="ja-JP" altLang="en-US" sz="2800" dirty="0"/>
              <a:t>３</a:t>
            </a:r>
            <a:r>
              <a:rPr lang="ja-JP" altLang="en-US" sz="2800" dirty="0" smtClean="0"/>
              <a:t>ｘ－４ｙ＝１２</a:t>
            </a:r>
            <a:endParaRPr lang="en-US" altLang="ja-JP" sz="2800" dirty="0" smtClean="0"/>
          </a:p>
          <a:p>
            <a:r>
              <a:rPr lang="ja-JP" altLang="en-US" sz="2800" dirty="0"/>
              <a:t>　</a:t>
            </a:r>
            <a:endParaRPr lang="en-US" altLang="ja-JP" sz="2800" dirty="0" smtClean="0"/>
          </a:p>
          <a:p>
            <a:r>
              <a:rPr lang="en-US" altLang="ja-JP" sz="2800" dirty="0" smtClean="0"/>
              <a:t>(2)  </a:t>
            </a:r>
            <a:r>
              <a:rPr lang="ja-JP" altLang="en-US" sz="2800" dirty="0" smtClean="0"/>
              <a:t>４ｘ</a:t>
            </a:r>
            <a:r>
              <a:rPr lang="ja-JP" altLang="en-US" sz="2800" dirty="0"/>
              <a:t>＋</a:t>
            </a:r>
            <a:r>
              <a:rPr lang="ja-JP" altLang="en-US" sz="2800" dirty="0" smtClean="0"/>
              <a:t>ｙ－２＝０</a:t>
            </a:r>
            <a:endParaRPr lang="en-US" altLang="ja-JP" sz="2800" dirty="0" smtClean="0"/>
          </a:p>
          <a:p>
            <a:r>
              <a:rPr lang="ja-JP" altLang="en-US" sz="2800" dirty="0" smtClean="0"/>
              <a:t>　　</a:t>
            </a:r>
            <a:endParaRPr lang="en-US" altLang="ja-JP" sz="2800" dirty="0"/>
          </a:p>
          <a:p>
            <a:pPr marL="514350" indent="-514350">
              <a:buAutoNum type="arabicParenBoth" startAt="3"/>
            </a:pPr>
            <a:r>
              <a:rPr lang="ja-JP" altLang="en-US" sz="2800" dirty="0" smtClean="0"/>
              <a:t>３ｘ＝２ｙ</a:t>
            </a:r>
            <a:endParaRPr lang="en-US" altLang="ja-JP" sz="2800" dirty="0" smtClean="0"/>
          </a:p>
          <a:p>
            <a:pPr marL="514350" indent="-514350">
              <a:buAutoNum type="arabicParenBoth" startAt="3"/>
            </a:pPr>
            <a:endParaRPr lang="en-US" altLang="ja-JP" sz="2800" dirty="0"/>
          </a:p>
          <a:p>
            <a:pPr marL="514350" indent="-514350">
              <a:buAutoNum type="arabicParenBoth" startAt="3"/>
            </a:pPr>
            <a:r>
              <a:rPr lang="ja-JP" altLang="en-US" sz="2800" dirty="0"/>
              <a:t>４ｙ－１６＝</a:t>
            </a:r>
            <a:r>
              <a:rPr lang="ja-JP" altLang="en-US" sz="2800" dirty="0" smtClean="0"/>
              <a:t>０</a:t>
            </a:r>
            <a:endParaRPr lang="en-US" altLang="ja-JP" sz="2800" dirty="0" smtClean="0"/>
          </a:p>
          <a:p>
            <a:pPr marL="514350" indent="-514350">
              <a:buAutoNum type="arabicParenBoth" startAt="3"/>
            </a:pPr>
            <a:endParaRPr lang="en-US" altLang="ja-JP" sz="2800" dirty="0"/>
          </a:p>
          <a:p>
            <a:pPr marL="514350" indent="-514350">
              <a:buAutoNum type="arabicParenBoth" startAt="3"/>
            </a:pPr>
            <a:r>
              <a:rPr lang="ja-JP" altLang="en-US" sz="2800" dirty="0" smtClean="0"/>
              <a:t>６＋２ｘ＝０</a:t>
            </a:r>
            <a:endParaRPr lang="en-US" altLang="ja-JP" sz="2800" dirty="0" smtClean="0"/>
          </a:p>
          <a:p>
            <a:r>
              <a:rPr lang="ja-JP" altLang="en-US" sz="2800" dirty="0" smtClean="0"/>
              <a:t>　　　</a:t>
            </a:r>
            <a:endParaRPr lang="en-US" altLang="ja-JP" sz="2800" dirty="0"/>
          </a:p>
        </p:txBody>
      </p:sp>
      <p:cxnSp>
        <p:nvCxnSpPr>
          <p:cNvPr id="6" name="直線コネクタ 5"/>
          <p:cNvCxnSpPr/>
          <p:nvPr/>
        </p:nvCxnSpPr>
        <p:spPr>
          <a:xfrm flipH="1">
            <a:off x="4499992" y="3301362"/>
            <a:ext cx="4219303" cy="301460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 flipH="1">
            <a:off x="4860032" y="1222164"/>
            <a:ext cx="3456386" cy="50938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/>
          <p:nvPr/>
        </p:nvCxnSpPr>
        <p:spPr>
          <a:xfrm flipH="1" flipV="1">
            <a:off x="5843339" y="1191295"/>
            <a:ext cx="1340396" cy="53343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1" name="テキスト ボックス 1040"/>
          <p:cNvSpPr txBox="1"/>
          <p:nvPr/>
        </p:nvSpPr>
        <p:spPr>
          <a:xfrm>
            <a:off x="8050832" y="745606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(3)</a:t>
            </a:r>
            <a:endParaRPr kumimoji="1" lang="ja-JP" altLang="en-US" sz="2800" dirty="0"/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8536233" y="2941886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(1)</a:t>
            </a:r>
            <a:endParaRPr kumimoji="1" lang="ja-JP" altLang="en-US" sz="2800" dirty="0"/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5507641" y="727268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(2)</a:t>
            </a:r>
            <a:endParaRPr kumimoji="1" lang="ja-JP" altLang="en-US" sz="2800" dirty="0"/>
          </a:p>
        </p:txBody>
      </p:sp>
      <p:cxnSp>
        <p:nvCxnSpPr>
          <p:cNvPr id="35" name="直線コネクタ 34"/>
          <p:cNvCxnSpPr/>
          <p:nvPr/>
        </p:nvCxnSpPr>
        <p:spPr>
          <a:xfrm flipH="1">
            <a:off x="4118926" y="2767612"/>
            <a:ext cx="451732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/>
          <p:nvPr/>
        </p:nvCxnSpPr>
        <p:spPr>
          <a:xfrm flipV="1">
            <a:off x="5423964" y="1222164"/>
            <a:ext cx="1" cy="499322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テキスト ボックス 40"/>
          <p:cNvSpPr txBox="1"/>
          <p:nvPr/>
        </p:nvSpPr>
        <p:spPr>
          <a:xfrm>
            <a:off x="3478442" y="2480148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(4)</a:t>
            </a:r>
            <a:endParaRPr kumimoji="1" lang="ja-JP" altLang="en-US" sz="2800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5131257" y="727268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(5)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762815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1" grpId="0"/>
      <p:bldP spid="51" grpId="0"/>
      <p:bldP spid="52" grpId="0"/>
      <p:bldP spid="41" grpId="0"/>
      <p:bldP spid="4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4021686" y="575833"/>
            <a:ext cx="5024324" cy="5740131"/>
            <a:chOff x="4211960" y="885793"/>
            <a:chExt cx="4919946" cy="5740131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202" t="4742" r="28147" b="10345"/>
            <a:stretch/>
          </p:blipFill>
          <p:spPr bwMode="auto">
            <a:xfrm>
              <a:off x="4211960" y="1422421"/>
              <a:ext cx="4648814" cy="52035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5" name="直線コネクタ 4"/>
            <p:cNvCxnSpPr/>
            <p:nvPr/>
          </p:nvCxnSpPr>
          <p:spPr>
            <a:xfrm>
              <a:off x="4307180" y="4347394"/>
              <a:ext cx="4504798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/>
            <p:cNvCxnSpPr/>
            <p:nvPr/>
          </p:nvCxnSpPr>
          <p:spPr>
            <a:xfrm>
              <a:off x="6536367" y="1532124"/>
              <a:ext cx="0" cy="49932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テキスト ボックス 12"/>
            <p:cNvSpPr txBox="1"/>
            <p:nvPr/>
          </p:nvSpPr>
          <p:spPr>
            <a:xfrm>
              <a:off x="6329419" y="885793"/>
              <a:ext cx="41389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3600" dirty="0" smtClean="0"/>
                <a:t>ｙ</a:t>
              </a:r>
              <a:endParaRPr kumimoji="1" lang="ja-JP" altLang="en-US" sz="3600" dirty="0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8706790" y="4029629"/>
              <a:ext cx="42511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3600" dirty="0" smtClean="0"/>
                <a:t>ｘ</a:t>
              </a:r>
              <a:endParaRPr kumimoji="1" lang="ja-JP" altLang="en-US" sz="3600" dirty="0"/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6129653" y="4330012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dirty="0" smtClean="0">
                  <a:ea typeface="ＤＦ平成明朝体W7" pitchFamily="1" charset="-128"/>
                </a:rPr>
                <a:t>Ｏ</a:t>
              </a:r>
              <a:endParaRPr kumimoji="1" lang="ja-JP" altLang="en-US" sz="2400" dirty="0">
                <a:ea typeface="ＤＦ平成明朝体W7" pitchFamily="1" charset="-128"/>
              </a:endParaRP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7927792" y="4352794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 dirty="0" smtClean="0"/>
                <a:t>5</a:t>
              </a:r>
              <a:endParaRPr kumimoji="1" lang="ja-JP" altLang="en-US" sz="2800" dirty="0"/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4572000" y="4337034"/>
              <a:ext cx="72648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800" dirty="0" smtClean="0"/>
                <a:t>－</a:t>
              </a:r>
              <a:r>
                <a:rPr kumimoji="1" lang="en-US" altLang="ja-JP" sz="2800" dirty="0" smtClean="0"/>
                <a:t>5</a:t>
              </a:r>
              <a:endParaRPr kumimoji="1" lang="ja-JP" altLang="en-US" sz="2800" dirty="0"/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6168631" y="2528498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 dirty="0" smtClean="0"/>
                <a:t>5</a:t>
              </a:r>
              <a:endParaRPr kumimoji="1" lang="ja-JP" altLang="en-US" sz="2800" dirty="0"/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5824106" y="5661248"/>
              <a:ext cx="6928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 dirty="0" smtClean="0"/>
                <a:t>―5</a:t>
              </a:r>
              <a:endParaRPr kumimoji="1" lang="ja-JP" altLang="en-US" sz="2800" dirty="0"/>
            </a:p>
          </p:txBody>
        </p:sp>
      </p:grpSp>
      <p:sp>
        <p:nvSpPr>
          <p:cNvPr id="14" name="正方形/長方形 13"/>
          <p:cNvSpPr/>
          <p:nvPr/>
        </p:nvSpPr>
        <p:spPr>
          <a:xfrm>
            <a:off x="61064" y="204048"/>
            <a:ext cx="90829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 smtClean="0"/>
              <a:t>１　次</a:t>
            </a:r>
            <a:r>
              <a:rPr lang="ja-JP" altLang="en-US" sz="2800" dirty="0" smtClean="0"/>
              <a:t>の</a:t>
            </a:r>
            <a:r>
              <a:rPr lang="ja-JP" altLang="en-US" sz="2800" dirty="0" smtClean="0"/>
              <a:t>方程式で表される直線の番号を図から選びなさい。</a:t>
            </a:r>
            <a:endParaRPr lang="en-US" altLang="ja-JP" sz="2800" dirty="0"/>
          </a:p>
        </p:txBody>
      </p:sp>
      <p:sp>
        <p:nvSpPr>
          <p:cNvPr id="30" name="正方形/長方形 29"/>
          <p:cNvSpPr/>
          <p:nvPr/>
        </p:nvSpPr>
        <p:spPr>
          <a:xfrm>
            <a:off x="162889" y="1250488"/>
            <a:ext cx="3899339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 smtClean="0"/>
              <a:t>ア　２ｘ－ｙ＋３＝０</a:t>
            </a:r>
            <a:endParaRPr lang="en-US" altLang="ja-JP" sz="2800" dirty="0" smtClean="0"/>
          </a:p>
          <a:p>
            <a:r>
              <a:rPr lang="ja-JP" altLang="en-US" sz="2800" dirty="0"/>
              <a:t>　</a:t>
            </a:r>
            <a:endParaRPr lang="en-US" altLang="ja-JP" sz="2800" dirty="0" smtClean="0"/>
          </a:p>
          <a:p>
            <a:r>
              <a:rPr lang="ja-JP" altLang="en-US" sz="2800" dirty="0" smtClean="0"/>
              <a:t>イ　</a:t>
            </a:r>
            <a:r>
              <a:rPr lang="ja-JP" altLang="en-US" sz="2800" dirty="0" smtClean="0"/>
              <a:t>ｙ</a:t>
            </a:r>
            <a:r>
              <a:rPr lang="ja-JP" altLang="en-US" sz="2800" dirty="0" smtClean="0"/>
              <a:t>＝</a:t>
            </a:r>
            <a:r>
              <a:rPr lang="ja-JP" altLang="en-US" sz="2800" dirty="0"/>
              <a:t>－</a:t>
            </a:r>
            <a:r>
              <a:rPr lang="ja-JP" altLang="en-US" sz="2800" dirty="0" smtClean="0"/>
              <a:t>２</a:t>
            </a:r>
            <a:endParaRPr lang="en-US" altLang="ja-JP" sz="2800" dirty="0" smtClean="0"/>
          </a:p>
          <a:p>
            <a:r>
              <a:rPr lang="ja-JP" altLang="en-US" sz="2800" dirty="0" smtClean="0"/>
              <a:t>　　</a:t>
            </a:r>
            <a:endParaRPr lang="en-US" altLang="ja-JP" sz="2800" dirty="0"/>
          </a:p>
          <a:p>
            <a:r>
              <a:rPr lang="ja-JP" altLang="en-US" sz="2800" dirty="0" smtClean="0"/>
              <a:t>ウ　２ｘ＋ｙ＝０</a:t>
            </a:r>
            <a:endParaRPr lang="en-US" altLang="ja-JP" sz="2800" dirty="0" smtClean="0"/>
          </a:p>
          <a:p>
            <a:endParaRPr lang="en-US" altLang="ja-JP" sz="2800" dirty="0"/>
          </a:p>
          <a:p>
            <a:r>
              <a:rPr lang="ja-JP" altLang="en-US" sz="2800" dirty="0" smtClean="0"/>
              <a:t>エ　ｘ－４＝</a:t>
            </a:r>
            <a:r>
              <a:rPr lang="ja-JP" altLang="en-US" sz="2800" dirty="0" smtClean="0"/>
              <a:t>０</a:t>
            </a:r>
            <a:endParaRPr lang="en-US" altLang="ja-JP" sz="2800" dirty="0" smtClean="0"/>
          </a:p>
          <a:p>
            <a:r>
              <a:rPr lang="ja-JP" altLang="en-US" sz="2800" dirty="0" smtClean="0"/>
              <a:t>　　　</a:t>
            </a:r>
            <a:endParaRPr lang="en-US" altLang="ja-JP" sz="2800" dirty="0"/>
          </a:p>
        </p:txBody>
      </p:sp>
      <p:cxnSp>
        <p:nvCxnSpPr>
          <p:cNvPr id="6" name="直線コネクタ 5"/>
          <p:cNvCxnSpPr/>
          <p:nvPr/>
        </p:nvCxnSpPr>
        <p:spPr>
          <a:xfrm flipH="1">
            <a:off x="7685085" y="1241177"/>
            <a:ext cx="6383" cy="500257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 flipH="1">
            <a:off x="4760310" y="1191295"/>
            <a:ext cx="2632067" cy="512466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/>
          <p:nvPr/>
        </p:nvCxnSpPr>
        <p:spPr>
          <a:xfrm flipH="1" flipV="1">
            <a:off x="4932041" y="1191295"/>
            <a:ext cx="2619048" cy="512466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1" name="テキスト ボックス 1040"/>
          <p:cNvSpPr txBox="1"/>
          <p:nvPr/>
        </p:nvSpPr>
        <p:spPr>
          <a:xfrm>
            <a:off x="4639332" y="745606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(3)</a:t>
            </a:r>
            <a:endParaRPr kumimoji="1" lang="ja-JP" altLang="en-US" sz="2800" dirty="0"/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7392376" y="717957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(1)</a:t>
            </a:r>
            <a:endParaRPr kumimoji="1" lang="ja-JP" altLang="en-US" sz="2800" dirty="0"/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6965672" y="731208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(2)</a:t>
            </a:r>
            <a:endParaRPr kumimoji="1" lang="ja-JP" altLang="en-US" sz="2800" dirty="0"/>
          </a:p>
        </p:txBody>
      </p:sp>
      <p:cxnSp>
        <p:nvCxnSpPr>
          <p:cNvPr id="35" name="直線コネクタ 34"/>
          <p:cNvCxnSpPr/>
          <p:nvPr/>
        </p:nvCxnSpPr>
        <p:spPr>
          <a:xfrm flipH="1" flipV="1">
            <a:off x="4021686" y="2218538"/>
            <a:ext cx="4614563" cy="226318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/>
          <p:nvPr/>
        </p:nvCxnSpPr>
        <p:spPr>
          <a:xfrm>
            <a:off x="4118926" y="4653136"/>
            <a:ext cx="451732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テキスト ボックス 40"/>
          <p:cNvSpPr txBox="1"/>
          <p:nvPr/>
        </p:nvSpPr>
        <p:spPr>
          <a:xfrm>
            <a:off x="3533509" y="1966831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(4)</a:t>
            </a:r>
            <a:endParaRPr kumimoji="1" lang="ja-JP" altLang="en-US" sz="2800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3533509" y="4391541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(5)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153309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4021686" y="575833"/>
            <a:ext cx="5024324" cy="5740131"/>
            <a:chOff x="4211960" y="885793"/>
            <a:chExt cx="4919946" cy="5740131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202" t="4742" r="28147" b="10345"/>
            <a:stretch/>
          </p:blipFill>
          <p:spPr bwMode="auto">
            <a:xfrm>
              <a:off x="4211960" y="1422421"/>
              <a:ext cx="4648814" cy="52035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5" name="直線コネクタ 4"/>
            <p:cNvCxnSpPr/>
            <p:nvPr/>
          </p:nvCxnSpPr>
          <p:spPr>
            <a:xfrm>
              <a:off x="4307180" y="4347394"/>
              <a:ext cx="4504798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/>
            <p:cNvCxnSpPr/>
            <p:nvPr/>
          </p:nvCxnSpPr>
          <p:spPr>
            <a:xfrm>
              <a:off x="6536367" y="1532124"/>
              <a:ext cx="0" cy="49932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テキスト ボックス 12"/>
            <p:cNvSpPr txBox="1"/>
            <p:nvPr/>
          </p:nvSpPr>
          <p:spPr>
            <a:xfrm>
              <a:off x="6329419" y="885793"/>
              <a:ext cx="41389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3600" dirty="0" smtClean="0"/>
                <a:t>ｙ</a:t>
              </a:r>
              <a:endParaRPr kumimoji="1" lang="ja-JP" altLang="en-US" sz="3600" dirty="0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8706790" y="4029629"/>
              <a:ext cx="42511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3600" dirty="0" smtClean="0"/>
                <a:t>ｘ</a:t>
              </a:r>
              <a:endParaRPr kumimoji="1" lang="ja-JP" altLang="en-US" sz="3600" dirty="0"/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6129653" y="4330012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dirty="0" smtClean="0">
                  <a:ea typeface="ＤＦ平成明朝体W7" pitchFamily="1" charset="-128"/>
                </a:rPr>
                <a:t>Ｏ</a:t>
              </a:r>
              <a:endParaRPr kumimoji="1" lang="ja-JP" altLang="en-US" sz="2400" dirty="0">
                <a:ea typeface="ＤＦ平成明朝体W7" pitchFamily="1" charset="-128"/>
              </a:endParaRP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7927792" y="4352794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 dirty="0" smtClean="0"/>
                <a:t>5</a:t>
              </a:r>
              <a:endParaRPr kumimoji="1" lang="ja-JP" altLang="en-US" sz="2800" dirty="0"/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4572000" y="4337034"/>
              <a:ext cx="72648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800" dirty="0" smtClean="0"/>
                <a:t>－</a:t>
              </a:r>
              <a:r>
                <a:rPr kumimoji="1" lang="en-US" altLang="ja-JP" sz="2800" dirty="0" smtClean="0"/>
                <a:t>5</a:t>
              </a:r>
              <a:endParaRPr kumimoji="1" lang="ja-JP" altLang="en-US" sz="2800" dirty="0"/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6168631" y="2528498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 dirty="0" smtClean="0"/>
                <a:t>5</a:t>
              </a:r>
              <a:endParaRPr kumimoji="1" lang="ja-JP" altLang="en-US" sz="2800" dirty="0"/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5824106" y="5661248"/>
              <a:ext cx="6928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 dirty="0" smtClean="0"/>
                <a:t>―5</a:t>
              </a:r>
              <a:endParaRPr kumimoji="1" lang="ja-JP" altLang="en-US" sz="2800" dirty="0"/>
            </a:p>
          </p:txBody>
        </p:sp>
      </p:grpSp>
      <p:sp>
        <p:nvSpPr>
          <p:cNvPr id="14" name="正方形/長方形 13"/>
          <p:cNvSpPr/>
          <p:nvPr/>
        </p:nvSpPr>
        <p:spPr>
          <a:xfrm>
            <a:off x="61064" y="204048"/>
            <a:ext cx="58881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 smtClean="0"/>
              <a:t>２　次</a:t>
            </a:r>
            <a:r>
              <a:rPr lang="ja-JP" altLang="en-US" sz="2800" dirty="0" smtClean="0"/>
              <a:t>の</a:t>
            </a:r>
            <a:r>
              <a:rPr lang="ja-JP" altLang="en-US" sz="2800" dirty="0" smtClean="0"/>
              <a:t>方程式のグラフを書きなさい。</a:t>
            </a:r>
            <a:endParaRPr lang="en-US" altLang="ja-JP" sz="2800" dirty="0"/>
          </a:p>
        </p:txBody>
      </p:sp>
      <p:sp>
        <p:nvSpPr>
          <p:cNvPr id="30" name="正方形/長方形 29"/>
          <p:cNvSpPr/>
          <p:nvPr/>
        </p:nvSpPr>
        <p:spPr>
          <a:xfrm>
            <a:off x="162889" y="1250488"/>
            <a:ext cx="3899339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/>
              <a:t>（１）</a:t>
            </a:r>
            <a:r>
              <a:rPr lang="ja-JP" altLang="en-US" sz="2800" dirty="0" smtClean="0"/>
              <a:t>　２ｘ＋ｙ＝１</a:t>
            </a:r>
            <a:endParaRPr lang="en-US" altLang="ja-JP" sz="2800" dirty="0" smtClean="0"/>
          </a:p>
          <a:p>
            <a:r>
              <a:rPr lang="ja-JP" altLang="en-US" sz="2800" dirty="0"/>
              <a:t>　</a:t>
            </a:r>
            <a:endParaRPr lang="en-US" altLang="ja-JP" sz="2800" dirty="0" smtClean="0"/>
          </a:p>
          <a:p>
            <a:r>
              <a:rPr lang="ja-JP" altLang="en-US" sz="2800" dirty="0" smtClean="0"/>
              <a:t>（２）　４ｘ－３</a:t>
            </a:r>
            <a:r>
              <a:rPr lang="ja-JP" altLang="en-US" sz="2800" dirty="0" smtClean="0"/>
              <a:t>ｙ</a:t>
            </a:r>
            <a:r>
              <a:rPr lang="ja-JP" altLang="en-US" sz="2800" dirty="0" smtClean="0"/>
              <a:t>＝９</a:t>
            </a:r>
            <a:endParaRPr lang="en-US" altLang="ja-JP" sz="2800" dirty="0" smtClean="0"/>
          </a:p>
          <a:p>
            <a:r>
              <a:rPr lang="ja-JP" altLang="en-US" sz="2800" dirty="0" smtClean="0"/>
              <a:t>　　</a:t>
            </a:r>
            <a:endParaRPr lang="en-US" altLang="ja-JP" sz="2800" dirty="0"/>
          </a:p>
          <a:p>
            <a:r>
              <a:rPr lang="ja-JP" altLang="en-US" sz="2800" dirty="0" smtClean="0"/>
              <a:t>（３）　２ｙ＋８＝０</a:t>
            </a:r>
            <a:endParaRPr lang="en-US" altLang="ja-JP" sz="2800" dirty="0" smtClean="0"/>
          </a:p>
          <a:p>
            <a:endParaRPr lang="en-US" altLang="ja-JP" sz="2800" dirty="0"/>
          </a:p>
          <a:p>
            <a:r>
              <a:rPr lang="ja-JP" altLang="en-US" sz="2800" dirty="0" smtClean="0"/>
              <a:t>　　　</a:t>
            </a:r>
            <a:endParaRPr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3427920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1363</TotalTime>
  <Words>550</Words>
  <Application>Microsoft Office PowerPoint</Application>
  <PresentationFormat>画面に合わせる (4:3)</PresentationFormat>
  <Paragraphs>207</Paragraphs>
  <Slides>11</Slides>
  <Notes>7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2" baseType="lpstr">
      <vt:lpstr>Office ​​テーマ</vt:lpstr>
      <vt:lpstr>一次関数と方程式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一次関数</dc:title>
  <dc:creator>teacher</dc:creator>
  <cp:lastModifiedBy>teacher</cp:lastModifiedBy>
  <cp:revision>90</cp:revision>
  <dcterms:created xsi:type="dcterms:W3CDTF">2013-07-01T05:47:01Z</dcterms:created>
  <dcterms:modified xsi:type="dcterms:W3CDTF">2015-10-08T10:21:33Z</dcterms:modified>
</cp:coreProperties>
</file>