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74" r:id="rId4"/>
    <p:sldId id="273" r:id="rId5"/>
    <p:sldId id="275" r:id="rId6"/>
    <p:sldId id="272" r:id="rId7"/>
    <p:sldId id="276" r:id="rId8"/>
    <p:sldId id="277" r:id="rId9"/>
    <p:sldId id="278" r:id="rId10"/>
    <p:sldId id="280" r:id="rId11"/>
    <p:sldId id="279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3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6260D-DEDF-43F9-8F25-5A80E5620900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18A04-A1E4-455D-9208-E9CFE4F2D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8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401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401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401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401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401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401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401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95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8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31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30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71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5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85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5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2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48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1F1B-8814-44E2-B05A-027A1AEB1245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48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6480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一次関数と方程式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96944" cy="576064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kumimoji="1" lang="ja-JP" altLang="en-US" sz="2800" dirty="0" smtClean="0">
                <a:solidFill>
                  <a:schemeClr val="tx1"/>
                </a:solidFill>
              </a:rPr>
              <a:t>本時の流れ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ねらい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「二元一次方程式をグラフに表すことができる。」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↓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課題の</a:t>
            </a:r>
            <a:r>
              <a:rPr lang="ja-JP" altLang="en-US" sz="2800" dirty="0" smtClean="0">
                <a:solidFill>
                  <a:schemeClr val="tx1"/>
                </a:solidFill>
              </a:rPr>
              <a:t>提示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y</a:t>
            </a:r>
            <a:r>
              <a:rPr lang="ja-JP" altLang="en-US" sz="2800" dirty="0" smtClean="0">
                <a:solidFill>
                  <a:schemeClr val="tx1"/>
                </a:solidFill>
              </a:rPr>
              <a:t>について解き、グラフをかく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2</a:t>
            </a:r>
            <a:r>
              <a:rPr lang="ja-JP" altLang="en-US" sz="2800" dirty="0" smtClean="0">
                <a:solidFill>
                  <a:schemeClr val="tx1"/>
                </a:solidFill>
              </a:rPr>
              <a:t>点を取ってグラフをかく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x</a:t>
            </a:r>
            <a:r>
              <a:rPr lang="ja-JP" altLang="en-US" sz="2800" dirty="0" smtClean="0">
                <a:solidFill>
                  <a:schemeClr val="tx1"/>
                </a:solidFill>
              </a:rPr>
              <a:t>＝</a:t>
            </a:r>
            <a:r>
              <a:rPr lang="en-US" altLang="ja-JP" sz="2800" dirty="0" smtClean="0">
                <a:solidFill>
                  <a:schemeClr val="tx1"/>
                </a:solidFill>
              </a:rPr>
              <a:t>k</a:t>
            </a:r>
            <a:r>
              <a:rPr lang="ja-JP" altLang="en-US" sz="2800" dirty="0" err="1" smtClean="0">
                <a:solidFill>
                  <a:schemeClr val="tx1"/>
                </a:solidFill>
              </a:rPr>
              <a:t>、</a:t>
            </a:r>
            <a:r>
              <a:rPr lang="en-US" altLang="ja-JP" sz="2800" dirty="0" smtClean="0">
                <a:solidFill>
                  <a:schemeClr val="tx1"/>
                </a:solidFill>
              </a:rPr>
              <a:t>y</a:t>
            </a:r>
            <a:r>
              <a:rPr lang="ja-JP" altLang="en-US" sz="2800" dirty="0" smtClean="0">
                <a:solidFill>
                  <a:schemeClr val="tx1"/>
                </a:solidFill>
              </a:rPr>
              <a:t>＝</a:t>
            </a:r>
            <a:r>
              <a:rPr lang="en-US" altLang="ja-JP" sz="2800" dirty="0" smtClean="0">
                <a:solidFill>
                  <a:schemeClr val="tx1"/>
                </a:solidFill>
              </a:rPr>
              <a:t>k</a:t>
            </a:r>
            <a:r>
              <a:rPr lang="ja-JP" altLang="en-US" sz="2800" dirty="0" smtClean="0">
                <a:solidFill>
                  <a:schemeClr val="tx1"/>
                </a:solidFill>
              </a:rPr>
              <a:t>のグラフについて理解する。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本時</a:t>
            </a:r>
            <a:r>
              <a:rPr lang="ja-JP" altLang="en-US" sz="2800" dirty="0">
                <a:solidFill>
                  <a:schemeClr val="tx1"/>
                </a:solidFill>
              </a:rPr>
              <a:t>のまとめと次時の予告を</a:t>
            </a:r>
            <a:r>
              <a:rPr lang="ja-JP" altLang="en-US" sz="2800" dirty="0" smtClean="0">
                <a:solidFill>
                  <a:schemeClr val="tx1"/>
                </a:solidFill>
              </a:rPr>
              <a:t>する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021686" y="575833"/>
            <a:ext cx="5024324" cy="5740131"/>
            <a:chOff x="4211960" y="885793"/>
            <a:chExt cx="4919946" cy="574013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直線コネクタ 4"/>
            <p:cNvCxnSpPr/>
            <p:nvPr/>
          </p:nvCxnSpPr>
          <p:spPr>
            <a:xfrm>
              <a:off x="4307180" y="4347394"/>
              <a:ext cx="45047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6329419" y="88579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706790" y="4029629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29653" y="433001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927792" y="4352794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572000" y="4337034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168631" y="252849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824106" y="5661248"/>
              <a:ext cx="6928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―5</a:t>
              </a:r>
              <a:endParaRPr kumimoji="1" lang="ja-JP" altLang="en-US" sz="2800" dirty="0"/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61064" y="204048"/>
            <a:ext cx="90829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１　次</a:t>
            </a:r>
            <a:r>
              <a:rPr lang="ja-JP" altLang="en-US" sz="2800" dirty="0" smtClean="0"/>
              <a:t>の</a:t>
            </a:r>
            <a:r>
              <a:rPr lang="ja-JP" altLang="en-US" sz="2800" dirty="0" smtClean="0"/>
              <a:t>方程式で表される直線の番号を図から選びなさい。</a:t>
            </a:r>
            <a:endParaRPr lang="en-US" altLang="ja-JP" sz="2800" dirty="0"/>
          </a:p>
        </p:txBody>
      </p:sp>
      <p:sp>
        <p:nvSpPr>
          <p:cNvPr id="30" name="正方形/長方形 29"/>
          <p:cNvSpPr/>
          <p:nvPr/>
        </p:nvSpPr>
        <p:spPr>
          <a:xfrm>
            <a:off x="162889" y="1250488"/>
            <a:ext cx="38993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ア　２ｘ－ｙ＋３＝０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（２）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/>
              <a:t>イ　</a:t>
            </a:r>
            <a:r>
              <a:rPr lang="ja-JP" altLang="en-US" sz="2800" dirty="0" smtClean="0"/>
              <a:t>ｙ</a:t>
            </a:r>
            <a:r>
              <a:rPr lang="ja-JP" altLang="en-US" sz="2800" dirty="0" smtClean="0"/>
              <a:t>＝</a:t>
            </a:r>
            <a:r>
              <a:rPr lang="ja-JP" altLang="en-US" sz="2800" dirty="0"/>
              <a:t>－</a:t>
            </a:r>
            <a:r>
              <a:rPr lang="ja-JP" altLang="en-US" sz="2800" dirty="0" smtClean="0"/>
              <a:t>２</a:t>
            </a:r>
            <a:endParaRPr lang="en-US" altLang="ja-JP" sz="2800" dirty="0" smtClean="0"/>
          </a:p>
          <a:p>
            <a:r>
              <a:rPr lang="ja-JP" altLang="en-US" sz="2800" dirty="0" smtClean="0"/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（５）</a:t>
            </a:r>
            <a:r>
              <a:rPr lang="ja-JP" altLang="en-US" sz="2800" dirty="0" smtClean="0"/>
              <a:t>　</a:t>
            </a:r>
            <a:endParaRPr lang="en-US" altLang="ja-JP" sz="2800" dirty="0"/>
          </a:p>
          <a:p>
            <a:r>
              <a:rPr lang="ja-JP" altLang="en-US" sz="2800" dirty="0" smtClean="0"/>
              <a:t>ウ　２ｘ＋ｙ＝０</a:t>
            </a:r>
            <a:endParaRPr lang="en-US" altLang="ja-JP" sz="2800" dirty="0" smtClean="0"/>
          </a:p>
          <a:p>
            <a:r>
              <a:rPr lang="ja-JP" altLang="en-US" sz="2800" dirty="0" smtClean="0"/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（３）</a:t>
            </a:r>
            <a:endParaRPr lang="en-US" altLang="ja-JP" sz="2800" dirty="0">
              <a:solidFill>
                <a:srgbClr val="FF0000"/>
              </a:solidFill>
            </a:endParaRPr>
          </a:p>
          <a:p>
            <a:r>
              <a:rPr lang="ja-JP" altLang="en-US" sz="2800" dirty="0" smtClean="0"/>
              <a:t>エ　ｘ－４＝</a:t>
            </a:r>
            <a:r>
              <a:rPr lang="ja-JP" altLang="en-US" sz="2800" dirty="0" smtClean="0"/>
              <a:t>０</a:t>
            </a:r>
            <a:endParaRPr lang="en-US" altLang="ja-JP" sz="2800" dirty="0" smtClean="0"/>
          </a:p>
          <a:p>
            <a:r>
              <a:rPr lang="ja-JP" altLang="en-US" sz="2800" dirty="0" smtClean="0"/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（１）</a:t>
            </a:r>
            <a:r>
              <a:rPr lang="ja-JP" altLang="en-US" sz="2800" dirty="0" smtClean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/>
              <a:t>　</a:t>
            </a:r>
            <a:endParaRPr lang="en-US" altLang="ja-JP" sz="2800" dirty="0"/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7685085" y="1241177"/>
            <a:ext cx="6383" cy="50025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4760310" y="1191295"/>
            <a:ext cx="2632067" cy="51246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 flipV="1">
            <a:off x="4932041" y="1191295"/>
            <a:ext cx="2619048" cy="51246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テキスト ボックス 1040"/>
          <p:cNvSpPr txBox="1"/>
          <p:nvPr/>
        </p:nvSpPr>
        <p:spPr>
          <a:xfrm>
            <a:off x="4639332" y="74560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(3)</a:t>
            </a:r>
            <a:endParaRPr kumimoji="1" lang="ja-JP" altLang="en-US" sz="28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392376" y="717957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(1)</a:t>
            </a:r>
            <a:endParaRPr kumimoji="1" lang="ja-JP" altLang="en-US" sz="28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965672" y="731208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(2)</a:t>
            </a:r>
            <a:endParaRPr kumimoji="1" lang="ja-JP" altLang="en-US" sz="2800" dirty="0"/>
          </a:p>
        </p:txBody>
      </p:sp>
      <p:cxnSp>
        <p:nvCxnSpPr>
          <p:cNvPr id="35" name="直線コネクタ 34"/>
          <p:cNvCxnSpPr/>
          <p:nvPr/>
        </p:nvCxnSpPr>
        <p:spPr>
          <a:xfrm flipH="1" flipV="1">
            <a:off x="4021686" y="2218538"/>
            <a:ext cx="4614563" cy="22631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4118926" y="4653136"/>
            <a:ext cx="451732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3533509" y="1966831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(4)</a:t>
            </a:r>
            <a:endParaRPr kumimoji="1" lang="ja-JP" altLang="en-US" sz="2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533509" y="4391541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(5)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4117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021686" y="575833"/>
            <a:ext cx="5024324" cy="5740131"/>
            <a:chOff x="4211960" y="885793"/>
            <a:chExt cx="4919946" cy="574013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直線コネクタ 4"/>
            <p:cNvCxnSpPr/>
            <p:nvPr/>
          </p:nvCxnSpPr>
          <p:spPr>
            <a:xfrm>
              <a:off x="4307180" y="4347394"/>
              <a:ext cx="45047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6329419" y="88579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706790" y="4029629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29653" y="433001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927792" y="4352794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572000" y="4337034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168631" y="252849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824106" y="5661248"/>
              <a:ext cx="6928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―5</a:t>
              </a:r>
              <a:endParaRPr kumimoji="1" lang="ja-JP" altLang="en-US" sz="2800" dirty="0"/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61064" y="204048"/>
            <a:ext cx="58881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２　次</a:t>
            </a:r>
            <a:r>
              <a:rPr lang="ja-JP" altLang="en-US" sz="2800" dirty="0" smtClean="0"/>
              <a:t>の</a:t>
            </a:r>
            <a:r>
              <a:rPr lang="ja-JP" altLang="en-US" sz="2800" dirty="0" smtClean="0"/>
              <a:t>方程式のグラフを書きなさい。</a:t>
            </a:r>
            <a:endParaRPr lang="en-US" altLang="ja-JP" sz="2800" dirty="0"/>
          </a:p>
        </p:txBody>
      </p:sp>
      <p:sp>
        <p:nvSpPr>
          <p:cNvPr id="30" name="正方形/長方形 29"/>
          <p:cNvSpPr/>
          <p:nvPr/>
        </p:nvSpPr>
        <p:spPr>
          <a:xfrm>
            <a:off x="162889" y="1250488"/>
            <a:ext cx="389933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（１）</a:t>
            </a:r>
            <a:r>
              <a:rPr lang="ja-JP" altLang="en-US" sz="2800" dirty="0" smtClean="0"/>
              <a:t>　２ｘ＋ｙ＝１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endParaRPr lang="en-US" altLang="ja-JP" sz="2800" dirty="0" smtClean="0"/>
          </a:p>
          <a:p>
            <a:r>
              <a:rPr lang="ja-JP" altLang="en-US" sz="2800" dirty="0" smtClean="0"/>
              <a:t>（２）　４ｘ－３</a:t>
            </a:r>
            <a:r>
              <a:rPr lang="ja-JP" altLang="en-US" sz="2800" dirty="0" smtClean="0"/>
              <a:t>ｙ</a:t>
            </a:r>
            <a:r>
              <a:rPr lang="ja-JP" altLang="en-US" sz="2800" dirty="0" smtClean="0"/>
              <a:t>＝９</a:t>
            </a:r>
            <a:endParaRPr lang="en-US" altLang="ja-JP" sz="2800" dirty="0" smtClean="0"/>
          </a:p>
          <a:p>
            <a:r>
              <a:rPr lang="ja-JP" altLang="en-US" sz="2800" dirty="0" smtClean="0"/>
              <a:t>　　</a:t>
            </a:r>
            <a:endParaRPr lang="en-US" altLang="ja-JP" sz="2800" dirty="0"/>
          </a:p>
          <a:p>
            <a:r>
              <a:rPr lang="ja-JP" altLang="en-US" sz="2800" dirty="0" smtClean="0"/>
              <a:t>（３）　２ｙ＋８＝０</a:t>
            </a:r>
            <a:endParaRPr lang="en-US" altLang="ja-JP" sz="2800" dirty="0" smtClean="0"/>
          </a:p>
          <a:p>
            <a:endParaRPr lang="en-US" altLang="ja-JP" sz="2800" dirty="0"/>
          </a:p>
          <a:p>
            <a:r>
              <a:rPr lang="ja-JP" altLang="en-US" sz="2800" dirty="0" smtClean="0"/>
              <a:t>　　　</a:t>
            </a:r>
            <a:endParaRPr lang="en-US" altLang="ja-JP" sz="2800" dirty="0"/>
          </a:p>
        </p:txBody>
      </p:sp>
      <p:sp>
        <p:nvSpPr>
          <p:cNvPr id="1041" name="テキスト ボックス 1040"/>
          <p:cNvSpPr txBox="1"/>
          <p:nvPr/>
        </p:nvSpPr>
        <p:spPr>
          <a:xfrm>
            <a:off x="3728977" y="5052831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(3)</a:t>
            </a:r>
            <a:endParaRPr kumimoji="1" lang="ja-JP" altLang="en-US" sz="28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090117" y="69894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(1)</a:t>
            </a:r>
            <a:endParaRPr kumimoji="1" lang="ja-JP" altLang="en-US" sz="28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536233" y="1695318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(2)</a:t>
            </a:r>
            <a:endParaRPr kumimoji="1" lang="ja-JP" altLang="en-US" sz="2800" dirty="0"/>
          </a:p>
        </p:txBody>
      </p:sp>
      <p:cxnSp>
        <p:nvCxnSpPr>
          <p:cNvPr id="35" name="直線コネクタ 34"/>
          <p:cNvCxnSpPr/>
          <p:nvPr/>
        </p:nvCxnSpPr>
        <p:spPr>
          <a:xfrm flipH="1" flipV="1">
            <a:off x="5131258" y="1222164"/>
            <a:ext cx="2553826" cy="49932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4116888" y="5314441"/>
            <a:ext cx="451732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V="1">
            <a:off x="5436096" y="1966832"/>
            <a:ext cx="3283199" cy="42485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78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166606" y="1017289"/>
            <a:ext cx="4919946" cy="5740131"/>
            <a:chOff x="4211960" y="885793"/>
            <a:chExt cx="4919946" cy="574013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直線コネクタ 4"/>
            <p:cNvCxnSpPr/>
            <p:nvPr/>
          </p:nvCxnSpPr>
          <p:spPr>
            <a:xfrm>
              <a:off x="4307180" y="4347394"/>
              <a:ext cx="45047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6329419" y="88579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706790" y="4029629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29653" y="433001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927792" y="4352794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572000" y="4337034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168631" y="252849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824106" y="5661248"/>
              <a:ext cx="6928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―5</a:t>
              </a:r>
              <a:endParaRPr kumimoji="1" lang="ja-JP" altLang="en-US" sz="2800" dirty="0"/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162889" y="116632"/>
            <a:ext cx="656942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二元一次方程式</a:t>
            </a:r>
            <a:endParaRPr lang="en-US" altLang="ja-JP" sz="3200" dirty="0" smtClean="0"/>
          </a:p>
          <a:p>
            <a:r>
              <a:rPr lang="ja-JP" altLang="en-US" sz="3200" dirty="0" smtClean="0"/>
              <a:t>２ｘ－３ｙ＝６のグラフをかいてみよう。</a:t>
            </a:r>
            <a:endParaRPr lang="en-US" altLang="ja-JP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/>
              <p:cNvSpPr/>
              <p:nvPr/>
            </p:nvSpPr>
            <p:spPr>
              <a:xfrm>
                <a:off x="162889" y="1655060"/>
                <a:ext cx="3899339" cy="42313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800" dirty="0" smtClean="0"/>
                  <a:t>ｙについて解くと</a:t>
                </a:r>
                <a:endParaRPr lang="en-US" altLang="ja-JP" sz="2800" dirty="0" smtClean="0"/>
              </a:p>
              <a:p>
                <a:r>
                  <a:rPr lang="ja-JP" altLang="en-US" sz="2800" dirty="0"/>
                  <a:t>ｙ</a:t>
                </a:r>
                <a:r>
                  <a:rPr lang="ja-JP" altLang="en-US" sz="2800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2800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2800" dirty="0" smtClean="0"/>
                  <a:t>ｘ－２</a:t>
                </a:r>
                <a:endParaRPr lang="en-US" altLang="ja-JP" sz="2800" dirty="0" smtClean="0"/>
              </a:p>
              <a:p>
                <a:r>
                  <a:rPr lang="ja-JP" altLang="en-US" sz="2800" dirty="0">
                    <a:solidFill>
                      <a:srgbClr val="FF0000"/>
                    </a:solidFill>
                  </a:rPr>
                  <a:t>二元一次方程式</a:t>
                </a:r>
                <a:r>
                  <a:rPr lang="ja-JP" altLang="en-US" sz="2800" dirty="0" smtClean="0"/>
                  <a:t>は</a:t>
                </a:r>
                <a:endParaRPr lang="en-US" altLang="ja-JP" sz="2800" dirty="0" smtClean="0"/>
              </a:p>
              <a:p>
                <a:r>
                  <a:rPr lang="ja-JP" altLang="en-US" sz="2800" dirty="0">
                    <a:solidFill>
                      <a:srgbClr val="FF0000"/>
                    </a:solidFill>
                  </a:rPr>
                  <a:t>一次関数</a:t>
                </a:r>
                <a:r>
                  <a:rPr lang="ja-JP" altLang="en-US" sz="2800" dirty="0"/>
                  <a:t>とみることが</a:t>
                </a:r>
                <a:r>
                  <a:rPr lang="ja-JP" altLang="en-US" sz="2800" dirty="0" smtClean="0"/>
                  <a:t>できる。</a:t>
                </a:r>
                <a:endParaRPr lang="en-US" altLang="ja-JP" sz="2800" dirty="0" smtClean="0"/>
              </a:p>
              <a:p>
                <a:endParaRPr lang="en-US" altLang="ja-JP" sz="2800" dirty="0"/>
              </a:p>
              <a:p>
                <a:r>
                  <a:rPr lang="ja-JP" altLang="en-US" sz="2800" dirty="0" smtClean="0"/>
                  <a:t>この直線を</a:t>
                </a:r>
                <a:endParaRPr lang="en-US" altLang="ja-JP" sz="2800" dirty="0" smtClean="0"/>
              </a:p>
              <a:p>
                <a:r>
                  <a:rPr lang="ja-JP" altLang="en-US" sz="2800" dirty="0" smtClean="0">
                    <a:solidFill>
                      <a:srgbClr val="FF0000"/>
                    </a:solidFill>
                  </a:rPr>
                  <a:t>方程式</a:t>
                </a:r>
                <a:r>
                  <a:rPr lang="ja-JP" altLang="en-US" sz="2800" dirty="0">
                    <a:solidFill>
                      <a:srgbClr val="FF0000"/>
                    </a:solidFill>
                  </a:rPr>
                  <a:t>２ｘ－３ｙ＝６の</a:t>
                </a:r>
                <a:r>
                  <a:rPr lang="ja-JP" altLang="en-US" sz="2800" dirty="0" smtClean="0">
                    <a:solidFill>
                      <a:srgbClr val="FF0000"/>
                    </a:solidFill>
                  </a:rPr>
                  <a:t>グラフ</a:t>
                </a:r>
                <a:r>
                  <a:rPr lang="ja-JP" altLang="en-US" sz="2800" dirty="0" smtClean="0"/>
                  <a:t>という。</a:t>
                </a:r>
                <a:endParaRPr lang="en-US" altLang="ja-JP" sz="2800" dirty="0"/>
              </a:p>
            </p:txBody>
          </p:sp>
        </mc:Choice>
        <mc:Fallback xmlns="">
          <p:sp>
            <p:nvSpPr>
              <p:cNvPr id="30" name="正方形/長方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89" y="1655060"/>
                <a:ext cx="3899339" cy="4231351"/>
              </a:xfrm>
              <a:prstGeom prst="rect">
                <a:avLst/>
              </a:prstGeom>
              <a:blipFill rotWithShape="1">
                <a:blip r:embed="rId3"/>
                <a:stretch>
                  <a:fillRect l="-3286" t="-1871" b="-230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コネクタ 5"/>
          <p:cNvCxnSpPr/>
          <p:nvPr/>
        </p:nvCxnSpPr>
        <p:spPr>
          <a:xfrm flipH="1">
            <a:off x="4291208" y="3668711"/>
            <a:ext cx="4370228" cy="28803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58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062228" y="1017289"/>
            <a:ext cx="5024324" cy="5740131"/>
            <a:chOff x="4211960" y="885793"/>
            <a:chExt cx="4919946" cy="574013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直線コネクタ 4"/>
            <p:cNvCxnSpPr/>
            <p:nvPr/>
          </p:nvCxnSpPr>
          <p:spPr>
            <a:xfrm>
              <a:off x="4307180" y="4347394"/>
              <a:ext cx="45047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6329419" y="88579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706790" y="4029629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29653" y="433001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927792" y="4352794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572000" y="4337034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168631" y="252849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824106" y="5661248"/>
              <a:ext cx="6928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―5</a:t>
              </a:r>
              <a:endParaRPr kumimoji="1" lang="ja-JP" altLang="en-US" sz="2800" dirty="0"/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485149" y="409019"/>
            <a:ext cx="73629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二元一次方程式のグラフをかいてみよう。</a:t>
            </a:r>
            <a:endParaRPr lang="en-US" altLang="ja-JP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/>
              <p:cNvSpPr/>
              <p:nvPr/>
            </p:nvSpPr>
            <p:spPr>
              <a:xfrm>
                <a:off x="162889" y="1655060"/>
                <a:ext cx="3899339" cy="51799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indent="-514350">
                  <a:buAutoNum type="arabicParenBoth"/>
                </a:pPr>
                <a:r>
                  <a:rPr lang="ja-JP" altLang="en-US" sz="2800" dirty="0" smtClean="0"/>
                  <a:t>２ｘ</a:t>
                </a:r>
                <a:r>
                  <a:rPr lang="ja-JP" altLang="en-US" sz="2800" dirty="0"/>
                  <a:t>－３ｙ＝</a:t>
                </a:r>
                <a:r>
                  <a:rPr lang="ja-JP" altLang="en-US" sz="2800" dirty="0" smtClean="0"/>
                  <a:t>６</a:t>
                </a:r>
                <a:endParaRPr lang="en-US" altLang="ja-JP" sz="2800" dirty="0" smtClean="0"/>
              </a:p>
              <a:p>
                <a:r>
                  <a:rPr lang="ja-JP" altLang="en-US" sz="2800" dirty="0"/>
                  <a:t>　</a:t>
                </a:r>
                <a:r>
                  <a:rPr lang="ja-JP" altLang="en-US" sz="2800" dirty="0" smtClean="0"/>
                  <a:t>　　　　　　ｙ</a:t>
                </a:r>
                <a:r>
                  <a:rPr lang="ja-JP" altLang="en-US" sz="2800" dirty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2800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2800" dirty="0"/>
                  <a:t>ｘ－２</a:t>
                </a:r>
                <a:endParaRPr lang="en-US" altLang="ja-JP" sz="2800" dirty="0"/>
              </a:p>
              <a:p>
                <a:pPr marL="514350" indent="-514350">
                  <a:buAutoNum type="arabicParenBoth"/>
                </a:pPr>
                <a:endParaRPr lang="en-US" altLang="ja-JP" sz="2800" dirty="0" smtClean="0"/>
              </a:p>
              <a:p>
                <a:r>
                  <a:rPr lang="en-US" altLang="ja-JP" sz="2800" dirty="0" smtClean="0"/>
                  <a:t>(2)  </a:t>
                </a:r>
                <a:r>
                  <a:rPr lang="ja-JP" altLang="en-US" sz="2800" dirty="0" smtClean="0"/>
                  <a:t>ｘ－２ｙ＝６</a:t>
                </a:r>
                <a:endParaRPr lang="en-US" altLang="ja-JP" sz="2800" dirty="0" smtClean="0"/>
              </a:p>
              <a:p>
                <a:r>
                  <a:rPr lang="ja-JP" altLang="en-US" sz="2800" dirty="0" smtClean="0"/>
                  <a:t>　　　　　　　ｙ</a:t>
                </a:r>
                <a:r>
                  <a:rPr lang="ja-JP" altLang="en-US" sz="2800" dirty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8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2800" dirty="0"/>
                  <a:t>ｘ</a:t>
                </a:r>
                <a:r>
                  <a:rPr lang="ja-JP" altLang="en-US" sz="2800" dirty="0" smtClean="0"/>
                  <a:t>－３</a:t>
                </a:r>
                <a:endParaRPr lang="en-US" altLang="ja-JP" sz="2800" dirty="0" smtClean="0"/>
              </a:p>
              <a:p>
                <a:pPr marL="514350" indent="-514350">
                  <a:buAutoNum type="arabicParenBoth"/>
                </a:pPr>
                <a:endParaRPr lang="en-US" altLang="ja-JP" sz="2800" dirty="0"/>
              </a:p>
              <a:p>
                <a:r>
                  <a:rPr lang="en-US" altLang="ja-JP" sz="2800" dirty="0" smtClean="0"/>
                  <a:t>(3)  </a:t>
                </a:r>
                <a:r>
                  <a:rPr lang="ja-JP" altLang="en-US" sz="2800" dirty="0" smtClean="0"/>
                  <a:t>４ｘ＋３ｙ＝０</a:t>
                </a:r>
                <a:endParaRPr lang="en-US" altLang="ja-JP" sz="2800" dirty="0" smtClean="0"/>
              </a:p>
              <a:p>
                <a:r>
                  <a:rPr lang="ja-JP" altLang="en-US" sz="2800" dirty="0" smtClean="0"/>
                  <a:t>　　　　　　　ｙ</a:t>
                </a:r>
                <a:r>
                  <a:rPr lang="ja-JP" altLang="en-US" sz="2800" dirty="0"/>
                  <a:t>＝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/>
                      </a:rPr>
                      <m:t>―</m:t>
                    </m:r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lang="ja-JP" altLang="en-US" sz="2800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2800" dirty="0" smtClean="0"/>
                  <a:t>ｘ</a:t>
                </a:r>
                <a:endParaRPr lang="en-US" altLang="ja-JP" sz="2800" dirty="0"/>
              </a:p>
              <a:p>
                <a:endParaRPr lang="en-US" altLang="ja-JP" sz="2800" dirty="0" smtClean="0"/>
              </a:p>
              <a:p>
                <a:endParaRPr lang="en-US" altLang="ja-JP" sz="2800" dirty="0"/>
              </a:p>
            </p:txBody>
          </p:sp>
        </mc:Choice>
        <mc:Fallback xmlns="">
          <p:sp>
            <p:nvSpPr>
              <p:cNvPr id="30" name="正方形/長方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89" y="1655060"/>
                <a:ext cx="3899339" cy="5179944"/>
              </a:xfrm>
              <a:prstGeom prst="rect">
                <a:avLst/>
              </a:prstGeom>
              <a:blipFill rotWithShape="1">
                <a:blip r:embed="rId4"/>
                <a:stretch>
                  <a:fillRect l="-3286" t="-15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コネクタ 5"/>
          <p:cNvCxnSpPr/>
          <p:nvPr/>
        </p:nvCxnSpPr>
        <p:spPr>
          <a:xfrm flipH="1">
            <a:off x="4150449" y="3644952"/>
            <a:ext cx="4501968" cy="29881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4159469" y="4365104"/>
            <a:ext cx="4492948" cy="212622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 flipV="1">
            <a:off x="4159468" y="1553917"/>
            <a:ext cx="3938266" cy="50791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テキスト ボックス 1040"/>
          <p:cNvSpPr txBox="1"/>
          <p:nvPr/>
        </p:nvSpPr>
        <p:spPr>
          <a:xfrm>
            <a:off x="3955654" y="11404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(3)</a:t>
            </a:r>
            <a:endParaRPr kumimoji="1" lang="ja-JP" altLang="en-US" sz="28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8516959" y="3383342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(1)</a:t>
            </a:r>
            <a:endParaRPr kumimoji="1" lang="ja-JP" altLang="en-US" sz="28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516958" y="3983422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(2)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5680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uiExpand="1" build="p"/>
      <p:bldP spid="1041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166606" y="1017289"/>
            <a:ext cx="4919946" cy="5740131"/>
            <a:chOff x="4211960" y="885793"/>
            <a:chExt cx="4919946" cy="574013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直線コネクタ 4"/>
            <p:cNvCxnSpPr/>
            <p:nvPr/>
          </p:nvCxnSpPr>
          <p:spPr>
            <a:xfrm>
              <a:off x="4307180" y="4347394"/>
              <a:ext cx="45047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6329419" y="88579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706790" y="4029629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29653" y="433001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927792" y="4352794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572000" y="4337034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168631" y="252849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824106" y="5661248"/>
              <a:ext cx="6928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―5</a:t>
              </a:r>
              <a:endParaRPr kumimoji="1" lang="ja-JP" altLang="en-US" sz="2800" dirty="0"/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162889" y="116632"/>
            <a:ext cx="8888972" cy="107721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二元一次方程式</a:t>
            </a:r>
            <a:r>
              <a:rPr lang="ja-JP" altLang="en-US" sz="3200" dirty="0" smtClean="0">
                <a:solidFill>
                  <a:srgbClr val="FF0000"/>
                </a:solidFill>
              </a:rPr>
              <a:t>ａｘ＋ｂｙ＝</a:t>
            </a:r>
            <a:r>
              <a:rPr lang="ja-JP" altLang="en-US" sz="3200" dirty="0" err="1" smtClean="0">
                <a:solidFill>
                  <a:srgbClr val="FF0000"/>
                </a:solidFill>
              </a:rPr>
              <a:t>ｃ</a:t>
            </a:r>
            <a:r>
              <a:rPr lang="ja-JP" altLang="en-US" sz="3200" dirty="0" smtClean="0"/>
              <a:t>のグラフは、ｙについて</a:t>
            </a:r>
            <a:endParaRPr lang="en-US" altLang="ja-JP" sz="3200" dirty="0" smtClean="0"/>
          </a:p>
          <a:p>
            <a:r>
              <a:rPr lang="ja-JP" altLang="en-US" sz="3200" dirty="0" smtClean="0"/>
              <a:t>解き、傾きと切片を使ってかくことができる。</a:t>
            </a:r>
            <a:endParaRPr lang="en-US" altLang="ja-JP" sz="3200" dirty="0"/>
          </a:p>
        </p:txBody>
      </p:sp>
      <p:sp>
        <p:nvSpPr>
          <p:cNvPr id="30" name="正方形/長方形 29"/>
          <p:cNvSpPr/>
          <p:nvPr/>
        </p:nvSpPr>
        <p:spPr>
          <a:xfrm>
            <a:off x="162889" y="1553035"/>
            <a:ext cx="389933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グラフをかくもう一つの方法として、</a:t>
            </a:r>
            <a:r>
              <a:rPr lang="ja-JP" altLang="en-US" sz="3200" dirty="0" smtClean="0">
                <a:solidFill>
                  <a:srgbClr val="FF0000"/>
                </a:solidFill>
              </a:rPr>
              <a:t>２点の座標を取る</a:t>
            </a:r>
            <a:r>
              <a:rPr lang="ja-JP" altLang="en-US" sz="3200" dirty="0" smtClean="0"/>
              <a:t>場合がある。</a:t>
            </a:r>
            <a:endParaRPr lang="en-US" altLang="ja-JP" sz="3200" dirty="0" smtClean="0"/>
          </a:p>
          <a:p>
            <a:endParaRPr lang="en-US" altLang="ja-JP" sz="3200" dirty="0" smtClean="0"/>
          </a:p>
          <a:p>
            <a:r>
              <a:rPr lang="ja-JP" altLang="en-US" sz="3200" dirty="0" smtClean="0"/>
              <a:t>２ｘ</a:t>
            </a:r>
            <a:r>
              <a:rPr lang="ja-JP" altLang="en-US" sz="3200" dirty="0"/>
              <a:t>－３ｙ＝</a:t>
            </a:r>
            <a:r>
              <a:rPr lang="ja-JP" altLang="en-US" sz="3200" dirty="0" smtClean="0"/>
              <a:t>６は</a:t>
            </a:r>
            <a:endParaRPr lang="en-US" altLang="ja-JP" sz="3200" dirty="0" smtClean="0"/>
          </a:p>
          <a:p>
            <a:r>
              <a:rPr lang="ja-JP" altLang="en-US" sz="3200" dirty="0" err="1">
                <a:solidFill>
                  <a:srgbClr val="FF0000"/>
                </a:solidFill>
              </a:rPr>
              <a:t>ｘ</a:t>
            </a:r>
            <a:r>
              <a:rPr lang="en-US" altLang="ja-JP" sz="3200" dirty="0">
                <a:solidFill>
                  <a:srgbClr val="FF0000"/>
                </a:solidFill>
              </a:rPr>
              <a:t>=0</a:t>
            </a:r>
            <a:r>
              <a:rPr lang="ja-JP" altLang="en-US" sz="3200" dirty="0"/>
              <a:t>の</a:t>
            </a:r>
            <a:r>
              <a:rPr lang="ja-JP" altLang="en-US" sz="3200" dirty="0" smtClean="0"/>
              <a:t>とき、</a:t>
            </a:r>
            <a:r>
              <a:rPr lang="en-US" altLang="ja-JP" sz="3200" dirty="0" smtClean="0">
                <a:solidFill>
                  <a:srgbClr val="FF0000"/>
                </a:solidFill>
              </a:rPr>
              <a:t>y=―2</a:t>
            </a:r>
          </a:p>
          <a:p>
            <a:r>
              <a:rPr lang="en-US" altLang="ja-JP" sz="3200" dirty="0">
                <a:solidFill>
                  <a:srgbClr val="FF0000"/>
                </a:solidFill>
              </a:rPr>
              <a:t>y=0</a:t>
            </a:r>
            <a:r>
              <a:rPr lang="ja-JP" altLang="en-US" sz="3200" dirty="0"/>
              <a:t>の</a:t>
            </a:r>
            <a:r>
              <a:rPr lang="ja-JP" altLang="en-US" sz="3200" dirty="0" smtClean="0"/>
              <a:t>とき、</a:t>
            </a:r>
            <a:r>
              <a:rPr lang="en-US" altLang="ja-JP" sz="3200" dirty="0" smtClean="0">
                <a:solidFill>
                  <a:srgbClr val="FF0000"/>
                </a:solidFill>
              </a:rPr>
              <a:t>x=3</a:t>
            </a:r>
          </a:p>
          <a:p>
            <a:r>
              <a:rPr lang="ja-JP" altLang="en-US" sz="3200" dirty="0" smtClean="0"/>
              <a:t>よって</a:t>
            </a:r>
            <a:r>
              <a:rPr lang="en-US" altLang="ja-JP" sz="3200" dirty="0" smtClean="0">
                <a:solidFill>
                  <a:srgbClr val="FF0000"/>
                </a:solidFill>
              </a:rPr>
              <a:t>(0</a:t>
            </a:r>
            <a:r>
              <a:rPr lang="ja-JP" altLang="en-US" sz="3200" dirty="0" err="1" smtClean="0">
                <a:solidFill>
                  <a:srgbClr val="FF0000"/>
                </a:solidFill>
              </a:rPr>
              <a:t>，</a:t>
            </a:r>
            <a:r>
              <a:rPr lang="en-US" altLang="ja-JP" sz="3200" dirty="0" smtClean="0">
                <a:solidFill>
                  <a:srgbClr val="FF0000"/>
                </a:solidFill>
              </a:rPr>
              <a:t>-2)(3</a:t>
            </a:r>
            <a:r>
              <a:rPr lang="ja-JP" altLang="en-US" sz="3200" dirty="0" err="1" smtClean="0">
                <a:solidFill>
                  <a:srgbClr val="FF0000"/>
                </a:solidFill>
              </a:rPr>
              <a:t>，</a:t>
            </a:r>
            <a:r>
              <a:rPr lang="en-US" altLang="ja-JP" sz="3200" dirty="0" smtClean="0">
                <a:solidFill>
                  <a:srgbClr val="FF0000"/>
                </a:solidFill>
              </a:rPr>
              <a:t>0)</a:t>
            </a:r>
            <a:r>
              <a:rPr lang="ja-JP" altLang="en-US" sz="3200" dirty="0" smtClean="0"/>
              <a:t>の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点を結べばよい。</a:t>
            </a:r>
            <a:endParaRPr lang="en-US" altLang="ja-JP" sz="3200" dirty="0"/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4291208" y="3668711"/>
            <a:ext cx="4370228" cy="28803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フローチャート : 結合子 20"/>
          <p:cNvSpPr/>
          <p:nvPr/>
        </p:nvSpPr>
        <p:spPr>
          <a:xfrm flipH="1" flipV="1">
            <a:off x="6445293" y="5060433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フローチャート : 結合子 21"/>
          <p:cNvSpPr/>
          <p:nvPr/>
        </p:nvSpPr>
        <p:spPr>
          <a:xfrm flipH="1" flipV="1">
            <a:off x="7380312" y="4435852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69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062228" y="1017289"/>
            <a:ext cx="5024324" cy="5740131"/>
            <a:chOff x="4211960" y="885793"/>
            <a:chExt cx="4919946" cy="574013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直線コネクタ 4"/>
            <p:cNvCxnSpPr/>
            <p:nvPr/>
          </p:nvCxnSpPr>
          <p:spPr>
            <a:xfrm>
              <a:off x="4307180" y="4347394"/>
              <a:ext cx="45047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6329419" y="88579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706790" y="4029629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29653" y="433001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927792" y="4352794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572000" y="4337034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168631" y="252849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824106" y="5661248"/>
              <a:ext cx="6928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―5</a:t>
              </a:r>
              <a:endParaRPr kumimoji="1" lang="ja-JP" altLang="en-US" sz="2800" dirty="0"/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266175" y="363348"/>
            <a:ext cx="83503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2</a:t>
            </a:r>
            <a:r>
              <a:rPr lang="ja-JP" altLang="en-US" sz="2800" dirty="0"/>
              <a:t>点を求めて</a:t>
            </a:r>
            <a:r>
              <a:rPr lang="ja-JP" altLang="en-US" sz="2800" dirty="0" smtClean="0"/>
              <a:t>二元一次方程式のグラフをかいてみよう。</a:t>
            </a:r>
            <a:endParaRPr lang="en-US" altLang="ja-JP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/>
              <p:cNvSpPr/>
              <p:nvPr/>
            </p:nvSpPr>
            <p:spPr>
              <a:xfrm>
                <a:off x="162889" y="1655060"/>
                <a:ext cx="3899339" cy="47888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indent="-514350">
                  <a:buAutoNum type="arabicParenBoth"/>
                </a:pPr>
                <a:r>
                  <a:rPr lang="ja-JP" altLang="en-US" sz="2800" dirty="0" smtClean="0"/>
                  <a:t>２ｘ</a:t>
                </a:r>
                <a:r>
                  <a:rPr lang="ja-JP" altLang="en-US" sz="2800" dirty="0"/>
                  <a:t>－３ｙ＝</a:t>
                </a:r>
                <a:r>
                  <a:rPr lang="ja-JP" altLang="en-US" sz="2800" dirty="0" smtClean="0"/>
                  <a:t>６</a:t>
                </a:r>
                <a:endParaRPr lang="en-US" altLang="ja-JP" sz="2800" dirty="0" smtClean="0"/>
              </a:p>
              <a:p>
                <a:r>
                  <a:rPr lang="ja-JP" altLang="en-US" sz="2800" dirty="0"/>
                  <a:t>　</a:t>
                </a:r>
                <a:r>
                  <a:rPr lang="ja-JP" altLang="en-US" sz="2800" dirty="0" smtClean="0"/>
                  <a:t>　　　　</a:t>
                </a:r>
                <a:r>
                  <a:rPr lang="ja-JP" altLang="en-US" sz="3200" dirty="0" smtClean="0"/>
                  <a:t>　</a:t>
                </a:r>
                <a:r>
                  <a:rPr lang="en-US" altLang="ja-JP" sz="3200" dirty="0" smtClean="0"/>
                  <a:t>(</a:t>
                </a:r>
                <a:r>
                  <a:rPr lang="en-US" altLang="ja-JP" sz="3200" dirty="0"/>
                  <a:t>0</a:t>
                </a:r>
                <a:r>
                  <a:rPr lang="ja-JP" altLang="en-US" sz="3200" dirty="0" err="1"/>
                  <a:t>，</a:t>
                </a:r>
                <a:r>
                  <a:rPr lang="en-US" altLang="ja-JP" sz="3200" dirty="0"/>
                  <a:t>-2)(3</a:t>
                </a:r>
                <a:r>
                  <a:rPr lang="ja-JP" altLang="en-US" sz="3200" dirty="0" err="1"/>
                  <a:t>，</a:t>
                </a:r>
                <a:r>
                  <a:rPr lang="en-US" altLang="ja-JP" sz="3200" dirty="0"/>
                  <a:t>0)</a:t>
                </a:r>
              </a:p>
              <a:p>
                <a:pPr marL="514350" indent="-514350">
                  <a:buAutoNum type="arabicParenBoth"/>
                </a:pPr>
                <a:endParaRPr lang="en-US" altLang="ja-JP" sz="2800" dirty="0" smtClean="0"/>
              </a:p>
              <a:p>
                <a:r>
                  <a:rPr lang="en-US" altLang="ja-JP" sz="2800" dirty="0" smtClean="0"/>
                  <a:t>(2)  </a:t>
                </a:r>
                <a:r>
                  <a:rPr lang="ja-JP" altLang="en-US" sz="2800" dirty="0" smtClean="0"/>
                  <a:t>ｘ－ｙ＝５</a:t>
                </a:r>
                <a:endParaRPr lang="en-US" altLang="ja-JP" sz="2800" dirty="0" smtClean="0"/>
              </a:p>
              <a:p>
                <a:r>
                  <a:rPr lang="ja-JP" altLang="en-US" sz="2800" dirty="0" smtClean="0"/>
                  <a:t>　　　　　</a:t>
                </a:r>
                <a:r>
                  <a:rPr lang="ja-JP" altLang="en-US" sz="3200" dirty="0" smtClean="0"/>
                  <a:t>　</a:t>
                </a:r>
                <a:r>
                  <a:rPr lang="en-US" altLang="ja-JP" sz="3200" dirty="0"/>
                  <a:t>(0</a:t>
                </a:r>
                <a:r>
                  <a:rPr lang="ja-JP" altLang="en-US" sz="3200" dirty="0" err="1"/>
                  <a:t>，</a:t>
                </a:r>
                <a:r>
                  <a:rPr lang="en-US" altLang="ja-JP" sz="3200" dirty="0" smtClean="0"/>
                  <a:t>-5)(5</a:t>
                </a:r>
                <a:r>
                  <a:rPr lang="ja-JP" altLang="en-US" sz="3200" dirty="0" err="1" smtClean="0"/>
                  <a:t>，</a:t>
                </a:r>
                <a:r>
                  <a:rPr lang="en-US" altLang="ja-JP" sz="3200" dirty="0"/>
                  <a:t>0)</a:t>
                </a:r>
              </a:p>
              <a:p>
                <a:r>
                  <a:rPr lang="ja-JP" altLang="en-US" sz="2800" dirty="0" smtClean="0"/>
                  <a:t>　</a:t>
                </a:r>
                <a:endParaRPr lang="en-US" altLang="ja-JP" sz="2800" dirty="0"/>
              </a:p>
              <a:p>
                <a:r>
                  <a:rPr lang="en-US" altLang="ja-JP" sz="2800" dirty="0" smtClean="0"/>
                  <a:t>(3)  </a:t>
                </a:r>
                <a:r>
                  <a:rPr lang="ja-JP" altLang="en-US" sz="2800" dirty="0" smtClean="0"/>
                  <a:t>ｘ＋４ｙ＝－２</a:t>
                </a:r>
                <a:endParaRPr lang="en-US" altLang="ja-JP" sz="2800" dirty="0" smtClean="0"/>
              </a:p>
              <a:p>
                <a:r>
                  <a:rPr lang="ja-JP" altLang="en-US" sz="2800" dirty="0" smtClean="0"/>
                  <a:t>　　　　</a:t>
                </a:r>
                <a:r>
                  <a:rPr lang="ja-JP" altLang="en-US" sz="3200" dirty="0" smtClean="0"/>
                  <a:t>　　</a:t>
                </a:r>
                <a:r>
                  <a:rPr lang="en-US" altLang="ja-JP" sz="3200" dirty="0" smtClean="0"/>
                  <a:t>(-2</a:t>
                </a:r>
                <a:r>
                  <a:rPr lang="ja-JP" altLang="en-US" sz="3200" dirty="0" err="1" smtClean="0"/>
                  <a:t>，</a:t>
                </a:r>
                <a:r>
                  <a:rPr lang="en-US" altLang="ja-JP" sz="3200" dirty="0" smtClean="0"/>
                  <a:t>0)(0</a:t>
                </a:r>
                <a:r>
                  <a:rPr lang="ja-JP" altLang="en-US" sz="3200" dirty="0" smtClean="0"/>
                  <a:t>，</a:t>
                </a:r>
                <a:r>
                  <a:rPr lang="en-US" altLang="ja-JP" sz="3200" dirty="0" smtClean="0"/>
                  <a:t>‐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ja-JP" sz="3200" dirty="0"/>
                  <a:t>)</a:t>
                </a:r>
              </a:p>
              <a:p>
                <a:endParaRPr lang="en-US" altLang="ja-JP" sz="2800" dirty="0" smtClean="0"/>
              </a:p>
              <a:p>
                <a:endParaRPr lang="en-US" altLang="ja-JP" sz="2800" dirty="0"/>
              </a:p>
            </p:txBody>
          </p:sp>
        </mc:Choice>
        <mc:Fallback xmlns="">
          <p:sp>
            <p:nvSpPr>
              <p:cNvPr id="30" name="正方形/長方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89" y="1655060"/>
                <a:ext cx="3899339" cy="4788811"/>
              </a:xfrm>
              <a:prstGeom prst="rect">
                <a:avLst/>
              </a:prstGeom>
              <a:blipFill rotWithShape="1">
                <a:blip r:embed="rId4"/>
                <a:stretch>
                  <a:fillRect l="-3286" t="-16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コネクタ 5"/>
          <p:cNvCxnSpPr/>
          <p:nvPr/>
        </p:nvCxnSpPr>
        <p:spPr>
          <a:xfrm flipH="1">
            <a:off x="4150449" y="3644952"/>
            <a:ext cx="4501968" cy="29881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5796137" y="3906562"/>
            <a:ext cx="2856280" cy="272651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 flipV="1">
            <a:off x="4159468" y="4049465"/>
            <a:ext cx="4492949" cy="108955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テキスト ボックス 1040"/>
          <p:cNvSpPr txBox="1"/>
          <p:nvPr/>
        </p:nvSpPr>
        <p:spPr>
          <a:xfrm>
            <a:off x="8523473" y="487740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(3)</a:t>
            </a:r>
            <a:endParaRPr kumimoji="1" lang="ja-JP" altLang="en-US" sz="28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8516959" y="3383342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(1)</a:t>
            </a:r>
            <a:endParaRPr kumimoji="1" lang="ja-JP" altLang="en-US" sz="28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255475" y="6443871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(2)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1434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uiExpand="1" build="p"/>
      <p:bldP spid="104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3704" y="104655"/>
            <a:ext cx="9076524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(1)</a:t>
            </a:r>
            <a:r>
              <a:rPr lang="ja-JP" altLang="en-US" sz="3200" dirty="0" smtClean="0"/>
              <a:t>方程式</a:t>
            </a:r>
            <a:r>
              <a:rPr lang="ja-JP" altLang="en-US" sz="3200" dirty="0" smtClean="0">
                <a:solidFill>
                  <a:srgbClr val="FF0000"/>
                </a:solidFill>
              </a:rPr>
              <a:t>ａｘ＋ｂｙ＝ｃ</a:t>
            </a:r>
            <a:r>
              <a:rPr lang="ja-JP" altLang="en-US" sz="3200" dirty="0" smtClean="0"/>
              <a:t>で、</a:t>
            </a:r>
            <a:r>
              <a:rPr lang="ja-JP" altLang="en-US" sz="3200" dirty="0" smtClean="0">
                <a:solidFill>
                  <a:srgbClr val="FF0000"/>
                </a:solidFill>
              </a:rPr>
              <a:t>ａの値が</a:t>
            </a:r>
            <a:r>
              <a:rPr lang="en-US" altLang="ja-JP" sz="3200" dirty="0" smtClean="0">
                <a:solidFill>
                  <a:srgbClr val="FF0000"/>
                </a:solidFill>
              </a:rPr>
              <a:t>0</a:t>
            </a:r>
            <a:r>
              <a:rPr lang="ja-JP" altLang="en-US" sz="3200" dirty="0" smtClean="0"/>
              <a:t>の場合のグラフ</a:t>
            </a:r>
            <a:endParaRPr lang="en-US" altLang="ja-JP" sz="3200" dirty="0" smtClean="0"/>
          </a:p>
          <a:p>
            <a:r>
              <a:rPr lang="en-US" altLang="ja-JP" sz="3200" dirty="0" smtClean="0"/>
              <a:t>(2)</a:t>
            </a:r>
            <a:r>
              <a:rPr lang="ja-JP" altLang="en-US" sz="3200" dirty="0" smtClean="0"/>
              <a:t>方程式</a:t>
            </a:r>
            <a:r>
              <a:rPr lang="ja-JP" altLang="en-US" sz="3200" dirty="0">
                <a:solidFill>
                  <a:srgbClr val="FF0000"/>
                </a:solidFill>
              </a:rPr>
              <a:t>ａｘ＋ｂｙ＝ｃ</a:t>
            </a:r>
            <a:r>
              <a:rPr lang="ja-JP" altLang="en-US" sz="3200" dirty="0"/>
              <a:t>で</a:t>
            </a:r>
            <a:r>
              <a:rPr lang="ja-JP" altLang="en-US" sz="3200" dirty="0" smtClean="0"/>
              <a:t>、</a:t>
            </a:r>
            <a:r>
              <a:rPr lang="ja-JP" altLang="en-US" sz="3200" dirty="0" err="1" smtClean="0">
                <a:solidFill>
                  <a:srgbClr val="FF0000"/>
                </a:solidFill>
              </a:rPr>
              <a:t>ｂ</a:t>
            </a:r>
            <a:r>
              <a:rPr lang="ja-JP" altLang="en-US" sz="3200" dirty="0" smtClean="0">
                <a:solidFill>
                  <a:srgbClr val="FF0000"/>
                </a:solidFill>
              </a:rPr>
              <a:t>の</a:t>
            </a:r>
            <a:r>
              <a:rPr lang="ja-JP" altLang="en-US" sz="3200" dirty="0">
                <a:solidFill>
                  <a:srgbClr val="FF0000"/>
                </a:solidFill>
              </a:rPr>
              <a:t>値が</a:t>
            </a:r>
            <a:r>
              <a:rPr lang="en-US" altLang="ja-JP" sz="3200" dirty="0">
                <a:solidFill>
                  <a:srgbClr val="FF0000"/>
                </a:solidFill>
              </a:rPr>
              <a:t>0</a:t>
            </a:r>
            <a:r>
              <a:rPr lang="ja-JP" altLang="en-US" sz="3200" dirty="0"/>
              <a:t>の場合の</a:t>
            </a:r>
            <a:r>
              <a:rPr lang="ja-JP" altLang="en-US" sz="3200" dirty="0" smtClean="0"/>
              <a:t>グラフ</a:t>
            </a:r>
            <a:endParaRPr lang="en-US" altLang="ja-JP" sz="320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3923928" y="881443"/>
            <a:ext cx="5162624" cy="5740131"/>
            <a:chOff x="4211960" y="885793"/>
            <a:chExt cx="4919946" cy="574013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直線コネクタ 6"/>
            <p:cNvCxnSpPr/>
            <p:nvPr/>
          </p:nvCxnSpPr>
          <p:spPr>
            <a:xfrm>
              <a:off x="4307180" y="4347394"/>
              <a:ext cx="45047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6329419" y="88579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8706790" y="4029629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129653" y="433001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7927792" y="4352794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4572000" y="4337034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6168631" y="252849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5824106" y="5661248"/>
              <a:ext cx="6928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―5</a:t>
              </a:r>
              <a:endParaRPr kumimoji="1" lang="ja-JP" altLang="en-US" sz="2800" dirty="0"/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154928" y="1219195"/>
            <a:ext cx="389933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ａ＝</a:t>
            </a:r>
            <a:r>
              <a:rPr lang="en-US" altLang="ja-JP" sz="2800" dirty="0" smtClean="0"/>
              <a:t>0</a:t>
            </a:r>
            <a:r>
              <a:rPr lang="ja-JP" altLang="en-US" sz="2800" dirty="0" err="1" smtClean="0"/>
              <a:t>、</a:t>
            </a:r>
            <a:r>
              <a:rPr lang="ja-JP" altLang="en-US" sz="2800" dirty="0" smtClean="0"/>
              <a:t>ｂ＝</a:t>
            </a:r>
            <a:r>
              <a:rPr lang="en-US" altLang="ja-JP" sz="2800" dirty="0" smtClean="0"/>
              <a:t>1</a:t>
            </a:r>
            <a:r>
              <a:rPr lang="ja-JP" altLang="en-US" sz="2800" dirty="0" err="1" smtClean="0"/>
              <a:t>、</a:t>
            </a:r>
            <a:r>
              <a:rPr lang="ja-JP" altLang="en-US" sz="2800" dirty="0" smtClean="0"/>
              <a:t>ｃ＝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だとすると、</a:t>
            </a:r>
            <a:endParaRPr lang="en-US" altLang="ja-JP" sz="2800" dirty="0" smtClean="0"/>
          </a:p>
          <a:p>
            <a:r>
              <a:rPr lang="en-US" altLang="ja-JP" sz="2800" dirty="0" smtClean="0"/>
              <a:t>0×</a:t>
            </a:r>
            <a:r>
              <a:rPr lang="ja-JP" altLang="en-US" sz="2800" dirty="0" smtClean="0"/>
              <a:t>ｘ＋</a:t>
            </a:r>
            <a:r>
              <a:rPr lang="en-US" altLang="ja-JP" sz="2800" dirty="0" smtClean="0"/>
              <a:t>1×</a:t>
            </a:r>
            <a:r>
              <a:rPr lang="ja-JP" altLang="en-US" sz="2800" dirty="0" smtClean="0"/>
              <a:t>ｙ＝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となり、</a:t>
            </a:r>
            <a:endParaRPr lang="en-US" altLang="ja-JP" sz="2800" dirty="0" smtClean="0"/>
          </a:p>
          <a:p>
            <a:r>
              <a:rPr lang="ja-JP" altLang="en-US" sz="2800" dirty="0" err="1" smtClean="0">
                <a:solidFill>
                  <a:srgbClr val="FF0000"/>
                </a:solidFill>
              </a:rPr>
              <a:t>ｘ</a:t>
            </a:r>
            <a:r>
              <a:rPr lang="ja-JP" altLang="en-US" sz="2800" dirty="0" smtClean="0">
                <a:solidFill>
                  <a:srgbClr val="FF0000"/>
                </a:solidFill>
              </a:rPr>
              <a:t>がどのような値をとってもｙ＝</a:t>
            </a:r>
            <a:r>
              <a:rPr lang="en-US" altLang="ja-JP" sz="2800" dirty="0" smtClean="0">
                <a:solidFill>
                  <a:srgbClr val="FF0000"/>
                </a:solidFill>
              </a:rPr>
              <a:t>3</a:t>
            </a:r>
            <a:r>
              <a:rPr lang="ja-JP" altLang="en-US" sz="2800" dirty="0" smtClean="0">
                <a:solidFill>
                  <a:srgbClr val="FF0000"/>
                </a:solidFill>
              </a:rPr>
              <a:t>になる。</a:t>
            </a:r>
            <a:endParaRPr lang="en-US" altLang="ja-JP" sz="2800" dirty="0" smtClean="0"/>
          </a:p>
          <a:p>
            <a:r>
              <a:rPr lang="ja-JP" altLang="en-US" sz="2800" dirty="0"/>
              <a:t>ａ</a:t>
            </a:r>
            <a:r>
              <a:rPr lang="ja-JP" altLang="en-US" sz="2800" dirty="0" smtClean="0"/>
              <a:t>＝</a:t>
            </a:r>
            <a:r>
              <a:rPr lang="en-US" altLang="ja-JP" sz="2800" dirty="0" smtClean="0"/>
              <a:t>1</a:t>
            </a:r>
            <a:r>
              <a:rPr lang="ja-JP" altLang="en-US" sz="2800" dirty="0" err="1" smtClean="0"/>
              <a:t>、</a:t>
            </a:r>
            <a:r>
              <a:rPr lang="ja-JP" altLang="en-US" sz="2800" dirty="0"/>
              <a:t>ｂ</a:t>
            </a:r>
            <a:r>
              <a:rPr lang="ja-JP" altLang="en-US" sz="2800" dirty="0" smtClean="0"/>
              <a:t>＝</a:t>
            </a:r>
            <a:r>
              <a:rPr lang="en-US" altLang="ja-JP" sz="2800" dirty="0" smtClean="0"/>
              <a:t>0</a:t>
            </a:r>
            <a:r>
              <a:rPr lang="ja-JP" altLang="en-US" sz="2800" dirty="0" err="1" smtClean="0"/>
              <a:t>、</a:t>
            </a:r>
            <a:r>
              <a:rPr lang="ja-JP" altLang="en-US" sz="2800" dirty="0"/>
              <a:t>ｃ＝</a:t>
            </a:r>
            <a:r>
              <a:rPr lang="en-US" altLang="ja-JP" sz="2800" dirty="0"/>
              <a:t>3</a:t>
            </a:r>
            <a:r>
              <a:rPr lang="ja-JP" altLang="en-US" sz="2800" dirty="0"/>
              <a:t>だとすると、</a:t>
            </a:r>
            <a:endParaRPr lang="en-US" altLang="ja-JP" sz="2800" dirty="0"/>
          </a:p>
          <a:p>
            <a:r>
              <a:rPr lang="en-US" altLang="ja-JP" sz="2800" dirty="0" smtClean="0"/>
              <a:t>1×</a:t>
            </a:r>
            <a:r>
              <a:rPr lang="ja-JP" altLang="en-US" sz="2800" dirty="0"/>
              <a:t>ｘ</a:t>
            </a:r>
            <a:r>
              <a:rPr lang="ja-JP" altLang="en-US" sz="2800" dirty="0" smtClean="0"/>
              <a:t>＋</a:t>
            </a:r>
            <a:r>
              <a:rPr lang="en-US" altLang="ja-JP" sz="2800" dirty="0" smtClean="0"/>
              <a:t>0×</a:t>
            </a:r>
            <a:r>
              <a:rPr lang="ja-JP" altLang="en-US" sz="2800" dirty="0"/>
              <a:t>ｙ＝</a:t>
            </a:r>
            <a:r>
              <a:rPr lang="en-US" altLang="ja-JP" sz="2800" dirty="0"/>
              <a:t>3</a:t>
            </a:r>
            <a:r>
              <a:rPr lang="ja-JP" altLang="en-US" sz="2800" dirty="0"/>
              <a:t>となり、</a:t>
            </a:r>
            <a:endParaRPr lang="en-US" altLang="ja-JP" sz="2800" dirty="0"/>
          </a:p>
          <a:p>
            <a:r>
              <a:rPr lang="ja-JP" altLang="en-US" sz="2800" dirty="0" err="1" smtClean="0">
                <a:solidFill>
                  <a:srgbClr val="FF0000"/>
                </a:solidFill>
              </a:rPr>
              <a:t>ｙ</a:t>
            </a:r>
            <a:r>
              <a:rPr lang="ja-JP" altLang="en-US" sz="2800" dirty="0" smtClean="0">
                <a:solidFill>
                  <a:srgbClr val="FF0000"/>
                </a:solidFill>
              </a:rPr>
              <a:t>が</a:t>
            </a:r>
            <a:r>
              <a:rPr lang="ja-JP" altLang="en-US" sz="2800" dirty="0">
                <a:solidFill>
                  <a:srgbClr val="FF0000"/>
                </a:solidFill>
              </a:rPr>
              <a:t>どのような値を</a:t>
            </a:r>
            <a:r>
              <a:rPr lang="ja-JP" altLang="en-US" sz="2800" dirty="0" smtClean="0">
                <a:solidFill>
                  <a:srgbClr val="FF0000"/>
                </a:solidFill>
              </a:rPr>
              <a:t>とってもｘ＝</a:t>
            </a:r>
            <a:r>
              <a:rPr lang="en-US" altLang="ja-JP" sz="2800" dirty="0">
                <a:solidFill>
                  <a:srgbClr val="FF0000"/>
                </a:solidFill>
              </a:rPr>
              <a:t>3</a:t>
            </a:r>
            <a:r>
              <a:rPr lang="ja-JP" altLang="en-US" sz="2800" dirty="0">
                <a:solidFill>
                  <a:srgbClr val="FF0000"/>
                </a:solidFill>
              </a:rPr>
              <a:t>になる。</a:t>
            </a:r>
            <a:endParaRPr lang="en-US" altLang="ja-JP" sz="2800" dirty="0">
              <a:solidFill>
                <a:srgbClr val="FF0000"/>
              </a:solidFill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H="1">
            <a:off x="7356211" y="1528669"/>
            <a:ext cx="1" cy="49932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4062228" y="3394613"/>
            <a:ext cx="457823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6958953" y="1064458"/>
            <a:ext cx="912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ｘ＝</a:t>
            </a:r>
            <a:r>
              <a:rPr lang="en-US" altLang="ja-JP" sz="2800" dirty="0">
                <a:solidFill>
                  <a:srgbClr val="FF0000"/>
                </a:solidFill>
              </a:rPr>
              <a:t>3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8239585" y="2897763"/>
            <a:ext cx="904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ｙ＝</a:t>
            </a:r>
            <a:r>
              <a:rPr lang="en-US" altLang="ja-JP" sz="2800" dirty="0">
                <a:solidFill>
                  <a:srgbClr val="FF0000"/>
                </a:solidFill>
              </a:rPr>
              <a:t>3</a:t>
            </a:r>
            <a:endParaRPr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00901" y="5579953"/>
            <a:ext cx="4248279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練習　次のグラフを書きなさい。</a:t>
            </a:r>
            <a:endParaRPr kumimoji="1" lang="en-US" altLang="ja-JP" sz="2400" dirty="0" smtClean="0"/>
          </a:p>
          <a:p>
            <a:pPr marL="457200" indent="-457200">
              <a:buAutoNum type="arabicParenBoth"/>
            </a:pPr>
            <a:r>
              <a:rPr lang="ja-JP" altLang="en-US" sz="2400" dirty="0" smtClean="0"/>
              <a:t>ｙ＝</a:t>
            </a:r>
            <a:r>
              <a:rPr lang="en-US" altLang="ja-JP" sz="2400" dirty="0" smtClean="0"/>
              <a:t>2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(2)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2y</a:t>
            </a:r>
            <a:r>
              <a:rPr lang="ja-JP" altLang="en-US" sz="2400" dirty="0" smtClean="0"/>
              <a:t>＝－</a:t>
            </a:r>
            <a:r>
              <a:rPr lang="en-US" altLang="ja-JP" sz="2400" dirty="0" smtClean="0"/>
              <a:t>6</a:t>
            </a:r>
          </a:p>
          <a:p>
            <a:r>
              <a:rPr lang="en-US" altLang="ja-JP" sz="2400" dirty="0"/>
              <a:t>(3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x</a:t>
            </a:r>
            <a:r>
              <a:rPr lang="ja-JP" altLang="en-US" sz="2400" dirty="0" smtClean="0"/>
              <a:t>＝</a:t>
            </a:r>
            <a:r>
              <a:rPr lang="en-US" altLang="ja-JP" sz="2400" dirty="0" smtClean="0"/>
              <a:t>―2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(4)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3x</a:t>
            </a:r>
            <a:r>
              <a:rPr lang="ja-JP" altLang="en-US" sz="2400" dirty="0" smtClean="0"/>
              <a:t>＝</a:t>
            </a:r>
            <a:r>
              <a:rPr lang="en-US" altLang="ja-JP" sz="2400" dirty="0" smtClean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53395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6" grpId="0" uiExpand="1" build="p"/>
      <p:bldP spid="23" grpId="0"/>
      <p:bldP spid="24" grpId="0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021686" y="575833"/>
            <a:ext cx="5024324" cy="5740131"/>
            <a:chOff x="4211960" y="885793"/>
            <a:chExt cx="4919946" cy="574013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直線コネクタ 4"/>
            <p:cNvCxnSpPr/>
            <p:nvPr/>
          </p:nvCxnSpPr>
          <p:spPr>
            <a:xfrm>
              <a:off x="4307180" y="4347394"/>
              <a:ext cx="45047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6329419" y="88579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706790" y="4029629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29653" y="433001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927792" y="4352794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572000" y="4337034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168631" y="252849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824106" y="5661248"/>
              <a:ext cx="6928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―5</a:t>
              </a:r>
              <a:endParaRPr kumimoji="1" lang="ja-JP" altLang="en-US" sz="2800" dirty="0"/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266175" y="363348"/>
            <a:ext cx="5404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次の方程式のグラフをかきなさい。</a:t>
            </a:r>
            <a:endParaRPr lang="en-US" altLang="ja-JP" sz="2800" dirty="0"/>
          </a:p>
        </p:txBody>
      </p:sp>
      <p:sp>
        <p:nvSpPr>
          <p:cNvPr id="30" name="正方形/長方形 29"/>
          <p:cNvSpPr/>
          <p:nvPr/>
        </p:nvSpPr>
        <p:spPr>
          <a:xfrm>
            <a:off x="162889" y="1250488"/>
            <a:ext cx="389933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Both"/>
            </a:pPr>
            <a:r>
              <a:rPr lang="ja-JP" altLang="en-US" sz="2800" dirty="0"/>
              <a:t>３</a:t>
            </a:r>
            <a:r>
              <a:rPr lang="ja-JP" altLang="en-US" sz="2800" dirty="0" smtClean="0"/>
              <a:t>ｘ－４ｙ＝１２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endParaRPr lang="en-US" altLang="ja-JP" sz="2800" dirty="0" smtClean="0"/>
          </a:p>
          <a:p>
            <a:r>
              <a:rPr lang="en-US" altLang="ja-JP" sz="2800" dirty="0" smtClean="0"/>
              <a:t>(2)  </a:t>
            </a:r>
            <a:r>
              <a:rPr lang="ja-JP" altLang="en-US" sz="2800" dirty="0" smtClean="0"/>
              <a:t>４ｘ</a:t>
            </a:r>
            <a:r>
              <a:rPr lang="ja-JP" altLang="en-US" sz="2800" dirty="0"/>
              <a:t>＋</a:t>
            </a:r>
            <a:r>
              <a:rPr lang="ja-JP" altLang="en-US" sz="2800" dirty="0" smtClean="0"/>
              <a:t>ｙ－２＝０</a:t>
            </a:r>
            <a:endParaRPr lang="en-US" altLang="ja-JP" sz="2800" dirty="0" smtClean="0"/>
          </a:p>
          <a:p>
            <a:r>
              <a:rPr lang="ja-JP" altLang="en-US" sz="2800" dirty="0" smtClean="0"/>
              <a:t>　　</a:t>
            </a:r>
            <a:endParaRPr lang="en-US" altLang="ja-JP" sz="2800" dirty="0"/>
          </a:p>
          <a:p>
            <a:pPr marL="514350" indent="-514350">
              <a:buAutoNum type="arabicParenBoth" startAt="3"/>
            </a:pPr>
            <a:r>
              <a:rPr lang="ja-JP" altLang="en-US" sz="2800" dirty="0" smtClean="0"/>
              <a:t>３ｘ＝２ｙ</a:t>
            </a:r>
            <a:endParaRPr lang="en-US" altLang="ja-JP" sz="2800" dirty="0" smtClean="0"/>
          </a:p>
          <a:p>
            <a:pPr marL="514350" indent="-514350">
              <a:buAutoNum type="arabicParenBoth" startAt="3"/>
            </a:pPr>
            <a:endParaRPr lang="en-US" altLang="ja-JP" sz="2800" dirty="0"/>
          </a:p>
          <a:p>
            <a:pPr marL="514350" indent="-514350">
              <a:buAutoNum type="arabicParenBoth" startAt="3"/>
            </a:pPr>
            <a:r>
              <a:rPr lang="ja-JP" altLang="en-US" sz="2800" dirty="0"/>
              <a:t>４ｙ－１６＝</a:t>
            </a:r>
            <a:r>
              <a:rPr lang="ja-JP" altLang="en-US" sz="2800" dirty="0" smtClean="0"/>
              <a:t>０</a:t>
            </a:r>
            <a:endParaRPr lang="en-US" altLang="ja-JP" sz="2800" dirty="0" smtClean="0"/>
          </a:p>
          <a:p>
            <a:pPr marL="514350" indent="-514350">
              <a:buAutoNum type="arabicParenBoth" startAt="3"/>
            </a:pPr>
            <a:endParaRPr lang="en-US" altLang="ja-JP" sz="2800" dirty="0"/>
          </a:p>
          <a:p>
            <a:pPr marL="514350" indent="-514350">
              <a:buAutoNum type="arabicParenBoth" startAt="3"/>
            </a:pPr>
            <a:r>
              <a:rPr lang="ja-JP" altLang="en-US" sz="2800" dirty="0" smtClean="0"/>
              <a:t>６＋２ｘ＝０</a:t>
            </a:r>
            <a:endParaRPr lang="en-US" altLang="ja-JP" sz="2800" dirty="0" smtClean="0"/>
          </a:p>
          <a:p>
            <a:r>
              <a:rPr lang="ja-JP" altLang="en-US" sz="2800" dirty="0" smtClean="0"/>
              <a:t>　　　</a:t>
            </a:r>
            <a:endParaRPr lang="en-US" altLang="ja-JP" sz="2800" dirty="0"/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4499992" y="3301362"/>
            <a:ext cx="4219303" cy="30146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4860032" y="1222164"/>
            <a:ext cx="3456386" cy="5093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 flipV="1">
            <a:off x="5843339" y="1191295"/>
            <a:ext cx="1340396" cy="53343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テキスト ボックス 1040"/>
          <p:cNvSpPr txBox="1"/>
          <p:nvPr/>
        </p:nvSpPr>
        <p:spPr>
          <a:xfrm>
            <a:off x="8050832" y="74560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(3)</a:t>
            </a:r>
            <a:endParaRPr kumimoji="1" lang="ja-JP" altLang="en-US" sz="28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8536233" y="294188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(1)</a:t>
            </a:r>
            <a:endParaRPr kumimoji="1" lang="ja-JP" altLang="en-US" sz="28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507641" y="727268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(2)</a:t>
            </a:r>
            <a:endParaRPr kumimoji="1" lang="ja-JP" altLang="en-US" sz="2800" dirty="0"/>
          </a:p>
        </p:txBody>
      </p:sp>
      <p:cxnSp>
        <p:nvCxnSpPr>
          <p:cNvPr id="35" name="直線コネクタ 34"/>
          <p:cNvCxnSpPr/>
          <p:nvPr/>
        </p:nvCxnSpPr>
        <p:spPr>
          <a:xfrm flipH="1">
            <a:off x="4118926" y="2767612"/>
            <a:ext cx="451732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V="1">
            <a:off x="5423964" y="1222164"/>
            <a:ext cx="1" cy="49932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3478442" y="2480148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(4)</a:t>
            </a:r>
            <a:endParaRPr kumimoji="1" lang="ja-JP" altLang="en-US" sz="2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131257" y="727268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(5)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6281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51" grpId="0"/>
      <p:bldP spid="52" grpId="0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021686" y="575833"/>
            <a:ext cx="5024324" cy="5740131"/>
            <a:chOff x="4211960" y="885793"/>
            <a:chExt cx="4919946" cy="574013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直線コネクタ 4"/>
            <p:cNvCxnSpPr/>
            <p:nvPr/>
          </p:nvCxnSpPr>
          <p:spPr>
            <a:xfrm>
              <a:off x="4307180" y="4347394"/>
              <a:ext cx="45047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6329419" y="88579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706790" y="4029629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29653" y="433001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927792" y="4352794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572000" y="4337034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168631" y="252849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824106" y="5661248"/>
              <a:ext cx="6928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―5</a:t>
              </a:r>
              <a:endParaRPr kumimoji="1" lang="ja-JP" altLang="en-US" sz="2800" dirty="0"/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61064" y="204048"/>
            <a:ext cx="90829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１　次</a:t>
            </a:r>
            <a:r>
              <a:rPr lang="ja-JP" altLang="en-US" sz="2800" dirty="0" smtClean="0"/>
              <a:t>の</a:t>
            </a:r>
            <a:r>
              <a:rPr lang="ja-JP" altLang="en-US" sz="2800" dirty="0" smtClean="0"/>
              <a:t>方程式で表される直線の番号を図から選びなさい。</a:t>
            </a:r>
            <a:endParaRPr lang="en-US" altLang="ja-JP" sz="2800" dirty="0"/>
          </a:p>
        </p:txBody>
      </p:sp>
      <p:sp>
        <p:nvSpPr>
          <p:cNvPr id="30" name="正方形/長方形 29"/>
          <p:cNvSpPr/>
          <p:nvPr/>
        </p:nvSpPr>
        <p:spPr>
          <a:xfrm>
            <a:off x="162889" y="1250488"/>
            <a:ext cx="38993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ア　２ｘ－ｙ＋３＝０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endParaRPr lang="en-US" altLang="ja-JP" sz="2800" dirty="0" smtClean="0"/>
          </a:p>
          <a:p>
            <a:r>
              <a:rPr lang="ja-JP" altLang="en-US" sz="2800" dirty="0" smtClean="0"/>
              <a:t>イ　</a:t>
            </a:r>
            <a:r>
              <a:rPr lang="ja-JP" altLang="en-US" sz="2800" dirty="0" smtClean="0"/>
              <a:t>ｙ</a:t>
            </a:r>
            <a:r>
              <a:rPr lang="ja-JP" altLang="en-US" sz="2800" dirty="0" smtClean="0"/>
              <a:t>＝</a:t>
            </a:r>
            <a:r>
              <a:rPr lang="ja-JP" altLang="en-US" sz="2800" dirty="0"/>
              <a:t>－</a:t>
            </a:r>
            <a:r>
              <a:rPr lang="ja-JP" altLang="en-US" sz="2800" dirty="0" smtClean="0"/>
              <a:t>２</a:t>
            </a:r>
            <a:endParaRPr lang="en-US" altLang="ja-JP" sz="2800" dirty="0" smtClean="0"/>
          </a:p>
          <a:p>
            <a:r>
              <a:rPr lang="ja-JP" altLang="en-US" sz="2800" dirty="0" smtClean="0"/>
              <a:t>　　</a:t>
            </a:r>
            <a:endParaRPr lang="en-US" altLang="ja-JP" sz="2800" dirty="0"/>
          </a:p>
          <a:p>
            <a:r>
              <a:rPr lang="ja-JP" altLang="en-US" sz="2800" dirty="0" smtClean="0"/>
              <a:t>ウ　２ｘ＋ｙ＝０</a:t>
            </a:r>
            <a:endParaRPr lang="en-US" altLang="ja-JP" sz="2800" dirty="0" smtClean="0"/>
          </a:p>
          <a:p>
            <a:endParaRPr lang="en-US" altLang="ja-JP" sz="2800" dirty="0"/>
          </a:p>
          <a:p>
            <a:r>
              <a:rPr lang="ja-JP" altLang="en-US" sz="2800" dirty="0" smtClean="0"/>
              <a:t>エ　ｘ－４＝</a:t>
            </a:r>
            <a:r>
              <a:rPr lang="ja-JP" altLang="en-US" sz="2800" dirty="0" smtClean="0"/>
              <a:t>０</a:t>
            </a:r>
            <a:endParaRPr lang="en-US" altLang="ja-JP" sz="2800" dirty="0" smtClean="0"/>
          </a:p>
          <a:p>
            <a:r>
              <a:rPr lang="ja-JP" altLang="en-US" sz="2800" dirty="0" smtClean="0"/>
              <a:t>　　　</a:t>
            </a:r>
            <a:endParaRPr lang="en-US" altLang="ja-JP" sz="2800" dirty="0"/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7685085" y="1241177"/>
            <a:ext cx="6383" cy="50025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4760310" y="1191295"/>
            <a:ext cx="2632067" cy="51246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 flipV="1">
            <a:off x="4932041" y="1191295"/>
            <a:ext cx="2619048" cy="51246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テキスト ボックス 1040"/>
          <p:cNvSpPr txBox="1"/>
          <p:nvPr/>
        </p:nvSpPr>
        <p:spPr>
          <a:xfrm>
            <a:off x="4639332" y="74560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(3)</a:t>
            </a:r>
            <a:endParaRPr kumimoji="1" lang="ja-JP" altLang="en-US" sz="28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392376" y="717957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(1)</a:t>
            </a:r>
            <a:endParaRPr kumimoji="1" lang="ja-JP" altLang="en-US" sz="28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965672" y="731208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(2)</a:t>
            </a:r>
            <a:endParaRPr kumimoji="1" lang="ja-JP" altLang="en-US" sz="2800" dirty="0"/>
          </a:p>
        </p:txBody>
      </p:sp>
      <p:cxnSp>
        <p:nvCxnSpPr>
          <p:cNvPr id="35" name="直線コネクタ 34"/>
          <p:cNvCxnSpPr/>
          <p:nvPr/>
        </p:nvCxnSpPr>
        <p:spPr>
          <a:xfrm flipH="1" flipV="1">
            <a:off x="4021686" y="2218538"/>
            <a:ext cx="4614563" cy="22631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4118926" y="4653136"/>
            <a:ext cx="451732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3533509" y="1966831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(4)</a:t>
            </a:r>
            <a:endParaRPr kumimoji="1" lang="ja-JP" altLang="en-US" sz="2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533509" y="4391541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(5)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5330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021686" y="575833"/>
            <a:ext cx="5024324" cy="5740131"/>
            <a:chOff x="4211960" y="885793"/>
            <a:chExt cx="4919946" cy="574013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直線コネクタ 4"/>
            <p:cNvCxnSpPr/>
            <p:nvPr/>
          </p:nvCxnSpPr>
          <p:spPr>
            <a:xfrm>
              <a:off x="4307180" y="4347394"/>
              <a:ext cx="45047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6329419" y="88579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706790" y="4029629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29653" y="433001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927792" y="4352794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572000" y="4337034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168631" y="252849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824106" y="5661248"/>
              <a:ext cx="6928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―5</a:t>
              </a:r>
              <a:endParaRPr kumimoji="1" lang="ja-JP" altLang="en-US" sz="2800" dirty="0"/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61064" y="204048"/>
            <a:ext cx="58881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２　次</a:t>
            </a:r>
            <a:r>
              <a:rPr lang="ja-JP" altLang="en-US" sz="2800" dirty="0" smtClean="0"/>
              <a:t>の</a:t>
            </a:r>
            <a:r>
              <a:rPr lang="ja-JP" altLang="en-US" sz="2800" dirty="0" smtClean="0"/>
              <a:t>方程式のグラフを書きなさい。</a:t>
            </a:r>
            <a:endParaRPr lang="en-US" altLang="ja-JP" sz="2800" dirty="0"/>
          </a:p>
        </p:txBody>
      </p:sp>
      <p:sp>
        <p:nvSpPr>
          <p:cNvPr id="30" name="正方形/長方形 29"/>
          <p:cNvSpPr/>
          <p:nvPr/>
        </p:nvSpPr>
        <p:spPr>
          <a:xfrm>
            <a:off x="162889" y="1250488"/>
            <a:ext cx="389933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（１）</a:t>
            </a:r>
            <a:r>
              <a:rPr lang="ja-JP" altLang="en-US" sz="2800" dirty="0" smtClean="0"/>
              <a:t>　２ｘ＋ｙ＝１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endParaRPr lang="en-US" altLang="ja-JP" sz="2800" dirty="0" smtClean="0"/>
          </a:p>
          <a:p>
            <a:r>
              <a:rPr lang="ja-JP" altLang="en-US" sz="2800" dirty="0" smtClean="0"/>
              <a:t>（２）　４ｘ－３</a:t>
            </a:r>
            <a:r>
              <a:rPr lang="ja-JP" altLang="en-US" sz="2800" dirty="0" smtClean="0"/>
              <a:t>ｙ</a:t>
            </a:r>
            <a:r>
              <a:rPr lang="ja-JP" altLang="en-US" sz="2800" dirty="0" smtClean="0"/>
              <a:t>＝９</a:t>
            </a:r>
            <a:endParaRPr lang="en-US" altLang="ja-JP" sz="2800" dirty="0" smtClean="0"/>
          </a:p>
          <a:p>
            <a:r>
              <a:rPr lang="ja-JP" altLang="en-US" sz="2800" dirty="0" smtClean="0"/>
              <a:t>　　</a:t>
            </a:r>
            <a:endParaRPr lang="en-US" altLang="ja-JP" sz="2800" dirty="0"/>
          </a:p>
          <a:p>
            <a:r>
              <a:rPr lang="ja-JP" altLang="en-US" sz="2800" dirty="0" smtClean="0"/>
              <a:t>（３）　２ｙ＋８＝０</a:t>
            </a:r>
            <a:endParaRPr lang="en-US" altLang="ja-JP" sz="2800" dirty="0" smtClean="0"/>
          </a:p>
          <a:p>
            <a:endParaRPr lang="en-US" altLang="ja-JP" sz="2800" dirty="0"/>
          </a:p>
          <a:p>
            <a:r>
              <a:rPr lang="ja-JP" altLang="en-US" sz="2800" dirty="0" smtClean="0"/>
              <a:t>　　　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42792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550</Words>
  <Application>Microsoft Office PowerPoint</Application>
  <PresentationFormat>画面に合わせる (4:3)</PresentationFormat>
  <Paragraphs>207</Paragraphs>
  <Slides>11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一次関数と方程式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一次関数</dc:title>
  <dc:creator>teacher</dc:creator>
  <cp:lastModifiedBy>teacher</cp:lastModifiedBy>
  <cp:revision>90</cp:revision>
  <dcterms:created xsi:type="dcterms:W3CDTF">2013-07-01T05:47:01Z</dcterms:created>
  <dcterms:modified xsi:type="dcterms:W3CDTF">2015-10-08T10:21:33Z</dcterms:modified>
</cp:coreProperties>
</file>