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6" r:id="rId4"/>
    <p:sldId id="273" r:id="rId5"/>
    <p:sldId id="277" r:id="rId6"/>
    <p:sldId id="275" r:id="rId7"/>
    <p:sldId id="27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60" d="100"/>
          <a:sy n="60" d="100"/>
        </p:scale>
        <p:origin x="-10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一次関数のグラフ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式を求めること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80920" cy="576064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「グラフや座標など与えられた条件をもとに一次　　　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　　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関数の式を求める。」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切片と傾きがグラフからわかるとき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傾きと</a:t>
            </a:r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lang="ja-JP" altLang="en-US" sz="2800" dirty="0">
                <a:solidFill>
                  <a:schemeClr val="tx1"/>
                </a:solidFill>
              </a:rPr>
              <a:t>点の座標がわかるとき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点の座標がわかるとき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本時</a:t>
            </a:r>
            <a:r>
              <a:rPr lang="ja-JP" altLang="en-US" sz="28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する。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619500" y="-133686"/>
            <a:ext cx="6602641" cy="6936867"/>
            <a:chOff x="1489427" y="-122678"/>
            <a:chExt cx="6602641" cy="6936867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489427" y="-122678"/>
              <a:ext cx="6602641" cy="6936867"/>
              <a:chOff x="3995528" y="864511"/>
              <a:chExt cx="5537305" cy="584453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202" t="4742" r="28147" b="10345"/>
              <a:stretch/>
            </p:blipFill>
            <p:spPr bwMode="auto">
              <a:xfrm>
                <a:off x="3995528" y="1292084"/>
                <a:ext cx="5201904" cy="54169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9301" y="4000567"/>
                <a:ext cx="496778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442891" y="3955925"/>
                <a:ext cx="726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－</a:t>
                </a:r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H="1">
            <a:off x="2749364" y="3086177"/>
            <a:ext cx="5923544" cy="180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正方形/長方形 1036"/>
          <p:cNvSpPr/>
          <p:nvPr/>
        </p:nvSpPr>
        <p:spPr>
          <a:xfrm>
            <a:off x="263109" y="1020496"/>
            <a:ext cx="1983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ｙ</a:t>
            </a:r>
            <a:r>
              <a:rPr lang="ja-JP" altLang="en-US" sz="3200" dirty="0" smtClean="0"/>
              <a:t>＝３ｘ＋２</a:t>
            </a:r>
            <a:endParaRPr lang="ja-JP" altLang="en-US" sz="3200" dirty="0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2749364" y="3125082"/>
            <a:ext cx="5965872" cy="328934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flipV="1">
            <a:off x="5689580" y="2852936"/>
            <a:ext cx="45365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>
          <a:xfrm flipH="1" flipV="1">
            <a:off x="6142805" y="1707231"/>
            <a:ext cx="9779" cy="11476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/>
          <p:cNvSpPr/>
          <p:nvPr/>
        </p:nvSpPr>
        <p:spPr>
          <a:xfrm>
            <a:off x="5202032" y="2601862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5711136" y="2824567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6100826" y="2078642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正方形/長方形 127"/>
              <p:cNvSpPr/>
              <p:nvPr/>
            </p:nvSpPr>
            <p:spPr>
              <a:xfrm>
                <a:off x="225894" y="1838723"/>
                <a:ext cx="1983235" cy="883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00B05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00B050"/>
                    </a:solidFill>
                  </a:rPr>
                  <a:t>ｘ－１</a:t>
                </a:r>
                <a:endParaRPr lang="ja-JP" altLang="en-US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8" name="正方形/長方形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94" y="1838723"/>
                <a:ext cx="1983235" cy="883190"/>
              </a:xfrm>
              <a:prstGeom prst="rect">
                <a:avLst/>
              </a:prstGeom>
              <a:blipFill rotWithShape="1">
                <a:blip r:embed="rId3"/>
                <a:stretch>
                  <a:fillRect l="-7692" r="-7692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正方形/長方形 149"/>
          <p:cNvSpPr/>
          <p:nvPr/>
        </p:nvSpPr>
        <p:spPr>
          <a:xfrm>
            <a:off x="5057941" y="3849130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48120" y="65883"/>
            <a:ext cx="432201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傾きと切片がわかるとき</a:t>
            </a:r>
            <a:endParaRPr lang="ja-JP" altLang="en-US" sz="3200" dirty="0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4339522" y="485839"/>
            <a:ext cx="2198810" cy="62053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正方形/長方形 80"/>
          <p:cNvSpPr/>
          <p:nvPr/>
        </p:nvSpPr>
        <p:spPr>
          <a:xfrm>
            <a:off x="4977584" y="4510461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>
          <a:xfrm flipV="1">
            <a:off x="5699272" y="3989057"/>
            <a:ext cx="1321000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H="1" flipV="1">
            <a:off x="6997968" y="3599458"/>
            <a:ext cx="1" cy="3835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6997968" y="3552181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281184" y="3894903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5740782" y="4757074"/>
            <a:ext cx="2070284" cy="1499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>
            <a:off x="7811066" y="4772073"/>
            <a:ext cx="0" cy="11772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6619955" y="4255822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５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7815151" y="5099066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正方形/長方形 105"/>
              <p:cNvSpPr/>
              <p:nvPr/>
            </p:nvSpPr>
            <p:spPr>
              <a:xfrm>
                <a:off x="195278" y="2906192"/>
                <a:ext cx="2357825" cy="884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7030A0"/>
                    </a:solidFill>
                  </a:rPr>
                  <a:t>ｙ＝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srgbClr val="7030A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20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7030A0"/>
                    </a:solidFill>
                  </a:rPr>
                  <a:t>ｘ－３</a:t>
                </a:r>
                <a:endParaRPr lang="ja-JP" alt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6" name="正方形/長方形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78" y="2906192"/>
                <a:ext cx="2357825" cy="884666"/>
              </a:xfrm>
              <a:prstGeom prst="rect">
                <a:avLst/>
              </a:prstGeom>
              <a:blipFill rotWithShape="1">
                <a:blip r:embed="rId4"/>
                <a:stretch>
                  <a:fillRect l="-6460" r="-5943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91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25" grpId="0"/>
      <p:bldP spid="126" grpId="0"/>
      <p:bldP spid="127" grpId="0"/>
      <p:bldP spid="128" grpId="0"/>
      <p:bldP spid="150" grpId="0"/>
      <p:bldP spid="81" grpId="0"/>
      <p:bldP spid="86" grpId="0"/>
      <p:bldP spid="87" grpId="0"/>
      <p:bldP spid="104" grpId="0"/>
      <p:bldP spid="105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619500" y="-133686"/>
            <a:ext cx="6602641" cy="6936867"/>
            <a:chOff x="1489427" y="-122678"/>
            <a:chExt cx="6602641" cy="6936867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489427" y="-122678"/>
              <a:ext cx="6602641" cy="6936867"/>
              <a:chOff x="3995528" y="864511"/>
              <a:chExt cx="5537305" cy="584453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202" t="4742" r="28147" b="10345"/>
              <a:stretch/>
            </p:blipFill>
            <p:spPr bwMode="auto">
              <a:xfrm>
                <a:off x="3995528" y="1292084"/>
                <a:ext cx="5201904" cy="54169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9301" y="4000567"/>
                <a:ext cx="496778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442891" y="3955925"/>
                <a:ext cx="726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－</a:t>
                </a:r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H="1" flipV="1">
            <a:off x="4486652" y="538609"/>
            <a:ext cx="4176166" cy="383374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正方形/長方形 1036"/>
          <p:cNvSpPr/>
          <p:nvPr/>
        </p:nvSpPr>
        <p:spPr>
          <a:xfrm>
            <a:off x="426022" y="1972917"/>
            <a:ext cx="1983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ｙ</a:t>
            </a:r>
            <a:r>
              <a:rPr lang="ja-JP" altLang="en-US" sz="3200" dirty="0" smtClean="0"/>
              <a:t>＝２ｘ＋１</a:t>
            </a:r>
            <a:endParaRPr lang="ja-JP" altLang="en-US" sz="3200" dirty="0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2821338" y="3310903"/>
            <a:ext cx="5851570" cy="136462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flipV="1">
            <a:off x="5720855" y="3182500"/>
            <a:ext cx="45365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>
          <a:xfrm flipH="1" flipV="1">
            <a:off x="6142805" y="2489937"/>
            <a:ext cx="1" cy="7312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/>
          <p:cNvSpPr/>
          <p:nvPr/>
        </p:nvSpPr>
        <p:spPr>
          <a:xfrm>
            <a:off x="5312687" y="2959621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5738678" y="3255656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6144809" y="2593974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426022" y="2963268"/>
            <a:ext cx="20746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B050"/>
                </a:solidFill>
              </a:rPr>
              <a:t>ｙ</a:t>
            </a:r>
            <a:r>
              <a:rPr lang="ja-JP" altLang="en-US" sz="3200" dirty="0" smtClean="0">
                <a:solidFill>
                  <a:srgbClr val="00B050"/>
                </a:solidFill>
              </a:rPr>
              <a:t>＝</a:t>
            </a:r>
            <a:r>
              <a:rPr lang="en-US" altLang="ja-JP" sz="3200" dirty="0" smtClean="0">
                <a:solidFill>
                  <a:srgbClr val="00B050"/>
                </a:solidFill>
              </a:rPr>
              <a:t>―</a:t>
            </a:r>
            <a:r>
              <a:rPr lang="ja-JP" altLang="en-US" sz="3200" dirty="0" smtClean="0">
                <a:solidFill>
                  <a:srgbClr val="00B050"/>
                </a:solidFill>
              </a:rPr>
              <a:t>ｘ＋５</a:t>
            </a:r>
            <a:endParaRPr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5057941" y="3849130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68793" y="71033"/>
            <a:ext cx="470994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問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　右の一次関数の式を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</a:t>
            </a:r>
            <a:r>
              <a:rPr lang="ja-JP" altLang="en-US" sz="3200" dirty="0" smtClean="0"/>
              <a:t>求めなさい。</a:t>
            </a:r>
            <a:endParaRPr lang="ja-JP" altLang="en-US" sz="3200" dirty="0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3851921" y="485839"/>
            <a:ext cx="3361010" cy="62053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正方形/長方形 80"/>
          <p:cNvSpPr/>
          <p:nvPr/>
        </p:nvSpPr>
        <p:spPr>
          <a:xfrm>
            <a:off x="7380312" y="3953398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>
          <a:xfrm flipV="1">
            <a:off x="5699272" y="3989057"/>
            <a:ext cx="1681040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5720855" y="1148251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404992" y="3529630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４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5699272" y="1642228"/>
            <a:ext cx="4752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>
            <a:off x="6142805" y="1608945"/>
            <a:ext cx="0" cy="4519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5051542" y="1415837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５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6101647" y="1573286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正方形/長方形 105"/>
              <p:cNvSpPr/>
              <p:nvPr/>
            </p:nvSpPr>
            <p:spPr>
              <a:xfrm>
                <a:off x="419719" y="3715783"/>
                <a:ext cx="2357825" cy="88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7030A0"/>
                    </a:solidFill>
                  </a:rPr>
                  <a:t>ｙ＝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srgbClr val="7030A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20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7030A0"/>
                    </a:solidFill>
                  </a:rPr>
                  <a:t>ｘ</a:t>
                </a:r>
                <a:r>
                  <a:rPr lang="ja-JP" altLang="en-US" sz="3200" dirty="0" smtClean="0">
                    <a:solidFill>
                      <a:srgbClr val="7030A0"/>
                    </a:solidFill>
                  </a:rPr>
                  <a:t>－１</a:t>
                </a:r>
                <a:endParaRPr lang="ja-JP" alt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06" name="正方形/長方形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9" y="3715783"/>
                <a:ext cx="2357825" cy="881460"/>
              </a:xfrm>
              <a:prstGeom prst="rect">
                <a:avLst/>
              </a:prstGeom>
              <a:blipFill rotWithShape="1">
                <a:blip r:embed="rId3"/>
                <a:stretch>
                  <a:fillRect l="-6718" r="-5685" b="-694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直線矢印コネクタ 78"/>
          <p:cNvCxnSpPr/>
          <p:nvPr/>
        </p:nvCxnSpPr>
        <p:spPr>
          <a:xfrm>
            <a:off x="7391890" y="3967708"/>
            <a:ext cx="0" cy="4519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6941061" y="1126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①</a:t>
            </a:r>
            <a:endParaRPr lang="ja-JP" altLang="en-US" sz="2800" dirty="0"/>
          </a:p>
        </p:txBody>
      </p:sp>
      <p:sp>
        <p:nvSpPr>
          <p:cNvPr id="83" name="正方形/長方形 82"/>
          <p:cNvSpPr/>
          <p:nvPr/>
        </p:nvSpPr>
        <p:spPr>
          <a:xfrm>
            <a:off x="8600261" y="401451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②</a:t>
            </a:r>
            <a:endParaRPr lang="ja-JP" altLang="en-US" sz="2800" dirty="0"/>
          </a:p>
        </p:txBody>
      </p:sp>
      <p:sp>
        <p:nvSpPr>
          <p:cNvPr id="85" name="正方形/長方形 84"/>
          <p:cNvSpPr/>
          <p:nvPr/>
        </p:nvSpPr>
        <p:spPr>
          <a:xfrm>
            <a:off x="8600261" y="4490237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③</a:t>
            </a:r>
            <a:endParaRPr lang="ja-JP" altLang="en-US" sz="2800" dirty="0"/>
          </a:p>
        </p:txBody>
      </p:sp>
      <p:sp>
        <p:nvSpPr>
          <p:cNvPr id="89" name="正方形/長方形 88"/>
          <p:cNvSpPr/>
          <p:nvPr/>
        </p:nvSpPr>
        <p:spPr>
          <a:xfrm>
            <a:off x="-15413" y="203447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①</a:t>
            </a:r>
            <a:endParaRPr lang="ja-JP" altLang="en-US" sz="2800" dirty="0"/>
          </a:p>
        </p:txBody>
      </p:sp>
      <p:sp>
        <p:nvSpPr>
          <p:cNvPr id="90" name="正方形/長方形 89"/>
          <p:cNvSpPr/>
          <p:nvPr/>
        </p:nvSpPr>
        <p:spPr>
          <a:xfrm>
            <a:off x="8064" y="302482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②</a:t>
            </a:r>
            <a:endParaRPr lang="ja-JP" altLang="en-US" sz="2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0" y="401451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③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615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25" grpId="0"/>
      <p:bldP spid="126" grpId="0"/>
      <p:bldP spid="127" grpId="0"/>
      <p:bldP spid="128" grpId="0"/>
      <p:bldP spid="150" grpId="0"/>
      <p:bldP spid="81" grpId="0"/>
      <p:bldP spid="86" grpId="0"/>
      <p:bldP spid="87" grpId="0"/>
      <p:bldP spid="104" grpId="0"/>
      <p:bldP spid="105" grpId="0"/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779010" y="-133686"/>
            <a:ext cx="6443131" cy="6824826"/>
            <a:chOff x="1648937" y="-122678"/>
            <a:chExt cx="6443131" cy="682482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648937" y="-122678"/>
              <a:ext cx="6443131" cy="6824826"/>
              <a:chOff x="4129301" y="864511"/>
              <a:chExt cx="5403532" cy="5750141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4129301" y="4000567"/>
                <a:ext cx="496778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442891" y="3955925"/>
                <a:ext cx="726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－</a:t>
                </a:r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H="1">
            <a:off x="7164290" y="4509120"/>
            <a:ext cx="1538264" cy="218202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7" name="正方形/長方形 1036"/>
              <p:cNvSpPr/>
              <p:nvPr/>
            </p:nvSpPr>
            <p:spPr>
              <a:xfrm>
                <a:off x="42052" y="782196"/>
                <a:ext cx="4789003" cy="781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傾き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で点</m:t>
                    </m:r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altLang="ja-JP" sz="2800" i="1" smtClean="0">
                        <a:solidFill>
                          <a:schemeClr val="tx1"/>
                        </a:solidFill>
                        <a:latin typeface="Cambria Math"/>
                      </a:rPr>
                      <m:t>3</m:t>
                    </m:r>
                    <m:r>
                      <a:rPr lang="ja-JP" altLang="en-US" sz="2800" i="1" smtClean="0">
                        <a:solidFill>
                          <a:schemeClr val="tx1"/>
                        </a:solidFill>
                        <a:latin typeface="Cambria Math"/>
                      </a:rPr>
                      <m:t>，</m:t>
                    </m:r>
                    <m:r>
                      <a:rPr lang="en-US" altLang="ja-JP" sz="2800" i="1" smtClean="0">
                        <a:solidFill>
                          <a:schemeClr val="tx1"/>
                        </a:solidFill>
                        <a:latin typeface="Cambria Math"/>
                      </a:rPr>
                      <m:t>7</m:t>
                    </m:r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ja-JP" altLang="en-US" sz="2800" i="1" smtClean="0">
                        <a:solidFill>
                          <a:schemeClr val="tx1"/>
                        </a:solidFill>
                        <a:latin typeface="Cambria Math"/>
                      </a:rPr>
                      <m:t>を通る</m:t>
                    </m:r>
                    <m:r>
                      <a:rPr lang="ja-JP" altLang="en-US" sz="2800" i="1">
                        <a:solidFill>
                          <a:schemeClr val="tx1"/>
                        </a:solidFill>
                        <a:latin typeface="Cambria Math"/>
                      </a:rPr>
                      <m:t>直線</m:t>
                    </m:r>
                  </m:oMath>
                </a14:m>
                <a:endParaRPr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37" name="正方形/長方形 10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2" y="782196"/>
                <a:ext cx="4789003" cy="781432"/>
              </a:xfrm>
              <a:prstGeom prst="rect">
                <a:avLst/>
              </a:prstGeom>
              <a:blipFill rotWithShape="1">
                <a:blip r:embed="rId2"/>
                <a:stretch>
                  <a:fillRect l="-2675" b="-93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直線コネクタ 102"/>
          <p:cNvCxnSpPr/>
          <p:nvPr/>
        </p:nvCxnSpPr>
        <p:spPr>
          <a:xfrm>
            <a:off x="6588224" y="373799"/>
            <a:ext cx="2086166" cy="257491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正方形/長方形 118"/>
              <p:cNvSpPr/>
              <p:nvPr/>
            </p:nvSpPr>
            <p:spPr>
              <a:xfrm>
                <a:off x="157524" y="1492657"/>
                <a:ext cx="2414444" cy="879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ｙ＝</a:t>
                </a:r>
                <a:r>
                  <a:rPr lang="en-US" altLang="ja-JP" sz="3200" dirty="0">
                    <a:solidFill>
                      <a:schemeClr val="tx1"/>
                    </a:solidFill>
                  </a:rPr>
                  <a:t> 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chemeClr val="tx1"/>
                    </a:solidFill>
                  </a:rPr>
                  <a:t>ｘ＋ｂ</a:t>
                </a:r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9" name="正方形/長方形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24" y="1492657"/>
                <a:ext cx="2414444" cy="879984"/>
              </a:xfrm>
              <a:prstGeom prst="rect">
                <a:avLst/>
              </a:prstGeom>
              <a:blipFill rotWithShape="1">
                <a:blip r:embed="rId3"/>
                <a:stretch>
                  <a:fillRect l="-6566" r="-5808" b="-1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正方形/長方形 127"/>
              <p:cNvSpPr/>
              <p:nvPr/>
            </p:nvSpPr>
            <p:spPr>
              <a:xfrm>
                <a:off x="669132" y="4607307"/>
                <a:ext cx="1949573" cy="884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chemeClr val="tx1"/>
                    </a:solidFill>
                  </a:rPr>
                  <a:t>ｘ＋ｂ</a:t>
                </a:r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正方形/長方形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32" y="4607307"/>
                <a:ext cx="1949573" cy="884666"/>
              </a:xfrm>
              <a:prstGeom prst="rect">
                <a:avLst/>
              </a:prstGeom>
              <a:blipFill rotWithShape="1">
                <a:blip r:embed="rId4"/>
                <a:stretch>
                  <a:fillRect l="-8125" r="-7188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正方形/長方形 150"/>
          <p:cNvSpPr/>
          <p:nvPr/>
        </p:nvSpPr>
        <p:spPr>
          <a:xfrm>
            <a:off x="42052" y="81411"/>
            <a:ext cx="535114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傾きと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点の座標がわかるとき</a:t>
            </a:r>
            <a:endParaRPr lang="ja-JP" altLang="en-US" sz="3200" dirty="0"/>
          </a:p>
        </p:txBody>
      </p:sp>
      <p:sp>
        <p:nvSpPr>
          <p:cNvPr id="71" name="フローチャート : 結合子 70"/>
          <p:cNvSpPr/>
          <p:nvPr/>
        </p:nvSpPr>
        <p:spPr>
          <a:xfrm flipH="1" flipV="1">
            <a:off x="6948264" y="83671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43648" y="587596"/>
            <a:ext cx="1124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(3</a:t>
            </a:r>
            <a:r>
              <a:rPr kumimoji="1" lang="ja-JP" altLang="en-US" sz="3200" dirty="0" err="1" smtClean="0"/>
              <a:t>，</a:t>
            </a:r>
            <a:r>
              <a:rPr kumimoji="1" lang="en-US" altLang="ja-JP" sz="3200" dirty="0" smtClean="0"/>
              <a:t>7)</a:t>
            </a:r>
            <a:endParaRPr kumimoji="1" lang="ja-JP" altLang="en-US" sz="3200" dirty="0"/>
          </a:p>
        </p:txBody>
      </p:sp>
      <p:cxnSp>
        <p:nvCxnSpPr>
          <p:cNvPr id="73" name="直線矢印コネクタ 72"/>
          <p:cNvCxnSpPr/>
          <p:nvPr/>
        </p:nvCxnSpPr>
        <p:spPr>
          <a:xfrm flipV="1">
            <a:off x="7021404" y="885152"/>
            <a:ext cx="122300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8246458" y="911809"/>
            <a:ext cx="0" cy="14608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7414138" y="6309320"/>
            <a:ext cx="832320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8244408" y="5177872"/>
            <a:ext cx="0" cy="11314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フローチャート : 結合子 81"/>
          <p:cNvSpPr/>
          <p:nvPr/>
        </p:nvSpPr>
        <p:spPr>
          <a:xfrm flipH="1" flipV="1">
            <a:off x="7327043" y="6260884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912310" y="5961859"/>
            <a:ext cx="1495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(4</a:t>
            </a:r>
            <a:r>
              <a:rPr kumimoji="1" lang="ja-JP" altLang="en-US" sz="3200" dirty="0" err="1" smtClean="0"/>
              <a:t>，</a:t>
            </a:r>
            <a:r>
              <a:rPr kumimoji="1" lang="en-US" altLang="ja-JP" sz="3200" dirty="0" smtClean="0"/>
              <a:t>―7)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正方形/長方形 83"/>
              <p:cNvSpPr/>
              <p:nvPr/>
            </p:nvSpPr>
            <p:spPr>
              <a:xfrm>
                <a:off x="87608" y="3846008"/>
                <a:ext cx="4890826" cy="785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傾き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で点</m:t>
                    </m:r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altLang="ja-JP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4</m:t>
                    </m:r>
                    <m:r>
                      <a:rPr lang="ja-JP" altLang="en-US" sz="2800" i="1" smtClean="0">
                        <a:solidFill>
                          <a:schemeClr val="tx1"/>
                        </a:solidFill>
                        <a:latin typeface="Cambria Math"/>
                      </a:rPr>
                      <m:t>，</m:t>
                    </m:r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altLang="ja-JP" sz="2800" i="1" smtClean="0">
                        <a:solidFill>
                          <a:schemeClr val="tx1"/>
                        </a:solidFill>
                        <a:latin typeface="Cambria Math"/>
                      </a:rPr>
                      <m:t>7</m:t>
                    </m:r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ja-JP" altLang="en-US" sz="2800" i="1" smtClean="0">
                        <a:solidFill>
                          <a:schemeClr val="tx1"/>
                        </a:solidFill>
                        <a:latin typeface="Cambria Math"/>
                      </a:rPr>
                      <m:t>を通る</m:t>
                    </m:r>
                    <m:r>
                      <a:rPr lang="ja-JP" altLang="en-US" sz="2800" i="1">
                        <a:solidFill>
                          <a:schemeClr val="tx1"/>
                        </a:solidFill>
                        <a:latin typeface="Cambria Math"/>
                      </a:rPr>
                      <m:t>直線</m:t>
                    </m:r>
                  </m:oMath>
                </a14:m>
                <a:endParaRPr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正方形/長方形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08" y="3846008"/>
                <a:ext cx="4890826" cy="785536"/>
              </a:xfrm>
              <a:prstGeom prst="rect">
                <a:avLst/>
              </a:prstGeom>
              <a:blipFill rotWithShape="1">
                <a:blip r:embed="rId5"/>
                <a:stretch>
                  <a:fillRect l="-2491" b="-5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テキスト ボックス 45"/>
          <p:cNvSpPr txBox="1"/>
          <p:nvPr/>
        </p:nvSpPr>
        <p:spPr>
          <a:xfrm>
            <a:off x="7538941" y="37379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285310" y="1293322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－４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614919" y="625424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272628" y="5522368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正方形/長方形 88"/>
              <p:cNvSpPr/>
              <p:nvPr/>
            </p:nvSpPr>
            <p:spPr>
              <a:xfrm>
                <a:off x="104341" y="2361804"/>
                <a:ext cx="2969083" cy="879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７＝</a:t>
                </a:r>
                <a:r>
                  <a:rPr lang="en-US" altLang="ja-JP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3200" dirty="0">
                    <a:solidFill>
                      <a:schemeClr val="tx1"/>
                    </a:solidFill>
                  </a:rPr>
                  <a:t>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200" dirty="0" smtClean="0">
                    <a:solidFill>
                      <a:schemeClr val="tx1"/>
                    </a:solidFill>
                  </a:rPr>
                  <a:t>×</a:t>
                </a:r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３＋ｂ</a:t>
                </a:r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9" name="正方形/長方形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1" y="2361804"/>
                <a:ext cx="2969083" cy="879984"/>
              </a:xfrm>
              <a:prstGeom prst="rect">
                <a:avLst/>
              </a:prstGeom>
              <a:blipFill rotWithShape="1">
                <a:blip r:embed="rId6"/>
                <a:stretch>
                  <a:fillRect l="-5133" r="-4723" b="-10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正方形/長方形 89"/>
          <p:cNvSpPr/>
          <p:nvPr/>
        </p:nvSpPr>
        <p:spPr>
          <a:xfrm>
            <a:off x="135896" y="3161787"/>
            <a:ext cx="1495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ｂ</a:t>
            </a:r>
            <a:r>
              <a:rPr lang="ja-JP" altLang="en-US" sz="3200" dirty="0" smtClean="0">
                <a:solidFill>
                  <a:schemeClr val="tx1"/>
                </a:solidFill>
              </a:rPr>
              <a:t>＝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１１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正方形/長方形 90"/>
              <p:cNvSpPr/>
              <p:nvPr/>
            </p:nvSpPr>
            <p:spPr>
              <a:xfrm>
                <a:off x="2956311" y="1910981"/>
                <a:ext cx="2728632" cy="879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ｙ＝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ｘ＋１１</a:t>
                </a:r>
                <a:endParaRPr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正方形/長方形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311" y="1910981"/>
                <a:ext cx="2728632" cy="879984"/>
              </a:xfrm>
              <a:prstGeom prst="rect">
                <a:avLst/>
              </a:prstGeom>
              <a:blipFill rotWithShape="1">
                <a:blip r:embed="rId7"/>
                <a:stretch>
                  <a:fillRect l="-5804" r="-5134" b="-10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正方形/長方形 91"/>
              <p:cNvSpPr/>
              <p:nvPr/>
            </p:nvSpPr>
            <p:spPr>
              <a:xfrm>
                <a:off x="186629" y="5491973"/>
                <a:ext cx="2914580" cy="884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－７＝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sz="3200" dirty="0" smtClean="0">
                    <a:solidFill>
                      <a:schemeClr val="tx1"/>
                    </a:solidFill>
                  </a:rPr>
                  <a:t>×</a:t>
                </a:r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４＋ｂ</a:t>
                </a:r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正方形/長方形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29" y="5491973"/>
                <a:ext cx="2914580" cy="884666"/>
              </a:xfrm>
              <a:prstGeom prst="rect">
                <a:avLst/>
              </a:prstGeom>
              <a:blipFill rotWithShape="1">
                <a:blip r:embed="rId8"/>
                <a:stretch>
                  <a:fillRect l="-5439" r="-4812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正方形/長方形 92"/>
          <p:cNvSpPr/>
          <p:nvPr/>
        </p:nvSpPr>
        <p:spPr>
          <a:xfrm>
            <a:off x="626730" y="6273225"/>
            <a:ext cx="19062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ｂ</a:t>
            </a:r>
            <a:r>
              <a:rPr lang="ja-JP" altLang="en-US" sz="3200" dirty="0" smtClean="0">
                <a:solidFill>
                  <a:schemeClr val="tx1"/>
                </a:solidFill>
              </a:rPr>
              <a:t>＝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－１３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正方形/長方形 93"/>
              <p:cNvSpPr/>
              <p:nvPr/>
            </p:nvSpPr>
            <p:spPr>
              <a:xfrm>
                <a:off x="3219923" y="5633163"/>
                <a:ext cx="2263761" cy="884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ｘ－１３</a:t>
                </a:r>
                <a:endParaRPr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正方形/長方形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23" y="5633163"/>
                <a:ext cx="2263761" cy="884666"/>
              </a:xfrm>
              <a:prstGeom prst="rect">
                <a:avLst/>
              </a:prstGeom>
              <a:blipFill rotWithShape="1">
                <a:blip r:embed="rId9"/>
                <a:stretch>
                  <a:fillRect l="-6720" r="-6452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4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19" grpId="0"/>
      <p:bldP spid="128" grpId="0"/>
      <p:bldP spid="71" grpId="0" animBg="1"/>
      <p:bldP spid="40" grpId="0"/>
      <p:bldP spid="82" grpId="0" animBg="1"/>
      <p:bldP spid="83" grpId="0"/>
      <p:bldP spid="84" grpId="0"/>
      <p:bldP spid="46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5754070" y="3289470"/>
            <a:ext cx="3180088" cy="3547847"/>
            <a:chOff x="5975739" y="864511"/>
            <a:chExt cx="3557094" cy="3729318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5975739" y="4000567"/>
              <a:ext cx="312134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96479" y="1386481"/>
              <a:ext cx="0" cy="32073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413369" y="864511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9107717" y="3641056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92171" y="394055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927901" y="3896400"/>
              <a:ext cx="410965" cy="5499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2</a:t>
              </a:r>
              <a:endParaRPr kumimoji="1" lang="ja-JP" altLang="en-US" sz="2800" dirty="0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H="1">
            <a:off x="6844811" y="3717419"/>
            <a:ext cx="595918" cy="31461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37" name="正方形/長方形 1036"/>
              <p:cNvSpPr/>
              <p:nvPr/>
            </p:nvSpPr>
            <p:spPr>
              <a:xfrm>
                <a:off x="42052" y="782196"/>
                <a:ext cx="78837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>
                    <a:solidFill>
                      <a:schemeClr val="tx1"/>
                    </a:solidFill>
                  </a:rPr>
                  <a:t>傾き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―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３</m:t>
                    </m:r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で</m:t>
                    </m:r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、</m:t>
                    </m:r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点</m:t>
                    </m:r>
                    <m:d>
                      <m:dPr>
                        <m:ctrlPr>
                          <a:rPr lang="en-US" altLang="ja-JP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ja-JP" altLang="en-US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，</m:t>
                        </m:r>
                        <m:r>
                          <a:rPr lang="en-US" altLang="ja-JP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ja-JP" altLang="en-US" sz="2800" i="1" smtClean="0">
                        <a:solidFill>
                          <a:schemeClr val="tx1"/>
                        </a:solidFill>
                        <a:latin typeface="Cambria Math"/>
                      </a:rPr>
                      <m:t>を通る</m:t>
                    </m:r>
                    <m:r>
                      <a:rPr lang="ja-JP" altLang="en-US" sz="2800" i="1">
                        <a:solidFill>
                          <a:schemeClr val="tx1"/>
                        </a:solidFill>
                        <a:latin typeface="Cambria Math"/>
                      </a:rPr>
                      <m:t>直線</m:t>
                    </m:r>
                    <m:r>
                      <a:rPr lang="ja-JP" alt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の</m:t>
                    </m:r>
                    <m:r>
                      <a:rPr lang="ja-JP" altLang="en-US" sz="2800" i="1">
                        <a:latin typeface="Cambria Math"/>
                      </a:rPr>
                      <m:t>式を</m:t>
                    </m:r>
                    <m:r>
                      <a:rPr lang="ja-JP" altLang="en-US" sz="2800" i="1" smtClean="0">
                        <a:latin typeface="Cambria Math"/>
                      </a:rPr>
                      <m:t>求めなさい。</m:t>
                    </m:r>
                  </m:oMath>
                </a14:m>
                <a:endParaRPr lang="ja-JP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37" name="正方形/長方形 10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2" y="782196"/>
                <a:ext cx="7883761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624" t="-16279" b="-337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正方形/長方形 118"/>
          <p:cNvSpPr/>
          <p:nvPr/>
        </p:nvSpPr>
        <p:spPr>
          <a:xfrm>
            <a:off x="157524" y="1399966"/>
            <a:ext cx="2414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ｙ＝</a:t>
            </a:r>
            <a:r>
              <a:rPr lang="en-US" altLang="ja-JP" sz="3200" dirty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―</a:t>
            </a:r>
            <a:r>
              <a:rPr lang="ja-JP" altLang="en-US" sz="3200" dirty="0" smtClean="0">
                <a:solidFill>
                  <a:schemeClr val="tx1"/>
                </a:solidFill>
              </a:rPr>
              <a:t>３ｘ</a:t>
            </a:r>
            <a:r>
              <a:rPr lang="ja-JP" altLang="en-US" sz="3200" dirty="0" smtClean="0">
                <a:solidFill>
                  <a:schemeClr val="tx1"/>
                </a:solidFill>
              </a:rPr>
              <a:t>＋ｂ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540209" y="4663163"/>
            <a:ext cx="1949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ｙ</a:t>
            </a:r>
            <a:r>
              <a:rPr lang="ja-JP" altLang="en-US" sz="3200" dirty="0" smtClean="0">
                <a:solidFill>
                  <a:schemeClr val="tx1"/>
                </a:solidFill>
              </a:rPr>
              <a:t>＝５ｘ</a:t>
            </a:r>
            <a:r>
              <a:rPr lang="ja-JP" altLang="en-US" sz="3200" dirty="0" smtClean="0">
                <a:solidFill>
                  <a:schemeClr val="tx1"/>
                </a:solidFill>
              </a:rPr>
              <a:t>＋ｂ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42052" y="81411"/>
            <a:ext cx="535114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傾きと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点の座標がわかるとき</a:t>
            </a:r>
            <a:endParaRPr lang="ja-JP" altLang="en-US" sz="3200" dirty="0"/>
          </a:p>
        </p:txBody>
      </p:sp>
      <p:cxnSp>
        <p:nvCxnSpPr>
          <p:cNvPr id="78" name="直線矢印コネクタ 77"/>
          <p:cNvCxnSpPr/>
          <p:nvPr/>
        </p:nvCxnSpPr>
        <p:spPr>
          <a:xfrm flipV="1">
            <a:off x="6971031" y="6272924"/>
            <a:ext cx="469698" cy="71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7440729" y="3904350"/>
            <a:ext cx="0" cy="23685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/>
          <p:cNvSpPr/>
          <p:nvPr/>
        </p:nvSpPr>
        <p:spPr>
          <a:xfrm>
            <a:off x="116196" y="3596910"/>
            <a:ext cx="54729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chemeClr val="tx1"/>
                </a:solidFill>
              </a:rPr>
              <a:t>グラフが右の図のような直線になる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一次関数の式を求めなさい。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971031" y="627647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400957" y="492764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５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04341" y="2016735"/>
            <a:ext cx="2969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２＝</a:t>
            </a:r>
            <a:r>
              <a:rPr lang="en-US" altLang="ja-JP" sz="3200" dirty="0" smtClean="0">
                <a:solidFill>
                  <a:schemeClr val="tx1"/>
                </a:solidFill>
              </a:rPr>
              <a:t> ―</a:t>
            </a:r>
            <a:r>
              <a:rPr lang="ja-JP" altLang="en-US" sz="3200" dirty="0" smtClean="0">
                <a:solidFill>
                  <a:schemeClr val="tx1"/>
                </a:solidFill>
              </a:rPr>
              <a:t>３</a:t>
            </a:r>
            <a:r>
              <a:rPr lang="en-US" altLang="ja-JP" sz="3200" dirty="0" smtClean="0">
                <a:solidFill>
                  <a:schemeClr val="tx1"/>
                </a:solidFill>
              </a:rPr>
              <a:t>×</a:t>
            </a:r>
            <a:r>
              <a:rPr lang="ja-JP" altLang="en-US" sz="3200" dirty="0" smtClean="0">
                <a:solidFill>
                  <a:schemeClr val="tx1"/>
                </a:solidFill>
              </a:rPr>
              <a:t>１＋</a:t>
            </a:r>
            <a:r>
              <a:rPr lang="ja-JP" altLang="en-US" sz="3200" dirty="0" smtClean="0">
                <a:solidFill>
                  <a:schemeClr val="tx1"/>
                </a:solidFill>
              </a:rPr>
              <a:t>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135896" y="2610194"/>
            <a:ext cx="12153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ｂ</a:t>
            </a:r>
            <a:r>
              <a:rPr lang="ja-JP" altLang="en-US" sz="3200" dirty="0" smtClean="0">
                <a:solidFill>
                  <a:schemeClr val="tx1"/>
                </a:solidFill>
              </a:rPr>
              <a:t>＝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５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3075207" y="2704695"/>
            <a:ext cx="2448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ｙ＝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―</a:t>
            </a:r>
            <a:r>
              <a:rPr lang="ja-JP" altLang="en-US" sz="3200" dirty="0" smtClean="0">
                <a:solidFill>
                  <a:srgbClr val="FF0000"/>
                </a:solidFill>
              </a:rPr>
              <a:t>３ｘ＋５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97807" y="5255442"/>
            <a:ext cx="25042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０＝５</a:t>
            </a:r>
            <a:r>
              <a:rPr lang="en-US" altLang="ja-JP" sz="3200" dirty="0" smtClean="0">
                <a:solidFill>
                  <a:schemeClr val="tx1"/>
                </a:solidFill>
              </a:rPr>
              <a:t>×</a:t>
            </a:r>
            <a:r>
              <a:rPr lang="ja-JP" altLang="en-US" sz="3200" dirty="0" smtClean="0">
                <a:solidFill>
                  <a:schemeClr val="tx1"/>
                </a:solidFill>
              </a:rPr>
              <a:t>２＋</a:t>
            </a:r>
            <a:r>
              <a:rPr lang="ja-JP" altLang="en-US" sz="3200" dirty="0" smtClean="0">
                <a:solidFill>
                  <a:schemeClr val="tx1"/>
                </a:solidFill>
              </a:rPr>
              <a:t>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540285" y="5840217"/>
            <a:ext cx="19062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ｂ</a:t>
            </a:r>
            <a:r>
              <a:rPr lang="ja-JP" altLang="en-US" sz="3200" dirty="0" smtClean="0">
                <a:solidFill>
                  <a:schemeClr val="tx1"/>
                </a:solidFill>
              </a:rPr>
              <a:t>＝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－１０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129436" y="5987647"/>
            <a:ext cx="2263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ｙ</a:t>
            </a:r>
            <a:r>
              <a:rPr lang="ja-JP" altLang="en-US" sz="3200" dirty="0" smtClean="0">
                <a:solidFill>
                  <a:srgbClr val="FF0000"/>
                </a:solidFill>
              </a:rPr>
              <a:t>＝５ｘ－１０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7" name="フローチャート : 結合子 46"/>
          <p:cNvSpPr/>
          <p:nvPr/>
        </p:nvSpPr>
        <p:spPr>
          <a:xfrm flipH="1" flipV="1">
            <a:off x="6927003" y="6242055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894417" y="5638519"/>
            <a:ext cx="1124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(2</a:t>
            </a:r>
            <a:r>
              <a:rPr kumimoji="1" lang="ja-JP" altLang="en-US" sz="3200" dirty="0" err="1" smtClean="0"/>
              <a:t>，</a:t>
            </a:r>
            <a:r>
              <a:rPr kumimoji="1" lang="en-US" altLang="ja-JP" sz="3200" dirty="0" smtClean="0"/>
              <a:t>0)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2786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8" grpId="0"/>
      <p:bldP spid="89" grpId="0"/>
      <p:bldP spid="90" grpId="0"/>
      <p:bldP spid="91" grpId="0"/>
      <p:bldP spid="92" grpId="0"/>
      <p:bldP spid="93" grpId="0"/>
      <p:bldP spid="94" grpId="0"/>
      <p:bldP spid="47" grpId="0" animBg="1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4425787" y="-133686"/>
            <a:ext cx="4796355" cy="6824826"/>
            <a:chOff x="3295714" y="-122678"/>
            <a:chExt cx="4796355" cy="682482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295714" y="-122678"/>
              <a:ext cx="4796355" cy="6824826"/>
              <a:chOff x="5510370" y="864511"/>
              <a:chExt cx="4022463" cy="5750141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5510370" y="4000567"/>
                <a:ext cx="358671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1037" name="正方形/長方形 1036"/>
          <p:cNvSpPr/>
          <p:nvPr/>
        </p:nvSpPr>
        <p:spPr>
          <a:xfrm>
            <a:off x="145448" y="854670"/>
            <a:ext cx="45528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グラフが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点</a:t>
            </a:r>
            <a:r>
              <a:rPr lang="en-US" altLang="ja-JP" sz="2800" dirty="0" smtClean="0"/>
              <a:t>(1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2)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(5</a:t>
            </a:r>
            <a:r>
              <a:rPr lang="ja-JP" altLang="en-US" sz="2800" dirty="0" err="1" smtClean="0"/>
              <a:t>，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6)</a:t>
            </a:r>
            <a:r>
              <a:rPr lang="ja-JP" altLang="en-US" sz="2800" dirty="0" smtClean="0"/>
              <a:t>を</a:t>
            </a:r>
            <a:endParaRPr lang="en-US" altLang="ja-JP" sz="2800" dirty="0" smtClean="0"/>
          </a:p>
          <a:p>
            <a:r>
              <a:rPr lang="ja-JP" altLang="en-US" sz="2800" dirty="0" smtClean="0"/>
              <a:t>通る一次関数の式</a:t>
            </a:r>
            <a:endParaRPr lang="ja-JP" altLang="en-US" sz="2800" dirty="0"/>
          </a:p>
        </p:txBody>
      </p:sp>
      <p:sp>
        <p:nvSpPr>
          <p:cNvPr id="151" name="正方形/長方形 150"/>
          <p:cNvSpPr/>
          <p:nvPr/>
        </p:nvSpPr>
        <p:spPr>
          <a:xfrm>
            <a:off x="145273" y="142416"/>
            <a:ext cx="428033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lang="ja-JP" altLang="en-US" sz="3200" dirty="0" smtClean="0"/>
              <a:t>点の座標がわかるとき</a:t>
            </a:r>
            <a:endParaRPr lang="ja-JP" altLang="en-US" sz="3200" dirty="0"/>
          </a:p>
        </p:txBody>
      </p:sp>
      <p:cxnSp>
        <p:nvCxnSpPr>
          <p:cNvPr id="75" name="直線コネクタ 74"/>
          <p:cNvCxnSpPr/>
          <p:nvPr/>
        </p:nvCxnSpPr>
        <p:spPr>
          <a:xfrm>
            <a:off x="4860032" y="485839"/>
            <a:ext cx="3384376" cy="62053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246413" y="5261137"/>
            <a:ext cx="4523995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問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　グラフが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点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，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4)</a:t>
            </a:r>
          </a:p>
          <a:p>
            <a:r>
              <a:rPr lang="en-US" altLang="ja-JP" sz="2800" dirty="0" smtClean="0"/>
              <a:t>(3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8)</a:t>
            </a:r>
            <a:r>
              <a:rPr lang="ja-JP" altLang="en-US" sz="2800" dirty="0" smtClean="0"/>
              <a:t>を通るとき、この一次関</a:t>
            </a:r>
            <a:endParaRPr lang="en-US" altLang="ja-JP" sz="2800" dirty="0" smtClean="0"/>
          </a:p>
          <a:p>
            <a:r>
              <a:rPr lang="ja-JP" altLang="en-US" sz="2800" dirty="0" smtClean="0"/>
              <a:t>数の式を求めなさい。</a:t>
            </a:r>
            <a:endParaRPr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37892" y="2198693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１，２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454100" y="5953635"/>
            <a:ext cx="149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５，－６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43" name="フローチャート : 結合子 42"/>
          <p:cNvSpPr/>
          <p:nvPr/>
        </p:nvSpPr>
        <p:spPr>
          <a:xfrm flipH="1" flipV="1">
            <a:off x="6075876" y="2778979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 : 結合子 43"/>
          <p:cNvSpPr/>
          <p:nvPr/>
        </p:nvSpPr>
        <p:spPr>
          <a:xfrm flipH="1" flipV="1">
            <a:off x="7765346" y="5856759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>
            <a:stCxn id="43" idx="2"/>
          </p:cNvCxnSpPr>
          <p:nvPr/>
        </p:nvCxnSpPr>
        <p:spPr>
          <a:xfrm>
            <a:off x="6167316" y="2827417"/>
            <a:ext cx="168947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7799740" y="2846023"/>
            <a:ext cx="5102" cy="30019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937892" y="351726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</a:t>
            </a:r>
            <a:endParaRPr lang="ja-JP" altLang="en-US" sz="2800" dirty="0"/>
          </a:p>
        </p:txBody>
      </p:sp>
      <p:sp>
        <p:nvSpPr>
          <p:cNvPr id="54" name="正方形/長方形 53"/>
          <p:cNvSpPr/>
          <p:nvPr/>
        </p:nvSpPr>
        <p:spPr>
          <a:xfrm>
            <a:off x="4980690" y="5646077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－</a:t>
            </a:r>
            <a:r>
              <a:rPr lang="en-US" altLang="ja-JP" sz="2800" dirty="0" smtClean="0"/>
              <a:t>6</a:t>
            </a:r>
            <a:endParaRPr lang="ja-JP" altLang="en-US" sz="2800" dirty="0"/>
          </a:p>
        </p:txBody>
      </p:sp>
      <p:sp>
        <p:nvSpPr>
          <p:cNvPr id="55" name="正方形/長方形 54"/>
          <p:cNvSpPr/>
          <p:nvPr/>
        </p:nvSpPr>
        <p:spPr>
          <a:xfrm>
            <a:off x="5348649" y="256580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2</a:t>
            </a:r>
            <a:endParaRPr lang="ja-JP" altLang="en-US" sz="2800" dirty="0"/>
          </a:p>
        </p:txBody>
      </p:sp>
      <p:cxnSp>
        <p:nvCxnSpPr>
          <p:cNvPr id="4" name="直線コネクタ 3"/>
          <p:cNvCxnSpPr>
            <a:endCxn id="43" idx="0"/>
          </p:cNvCxnSpPr>
          <p:nvPr/>
        </p:nvCxnSpPr>
        <p:spPr>
          <a:xfrm flipV="1">
            <a:off x="6121596" y="2875855"/>
            <a:ext cx="0" cy="71263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54" idx="3"/>
          </p:cNvCxnSpPr>
          <p:nvPr/>
        </p:nvCxnSpPr>
        <p:spPr>
          <a:xfrm flipV="1">
            <a:off x="5707171" y="5905198"/>
            <a:ext cx="2149615" cy="2489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749279" y="2827417"/>
            <a:ext cx="355013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正方形/長方形 45"/>
              <p:cNvSpPr/>
              <p:nvPr/>
            </p:nvSpPr>
            <p:spPr>
              <a:xfrm>
                <a:off x="157524" y="2020311"/>
                <a:ext cx="2305439" cy="883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ａ＝</a:t>
                </a:r>
                <a:r>
                  <a:rPr lang="en-US" altLang="ja-JP" sz="3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－６－２</m:t>
                        </m:r>
                      </m:num>
                      <m:den>
                        <m:r>
                          <a:rPr lang="ja-JP" altLang="en-US" sz="3200" i="1">
                            <a:latin typeface="Cambria Math"/>
                          </a:rPr>
                          <m:t>５－１</m:t>
                        </m:r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正方形/長方形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24" y="2020311"/>
                <a:ext cx="2305439" cy="883062"/>
              </a:xfrm>
              <a:prstGeom prst="rect">
                <a:avLst/>
              </a:prstGeom>
              <a:blipFill rotWithShape="1">
                <a:blip r:embed="rId2"/>
                <a:stretch>
                  <a:fillRect l="-6878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正方形/長方形 46"/>
              <p:cNvSpPr/>
              <p:nvPr/>
            </p:nvSpPr>
            <p:spPr>
              <a:xfrm>
                <a:off x="2394042" y="2018772"/>
                <a:ext cx="1378904" cy="881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:r>
                  <a:rPr lang="en-US" altLang="ja-JP" sz="3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－</m:t>
                        </m:r>
                        <m:r>
                          <a:rPr lang="ja-JP" altLang="en-US" sz="3200" b="0" i="1" smtClean="0"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正方形/長方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042" y="2018772"/>
                <a:ext cx="1378904" cy="881460"/>
              </a:xfrm>
              <a:prstGeom prst="rect">
                <a:avLst/>
              </a:prstGeom>
              <a:blipFill rotWithShape="1">
                <a:blip r:embed="rId3"/>
                <a:stretch>
                  <a:fillRect l="-11504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正方形/長方形 49"/>
          <p:cNvSpPr/>
          <p:nvPr/>
        </p:nvSpPr>
        <p:spPr>
          <a:xfrm>
            <a:off x="3635118" y="2242642"/>
            <a:ext cx="1285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＝－２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57524" y="2942591"/>
            <a:ext cx="291458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ｙ＝</a:t>
            </a:r>
            <a:r>
              <a:rPr lang="en-US" altLang="ja-JP" sz="3200" dirty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―</a:t>
            </a:r>
            <a:r>
              <a:rPr lang="ja-JP" altLang="en-US" sz="3200" dirty="0" smtClean="0">
                <a:solidFill>
                  <a:schemeClr val="tx1"/>
                </a:solidFill>
              </a:rPr>
              <a:t>２ｘ＋</a:t>
            </a:r>
            <a:r>
              <a:rPr lang="ja-JP" altLang="en-US" sz="3200" dirty="0" err="1" smtClean="0">
                <a:solidFill>
                  <a:schemeClr val="tx1"/>
                </a:solidFill>
              </a:rPr>
              <a:t>ｂ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/>
              <a:t>２＝</a:t>
            </a:r>
            <a:r>
              <a:rPr lang="ja-JP" altLang="en-US" sz="3200" dirty="0" smtClean="0"/>
              <a:t>－２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１＋</a:t>
            </a:r>
            <a:r>
              <a:rPr lang="ja-JP" altLang="en-US" sz="3200" dirty="0" err="1" smtClean="0"/>
              <a:t>ｂ</a:t>
            </a:r>
            <a:endParaRPr lang="en-US" altLang="ja-JP" sz="3200" dirty="0" smtClean="0"/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ｂ＝４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/>
              <a:t>ｙ＝－２ｘ＋４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7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07" grpId="0" animBg="1"/>
      <p:bldP spid="41" grpId="0"/>
      <p:bldP spid="42" grpId="0"/>
      <p:bldP spid="43" grpId="0" animBg="1"/>
      <p:bldP spid="44" grpId="0" animBg="1"/>
      <p:bldP spid="46" grpId="0"/>
      <p:bldP spid="47" grpId="0"/>
      <p:bldP spid="50" grpId="0"/>
      <p:bldP spid="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4425787" y="-133686"/>
            <a:ext cx="4796355" cy="6824826"/>
            <a:chOff x="3295714" y="-122678"/>
            <a:chExt cx="4796355" cy="682482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3295714" y="-122678"/>
              <a:ext cx="4796355" cy="6824826"/>
              <a:chOff x="5510370" y="864511"/>
              <a:chExt cx="4022463" cy="5750141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5510370" y="4000567"/>
                <a:ext cx="358671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1037" name="正方形/長方形 1036"/>
          <p:cNvSpPr/>
          <p:nvPr/>
        </p:nvSpPr>
        <p:spPr>
          <a:xfrm>
            <a:off x="145448" y="854670"/>
            <a:ext cx="45528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グラフが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点</a:t>
            </a:r>
            <a:r>
              <a:rPr lang="en-US" altLang="ja-JP" sz="2800" dirty="0" smtClean="0"/>
              <a:t>(1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2)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(5</a:t>
            </a:r>
            <a:r>
              <a:rPr lang="ja-JP" altLang="en-US" sz="2800" dirty="0" err="1" smtClean="0"/>
              <a:t>，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6)</a:t>
            </a:r>
            <a:r>
              <a:rPr lang="ja-JP" altLang="en-US" sz="2800" dirty="0" smtClean="0"/>
              <a:t>を</a:t>
            </a:r>
            <a:endParaRPr lang="en-US" altLang="ja-JP" sz="2800" dirty="0" smtClean="0"/>
          </a:p>
          <a:p>
            <a:r>
              <a:rPr lang="ja-JP" altLang="en-US" sz="2800" dirty="0" smtClean="0"/>
              <a:t>通る一次関数の式</a:t>
            </a:r>
            <a:endParaRPr lang="ja-JP" altLang="en-US" sz="2800" dirty="0"/>
          </a:p>
        </p:txBody>
      </p:sp>
      <p:sp>
        <p:nvSpPr>
          <p:cNvPr id="151" name="正方形/長方形 150"/>
          <p:cNvSpPr/>
          <p:nvPr/>
        </p:nvSpPr>
        <p:spPr>
          <a:xfrm>
            <a:off x="145448" y="149310"/>
            <a:ext cx="428033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lang="ja-JP" altLang="en-US" sz="3200" dirty="0" smtClean="0"/>
              <a:t>点の座標がわかるとき</a:t>
            </a:r>
            <a:endParaRPr lang="ja-JP" altLang="en-US" sz="3200" dirty="0"/>
          </a:p>
        </p:txBody>
      </p:sp>
      <p:cxnSp>
        <p:nvCxnSpPr>
          <p:cNvPr id="75" name="直線コネクタ 74"/>
          <p:cNvCxnSpPr/>
          <p:nvPr/>
        </p:nvCxnSpPr>
        <p:spPr>
          <a:xfrm>
            <a:off x="4860032" y="485839"/>
            <a:ext cx="3384376" cy="62053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115239" y="4919085"/>
            <a:ext cx="4613619" cy="18158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問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ｙ</a:t>
            </a:r>
            <a:r>
              <a:rPr lang="ja-JP" altLang="en-US" sz="2800" dirty="0" smtClean="0"/>
              <a:t>はｘの一次関数</a:t>
            </a:r>
            <a:r>
              <a:rPr lang="ja-JP" altLang="en-US" sz="2800" dirty="0" smtClean="0"/>
              <a:t>でｘ</a:t>
            </a:r>
            <a:r>
              <a:rPr lang="ja-JP" altLang="en-US" sz="2800" dirty="0" smtClean="0"/>
              <a:t>＝－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のときｙ＝－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ｘ</a:t>
            </a:r>
            <a:r>
              <a:rPr lang="ja-JP" altLang="en-US" sz="2800" dirty="0"/>
              <a:t>＝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のときｙ＝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となります。この一次関数の式を求めなさい。</a:t>
            </a:r>
            <a:endParaRPr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37892" y="2198693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１，２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454100" y="5953635"/>
            <a:ext cx="149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５，－６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43" name="フローチャート : 結合子 42"/>
          <p:cNvSpPr/>
          <p:nvPr/>
        </p:nvSpPr>
        <p:spPr>
          <a:xfrm flipH="1" flipV="1">
            <a:off x="6075876" y="2778979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 : 結合子 43"/>
          <p:cNvSpPr/>
          <p:nvPr/>
        </p:nvSpPr>
        <p:spPr>
          <a:xfrm flipH="1" flipV="1">
            <a:off x="7765346" y="5856759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>
            <a:stCxn id="43" idx="2"/>
          </p:cNvCxnSpPr>
          <p:nvPr/>
        </p:nvCxnSpPr>
        <p:spPr>
          <a:xfrm>
            <a:off x="6167316" y="2827417"/>
            <a:ext cx="168947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7799740" y="2846023"/>
            <a:ext cx="5102" cy="30019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937892" y="351726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</a:t>
            </a:r>
            <a:endParaRPr lang="ja-JP" altLang="en-US" sz="2800" dirty="0"/>
          </a:p>
        </p:txBody>
      </p:sp>
      <p:sp>
        <p:nvSpPr>
          <p:cNvPr id="54" name="正方形/長方形 53"/>
          <p:cNvSpPr/>
          <p:nvPr/>
        </p:nvSpPr>
        <p:spPr>
          <a:xfrm>
            <a:off x="4980690" y="5646077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－</a:t>
            </a:r>
            <a:r>
              <a:rPr lang="en-US" altLang="ja-JP" sz="2800" dirty="0" smtClean="0"/>
              <a:t>6</a:t>
            </a:r>
            <a:endParaRPr lang="ja-JP" altLang="en-US" sz="2800" dirty="0"/>
          </a:p>
        </p:txBody>
      </p:sp>
      <p:sp>
        <p:nvSpPr>
          <p:cNvPr id="55" name="正方形/長方形 54"/>
          <p:cNvSpPr/>
          <p:nvPr/>
        </p:nvSpPr>
        <p:spPr>
          <a:xfrm>
            <a:off x="5348649" y="256580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2</a:t>
            </a:r>
            <a:endParaRPr lang="ja-JP" altLang="en-US" sz="2800" dirty="0"/>
          </a:p>
        </p:txBody>
      </p:sp>
      <p:cxnSp>
        <p:nvCxnSpPr>
          <p:cNvPr id="4" name="直線コネクタ 3"/>
          <p:cNvCxnSpPr>
            <a:endCxn id="43" idx="0"/>
          </p:cNvCxnSpPr>
          <p:nvPr/>
        </p:nvCxnSpPr>
        <p:spPr>
          <a:xfrm flipV="1">
            <a:off x="6121596" y="2875855"/>
            <a:ext cx="0" cy="71263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54" idx="3"/>
          </p:cNvCxnSpPr>
          <p:nvPr/>
        </p:nvCxnSpPr>
        <p:spPr>
          <a:xfrm flipV="1">
            <a:off x="5707171" y="5905198"/>
            <a:ext cx="2149615" cy="2489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749279" y="2827417"/>
            <a:ext cx="355013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84678" y="1780977"/>
            <a:ext cx="476444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ｙ＝ａｘ＋ｂで、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ｘ＝</a:t>
            </a:r>
            <a:r>
              <a:rPr lang="en-US" altLang="ja-JP" sz="3200" dirty="0" smtClean="0">
                <a:solidFill>
                  <a:schemeClr val="tx1"/>
                </a:solidFill>
              </a:rPr>
              <a:t>1</a:t>
            </a:r>
            <a:r>
              <a:rPr lang="ja-JP" altLang="en-US" sz="3200" dirty="0" smtClean="0">
                <a:solidFill>
                  <a:schemeClr val="tx1"/>
                </a:solidFill>
              </a:rPr>
              <a:t>のときｙ＝</a:t>
            </a:r>
            <a:r>
              <a:rPr lang="en-US" altLang="ja-JP" sz="3200" dirty="0" smtClean="0">
                <a:solidFill>
                  <a:schemeClr val="tx1"/>
                </a:solidFill>
              </a:rPr>
              <a:t>2</a:t>
            </a:r>
            <a:r>
              <a:rPr lang="ja-JP" altLang="en-US" sz="3200" dirty="0" err="1" smtClean="0">
                <a:solidFill>
                  <a:schemeClr val="tx1"/>
                </a:solidFill>
              </a:rPr>
              <a:t>なの</a:t>
            </a:r>
            <a:r>
              <a:rPr lang="ja-JP" altLang="en-US" sz="3200" dirty="0" smtClean="0">
                <a:solidFill>
                  <a:schemeClr val="tx1"/>
                </a:solidFill>
              </a:rPr>
              <a:t>で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en-US" altLang="ja-JP" sz="3200" dirty="0">
                <a:solidFill>
                  <a:srgbClr val="FF0000"/>
                </a:solidFill>
              </a:rPr>
              <a:t>2</a:t>
            </a:r>
            <a:r>
              <a:rPr lang="ja-JP" altLang="en-US" sz="3200" dirty="0" smtClean="0">
                <a:solidFill>
                  <a:srgbClr val="FF0000"/>
                </a:solidFill>
              </a:rPr>
              <a:t>＝ａ＋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ｂ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/>
              <a:t>ｘ</a:t>
            </a:r>
            <a:r>
              <a:rPr lang="ja-JP" altLang="en-US" sz="3200" dirty="0" smtClean="0"/>
              <a:t>＝</a:t>
            </a:r>
            <a:r>
              <a:rPr lang="en-US" altLang="ja-JP" sz="3200" dirty="0" smtClean="0"/>
              <a:t>5</a:t>
            </a:r>
            <a:r>
              <a:rPr lang="ja-JP" altLang="en-US" sz="3200" dirty="0" smtClean="0"/>
              <a:t>のときｙ＝－</a:t>
            </a:r>
            <a:r>
              <a:rPr lang="en-US" altLang="ja-JP" sz="3200" dirty="0" smtClean="0"/>
              <a:t>6</a:t>
            </a:r>
            <a:r>
              <a:rPr lang="ja-JP" altLang="en-US" sz="3200" dirty="0" err="1" smtClean="0"/>
              <a:t>なの</a:t>
            </a:r>
            <a:r>
              <a:rPr lang="ja-JP" altLang="en-US" sz="3200" dirty="0" smtClean="0"/>
              <a:t>で</a:t>
            </a:r>
            <a:endParaRPr lang="en-US" altLang="ja-JP" sz="3200" dirty="0" smtClean="0"/>
          </a:p>
          <a:p>
            <a:r>
              <a:rPr lang="ja-JP" altLang="en-US" sz="3200" dirty="0">
                <a:solidFill>
                  <a:srgbClr val="FF0000"/>
                </a:solidFill>
              </a:rPr>
              <a:t>－</a:t>
            </a:r>
            <a:r>
              <a:rPr lang="en-US" altLang="ja-JP" sz="3200" dirty="0" smtClean="0">
                <a:solidFill>
                  <a:srgbClr val="FF0000"/>
                </a:solidFill>
              </a:rPr>
              <a:t>6</a:t>
            </a:r>
            <a:r>
              <a:rPr lang="ja-JP" altLang="en-US" sz="3200" dirty="0" smtClean="0">
                <a:solidFill>
                  <a:srgbClr val="FF0000"/>
                </a:solidFill>
              </a:rPr>
              <a:t>＝</a:t>
            </a:r>
            <a:r>
              <a:rPr lang="en-US" altLang="ja-JP" sz="3200" dirty="0" smtClean="0">
                <a:solidFill>
                  <a:srgbClr val="FF0000"/>
                </a:solidFill>
              </a:rPr>
              <a:t>5</a:t>
            </a:r>
            <a:r>
              <a:rPr lang="ja-JP" altLang="en-US" sz="3200" dirty="0" smtClean="0">
                <a:solidFill>
                  <a:srgbClr val="FF0000"/>
                </a:solidFill>
              </a:rPr>
              <a:t>ａ＋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ｂ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/>
              <a:t>この連立方程式を求める。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7308365" y="193451"/>
            <a:ext cx="1210588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別解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750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07" grpId="0" animBg="1"/>
      <p:bldP spid="41" grpId="0"/>
      <p:bldP spid="42" grpId="0"/>
      <p:bldP spid="43" grpId="0" animBg="1"/>
      <p:bldP spid="44" grpId="0" animBg="1"/>
      <p:bldP spid="46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</TotalTime>
  <Words>529</Words>
  <Application>Microsoft Office PowerPoint</Application>
  <PresentationFormat>画面に合わせる (4:3)</PresentationFormat>
  <Paragraphs>148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一次関数のグラフ(式を求めること)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104</cp:revision>
  <dcterms:created xsi:type="dcterms:W3CDTF">2013-07-01T05:47:01Z</dcterms:created>
  <dcterms:modified xsi:type="dcterms:W3CDTF">2015-08-17T06:03:30Z</dcterms:modified>
</cp:coreProperties>
</file>