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67" r:id="rId4"/>
    <p:sldId id="269" r:id="rId5"/>
    <p:sldId id="259" r:id="rId6"/>
    <p:sldId id="258" r:id="rId7"/>
    <p:sldId id="257" r:id="rId8"/>
    <p:sldId id="260" r:id="rId9"/>
    <p:sldId id="264" r:id="rId10"/>
    <p:sldId id="265" r:id="rId11"/>
    <p:sldId id="270" r:id="rId12"/>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60" autoAdjust="0"/>
  </p:normalViewPr>
  <p:slideViewPr>
    <p:cSldViewPr>
      <p:cViewPr>
        <p:scale>
          <a:sx n="100" d="100"/>
          <a:sy n="100" d="100"/>
        </p:scale>
        <p:origin x="-1104" y="28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753ADBC-3150-433A-B49B-28C5C66C9C56}" type="datetimeFigureOut">
              <a:rPr kumimoji="1" lang="ja-JP" altLang="en-US" smtClean="0"/>
              <a:t>2015/10/17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7888"/>
            <a:ext cx="5389563" cy="44418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B5E21643-2585-4A21-A888-A99DD8DEBD44}" type="slidenum">
              <a:rPr kumimoji="1" lang="ja-JP" altLang="en-US" smtClean="0"/>
              <a:t>‹#›</a:t>
            </a:fld>
            <a:endParaRPr kumimoji="1" lang="ja-JP" altLang="en-US"/>
          </a:p>
        </p:txBody>
      </p:sp>
    </p:spTree>
    <p:extLst>
      <p:ext uri="{BB962C8B-B14F-4D97-AF65-F5344CB8AC3E}">
        <p14:creationId xmlns:p14="http://schemas.microsoft.com/office/powerpoint/2010/main" val="37899570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E21643-2585-4A21-A888-A99DD8DEBD44}" type="slidenum">
              <a:rPr kumimoji="1" lang="ja-JP" altLang="en-US" smtClean="0"/>
              <a:t>11</a:t>
            </a:fld>
            <a:endParaRPr kumimoji="1" lang="ja-JP" altLang="en-US"/>
          </a:p>
        </p:txBody>
      </p:sp>
    </p:spTree>
    <p:extLst>
      <p:ext uri="{BB962C8B-B14F-4D97-AF65-F5344CB8AC3E}">
        <p14:creationId xmlns:p14="http://schemas.microsoft.com/office/powerpoint/2010/main" val="285840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401789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305882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58932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39535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41440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243615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325244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281055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428265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297090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5068EE-8799-44C4-ABD7-640BF10E3CE6}"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2383813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068EE-8799-44C4-ABD7-640BF10E3CE6}" type="datetimeFigureOut">
              <a:rPr kumimoji="1" lang="ja-JP" altLang="en-US" smtClean="0"/>
              <a:t>2015/10/17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7AC4B-A48C-4D24-A5D3-0CC7639EFAC8}" type="slidenum">
              <a:rPr kumimoji="1" lang="ja-JP" altLang="en-US" smtClean="0"/>
              <a:t>‹#›</a:t>
            </a:fld>
            <a:endParaRPr kumimoji="1" lang="ja-JP" altLang="en-US"/>
          </a:p>
        </p:txBody>
      </p:sp>
    </p:spTree>
    <p:extLst>
      <p:ext uri="{BB962C8B-B14F-4D97-AF65-F5344CB8AC3E}">
        <p14:creationId xmlns:p14="http://schemas.microsoft.com/office/powerpoint/2010/main" val="273046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074"/>
            <a:ext cx="8229600" cy="744630"/>
          </a:xfrm>
        </p:spPr>
        <p:txBody>
          <a:bodyPr>
            <a:normAutofit fontScale="90000"/>
          </a:bodyPr>
          <a:lstStyle/>
          <a:p>
            <a:r>
              <a:rPr kumimoji="1" lang="ja-JP" altLang="en-US" dirty="0" smtClean="0"/>
              <a:t>指導手順</a:t>
            </a:r>
            <a:endParaRPr kumimoji="1" lang="ja-JP" altLang="en-US" dirty="0"/>
          </a:p>
        </p:txBody>
      </p:sp>
      <p:sp>
        <p:nvSpPr>
          <p:cNvPr id="3" name="コンテンツ プレースホルダー 2"/>
          <p:cNvSpPr>
            <a:spLocks noGrp="1"/>
          </p:cNvSpPr>
          <p:nvPr>
            <p:ph idx="1"/>
          </p:nvPr>
        </p:nvSpPr>
        <p:spPr>
          <a:xfrm>
            <a:off x="395536" y="764704"/>
            <a:ext cx="8229600" cy="6093296"/>
          </a:xfrm>
        </p:spPr>
        <p:txBody>
          <a:bodyPr>
            <a:normAutofit fontScale="92500" lnSpcReduction="20000"/>
          </a:bodyPr>
          <a:lstStyle/>
          <a:p>
            <a:r>
              <a:rPr lang="ja-JP" altLang="en-US" dirty="0" smtClean="0"/>
              <a:t>最初の問題で、グラフで表されているものの意味を考えさせる。</a:t>
            </a:r>
            <a:endParaRPr lang="en-US" altLang="ja-JP" dirty="0" smtClean="0"/>
          </a:p>
          <a:p>
            <a:r>
              <a:rPr kumimoji="1" lang="ja-JP" altLang="en-US" dirty="0" smtClean="0"/>
              <a:t>問題２で、グラフを書くことの必要性を理解させる。</a:t>
            </a:r>
            <a:endParaRPr kumimoji="1" lang="en-US" altLang="ja-JP" dirty="0" smtClean="0"/>
          </a:p>
          <a:p>
            <a:endParaRPr kumimoji="1" lang="en-US" altLang="ja-JP" dirty="0" smtClean="0"/>
          </a:p>
          <a:p>
            <a:r>
              <a:rPr lang="ja-JP" altLang="en-US" dirty="0"/>
              <a:t>問題</a:t>
            </a:r>
            <a:r>
              <a:rPr lang="en-US" altLang="ja-JP" dirty="0" smtClean="0"/>
              <a:t>3</a:t>
            </a:r>
            <a:r>
              <a:rPr lang="en-US" altLang="ja-JP" dirty="0"/>
              <a:t>(</a:t>
            </a:r>
            <a:r>
              <a:rPr lang="en-US" altLang="ja-JP" dirty="0" smtClean="0"/>
              <a:t>1</a:t>
            </a:r>
            <a:r>
              <a:rPr lang="ja-JP" altLang="en-US" dirty="0" smtClean="0"/>
              <a:t>時間～</a:t>
            </a:r>
            <a:r>
              <a:rPr lang="en-US" altLang="ja-JP" dirty="0" smtClean="0"/>
              <a:t>2</a:t>
            </a:r>
            <a:r>
              <a:rPr lang="ja-JP" altLang="en-US" dirty="0" smtClean="0"/>
              <a:t>時間扱い　指導案あり</a:t>
            </a:r>
            <a:r>
              <a:rPr lang="en-US" altLang="ja-JP" dirty="0" smtClean="0"/>
              <a:t>)</a:t>
            </a:r>
            <a:r>
              <a:rPr lang="ja-JP" altLang="en-US" dirty="0" smtClean="0"/>
              <a:t>利用のまとめとして、班に分かれて説明の方法を考え、実際に店員になってもらいニーズの異なるお客さんに対する役割演技をしてもらう。（説明にはグラフをかく必要があるので、あらかじめ色マジック、画用紙、定規などを用意しておく。）</a:t>
            </a:r>
            <a:endParaRPr lang="en-US" altLang="ja-JP" dirty="0" smtClean="0"/>
          </a:p>
          <a:p>
            <a:r>
              <a:rPr lang="ja-JP" altLang="en-US" dirty="0" smtClean="0"/>
              <a:t>ニーズ例はスライド</a:t>
            </a:r>
            <a:r>
              <a:rPr lang="en-US" altLang="ja-JP" dirty="0" smtClean="0"/>
              <a:t>8</a:t>
            </a:r>
            <a:r>
              <a:rPr lang="ja-JP" altLang="en-US" dirty="0" smtClean="0"/>
              <a:t>に</a:t>
            </a:r>
            <a:r>
              <a:rPr lang="en-US" altLang="ja-JP" dirty="0" smtClean="0"/>
              <a:t>4</a:t>
            </a:r>
            <a:r>
              <a:rPr lang="ja-JP" altLang="en-US" dirty="0" smtClean="0"/>
              <a:t>例入れてあるので、印刷したり、追加したりしてください。</a:t>
            </a:r>
            <a:endParaRPr lang="en-US" altLang="ja-JP" dirty="0" smtClean="0"/>
          </a:p>
          <a:p>
            <a:r>
              <a:rPr lang="ja-JP" altLang="en-US" smtClean="0"/>
              <a:t>最後</a:t>
            </a:r>
            <a:r>
              <a:rPr lang="ja-JP" altLang="en-US" smtClean="0"/>
              <a:t>の３つの</a:t>
            </a:r>
            <a:r>
              <a:rPr lang="ja-JP" altLang="en-US" dirty="0" smtClean="0"/>
              <a:t>スライドは、練習問題またはワークシートとしてご利用ください。</a:t>
            </a:r>
            <a:endParaRPr lang="en-US" altLang="ja-JP" dirty="0"/>
          </a:p>
          <a:p>
            <a:endParaRPr kumimoji="1" lang="ja-JP" altLang="en-US" dirty="0"/>
          </a:p>
        </p:txBody>
      </p:sp>
    </p:spTree>
    <p:extLst>
      <p:ext uri="{BB962C8B-B14F-4D97-AF65-F5344CB8AC3E}">
        <p14:creationId xmlns:p14="http://schemas.microsoft.com/office/powerpoint/2010/main" val="1703611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2324" y="260648"/>
            <a:ext cx="8352928" cy="5262979"/>
          </a:xfrm>
          <a:prstGeom prst="rect">
            <a:avLst/>
          </a:prstGeom>
          <a:noFill/>
        </p:spPr>
        <p:txBody>
          <a:bodyPr wrap="square" rtlCol="0">
            <a:spAutoFit/>
          </a:bodyPr>
          <a:lstStyle/>
          <a:p>
            <a:pPr marL="514350" indent="-514350">
              <a:buAutoNum type="arabicParenBoth"/>
            </a:pPr>
            <a:r>
              <a:rPr lang="ja-JP" altLang="en-US" sz="2800" dirty="0" smtClean="0"/>
              <a:t>　</a:t>
            </a:r>
            <a:r>
              <a:rPr lang="en-US" altLang="ja-JP" sz="2800" dirty="0" smtClean="0"/>
              <a:t>A</a:t>
            </a:r>
            <a:r>
              <a:rPr lang="ja-JP" altLang="en-US" sz="2800" dirty="0" err="1"/>
              <a:t>さんの</a:t>
            </a:r>
            <a:r>
              <a:rPr lang="ja-JP" altLang="en-US" sz="2800" dirty="0"/>
              <a:t>家から店までの道のりを求めなさい。</a:t>
            </a:r>
            <a:r>
              <a:rPr lang="en-US" altLang="ja-JP" sz="2800" dirty="0"/>
              <a:t/>
            </a:r>
            <a:br>
              <a:rPr lang="en-US" altLang="ja-JP" sz="2800" dirty="0"/>
            </a:br>
            <a:endParaRPr lang="en-US" altLang="ja-JP" sz="2800" dirty="0" smtClean="0"/>
          </a:p>
          <a:p>
            <a:pPr marL="514350" indent="-514350">
              <a:buAutoNum type="arabicParenBoth"/>
            </a:pPr>
            <a:endParaRPr lang="en-US" altLang="ja-JP" sz="2800" dirty="0" smtClean="0"/>
          </a:p>
          <a:p>
            <a:pPr marL="514350" indent="-514350">
              <a:buAutoNum type="arabicParenBoth"/>
            </a:pPr>
            <a:r>
              <a:rPr lang="ja-JP" altLang="en-US" sz="2800" dirty="0" smtClean="0"/>
              <a:t>　店</a:t>
            </a:r>
            <a:r>
              <a:rPr lang="ja-JP" altLang="en-US" sz="2800" dirty="0"/>
              <a:t>につくまえと店を出た後では、</a:t>
            </a:r>
            <a:r>
              <a:rPr lang="en-US" altLang="ja-JP" sz="2800" dirty="0"/>
              <a:t>A</a:t>
            </a:r>
            <a:r>
              <a:rPr lang="ja-JP" altLang="en-US" sz="2800" dirty="0" err="1"/>
              <a:t>さんが</a:t>
            </a:r>
            <a:r>
              <a:rPr lang="ja-JP" altLang="en-US" sz="2800" dirty="0" smtClean="0"/>
              <a:t>進んだ</a:t>
            </a:r>
            <a:r>
              <a:rPr lang="ja-JP" altLang="en-US" sz="2800" dirty="0"/>
              <a:t>速さはどちらが速かったでしょうか</a:t>
            </a:r>
            <a:r>
              <a:rPr lang="ja-JP" altLang="en-US" sz="2800" dirty="0" smtClean="0"/>
              <a:t>。</a:t>
            </a:r>
            <a:endParaRPr lang="en-US" altLang="ja-JP" sz="2800" dirty="0" smtClean="0"/>
          </a:p>
          <a:p>
            <a:pPr marL="514350" indent="-514350">
              <a:buAutoNum type="arabicParenBoth"/>
            </a:pPr>
            <a:endParaRPr lang="en-US" altLang="ja-JP" sz="2800" dirty="0" smtClean="0"/>
          </a:p>
          <a:p>
            <a:pPr marL="514350" indent="-514350">
              <a:buAutoNum type="arabicParenBoth"/>
            </a:pPr>
            <a:endParaRPr lang="en-US" altLang="ja-JP" sz="2800" dirty="0" smtClean="0"/>
          </a:p>
          <a:p>
            <a:pPr marL="514350" indent="-514350">
              <a:buAutoNum type="arabicParenBoth"/>
            </a:pPr>
            <a:r>
              <a:rPr lang="ja-JP" altLang="en-US" sz="2800" dirty="0"/>
              <a:t>　</a:t>
            </a:r>
            <a:r>
              <a:rPr lang="ja-JP" altLang="en-US" sz="2800" dirty="0" smtClean="0"/>
              <a:t>店</a:t>
            </a:r>
            <a:r>
              <a:rPr lang="ja-JP" altLang="en-US" sz="2800" dirty="0"/>
              <a:t>には何分いたでしょうか</a:t>
            </a:r>
            <a:r>
              <a:rPr lang="ja-JP" altLang="en-US" sz="2800" dirty="0" smtClean="0"/>
              <a:t>。</a:t>
            </a:r>
            <a:endParaRPr lang="en-US" altLang="ja-JP" sz="2800" dirty="0" smtClean="0"/>
          </a:p>
          <a:p>
            <a:pPr marL="514350" indent="-514350">
              <a:buAutoNum type="arabicParenBoth"/>
            </a:pPr>
            <a:endParaRPr lang="en-US" altLang="ja-JP" sz="2800" dirty="0" smtClean="0"/>
          </a:p>
          <a:p>
            <a:pPr marL="514350" indent="-514350">
              <a:buAutoNum type="arabicParenBoth"/>
            </a:pPr>
            <a:endParaRPr lang="en-US" altLang="ja-JP" sz="2800" dirty="0" smtClean="0"/>
          </a:p>
          <a:p>
            <a:pPr marL="514350" indent="-514350">
              <a:buAutoNum type="arabicParenBoth"/>
            </a:pPr>
            <a:r>
              <a:rPr lang="ja-JP" altLang="en-US" sz="2800" dirty="0"/>
              <a:t>　駅を出発して</a:t>
            </a:r>
            <a:r>
              <a:rPr lang="en-US" altLang="ja-JP" sz="2800" dirty="0"/>
              <a:t>55</a:t>
            </a:r>
            <a:r>
              <a:rPr lang="ja-JP" altLang="en-US" sz="2800" dirty="0"/>
              <a:t>分後にいる地点から、家</a:t>
            </a:r>
            <a:r>
              <a:rPr lang="ja-JP" altLang="en-US" sz="2800" dirty="0" smtClean="0"/>
              <a:t>までの</a:t>
            </a:r>
            <a:r>
              <a:rPr lang="ja-JP" altLang="en-US" sz="2800" dirty="0"/>
              <a:t>道のりは、何</a:t>
            </a:r>
            <a:r>
              <a:rPr lang="en-US" altLang="ja-JP" sz="2800" dirty="0"/>
              <a:t>km</a:t>
            </a:r>
            <a:r>
              <a:rPr lang="ja-JP" altLang="en-US" sz="2800" dirty="0"/>
              <a:t>ですか。</a:t>
            </a:r>
            <a:endParaRPr kumimoji="1" lang="ja-JP" altLang="en-US" sz="2800" dirty="0"/>
          </a:p>
        </p:txBody>
      </p:sp>
    </p:spTree>
    <p:extLst>
      <p:ext uri="{BB962C8B-B14F-4D97-AF65-F5344CB8AC3E}">
        <p14:creationId xmlns:p14="http://schemas.microsoft.com/office/powerpoint/2010/main" val="2304251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303209" y="1647937"/>
            <a:ext cx="6584893" cy="4103757"/>
            <a:chOff x="2238052" y="2847129"/>
            <a:chExt cx="6584893" cy="3777379"/>
          </a:xfrm>
        </p:grpSpPr>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202" t="4742" r="43730" b="10345"/>
            <a:stretch/>
          </p:blipFill>
          <p:spPr bwMode="auto">
            <a:xfrm rot="16200000">
              <a:off x="3823100" y="1337128"/>
              <a:ext cx="3489843" cy="6509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629630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2847129"/>
              <a:ext cx="1" cy="33373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860768" y="6199561"/>
              <a:ext cx="598241" cy="368289"/>
            </a:xfrm>
            <a:prstGeom prst="rect">
              <a:avLst/>
            </a:prstGeom>
            <a:noFill/>
          </p:spPr>
          <p:txBody>
            <a:bodyPr wrap="none" rtlCol="0">
              <a:spAutoFit/>
            </a:bodyPr>
            <a:lstStyle/>
            <a:p>
              <a:r>
                <a:rPr kumimoji="1" lang="en-US" altLang="ja-JP" sz="2000" dirty="0" smtClean="0"/>
                <a:t>(</a:t>
              </a:r>
              <a:r>
                <a:rPr kumimoji="1" lang="ja-JP" altLang="en-US" sz="2000" dirty="0" smtClean="0"/>
                <a:t>時</a:t>
              </a:r>
              <a:r>
                <a:rPr kumimoji="1" lang="en-US" altLang="ja-JP" sz="2000" dirty="0" smtClean="0"/>
                <a:t>)</a:t>
              </a:r>
              <a:endParaRPr kumimoji="1" lang="ja-JP" altLang="en-US" sz="2000" dirty="0"/>
            </a:p>
          </p:txBody>
        </p:sp>
        <p:sp>
          <p:nvSpPr>
            <p:cNvPr id="12" name="テキスト ボックス 11"/>
            <p:cNvSpPr txBox="1"/>
            <p:nvPr/>
          </p:nvSpPr>
          <p:spPr>
            <a:xfrm>
              <a:off x="6962660" y="6142900"/>
              <a:ext cx="367408" cy="481607"/>
            </a:xfrm>
            <a:prstGeom prst="rect">
              <a:avLst/>
            </a:prstGeom>
            <a:noFill/>
          </p:spPr>
          <p:txBody>
            <a:bodyPr wrap="none" rtlCol="0">
              <a:spAutoFit/>
            </a:bodyPr>
            <a:lstStyle/>
            <a:p>
              <a:r>
                <a:rPr kumimoji="1" lang="en-US" altLang="ja-JP" sz="2800" dirty="0" smtClean="0"/>
                <a:t>7</a:t>
              </a:r>
              <a:endParaRPr kumimoji="1" lang="ja-JP" altLang="en-US" sz="2800" dirty="0"/>
            </a:p>
          </p:txBody>
        </p:sp>
        <p:sp>
          <p:nvSpPr>
            <p:cNvPr id="15" name="テキスト ボックス 14"/>
            <p:cNvSpPr txBox="1"/>
            <p:nvPr/>
          </p:nvSpPr>
          <p:spPr>
            <a:xfrm>
              <a:off x="2238052" y="6142901"/>
              <a:ext cx="367408" cy="481607"/>
            </a:xfrm>
            <a:prstGeom prst="rect">
              <a:avLst/>
            </a:prstGeom>
            <a:noFill/>
          </p:spPr>
          <p:txBody>
            <a:bodyPr wrap="none" rtlCol="0">
              <a:spAutoFit/>
            </a:bodyPr>
            <a:lstStyle/>
            <a:p>
              <a:r>
                <a:rPr kumimoji="1" lang="en-US" altLang="ja-JP" sz="2800" dirty="0" smtClean="0"/>
                <a:t>6</a:t>
              </a:r>
              <a:endParaRPr kumimoji="1" lang="ja-JP" altLang="en-US" sz="2800" dirty="0"/>
            </a:p>
          </p:txBody>
        </p:sp>
      </p:grpSp>
      <p:cxnSp>
        <p:nvCxnSpPr>
          <p:cNvPr id="19" name="直線コネクタ 18"/>
          <p:cNvCxnSpPr/>
          <p:nvPr/>
        </p:nvCxnSpPr>
        <p:spPr>
          <a:xfrm flipH="1">
            <a:off x="3059833" y="3237656"/>
            <a:ext cx="3944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flipV="1">
            <a:off x="1486920" y="1647940"/>
            <a:ext cx="1572912" cy="15813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3454314" y="3237659"/>
            <a:ext cx="1981782" cy="20359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798630" y="1454340"/>
            <a:ext cx="951939" cy="400110"/>
          </a:xfrm>
          <a:prstGeom prst="rect">
            <a:avLst/>
          </a:prstGeom>
          <a:noFill/>
        </p:spPr>
        <p:txBody>
          <a:bodyPr wrap="square" rtlCol="0">
            <a:spAutoFit/>
          </a:bodyPr>
          <a:lstStyle/>
          <a:p>
            <a:r>
              <a:rPr lang="ja-JP" altLang="en-US" sz="2000" dirty="0"/>
              <a:t>岡山</a:t>
            </a:r>
            <a:endParaRPr kumimoji="1" lang="ja-JP" altLang="en-US" sz="2000" dirty="0"/>
          </a:p>
        </p:txBody>
      </p:sp>
      <p:sp>
        <p:nvSpPr>
          <p:cNvPr id="20" name="テキスト ボックス 19"/>
          <p:cNvSpPr txBox="1"/>
          <p:nvPr/>
        </p:nvSpPr>
        <p:spPr>
          <a:xfrm>
            <a:off x="798629" y="3037604"/>
            <a:ext cx="951939" cy="400110"/>
          </a:xfrm>
          <a:prstGeom prst="rect">
            <a:avLst/>
          </a:prstGeom>
          <a:noFill/>
        </p:spPr>
        <p:txBody>
          <a:bodyPr wrap="square" rtlCol="0">
            <a:spAutoFit/>
          </a:bodyPr>
          <a:lstStyle/>
          <a:p>
            <a:r>
              <a:rPr kumimoji="1" lang="ja-JP" altLang="en-US" sz="2000" dirty="0" smtClean="0"/>
              <a:t>福山</a:t>
            </a:r>
            <a:endParaRPr kumimoji="1" lang="ja-JP" altLang="en-US" sz="2000" dirty="0"/>
          </a:p>
        </p:txBody>
      </p:sp>
      <p:sp>
        <p:nvSpPr>
          <p:cNvPr id="22" name="テキスト ボックス 21"/>
          <p:cNvSpPr txBox="1"/>
          <p:nvPr/>
        </p:nvSpPr>
        <p:spPr>
          <a:xfrm>
            <a:off x="795103" y="5066430"/>
            <a:ext cx="918483" cy="400110"/>
          </a:xfrm>
          <a:prstGeom prst="rect">
            <a:avLst/>
          </a:prstGeom>
          <a:noFill/>
        </p:spPr>
        <p:txBody>
          <a:bodyPr wrap="square" rtlCol="0">
            <a:spAutoFit/>
          </a:bodyPr>
          <a:lstStyle/>
          <a:p>
            <a:r>
              <a:rPr lang="ja-JP" altLang="en-US" sz="2000" dirty="0"/>
              <a:t>広島</a:t>
            </a:r>
            <a:endParaRPr kumimoji="1" lang="ja-JP" altLang="en-US" sz="2000" dirty="0"/>
          </a:p>
        </p:txBody>
      </p:sp>
      <p:sp>
        <p:nvSpPr>
          <p:cNvPr id="26" name="テキスト ボックス 25"/>
          <p:cNvSpPr txBox="1"/>
          <p:nvPr/>
        </p:nvSpPr>
        <p:spPr>
          <a:xfrm>
            <a:off x="798630" y="3863230"/>
            <a:ext cx="951940" cy="400110"/>
          </a:xfrm>
          <a:prstGeom prst="rect">
            <a:avLst/>
          </a:prstGeom>
          <a:noFill/>
        </p:spPr>
        <p:txBody>
          <a:bodyPr wrap="square" rtlCol="0">
            <a:spAutoFit/>
          </a:bodyPr>
          <a:lstStyle/>
          <a:p>
            <a:r>
              <a:rPr kumimoji="1" lang="ja-JP" altLang="en-US" sz="2000" dirty="0" smtClean="0"/>
              <a:t>三原</a:t>
            </a:r>
            <a:endParaRPr kumimoji="1" lang="ja-JP" altLang="en-US" sz="2000" dirty="0"/>
          </a:p>
        </p:txBody>
      </p:sp>
      <p:sp>
        <p:nvSpPr>
          <p:cNvPr id="41" name="テキスト ボックス 40"/>
          <p:cNvSpPr txBox="1"/>
          <p:nvPr/>
        </p:nvSpPr>
        <p:spPr>
          <a:xfrm>
            <a:off x="552846" y="2234173"/>
            <a:ext cx="1197723" cy="400110"/>
          </a:xfrm>
          <a:prstGeom prst="rect">
            <a:avLst/>
          </a:prstGeom>
          <a:noFill/>
        </p:spPr>
        <p:txBody>
          <a:bodyPr wrap="square" rtlCol="0">
            <a:spAutoFit/>
          </a:bodyPr>
          <a:lstStyle/>
          <a:p>
            <a:r>
              <a:rPr kumimoji="1" lang="ja-JP" altLang="en-US" sz="2000" dirty="0" smtClean="0"/>
              <a:t>新倉敷</a:t>
            </a:r>
            <a:endParaRPr kumimoji="1" lang="ja-JP" altLang="en-US" sz="2000" dirty="0"/>
          </a:p>
        </p:txBody>
      </p:sp>
      <p:cxnSp>
        <p:nvCxnSpPr>
          <p:cNvPr id="42" name="直線コネクタ 41"/>
          <p:cNvCxnSpPr/>
          <p:nvPr/>
        </p:nvCxnSpPr>
        <p:spPr>
          <a:xfrm flipV="1">
            <a:off x="1486920" y="1654395"/>
            <a:ext cx="3146256" cy="36120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3454314" y="1654395"/>
            <a:ext cx="3136031" cy="35963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flipV="1">
            <a:off x="3454314" y="1630797"/>
            <a:ext cx="1178862" cy="1606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652317" y="3237659"/>
            <a:ext cx="3944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flipV="1">
            <a:off x="5009975" y="3233461"/>
            <a:ext cx="623361" cy="8298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5633336" y="4062444"/>
            <a:ext cx="3944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flipV="1">
            <a:off x="6031824" y="4046890"/>
            <a:ext cx="950725" cy="12267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rot="18613818">
            <a:off x="4018842" y="1728286"/>
            <a:ext cx="1332416" cy="369332"/>
          </a:xfrm>
          <a:prstGeom prst="rect">
            <a:avLst/>
          </a:prstGeom>
          <a:noFill/>
        </p:spPr>
        <p:txBody>
          <a:bodyPr wrap="none" rtlCol="0">
            <a:spAutoFit/>
          </a:bodyPr>
          <a:lstStyle/>
          <a:p>
            <a:r>
              <a:rPr kumimoji="1" lang="ja-JP" altLang="en-US" dirty="0" smtClean="0"/>
              <a:t>のぞみ</a:t>
            </a:r>
            <a:r>
              <a:rPr kumimoji="1" lang="en-US" altLang="ja-JP" dirty="0" smtClean="0"/>
              <a:t>51</a:t>
            </a:r>
            <a:r>
              <a:rPr kumimoji="1" lang="ja-JP" altLang="en-US" dirty="0" smtClean="0"/>
              <a:t>号</a:t>
            </a:r>
            <a:endParaRPr kumimoji="1" lang="ja-JP" altLang="en-US" dirty="0"/>
          </a:p>
        </p:txBody>
      </p:sp>
      <p:sp>
        <p:nvSpPr>
          <p:cNvPr id="33" name="テキスト ボックス 32"/>
          <p:cNvSpPr txBox="1"/>
          <p:nvPr/>
        </p:nvSpPr>
        <p:spPr>
          <a:xfrm rot="18602222">
            <a:off x="5842543" y="1924108"/>
            <a:ext cx="1215397" cy="369332"/>
          </a:xfrm>
          <a:prstGeom prst="rect">
            <a:avLst/>
          </a:prstGeom>
          <a:noFill/>
        </p:spPr>
        <p:txBody>
          <a:bodyPr wrap="none" rtlCol="0">
            <a:spAutoFit/>
          </a:bodyPr>
          <a:lstStyle/>
          <a:p>
            <a:r>
              <a:rPr kumimoji="1" lang="ja-JP" altLang="en-US" dirty="0" smtClean="0"/>
              <a:t>のぞみ</a:t>
            </a:r>
            <a:r>
              <a:rPr kumimoji="1" lang="en-US" altLang="ja-JP" dirty="0" smtClean="0"/>
              <a:t>7</a:t>
            </a:r>
            <a:r>
              <a:rPr kumimoji="1" lang="ja-JP" altLang="en-US" dirty="0" smtClean="0"/>
              <a:t>号</a:t>
            </a:r>
            <a:endParaRPr kumimoji="1" lang="ja-JP" altLang="en-US" dirty="0"/>
          </a:p>
        </p:txBody>
      </p:sp>
      <p:sp>
        <p:nvSpPr>
          <p:cNvPr id="34" name="テキスト ボックス 33"/>
          <p:cNvSpPr txBox="1"/>
          <p:nvPr/>
        </p:nvSpPr>
        <p:spPr>
          <a:xfrm rot="2705762">
            <a:off x="1321856" y="2202712"/>
            <a:ext cx="1273105" cy="369332"/>
          </a:xfrm>
          <a:prstGeom prst="rect">
            <a:avLst/>
          </a:prstGeom>
          <a:noFill/>
        </p:spPr>
        <p:txBody>
          <a:bodyPr wrap="none" rtlCol="0">
            <a:spAutoFit/>
          </a:bodyPr>
          <a:lstStyle/>
          <a:p>
            <a:r>
              <a:rPr kumimoji="1" lang="ja-JP" altLang="en-US" dirty="0" smtClean="0"/>
              <a:t>ひかり</a:t>
            </a:r>
            <a:r>
              <a:rPr kumimoji="1" lang="en-US" altLang="ja-JP" dirty="0" smtClean="0"/>
              <a:t>11</a:t>
            </a:r>
            <a:r>
              <a:rPr kumimoji="1" lang="ja-JP" altLang="en-US" dirty="0" smtClean="0"/>
              <a:t>号</a:t>
            </a:r>
            <a:endParaRPr kumimoji="1" lang="ja-JP" altLang="en-US" dirty="0"/>
          </a:p>
        </p:txBody>
      </p:sp>
      <p:sp>
        <p:nvSpPr>
          <p:cNvPr id="35" name="テキスト ボックス 34"/>
          <p:cNvSpPr txBox="1"/>
          <p:nvPr/>
        </p:nvSpPr>
        <p:spPr>
          <a:xfrm rot="3161476">
            <a:off x="2891227" y="1895006"/>
            <a:ext cx="1252266" cy="369332"/>
          </a:xfrm>
          <a:prstGeom prst="rect">
            <a:avLst/>
          </a:prstGeom>
          <a:noFill/>
        </p:spPr>
        <p:txBody>
          <a:bodyPr wrap="none" rtlCol="0">
            <a:spAutoFit/>
          </a:bodyPr>
          <a:lstStyle/>
          <a:p>
            <a:r>
              <a:rPr kumimoji="1" lang="ja-JP" altLang="en-US" dirty="0" smtClean="0"/>
              <a:t>こだま</a:t>
            </a:r>
            <a:r>
              <a:rPr kumimoji="1" lang="en-US" altLang="ja-JP" dirty="0" smtClean="0"/>
              <a:t>24</a:t>
            </a:r>
            <a:r>
              <a:rPr kumimoji="1" lang="ja-JP" altLang="en-US" dirty="0" smtClean="0"/>
              <a:t>号</a:t>
            </a:r>
            <a:endParaRPr kumimoji="1" lang="ja-JP" altLang="en-US" dirty="0"/>
          </a:p>
        </p:txBody>
      </p:sp>
      <p:cxnSp>
        <p:nvCxnSpPr>
          <p:cNvPr id="36" name="直線コネクタ 35"/>
          <p:cNvCxnSpPr/>
          <p:nvPr/>
        </p:nvCxnSpPr>
        <p:spPr>
          <a:xfrm flipH="1" flipV="1">
            <a:off x="2273377" y="1654395"/>
            <a:ext cx="2359799" cy="35963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1835696" y="1285063"/>
            <a:ext cx="1071127" cy="369332"/>
          </a:xfrm>
          <a:prstGeom prst="rect">
            <a:avLst/>
          </a:prstGeom>
          <a:noFill/>
        </p:spPr>
        <p:txBody>
          <a:bodyPr wrap="none" rtlCol="0">
            <a:spAutoFit/>
          </a:bodyPr>
          <a:lstStyle/>
          <a:p>
            <a:r>
              <a:rPr kumimoji="1" lang="ja-JP" altLang="en-US" dirty="0" smtClean="0"/>
              <a:t>さくら３号</a:t>
            </a:r>
            <a:endParaRPr kumimoji="1" lang="ja-JP" altLang="en-US" dirty="0"/>
          </a:p>
        </p:txBody>
      </p:sp>
    </p:spTree>
    <p:extLst>
      <p:ext uri="{BB962C8B-B14F-4D97-AF65-F5344CB8AC3E}">
        <p14:creationId xmlns:p14="http://schemas.microsoft.com/office/powerpoint/2010/main" val="1331870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88640"/>
            <a:ext cx="7772400" cy="1082551"/>
          </a:xfrm>
        </p:spPr>
        <p:txBody>
          <a:bodyPr>
            <a:normAutofit/>
          </a:bodyPr>
          <a:lstStyle/>
          <a:p>
            <a:r>
              <a:rPr kumimoji="1" lang="ja-JP" altLang="en-US" sz="5400" dirty="0" smtClean="0"/>
              <a:t>一次関数の利用</a:t>
            </a:r>
            <a:endParaRPr kumimoji="1" lang="ja-JP" altLang="en-US" sz="5400" dirty="0"/>
          </a:p>
        </p:txBody>
      </p:sp>
      <p:sp>
        <p:nvSpPr>
          <p:cNvPr id="3" name="サブタイトル 2"/>
          <p:cNvSpPr>
            <a:spLocks noGrp="1"/>
          </p:cNvSpPr>
          <p:nvPr>
            <p:ph type="subTitle" idx="1"/>
          </p:nvPr>
        </p:nvSpPr>
        <p:spPr>
          <a:xfrm>
            <a:off x="467544" y="1628800"/>
            <a:ext cx="7992888" cy="4392488"/>
          </a:xfrm>
          <a:solidFill>
            <a:srgbClr val="FFFF00"/>
          </a:solidFill>
        </p:spPr>
        <p:txBody>
          <a:bodyPr>
            <a:noAutofit/>
          </a:bodyPr>
          <a:lstStyle/>
          <a:p>
            <a:r>
              <a:rPr kumimoji="1" lang="ja-JP" altLang="en-US" sz="4000" dirty="0" smtClean="0">
                <a:solidFill>
                  <a:schemeClr val="tx1"/>
                </a:solidFill>
              </a:rPr>
              <a:t>本時の流れ</a:t>
            </a:r>
            <a:endParaRPr kumimoji="1" lang="en-US" altLang="ja-JP" sz="4000" dirty="0" smtClean="0">
              <a:solidFill>
                <a:schemeClr val="tx1"/>
              </a:solidFill>
            </a:endParaRPr>
          </a:p>
          <a:p>
            <a:r>
              <a:rPr lang="ja-JP" altLang="en-US" sz="4000" dirty="0" smtClean="0">
                <a:solidFill>
                  <a:schemeClr val="tx1"/>
                </a:solidFill>
              </a:rPr>
              <a:t>ねらい「日常の事象を一次関数を使って解決することができる。」</a:t>
            </a:r>
            <a:endParaRPr lang="en-US" altLang="ja-JP" sz="4000" dirty="0" smtClean="0">
              <a:solidFill>
                <a:schemeClr val="tx1"/>
              </a:solidFill>
            </a:endParaRPr>
          </a:p>
          <a:p>
            <a:endParaRPr kumimoji="1" lang="en-US" altLang="ja-JP" sz="4000" dirty="0" smtClean="0">
              <a:solidFill>
                <a:schemeClr val="tx1"/>
              </a:solidFill>
            </a:endParaRPr>
          </a:p>
          <a:p>
            <a:pPr algn="l"/>
            <a:r>
              <a:rPr kumimoji="1" lang="ja-JP" altLang="en-US" sz="4000" dirty="0" smtClean="0">
                <a:solidFill>
                  <a:schemeClr val="tx1"/>
                </a:solidFill>
              </a:rPr>
              <a:t>問題</a:t>
            </a:r>
            <a:r>
              <a:rPr kumimoji="1" lang="en-US" altLang="ja-JP" sz="4000" dirty="0" smtClean="0">
                <a:solidFill>
                  <a:schemeClr val="tx1"/>
                </a:solidFill>
              </a:rPr>
              <a:t>1</a:t>
            </a:r>
            <a:r>
              <a:rPr kumimoji="1" lang="ja-JP" altLang="en-US" sz="4000" dirty="0" smtClean="0">
                <a:solidFill>
                  <a:schemeClr val="tx1"/>
                </a:solidFill>
              </a:rPr>
              <a:t>・問題</a:t>
            </a:r>
            <a:r>
              <a:rPr kumimoji="1" lang="en-US" altLang="ja-JP" sz="4000" dirty="0" smtClean="0">
                <a:solidFill>
                  <a:schemeClr val="tx1"/>
                </a:solidFill>
              </a:rPr>
              <a:t>2</a:t>
            </a:r>
            <a:r>
              <a:rPr kumimoji="1" lang="ja-JP" altLang="en-US" sz="4000" dirty="0" smtClean="0">
                <a:solidFill>
                  <a:schemeClr val="tx1"/>
                </a:solidFill>
              </a:rPr>
              <a:t>を考える。</a:t>
            </a:r>
            <a:r>
              <a:rPr kumimoji="1" lang="en-US" altLang="ja-JP" sz="4000" dirty="0" smtClean="0">
                <a:solidFill>
                  <a:schemeClr val="tx1"/>
                </a:solidFill>
              </a:rPr>
              <a:t>(1</a:t>
            </a:r>
            <a:r>
              <a:rPr kumimoji="1" lang="ja-JP" altLang="en-US" sz="4000" dirty="0" smtClean="0">
                <a:solidFill>
                  <a:schemeClr val="tx1"/>
                </a:solidFill>
              </a:rPr>
              <a:t>時間扱い</a:t>
            </a:r>
            <a:r>
              <a:rPr kumimoji="1" lang="en-US" altLang="ja-JP" sz="4000" dirty="0" smtClean="0">
                <a:solidFill>
                  <a:schemeClr val="tx1"/>
                </a:solidFill>
              </a:rPr>
              <a:t>)</a:t>
            </a:r>
          </a:p>
          <a:p>
            <a:r>
              <a:rPr kumimoji="1" lang="ja-JP" altLang="en-US" sz="4000" dirty="0" smtClean="0">
                <a:solidFill>
                  <a:schemeClr val="tx1"/>
                </a:solidFill>
              </a:rPr>
              <a:t>問題</a:t>
            </a:r>
            <a:r>
              <a:rPr kumimoji="1" lang="en-US" altLang="ja-JP" sz="4000" dirty="0">
                <a:solidFill>
                  <a:schemeClr val="tx1"/>
                </a:solidFill>
              </a:rPr>
              <a:t>3</a:t>
            </a:r>
            <a:r>
              <a:rPr kumimoji="1" lang="ja-JP" altLang="en-US" sz="4000" dirty="0">
                <a:solidFill>
                  <a:schemeClr val="tx1"/>
                </a:solidFill>
              </a:rPr>
              <a:t>を考える</a:t>
            </a:r>
            <a:r>
              <a:rPr kumimoji="1" lang="ja-JP" altLang="en-US" sz="4000" dirty="0" smtClean="0">
                <a:solidFill>
                  <a:schemeClr val="tx1"/>
                </a:solidFill>
              </a:rPr>
              <a:t>。</a:t>
            </a:r>
            <a:r>
              <a:rPr kumimoji="1" lang="en-US" altLang="ja-JP" sz="4000" dirty="0" smtClean="0">
                <a:solidFill>
                  <a:schemeClr val="tx1"/>
                </a:solidFill>
              </a:rPr>
              <a:t>(1</a:t>
            </a:r>
            <a:r>
              <a:rPr kumimoji="1" lang="ja-JP" altLang="en-US" sz="4000" dirty="0" smtClean="0">
                <a:solidFill>
                  <a:schemeClr val="tx1"/>
                </a:solidFill>
              </a:rPr>
              <a:t>時間～</a:t>
            </a:r>
            <a:r>
              <a:rPr kumimoji="1" lang="en-US" altLang="ja-JP" sz="4000" dirty="0" smtClean="0">
                <a:solidFill>
                  <a:schemeClr val="tx1"/>
                </a:solidFill>
              </a:rPr>
              <a:t>2</a:t>
            </a:r>
            <a:r>
              <a:rPr kumimoji="1" lang="ja-JP" altLang="en-US" sz="4000" dirty="0" smtClean="0">
                <a:solidFill>
                  <a:schemeClr val="tx1"/>
                </a:solidFill>
              </a:rPr>
              <a:t>時間扱い</a:t>
            </a:r>
            <a:r>
              <a:rPr kumimoji="1" lang="en-US" altLang="ja-JP" sz="4000" dirty="0" smtClean="0">
                <a:solidFill>
                  <a:schemeClr val="tx1"/>
                </a:solidFill>
              </a:rPr>
              <a:t>)</a:t>
            </a:r>
            <a:endParaRPr kumimoji="1" lang="ja-JP" altLang="en-US" sz="4000" dirty="0">
              <a:solidFill>
                <a:schemeClr val="tx1"/>
              </a:solidFill>
            </a:endParaRPr>
          </a:p>
        </p:txBody>
      </p:sp>
    </p:spTree>
    <p:extLst>
      <p:ext uri="{BB962C8B-B14F-4D97-AF65-F5344CB8AC3E}">
        <p14:creationId xmlns:p14="http://schemas.microsoft.com/office/powerpoint/2010/main" val="2224329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76" y="79715"/>
            <a:ext cx="9144000" cy="2097367"/>
          </a:xfrm>
        </p:spPr>
        <p:txBody>
          <a:bodyPr>
            <a:noAutofit/>
          </a:bodyPr>
          <a:lstStyle/>
          <a:p>
            <a:pPr algn="l"/>
            <a:r>
              <a:rPr kumimoji="1" lang="ja-JP" altLang="en-US" sz="2400" dirty="0" smtClean="0"/>
              <a:t>Ａさんは毎日、トレーニングのためにマラソンコースをランニングしています。ある日、Ａさんはいつものようにマラソンをスタートし、Ａさんがスタートしたのと同時に、Ｂさんは折り返し地点からゴールに向かって歩きはじめました。下のグラフはＡさんがスタート地点を、Ｂさんが折り返し地点を出発してからの時間と距離の関係を表したものです。このとき、グラフからわかることを答えなさい。</a:t>
            </a:r>
            <a:endParaRPr kumimoji="1" lang="ja-JP" altLang="en-US" sz="2400" dirty="0"/>
          </a:p>
        </p:txBody>
      </p:sp>
      <p:grpSp>
        <p:nvGrpSpPr>
          <p:cNvPr id="5" name="グループ化 4"/>
          <p:cNvGrpSpPr/>
          <p:nvPr/>
        </p:nvGrpSpPr>
        <p:grpSpPr>
          <a:xfrm>
            <a:off x="1103870" y="2128486"/>
            <a:ext cx="7439205" cy="4729513"/>
            <a:chOff x="2038713" y="2278471"/>
            <a:chExt cx="7439205" cy="4353367"/>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3730" b="10345"/>
            <a:stretch/>
          </p:blipFill>
          <p:spPr bwMode="auto">
            <a:xfrm rot="16200000">
              <a:off x="3823100" y="1337128"/>
              <a:ext cx="3489843" cy="6509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629630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2847129"/>
              <a:ext cx="1" cy="33373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38713" y="2278471"/>
              <a:ext cx="689612" cy="481607"/>
            </a:xfrm>
            <a:prstGeom prst="rect">
              <a:avLst/>
            </a:prstGeom>
            <a:noFill/>
          </p:spPr>
          <p:txBody>
            <a:bodyPr wrap="none" rtlCol="0">
              <a:spAutoFit/>
            </a:bodyPr>
            <a:lstStyle/>
            <a:p>
              <a:r>
                <a:rPr kumimoji="1" lang="en-US" altLang="ja-JP" sz="2800" dirty="0" smtClean="0"/>
                <a:t>(m)</a:t>
              </a:r>
              <a:endParaRPr kumimoji="1" lang="ja-JP" altLang="en-US" sz="2800" dirty="0"/>
            </a:p>
          </p:txBody>
        </p:sp>
        <p:sp>
          <p:nvSpPr>
            <p:cNvPr id="10" name="テキスト ボックス 9"/>
            <p:cNvSpPr txBox="1"/>
            <p:nvPr/>
          </p:nvSpPr>
          <p:spPr>
            <a:xfrm>
              <a:off x="8716171" y="6097253"/>
              <a:ext cx="761747" cy="523220"/>
            </a:xfrm>
            <a:prstGeom prst="rect">
              <a:avLst/>
            </a:prstGeom>
            <a:noFill/>
          </p:spPr>
          <p:txBody>
            <a:bodyPr wrap="none" rtlCol="0">
              <a:spAutoFit/>
            </a:bodyPr>
            <a:lstStyle/>
            <a:p>
              <a:r>
                <a:rPr kumimoji="1" lang="en-US" altLang="ja-JP" sz="2800" dirty="0" smtClean="0"/>
                <a:t>(</a:t>
              </a:r>
              <a:r>
                <a:rPr kumimoji="1" lang="ja-JP" altLang="en-US" sz="2800" dirty="0" smtClean="0"/>
                <a:t>分</a:t>
              </a:r>
              <a:r>
                <a:rPr kumimoji="1" lang="en-US" altLang="ja-JP" sz="2800" dirty="0" smtClean="0"/>
                <a:t>)</a:t>
              </a:r>
              <a:endParaRPr kumimoji="1" lang="ja-JP" altLang="en-US" sz="2800" dirty="0"/>
            </a:p>
          </p:txBody>
        </p:sp>
        <p:sp>
          <p:nvSpPr>
            <p:cNvPr id="12" name="テキスト ボックス 11"/>
            <p:cNvSpPr txBox="1"/>
            <p:nvPr/>
          </p:nvSpPr>
          <p:spPr>
            <a:xfrm>
              <a:off x="6107355" y="6150231"/>
              <a:ext cx="550151" cy="481607"/>
            </a:xfrm>
            <a:prstGeom prst="rect">
              <a:avLst/>
            </a:prstGeom>
            <a:noFill/>
          </p:spPr>
          <p:txBody>
            <a:bodyPr wrap="none" rtlCol="0">
              <a:spAutoFit/>
            </a:bodyPr>
            <a:lstStyle/>
            <a:p>
              <a:r>
                <a:rPr kumimoji="1" lang="en-US" altLang="ja-JP" sz="2800" dirty="0" smtClean="0"/>
                <a:t>20</a:t>
              </a:r>
              <a:endParaRPr kumimoji="1" lang="ja-JP" altLang="en-US" sz="2800" dirty="0"/>
            </a:p>
          </p:txBody>
        </p:sp>
        <p:sp>
          <p:nvSpPr>
            <p:cNvPr id="15" name="テキスト ボックス 14"/>
            <p:cNvSpPr txBox="1"/>
            <p:nvPr/>
          </p:nvSpPr>
          <p:spPr>
            <a:xfrm>
              <a:off x="4107743" y="6136341"/>
              <a:ext cx="550151" cy="481607"/>
            </a:xfrm>
            <a:prstGeom prst="rect">
              <a:avLst/>
            </a:prstGeom>
            <a:noFill/>
          </p:spPr>
          <p:txBody>
            <a:bodyPr wrap="none" rtlCol="0">
              <a:spAutoFit/>
            </a:bodyPr>
            <a:lstStyle/>
            <a:p>
              <a:r>
                <a:rPr kumimoji="1" lang="en-US" altLang="ja-JP" sz="2800" dirty="0" smtClean="0"/>
                <a:t>10</a:t>
              </a:r>
              <a:endParaRPr kumimoji="1" lang="ja-JP" altLang="en-US" sz="2800" dirty="0"/>
            </a:p>
          </p:txBody>
        </p:sp>
      </p:grpSp>
      <p:cxnSp>
        <p:nvCxnSpPr>
          <p:cNvPr id="25" name="直線コネクタ 24"/>
          <p:cNvCxnSpPr/>
          <p:nvPr/>
        </p:nvCxnSpPr>
        <p:spPr>
          <a:xfrm flipH="1" flipV="1">
            <a:off x="1486914" y="2746280"/>
            <a:ext cx="5903496" cy="3625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65070" y="2471203"/>
            <a:ext cx="921844" cy="523220"/>
          </a:xfrm>
          <a:prstGeom prst="rect">
            <a:avLst/>
          </a:prstGeom>
          <a:noFill/>
        </p:spPr>
        <p:txBody>
          <a:bodyPr wrap="square" rtlCol="0">
            <a:spAutoFit/>
          </a:bodyPr>
          <a:lstStyle/>
          <a:p>
            <a:r>
              <a:rPr kumimoji="1" lang="en-US" altLang="ja-JP" sz="2800" dirty="0" smtClean="0"/>
              <a:t>3000</a:t>
            </a:r>
            <a:endParaRPr kumimoji="1" lang="ja-JP" altLang="en-US" sz="2800" dirty="0"/>
          </a:p>
        </p:txBody>
      </p:sp>
      <p:sp>
        <p:nvSpPr>
          <p:cNvPr id="22" name="テキスト ボックス 21"/>
          <p:cNvSpPr txBox="1"/>
          <p:nvPr/>
        </p:nvSpPr>
        <p:spPr>
          <a:xfrm>
            <a:off x="1028984" y="6153461"/>
            <a:ext cx="559174" cy="523220"/>
          </a:xfrm>
          <a:prstGeom prst="rect">
            <a:avLst/>
          </a:prstGeom>
          <a:noFill/>
        </p:spPr>
        <p:txBody>
          <a:bodyPr wrap="square" rtlCol="0">
            <a:spAutoFit/>
          </a:bodyPr>
          <a:lstStyle/>
          <a:p>
            <a:r>
              <a:rPr kumimoji="1" lang="ja-JP" altLang="en-US" sz="2800" dirty="0" smtClean="0"/>
              <a:t>Ｏ</a:t>
            </a:r>
            <a:endParaRPr kumimoji="1" lang="ja-JP" altLang="en-US" sz="2800" dirty="0"/>
          </a:p>
        </p:txBody>
      </p:sp>
      <p:sp>
        <p:nvSpPr>
          <p:cNvPr id="23" name="テキスト ボックス 22"/>
          <p:cNvSpPr txBox="1"/>
          <p:nvPr/>
        </p:nvSpPr>
        <p:spPr>
          <a:xfrm>
            <a:off x="7155963" y="6364825"/>
            <a:ext cx="559174" cy="523220"/>
          </a:xfrm>
          <a:prstGeom prst="rect">
            <a:avLst/>
          </a:prstGeom>
          <a:noFill/>
        </p:spPr>
        <p:txBody>
          <a:bodyPr wrap="square" rtlCol="0">
            <a:spAutoFit/>
          </a:bodyPr>
          <a:lstStyle/>
          <a:p>
            <a:r>
              <a:rPr kumimoji="1" lang="en-US" altLang="ja-JP" sz="2800" dirty="0" smtClean="0"/>
              <a:t>30</a:t>
            </a:r>
            <a:endParaRPr kumimoji="1" lang="ja-JP" altLang="en-US" sz="2800" dirty="0"/>
          </a:p>
        </p:txBody>
      </p:sp>
      <p:cxnSp>
        <p:nvCxnSpPr>
          <p:cNvPr id="42" name="直線コネクタ 41"/>
          <p:cNvCxnSpPr/>
          <p:nvPr/>
        </p:nvCxnSpPr>
        <p:spPr>
          <a:xfrm flipH="1" flipV="1">
            <a:off x="1485025" y="4540527"/>
            <a:ext cx="6294414" cy="185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65070" y="4297519"/>
            <a:ext cx="917327" cy="523220"/>
          </a:xfrm>
          <a:prstGeom prst="rect">
            <a:avLst/>
          </a:prstGeom>
          <a:noFill/>
        </p:spPr>
        <p:txBody>
          <a:bodyPr wrap="square" rtlCol="0">
            <a:spAutoFit/>
          </a:bodyPr>
          <a:lstStyle/>
          <a:p>
            <a:r>
              <a:rPr kumimoji="1" lang="en-US" altLang="ja-JP" sz="2800" dirty="0" smtClean="0"/>
              <a:t>1500</a:t>
            </a:r>
            <a:endParaRPr kumimoji="1" lang="ja-JP" altLang="en-US" sz="2800" dirty="0"/>
          </a:p>
        </p:txBody>
      </p:sp>
      <p:sp>
        <p:nvSpPr>
          <p:cNvPr id="46" name="正方形/長方形 45"/>
          <p:cNvSpPr/>
          <p:nvPr/>
        </p:nvSpPr>
        <p:spPr>
          <a:xfrm>
            <a:off x="1793482" y="5589240"/>
            <a:ext cx="894797" cy="461665"/>
          </a:xfrm>
          <a:prstGeom prst="rect">
            <a:avLst/>
          </a:prstGeom>
        </p:spPr>
        <p:txBody>
          <a:bodyPr wrap="none">
            <a:spAutoFit/>
          </a:bodyPr>
          <a:lstStyle/>
          <a:p>
            <a:r>
              <a:rPr lang="en-US" altLang="ja-JP" sz="2400" dirty="0"/>
              <a:t>A</a:t>
            </a:r>
            <a:r>
              <a:rPr lang="ja-JP" altLang="en-US" sz="2400" dirty="0"/>
              <a:t>さん</a:t>
            </a:r>
          </a:p>
        </p:txBody>
      </p:sp>
      <p:sp>
        <p:nvSpPr>
          <p:cNvPr id="47" name="正方形/長方形 46"/>
          <p:cNvSpPr/>
          <p:nvPr/>
        </p:nvSpPr>
        <p:spPr>
          <a:xfrm>
            <a:off x="6012160" y="5189130"/>
            <a:ext cx="883575" cy="461665"/>
          </a:xfrm>
          <a:prstGeom prst="rect">
            <a:avLst/>
          </a:prstGeom>
        </p:spPr>
        <p:txBody>
          <a:bodyPr wrap="none">
            <a:spAutoFit/>
          </a:bodyPr>
          <a:lstStyle/>
          <a:p>
            <a:r>
              <a:rPr lang="en-US" altLang="ja-JP" sz="2400" dirty="0" smtClean="0"/>
              <a:t>B</a:t>
            </a:r>
            <a:r>
              <a:rPr lang="ja-JP" altLang="en-US" sz="2400" dirty="0" smtClean="0"/>
              <a:t>さん</a:t>
            </a:r>
            <a:endParaRPr lang="ja-JP" altLang="en-US" sz="2400" dirty="0"/>
          </a:p>
        </p:txBody>
      </p:sp>
      <p:sp>
        <p:nvSpPr>
          <p:cNvPr id="3" name="フリーフォーム 2"/>
          <p:cNvSpPr/>
          <p:nvPr/>
        </p:nvSpPr>
        <p:spPr>
          <a:xfrm>
            <a:off x="1473958" y="2756848"/>
            <a:ext cx="3957851" cy="3603009"/>
          </a:xfrm>
          <a:custGeom>
            <a:avLst/>
            <a:gdLst>
              <a:gd name="connsiteX0" fmla="*/ 0 w 3957851"/>
              <a:gd name="connsiteY0" fmla="*/ 3575713 h 3603009"/>
              <a:gd name="connsiteX1" fmla="*/ 1978926 w 3957851"/>
              <a:gd name="connsiteY1" fmla="*/ 0 h 3603009"/>
              <a:gd name="connsiteX2" fmla="*/ 3957851 w 3957851"/>
              <a:gd name="connsiteY2" fmla="*/ 3603009 h 3603009"/>
            </a:gdLst>
            <a:ahLst/>
            <a:cxnLst>
              <a:cxn ang="0">
                <a:pos x="connsiteX0" y="connsiteY0"/>
              </a:cxn>
              <a:cxn ang="0">
                <a:pos x="connsiteX1" y="connsiteY1"/>
              </a:cxn>
              <a:cxn ang="0">
                <a:pos x="connsiteX2" y="connsiteY2"/>
              </a:cxn>
            </a:cxnLst>
            <a:rect l="l" t="t" r="r" b="b"/>
            <a:pathLst>
              <a:path w="3957851" h="3603009">
                <a:moveTo>
                  <a:pt x="0" y="3575713"/>
                </a:moveTo>
                <a:lnTo>
                  <a:pt x="1978926" y="0"/>
                </a:lnTo>
                <a:lnTo>
                  <a:pt x="3957851" y="3603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008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0"/>
                                        <p:tgtEl>
                                          <p:spTgt spid="2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29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500"/>
                                        <p:tgtEl>
                                          <p:spTgt spid="4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328" t="16375" r="4328" b="14769"/>
          <a:stretch/>
        </p:blipFill>
        <p:spPr bwMode="auto">
          <a:xfrm>
            <a:off x="-180528" y="1457400"/>
            <a:ext cx="9552501"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3760" y="188146"/>
            <a:ext cx="9183924" cy="1077218"/>
          </a:xfrm>
          <a:prstGeom prst="rect">
            <a:avLst/>
          </a:prstGeom>
          <a:noFill/>
        </p:spPr>
        <p:txBody>
          <a:bodyPr wrap="none" rtlCol="0">
            <a:spAutoFit/>
          </a:bodyPr>
          <a:lstStyle/>
          <a:p>
            <a:r>
              <a:rPr lang="ja-JP" altLang="en-US" sz="3200" dirty="0" smtClean="0"/>
              <a:t>問１　このグラフを見て、どんなことがわかりますか。</a:t>
            </a:r>
            <a:endParaRPr lang="en-US" altLang="ja-JP" sz="3200" dirty="0" smtClean="0"/>
          </a:p>
          <a:p>
            <a:r>
              <a:rPr kumimoji="1" lang="ja-JP" altLang="en-US" sz="3200" dirty="0" smtClean="0"/>
              <a:t>問</a:t>
            </a:r>
            <a:r>
              <a:rPr kumimoji="1" lang="en-US" altLang="ja-JP" sz="3200" dirty="0" smtClean="0"/>
              <a:t>2</a:t>
            </a:r>
            <a:r>
              <a:rPr kumimoji="1" lang="ja-JP" altLang="en-US" sz="3200" dirty="0" smtClean="0"/>
              <a:t>　</a:t>
            </a:r>
            <a:r>
              <a:rPr kumimoji="1" lang="en-US" altLang="ja-JP" sz="3200" dirty="0" smtClean="0"/>
              <a:t>A</a:t>
            </a:r>
            <a:r>
              <a:rPr kumimoji="1" lang="ja-JP" altLang="en-US" sz="3200" dirty="0" err="1" smtClean="0"/>
              <a:t>さん</a:t>
            </a:r>
            <a:r>
              <a:rPr kumimoji="1" lang="ja-JP" altLang="en-US" sz="3200" dirty="0" smtClean="0"/>
              <a:t>と</a:t>
            </a:r>
            <a:r>
              <a:rPr kumimoji="1" lang="en-US" altLang="ja-JP" sz="3200" dirty="0" smtClean="0"/>
              <a:t>B</a:t>
            </a:r>
            <a:r>
              <a:rPr kumimoji="1" lang="ja-JP" altLang="en-US" sz="3200" dirty="0" smtClean="0"/>
              <a:t>さんは、いつどこで出会うのでしょうか</a:t>
            </a:r>
            <a:r>
              <a:rPr kumimoji="1" lang="en-US" altLang="ja-JP" sz="3200" dirty="0" smtClean="0"/>
              <a:t>?</a:t>
            </a:r>
            <a:endParaRPr kumimoji="1" lang="ja-JP" altLang="en-US" sz="3200" dirty="0"/>
          </a:p>
        </p:txBody>
      </p:sp>
    </p:spTree>
    <p:extLst>
      <p:ext uri="{BB962C8B-B14F-4D97-AF65-F5344CB8AC3E}">
        <p14:creationId xmlns:p14="http://schemas.microsoft.com/office/powerpoint/2010/main" val="5939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089826412"/>
              </p:ext>
            </p:extLst>
          </p:nvPr>
        </p:nvGraphicFramePr>
        <p:xfrm>
          <a:off x="251518" y="2204864"/>
          <a:ext cx="8712968" cy="2743200"/>
        </p:xfrm>
        <a:graphic>
          <a:graphicData uri="http://schemas.openxmlformats.org/drawingml/2006/table">
            <a:tbl>
              <a:tblPr>
                <a:tableStyleId>{69C7853C-536D-4A76-A0AE-DD22124D55A5}</a:tableStyleId>
              </a:tblPr>
              <a:tblGrid>
                <a:gridCol w="1512170"/>
                <a:gridCol w="1656184"/>
                <a:gridCol w="1944216"/>
                <a:gridCol w="3600398"/>
              </a:tblGrid>
              <a:tr h="65685">
                <a:tc>
                  <a:txBody>
                    <a:bodyPr/>
                    <a:lstStyle/>
                    <a:p>
                      <a:r>
                        <a:rPr lang="ja-JP" altLang="en-US" sz="3600" dirty="0"/>
                        <a:t> </a:t>
                      </a:r>
                    </a:p>
                  </a:txBody>
                  <a:tcPr marL="0" marR="0" marT="0" marB="0" anchor="ctr"/>
                </a:tc>
                <a:tc>
                  <a:txBody>
                    <a:bodyPr/>
                    <a:lstStyle/>
                    <a:p>
                      <a:pPr algn="ctr"/>
                      <a:r>
                        <a:rPr lang="ja-JP" altLang="en-US" sz="3600" dirty="0" smtClean="0"/>
                        <a:t>基本額</a:t>
                      </a:r>
                      <a:endParaRPr lang="ja-JP" altLang="en-US" sz="3600" dirty="0"/>
                    </a:p>
                  </a:txBody>
                  <a:tcPr marL="0" marR="0" marT="0" marB="0" anchor="ctr"/>
                </a:tc>
                <a:tc>
                  <a:txBody>
                    <a:bodyPr/>
                    <a:lstStyle/>
                    <a:p>
                      <a:pPr algn="ctr"/>
                      <a:r>
                        <a:rPr lang="ja-JP" altLang="en-US" sz="3600" dirty="0" smtClean="0"/>
                        <a:t>加算額</a:t>
                      </a:r>
                      <a:endParaRPr lang="ja-JP" altLang="en-US" sz="3600" dirty="0"/>
                    </a:p>
                  </a:txBody>
                  <a:tcPr marL="0" marR="0" marT="0" marB="0" anchor="ctr"/>
                </a:tc>
                <a:tc>
                  <a:txBody>
                    <a:bodyPr/>
                    <a:lstStyle/>
                    <a:p>
                      <a:pPr algn="ctr"/>
                      <a:r>
                        <a:rPr lang="ja-JP" altLang="en-US" sz="3600" dirty="0" smtClean="0"/>
                        <a:t>備　考</a:t>
                      </a:r>
                      <a:endParaRPr lang="ja-JP" altLang="en-US" sz="3600" dirty="0"/>
                    </a:p>
                  </a:txBody>
                  <a:tcPr marL="0" marR="0" marT="0" marB="0" anchor="ctr"/>
                </a:tc>
              </a:tr>
              <a:tr h="65685">
                <a:tc>
                  <a:txBody>
                    <a:bodyPr/>
                    <a:lstStyle/>
                    <a:p>
                      <a:r>
                        <a:rPr lang="ja-JP" altLang="en-US" sz="3600" dirty="0"/>
                        <a:t>プラン</a:t>
                      </a:r>
                      <a:r>
                        <a:rPr lang="en-US" sz="3600" dirty="0"/>
                        <a:t>A</a:t>
                      </a:r>
                    </a:p>
                  </a:txBody>
                  <a:tcPr marL="0" marR="0" marT="0" marB="0" anchor="ctr"/>
                </a:tc>
                <a:tc>
                  <a:txBody>
                    <a:bodyPr/>
                    <a:lstStyle/>
                    <a:p>
                      <a:pPr algn="r"/>
                      <a:r>
                        <a:rPr lang="en-US" altLang="ja-JP" sz="3600" dirty="0" smtClean="0"/>
                        <a:t>0</a:t>
                      </a:r>
                      <a:r>
                        <a:rPr lang="ja-JP" altLang="en-US" sz="3600" dirty="0" smtClean="0"/>
                        <a:t>円</a:t>
                      </a:r>
                      <a:endParaRPr lang="ja-JP" altLang="en-US" sz="3600" dirty="0"/>
                    </a:p>
                  </a:txBody>
                  <a:tcPr marL="0" marR="0" marT="0" marB="0" anchor="ctr"/>
                </a:tc>
                <a:tc>
                  <a:txBody>
                    <a:bodyPr/>
                    <a:lstStyle/>
                    <a:p>
                      <a:pPr algn="r"/>
                      <a:r>
                        <a:rPr lang="en-US" altLang="ja-JP" sz="3600" dirty="0" smtClean="0"/>
                        <a:t>12</a:t>
                      </a:r>
                      <a:r>
                        <a:rPr lang="ja-JP" altLang="en-US" sz="3600" dirty="0" smtClean="0"/>
                        <a:t>円</a:t>
                      </a:r>
                      <a:r>
                        <a:rPr lang="ja-JP" altLang="en-US" sz="3600" dirty="0"/>
                        <a:t>／分</a:t>
                      </a:r>
                    </a:p>
                  </a:txBody>
                  <a:tcPr marL="0" marR="0" marT="0" marB="0" anchor="ctr"/>
                </a:tc>
                <a:tc>
                  <a:txBody>
                    <a:bodyPr/>
                    <a:lstStyle/>
                    <a:p>
                      <a:r>
                        <a:rPr lang="ja-JP" altLang="en-US" sz="3600" dirty="0" smtClean="0"/>
                        <a:t>基本額なし</a:t>
                      </a:r>
                      <a:endParaRPr lang="en-US" altLang="ja-JP" sz="3600" dirty="0" smtClean="0"/>
                    </a:p>
                    <a:p>
                      <a:endParaRPr lang="ja-JP" altLang="en-US" sz="3600" dirty="0"/>
                    </a:p>
                  </a:txBody>
                  <a:tcPr marL="0" marR="0" marT="0" marB="0" anchor="ctr"/>
                </a:tc>
              </a:tr>
              <a:tr h="65685">
                <a:tc>
                  <a:txBody>
                    <a:bodyPr/>
                    <a:lstStyle/>
                    <a:p>
                      <a:r>
                        <a:rPr lang="ja-JP" altLang="en-US" sz="3600" dirty="0"/>
                        <a:t>プラン</a:t>
                      </a:r>
                      <a:r>
                        <a:rPr lang="en-US" sz="3600" dirty="0"/>
                        <a:t>B</a:t>
                      </a:r>
                    </a:p>
                  </a:txBody>
                  <a:tcPr marL="0" marR="0" marT="0" marB="0" anchor="ctr"/>
                </a:tc>
                <a:tc>
                  <a:txBody>
                    <a:bodyPr/>
                    <a:lstStyle/>
                    <a:p>
                      <a:pPr algn="r"/>
                      <a:r>
                        <a:rPr lang="en-US" altLang="ja-JP" sz="3600" dirty="0" smtClean="0"/>
                        <a:t>3600</a:t>
                      </a:r>
                      <a:r>
                        <a:rPr lang="ja-JP" altLang="en-US" sz="3600" dirty="0" smtClean="0"/>
                        <a:t>円</a:t>
                      </a:r>
                      <a:endParaRPr lang="ja-JP" altLang="en-US" sz="3600" dirty="0"/>
                    </a:p>
                  </a:txBody>
                  <a:tcPr marL="0" marR="0" marT="0" marB="0" anchor="ctr"/>
                </a:tc>
                <a:tc>
                  <a:txBody>
                    <a:bodyPr/>
                    <a:lstStyle/>
                    <a:p>
                      <a:pPr algn="r"/>
                      <a:r>
                        <a:rPr lang="en-US" altLang="ja-JP" sz="3600" dirty="0" smtClean="0"/>
                        <a:t>10</a:t>
                      </a:r>
                      <a:r>
                        <a:rPr lang="ja-JP" altLang="en-US" sz="3600" dirty="0" smtClean="0"/>
                        <a:t>円</a:t>
                      </a:r>
                      <a:r>
                        <a:rPr lang="ja-JP" altLang="en-US" sz="3600" dirty="0"/>
                        <a:t>／分</a:t>
                      </a:r>
                    </a:p>
                  </a:txBody>
                  <a:tcPr marL="0" marR="0" marT="0" marB="0" anchor="ctr"/>
                </a:tc>
                <a:tc>
                  <a:txBody>
                    <a:bodyPr/>
                    <a:lstStyle/>
                    <a:p>
                      <a:r>
                        <a:rPr lang="ja-JP" altLang="en-US" sz="3600" dirty="0" smtClean="0"/>
                        <a:t>基本額は使用時間が</a:t>
                      </a:r>
                      <a:r>
                        <a:rPr lang="en-US" altLang="ja-JP" sz="3600" dirty="0" smtClean="0"/>
                        <a:t>4</a:t>
                      </a:r>
                      <a:r>
                        <a:rPr lang="ja-JP" altLang="en-US" sz="3600" dirty="0" smtClean="0"/>
                        <a:t>時間まで</a:t>
                      </a:r>
                      <a:endParaRPr lang="ja-JP" altLang="en-US" sz="3600" dirty="0"/>
                    </a:p>
                  </a:txBody>
                  <a:tcPr marL="0" marR="0" marT="0" marB="0" anchor="ctr"/>
                </a:tc>
              </a:tr>
            </a:tbl>
          </a:graphicData>
        </a:graphic>
      </p:graphicFrame>
      <p:sp>
        <p:nvSpPr>
          <p:cNvPr id="7" name="Rectangle 2"/>
          <p:cNvSpPr>
            <a:spLocks noChangeArrowheads="1"/>
          </p:cNvSpPr>
          <p:nvPr/>
        </p:nvSpPr>
        <p:spPr bwMode="auto">
          <a:xfrm>
            <a:off x="213119" y="188640"/>
            <a:ext cx="875136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58750"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smtClean="0">
                <a:ln>
                  <a:noFill/>
                </a:ln>
                <a:solidFill>
                  <a:schemeClr val="tx1"/>
                </a:solidFill>
                <a:effectLst/>
                <a:latin typeface="Arial" charset="0"/>
                <a:ea typeface="ＭＳ Ｐゴシック" charset="-128"/>
                <a:cs typeface="ＭＳ Ｐゴシック" charset="-128"/>
              </a:rPr>
              <a:t>問題２</a:t>
            </a:r>
            <a:r>
              <a:rPr kumimoji="1" lang="ja-JP" altLang="en-US" sz="3600" b="0" i="0" u="none" strike="noStrike" cap="none" normalizeH="0" baseline="0" dirty="0" smtClean="0">
                <a:ln>
                  <a:noFill/>
                </a:ln>
                <a:solidFill>
                  <a:schemeClr val="tx1"/>
                </a:solidFill>
                <a:effectLst/>
                <a:latin typeface="Arial" charset="0"/>
                <a:ea typeface="ＭＳ Ｐゴシック" charset="-128"/>
                <a:cs typeface="ＭＳ Ｐゴシック" charset="-128"/>
              </a:rPr>
              <a:t>　インターネットをはじめようとした太郎君が料金を調べたところ、下の表の通りであった。</a:t>
            </a:r>
            <a:r>
              <a:rPr kumimoji="1" lang="en-US" altLang="ja-JP" sz="3600" b="0" i="0" u="none" strike="noStrike" cap="none" normalizeH="0" baseline="0" dirty="0" smtClean="0">
                <a:ln>
                  <a:noFill/>
                </a:ln>
                <a:solidFill>
                  <a:schemeClr val="tx1"/>
                </a:solidFill>
                <a:effectLst/>
                <a:latin typeface="Arial" charset="0"/>
                <a:ea typeface="ＭＳ Ｐゴシック" charset="-128"/>
                <a:cs typeface="ＭＳ Ｐゴシック" charset="-128"/>
              </a:rPr>
              <a:t>A,B</a:t>
            </a:r>
            <a:r>
              <a:rPr kumimoji="1" lang="ja-JP" altLang="en-US" sz="3600" b="0" i="0" u="none" strike="noStrike" cap="none" normalizeH="0" baseline="0" dirty="0" smtClean="0">
                <a:ln>
                  <a:noFill/>
                </a:ln>
                <a:solidFill>
                  <a:schemeClr val="tx1"/>
                </a:solidFill>
                <a:effectLst/>
                <a:latin typeface="Arial" charset="0"/>
                <a:ea typeface="ＭＳ Ｐゴシック" charset="-128"/>
                <a:cs typeface="ＭＳ Ｐゴシック" charset="-128"/>
              </a:rPr>
              <a:t>どちらのコースが得だろうか。　</a:t>
            </a:r>
            <a:endParaRPr kumimoji="1" lang="ja-JP" altLang="ja-JP" sz="6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77291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8687" y="548680"/>
            <a:ext cx="8229600" cy="513191"/>
          </a:xfrm>
        </p:spPr>
        <p:txBody>
          <a:bodyPr>
            <a:normAutofit fontScale="90000"/>
          </a:bodyPr>
          <a:lstStyle/>
          <a:p>
            <a:r>
              <a:rPr kumimoji="1" lang="ja-JP" altLang="en-US" dirty="0" smtClean="0"/>
              <a:t>グラフをかいてみよう</a:t>
            </a:r>
            <a:endParaRPr kumimoji="1" lang="ja-JP" altLang="en-US" dirty="0"/>
          </a:p>
        </p:txBody>
      </p:sp>
      <p:grpSp>
        <p:nvGrpSpPr>
          <p:cNvPr id="5" name="グループ化 4"/>
          <p:cNvGrpSpPr/>
          <p:nvPr/>
        </p:nvGrpSpPr>
        <p:grpSpPr>
          <a:xfrm>
            <a:off x="683568" y="1556792"/>
            <a:ext cx="7839058" cy="4532796"/>
            <a:chOff x="1666767" y="2322823"/>
            <a:chExt cx="7839058" cy="4532796"/>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3730" b="10345"/>
            <a:stretch/>
          </p:blipFill>
          <p:spPr bwMode="auto">
            <a:xfrm rot="16200000">
              <a:off x="3722531" y="1236558"/>
              <a:ext cx="3690982" cy="6509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629630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421756" y="2645989"/>
              <a:ext cx="0" cy="353847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666767" y="2322823"/>
              <a:ext cx="646331" cy="646331"/>
            </a:xfrm>
            <a:prstGeom prst="rect">
              <a:avLst/>
            </a:prstGeom>
            <a:noFill/>
          </p:spPr>
          <p:txBody>
            <a:bodyPr wrap="none" rtlCol="0">
              <a:spAutoFit/>
            </a:bodyPr>
            <a:lstStyle/>
            <a:p>
              <a:r>
                <a:rPr kumimoji="1" lang="ja-JP" altLang="en-US" sz="3600" dirty="0" smtClean="0"/>
                <a:t>円</a:t>
              </a:r>
              <a:endParaRPr kumimoji="1" lang="ja-JP" altLang="en-US" sz="3600" dirty="0"/>
            </a:p>
          </p:txBody>
        </p:sp>
        <p:sp>
          <p:nvSpPr>
            <p:cNvPr id="10" name="テキスト ボックス 9"/>
            <p:cNvSpPr txBox="1"/>
            <p:nvPr/>
          </p:nvSpPr>
          <p:spPr>
            <a:xfrm>
              <a:off x="8397829" y="6209288"/>
              <a:ext cx="1107996" cy="646331"/>
            </a:xfrm>
            <a:prstGeom prst="rect">
              <a:avLst/>
            </a:prstGeom>
            <a:noFill/>
          </p:spPr>
          <p:txBody>
            <a:bodyPr wrap="none" rtlCol="0">
              <a:spAutoFit/>
            </a:bodyPr>
            <a:lstStyle/>
            <a:p>
              <a:r>
                <a:rPr kumimoji="1" lang="ja-JP" altLang="en-US" sz="3600" dirty="0" smtClean="0"/>
                <a:t>時間</a:t>
              </a:r>
              <a:endParaRPr kumimoji="1" lang="ja-JP" altLang="en-US" sz="3600" dirty="0"/>
            </a:p>
          </p:txBody>
        </p:sp>
        <p:sp>
          <p:nvSpPr>
            <p:cNvPr id="12" name="テキスト ボックス 11"/>
            <p:cNvSpPr txBox="1"/>
            <p:nvPr/>
          </p:nvSpPr>
          <p:spPr>
            <a:xfrm>
              <a:off x="6149539" y="6174743"/>
              <a:ext cx="550151" cy="523220"/>
            </a:xfrm>
            <a:prstGeom prst="rect">
              <a:avLst/>
            </a:prstGeom>
            <a:noFill/>
          </p:spPr>
          <p:txBody>
            <a:bodyPr wrap="none" rtlCol="0">
              <a:spAutoFit/>
            </a:bodyPr>
            <a:lstStyle/>
            <a:p>
              <a:r>
                <a:rPr kumimoji="1" lang="en-US" altLang="ja-JP" sz="2800" dirty="0" smtClean="0"/>
                <a:t>10</a:t>
              </a:r>
              <a:endParaRPr kumimoji="1" lang="ja-JP" altLang="en-US" sz="2800" dirty="0"/>
            </a:p>
          </p:txBody>
        </p:sp>
        <p:sp>
          <p:nvSpPr>
            <p:cNvPr id="15" name="テキスト ボックス 14"/>
            <p:cNvSpPr txBox="1"/>
            <p:nvPr/>
          </p:nvSpPr>
          <p:spPr>
            <a:xfrm>
              <a:off x="4236579" y="6174743"/>
              <a:ext cx="367408" cy="523220"/>
            </a:xfrm>
            <a:prstGeom prst="rect">
              <a:avLst/>
            </a:prstGeom>
            <a:noFill/>
          </p:spPr>
          <p:txBody>
            <a:bodyPr wrap="none" rtlCol="0">
              <a:spAutoFit/>
            </a:bodyPr>
            <a:lstStyle/>
            <a:p>
              <a:r>
                <a:rPr kumimoji="1" lang="en-US" altLang="ja-JP" sz="2800" dirty="0" smtClean="0"/>
                <a:t>5</a:t>
              </a:r>
              <a:endParaRPr kumimoji="1" lang="ja-JP" altLang="en-US" sz="2800" dirty="0"/>
            </a:p>
          </p:txBody>
        </p:sp>
      </p:grpSp>
      <p:cxnSp>
        <p:nvCxnSpPr>
          <p:cNvPr id="19" name="直線コネクタ 18"/>
          <p:cNvCxnSpPr/>
          <p:nvPr/>
        </p:nvCxnSpPr>
        <p:spPr>
          <a:xfrm flipH="1">
            <a:off x="1438560" y="1879959"/>
            <a:ext cx="4861632" cy="35287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1436669" y="4028189"/>
            <a:ext cx="15694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3006104" y="1879957"/>
            <a:ext cx="3438104" cy="21482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35161" y="3153135"/>
            <a:ext cx="915635" cy="523220"/>
          </a:xfrm>
          <a:prstGeom prst="rect">
            <a:avLst/>
          </a:prstGeom>
          <a:noFill/>
        </p:spPr>
        <p:txBody>
          <a:bodyPr wrap="none" rtlCol="0">
            <a:spAutoFit/>
          </a:bodyPr>
          <a:lstStyle/>
          <a:p>
            <a:r>
              <a:rPr kumimoji="1" lang="en-US" altLang="ja-JP" sz="2800" dirty="0" smtClean="0"/>
              <a:t>5000</a:t>
            </a:r>
            <a:endParaRPr kumimoji="1" lang="ja-JP" altLang="en-US" sz="2800" dirty="0"/>
          </a:p>
        </p:txBody>
      </p:sp>
    </p:spTree>
    <p:extLst>
      <p:ext uri="{BB962C8B-B14F-4D97-AF65-F5344CB8AC3E}">
        <p14:creationId xmlns:p14="http://schemas.microsoft.com/office/powerpoint/2010/main" val="60693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down)">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579260366"/>
              </p:ext>
            </p:extLst>
          </p:nvPr>
        </p:nvGraphicFramePr>
        <p:xfrm>
          <a:off x="665768" y="3933056"/>
          <a:ext cx="7920879" cy="2194560"/>
        </p:xfrm>
        <a:graphic>
          <a:graphicData uri="http://schemas.openxmlformats.org/drawingml/2006/table">
            <a:tbl>
              <a:tblPr>
                <a:tableStyleId>{69C7853C-536D-4A76-A0AE-DD22124D55A5}</a:tableStyleId>
              </a:tblPr>
              <a:tblGrid>
                <a:gridCol w="2052228"/>
                <a:gridCol w="2448272"/>
                <a:gridCol w="3420379"/>
              </a:tblGrid>
              <a:tr h="65685">
                <a:tc>
                  <a:txBody>
                    <a:bodyPr/>
                    <a:lstStyle/>
                    <a:p>
                      <a:r>
                        <a:rPr lang="ja-JP" altLang="en-US" sz="3600" dirty="0"/>
                        <a:t> </a:t>
                      </a:r>
                    </a:p>
                  </a:txBody>
                  <a:tcPr marL="0" marR="0" marT="0" marB="0" anchor="ctr"/>
                </a:tc>
                <a:tc>
                  <a:txBody>
                    <a:bodyPr/>
                    <a:lstStyle/>
                    <a:p>
                      <a:r>
                        <a:rPr lang="ja-JP" altLang="en-US" sz="3600" dirty="0"/>
                        <a:t>基本使用料</a:t>
                      </a:r>
                    </a:p>
                  </a:txBody>
                  <a:tcPr marL="0" marR="0" marT="0" marB="0" anchor="ctr"/>
                </a:tc>
                <a:tc>
                  <a:txBody>
                    <a:bodyPr/>
                    <a:lstStyle/>
                    <a:p>
                      <a:r>
                        <a:rPr lang="en-US" altLang="ja-JP" sz="3600" dirty="0" smtClean="0"/>
                        <a:t>1</a:t>
                      </a:r>
                      <a:r>
                        <a:rPr lang="ja-JP" altLang="en-US" sz="3600" dirty="0" smtClean="0"/>
                        <a:t>分ごとの通話料</a:t>
                      </a:r>
                      <a:endParaRPr lang="ja-JP" altLang="en-US" sz="3600" dirty="0"/>
                    </a:p>
                  </a:txBody>
                  <a:tcPr marL="0" marR="0" marT="0" marB="0" anchor="ctr"/>
                </a:tc>
              </a:tr>
              <a:tr h="65685">
                <a:tc>
                  <a:txBody>
                    <a:bodyPr/>
                    <a:lstStyle/>
                    <a:p>
                      <a:r>
                        <a:rPr lang="ja-JP" altLang="en-US" sz="3600" dirty="0"/>
                        <a:t>プラン</a:t>
                      </a:r>
                      <a:r>
                        <a:rPr lang="en-US" sz="3600" dirty="0"/>
                        <a:t>A</a:t>
                      </a:r>
                    </a:p>
                  </a:txBody>
                  <a:tcPr marL="0" marR="0" marT="0" marB="0" anchor="ctr"/>
                </a:tc>
                <a:tc>
                  <a:txBody>
                    <a:bodyPr/>
                    <a:lstStyle/>
                    <a:p>
                      <a:pPr algn="r"/>
                      <a:r>
                        <a:rPr lang="en-US" altLang="ja-JP" sz="3600" dirty="0"/>
                        <a:t>3500</a:t>
                      </a:r>
                      <a:r>
                        <a:rPr lang="ja-JP" altLang="en-US" sz="3600" dirty="0"/>
                        <a:t>円</a:t>
                      </a:r>
                    </a:p>
                  </a:txBody>
                  <a:tcPr marL="0" marR="0" marT="0" marB="0" anchor="ctr"/>
                </a:tc>
                <a:tc>
                  <a:txBody>
                    <a:bodyPr/>
                    <a:lstStyle/>
                    <a:p>
                      <a:pPr algn="r"/>
                      <a:r>
                        <a:rPr lang="en-US" altLang="ja-JP" sz="3600" dirty="0" smtClean="0"/>
                        <a:t>30</a:t>
                      </a:r>
                      <a:r>
                        <a:rPr lang="ja-JP" altLang="en-US" sz="3600" dirty="0" smtClean="0"/>
                        <a:t>円</a:t>
                      </a:r>
                      <a:r>
                        <a:rPr lang="ja-JP" altLang="en-US" sz="3600" dirty="0"/>
                        <a:t>／分</a:t>
                      </a:r>
                    </a:p>
                  </a:txBody>
                  <a:tcPr marL="0" marR="0" marT="0" marB="0" anchor="ctr"/>
                </a:tc>
              </a:tr>
              <a:tr h="65685">
                <a:tc>
                  <a:txBody>
                    <a:bodyPr/>
                    <a:lstStyle/>
                    <a:p>
                      <a:r>
                        <a:rPr lang="ja-JP" altLang="en-US" sz="3600" dirty="0"/>
                        <a:t>プラン</a:t>
                      </a:r>
                      <a:r>
                        <a:rPr lang="en-US" sz="3600" dirty="0"/>
                        <a:t>B</a:t>
                      </a:r>
                    </a:p>
                  </a:txBody>
                  <a:tcPr marL="0" marR="0" marT="0" marB="0" anchor="ctr"/>
                </a:tc>
                <a:tc>
                  <a:txBody>
                    <a:bodyPr/>
                    <a:lstStyle/>
                    <a:p>
                      <a:pPr algn="r"/>
                      <a:r>
                        <a:rPr lang="en-US" altLang="ja-JP" sz="3600" dirty="0"/>
                        <a:t>2000</a:t>
                      </a:r>
                      <a:r>
                        <a:rPr lang="ja-JP" altLang="en-US" sz="3600" dirty="0"/>
                        <a:t>円</a:t>
                      </a:r>
                    </a:p>
                  </a:txBody>
                  <a:tcPr marL="0" marR="0" marT="0" marB="0" anchor="ctr"/>
                </a:tc>
                <a:tc>
                  <a:txBody>
                    <a:bodyPr/>
                    <a:lstStyle/>
                    <a:p>
                      <a:pPr algn="r"/>
                      <a:r>
                        <a:rPr lang="en-US" altLang="ja-JP" sz="3600" dirty="0"/>
                        <a:t>40</a:t>
                      </a:r>
                      <a:r>
                        <a:rPr lang="ja-JP" altLang="en-US" sz="3600" dirty="0"/>
                        <a:t>円／分</a:t>
                      </a:r>
                    </a:p>
                  </a:txBody>
                  <a:tcPr marL="0" marR="0" marT="0" marB="0" anchor="ctr"/>
                </a:tc>
              </a:tr>
              <a:tr h="65685">
                <a:tc>
                  <a:txBody>
                    <a:bodyPr/>
                    <a:lstStyle/>
                    <a:p>
                      <a:r>
                        <a:rPr lang="ja-JP" altLang="en-US" sz="3600"/>
                        <a:t>プラン</a:t>
                      </a:r>
                      <a:r>
                        <a:rPr lang="en-US" sz="3600"/>
                        <a:t>C</a:t>
                      </a:r>
                    </a:p>
                  </a:txBody>
                  <a:tcPr marL="0" marR="0" marT="0" marB="0" anchor="ctr"/>
                </a:tc>
                <a:tc>
                  <a:txBody>
                    <a:bodyPr/>
                    <a:lstStyle/>
                    <a:p>
                      <a:pPr algn="r"/>
                      <a:r>
                        <a:rPr lang="en-US" altLang="ja-JP" sz="3600" dirty="0" smtClean="0"/>
                        <a:t>9500</a:t>
                      </a:r>
                      <a:r>
                        <a:rPr lang="ja-JP" altLang="en-US" sz="3600" dirty="0"/>
                        <a:t>円</a:t>
                      </a:r>
                    </a:p>
                  </a:txBody>
                  <a:tcPr marL="0" marR="0" marT="0" marB="0" anchor="ctr"/>
                </a:tc>
                <a:tc>
                  <a:txBody>
                    <a:bodyPr/>
                    <a:lstStyle/>
                    <a:p>
                      <a:pPr algn="r"/>
                      <a:r>
                        <a:rPr lang="en-US" altLang="ja-JP" sz="3600" dirty="0"/>
                        <a:t>0</a:t>
                      </a:r>
                      <a:r>
                        <a:rPr lang="ja-JP" altLang="en-US" sz="3600" dirty="0"/>
                        <a:t>円／分</a:t>
                      </a:r>
                    </a:p>
                  </a:txBody>
                  <a:tcPr marL="0" marR="0" marT="0" marB="0" anchor="ctr"/>
                </a:tc>
              </a:tr>
            </a:tbl>
          </a:graphicData>
        </a:graphic>
      </p:graphicFrame>
      <p:sp>
        <p:nvSpPr>
          <p:cNvPr id="7" name="Rectangle 2"/>
          <p:cNvSpPr>
            <a:spLocks noChangeArrowheads="1"/>
          </p:cNvSpPr>
          <p:nvPr/>
        </p:nvSpPr>
        <p:spPr bwMode="auto">
          <a:xfrm>
            <a:off x="197716" y="405742"/>
            <a:ext cx="885698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58750"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charset="-128"/>
                <a:cs typeface="ＭＳ Ｐゴシック" charset="-128"/>
              </a:rPr>
              <a:t>問題</a:t>
            </a:r>
            <a:r>
              <a:rPr kumimoji="1" lang="en-US" altLang="ja-JP" sz="3200" b="0" i="0" u="none" strike="noStrike" cap="none" normalizeH="0" baseline="0" dirty="0" smtClean="0">
                <a:ln>
                  <a:noFill/>
                </a:ln>
                <a:solidFill>
                  <a:schemeClr val="tx1"/>
                </a:solidFill>
                <a:effectLst/>
                <a:latin typeface="Arial" charset="0"/>
                <a:ea typeface="ＭＳ Ｐゴシック" charset="-128"/>
                <a:cs typeface="ＭＳ Ｐゴシック" charset="-128"/>
              </a:rPr>
              <a:t>3</a:t>
            </a:r>
          </a:p>
          <a:p>
            <a:pPr marL="0" marR="0" lvl="0" indent="158750" defTabSz="914400" rtl="0" eaLnBrk="1" fontAlgn="base" latinLnBrk="0" hangingPunct="1">
              <a:lnSpc>
                <a:spcPct val="100000"/>
              </a:lnSpc>
              <a:spcBef>
                <a:spcPct val="0"/>
              </a:spcBef>
              <a:spcAft>
                <a:spcPct val="0"/>
              </a:spcAft>
              <a:buClrTx/>
              <a:buSzTx/>
              <a:buFontTx/>
              <a:buNone/>
              <a:tabLst/>
            </a:pPr>
            <a:r>
              <a:rPr kumimoji="1" lang="ja-JP" altLang="ja-JP" sz="3200" b="0" i="0" u="none" strike="noStrike" cap="none" normalizeH="0" baseline="0" dirty="0" smtClean="0">
                <a:ln>
                  <a:noFill/>
                </a:ln>
                <a:solidFill>
                  <a:schemeClr val="tx1"/>
                </a:solidFill>
                <a:effectLst/>
                <a:latin typeface="Arial" charset="0"/>
                <a:ea typeface="ＭＳ Ｐゴシック" charset="-128"/>
                <a:cs typeface="ＭＳ Ｐゴシック" charset="-128"/>
              </a:rPr>
              <a:t>あなたは，携帯ショップの店員です。店には，いろいろなお客さんが携帯電話を買いに来ます。</a:t>
            </a:r>
            <a:r>
              <a:rPr kumimoji="1" lang="ja-JP" altLang="en-US" sz="3200" b="0" i="0" u="none" strike="noStrike" cap="none" normalizeH="0" baseline="0" dirty="0" smtClean="0">
                <a:ln>
                  <a:noFill/>
                </a:ln>
                <a:solidFill>
                  <a:schemeClr val="tx1"/>
                </a:solidFill>
                <a:effectLst/>
                <a:latin typeface="Arial" charset="0"/>
                <a:ea typeface="ＭＳ Ｐゴシック" charset="-128"/>
                <a:cs typeface="ＭＳ Ｐゴシック" charset="-128"/>
              </a:rPr>
              <a:t>　</a:t>
            </a:r>
            <a:r>
              <a:rPr kumimoji="1" lang="ja-JP" altLang="ja-JP" sz="3200" b="0" i="0" u="none" strike="noStrike" cap="none" normalizeH="0" baseline="0" dirty="0" smtClean="0">
                <a:ln>
                  <a:noFill/>
                </a:ln>
                <a:solidFill>
                  <a:schemeClr val="tx1"/>
                </a:solidFill>
                <a:effectLst/>
                <a:latin typeface="Arial" charset="0"/>
                <a:ea typeface="ＭＳ Ｐゴシック" charset="-128"/>
                <a:cs typeface="ＭＳ Ｐゴシック" charset="-128"/>
              </a:rPr>
              <a:t>この携帯ショップでは，下の3つの料金プランがあります。</a:t>
            </a:r>
            <a:endParaRPr kumimoji="1" lang="en-US" altLang="ja-JP" sz="32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p>
            <a:pPr marL="0" marR="0" lvl="0" indent="158750" algn="l" defTabSz="914400" rtl="0" eaLnBrk="0" fontAlgn="base" latinLnBrk="0" hangingPunct="0">
              <a:lnSpc>
                <a:spcPct val="100000"/>
              </a:lnSpc>
              <a:spcBef>
                <a:spcPct val="0"/>
              </a:spcBef>
              <a:spcAft>
                <a:spcPct val="0"/>
              </a:spcAft>
              <a:buClrTx/>
              <a:buSzTx/>
              <a:buFontTx/>
              <a:buNone/>
              <a:tabLst/>
            </a:pPr>
            <a:r>
              <a:rPr kumimoji="1" lang="ja-JP" altLang="ja-JP" sz="3200" b="0" i="0" u="none" strike="noStrike" cap="none" normalizeH="0" baseline="0" dirty="0" smtClean="0">
                <a:ln>
                  <a:noFill/>
                </a:ln>
                <a:solidFill>
                  <a:schemeClr val="tx1"/>
                </a:solidFill>
                <a:effectLst/>
                <a:latin typeface="Arial" charset="0"/>
                <a:ea typeface="ＭＳ Ｐゴシック" charset="-128"/>
                <a:cs typeface="ＭＳ Ｐゴシック" charset="-128"/>
              </a:rPr>
              <a:t>いろいろな要望をもつお客さんに，わかりやすく説明してみよう。</a:t>
            </a:r>
            <a:r>
              <a:rPr kumimoji="1" lang="ja-JP" altLang="en-US" sz="3200" b="0" i="0" u="none" strike="noStrike" cap="none" normalizeH="0" baseline="0" dirty="0" smtClean="0">
                <a:ln>
                  <a:noFill/>
                </a:ln>
                <a:solidFill>
                  <a:schemeClr val="tx1"/>
                </a:solidFill>
                <a:effectLst/>
                <a:latin typeface="Arial" charset="0"/>
                <a:ea typeface="ＭＳ Ｐゴシック" charset="-128"/>
                <a:cs typeface="ＭＳ Ｐゴシック" charset="-128"/>
              </a:rPr>
              <a:t>　</a:t>
            </a:r>
            <a:endParaRPr kumimoji="1" lang="ja-JP" altLang="ja-JP" sz="60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70218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548680"/>
            <a:ext cx="8229600" cy="5400599"/>
          </a:xfrm>
        </p:spPr>
        <p:txBody>
          <a:bodyPr>
            <a:noAutofit/>
          </a:bodyPr>
          <a:lstStyle/>
          <a:p>
            <a:r>
              <a:rPr lang="ja-JP" altLang="en-US" sz="3600" dirty="0"/>
              <a:t>毎日携帯電話を使わないが</a:t>
            </a:r>
            <a:r>
              <a:rPr lang="en-US" altLang="ja-JP" sz="3600" dirty="0"/>
              <a:t>1</a:t>
            </a:r>
            <a:r>
              <a:rPr lang="ja-JP" altLang="en-US" sz="3600" dirty="0"/>
              <a:t>週間に</a:t>
            </a:r>
            <a:r>
              <a:rPr lang="en-US" altLang="ja-JP" sz="3600" dirty="0"/>
              <a:t>1</a:t>
            </a:r>
            <a:r>
              <a:rPr lang="ja-JP" altLang="en-US" sz="3600" dirty="0"/>
              <a:t>日は友だちと長電話をするＤ</a:t>
            </a:r>
            <a:r>
              <a:rPr lang="ja-JP" altLang="en-US" sz="3600" dirty="0" smtClean="0"/>
              <a:t>さん</a:t>
            </a:r>
            <a:endParaRPr lang="en-US" altLang="ja-JP" sz="3600" dirty="0" smtClean="0"/>
          </a:p>
          <a:p>
            <a:r>
              <a:rPr lang="ja-JP" altLang="en-US" sz="3600" dirty="0" smtClean="0"/>
              <a:t>職場</a:t>
            </a:r>
            <a:r>
              <a:rPr lang="ja-JP" altLang="en-US" sz="3600" dirty="0"/>
              <a:t>の電話や家の電話を使うことが多くあまり携帯電話を使用しないＴさん</a:t>
            </a:r>
            <a:endParaRPr lang="en-US" altLang="ja-JP" sz="3600" dirty="0"/>
          </a:p>
          <a:p>
            <a:r>
              <a:rPr lang="ja-JP" altLang="en-US" sz="3600" dirty="0"/>
              <a:t>県外の大学にいる孫にたまに</a:t>
            </a:r>
            <a:r>
              <a:rPr lang="en-US" altLang="ja-JP" sz="3600" dirty="0"/>
              <a:t>『</a:t>
            </a:r>
            <a:r>
              <a:rPr lang="ja-JP" altLang="en-US" sz="3600" dirty="0"/>
              <a:t>元気ですか？</a:t>
            </a:r>
            <a:r>
              <a:rPr lang="en-US" altLang="ja-JP" sz="3600" dirty="0"/>
              <a:t>』</a:t>
            </a:r>
            <a:r>
              <a:rPr lang="ja-JP" altLang="en-US" sz="3600" dirty="0" err="1"/>
              <a:t>と携</a:t>
            </a:r>
            <a:r>
              <a:rPr lang="ja-JP" altLang="en-US" sz="3600" dirty="0"/>
              <a:t>帯電話で連絡するＧさん</a:t>
            </a:r>
            <a:endParaRPr lang="en-US" altLang="ja-JP" sz="3600" dirty="0"/>
          </a:p>
          <a:p>
            <a:r>
              <a:rPr lang="ja-JP" altLang="en-US" sz="3600" dirty="0"/>
              <a:t>毎日彼氏と携帯電話で長話をしているＲさん</a:t>
            </a:r>
          </a:p>
          <a:p>
            <a:endParaRPr lang="en-US" altLang="ja-JP" sz="3600" dirty="0" smtClean="0"/>
          </a:p>
          <a:p>
            <a:endParaRPr lang="en-US" altLang="ja-JP" sz="3600" dirty="0"/>
          </a:p>
          <a:p>
            <a:endParaRPr lang="en-US" altLang="ja-JP" sz="3600" dirty="0" smtClean="0"/>
          </a:p>
        </p:txBody>
      </p:sp>
    </p:spTree>
    <p:extLst>
      <p:ext uri="{BB962C8B-B14F-4D97-AF65-F5344CB8AC3E}">
        <p14:creationId xmlns:p14="http://schemas.microsoft.com/office/powerpoint/2010/main" val="2994261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7497"/>
            <a:ext cx="8712968" cy="2097367"/>
          </a:xfrm>
        </p:spPr>
        <p:txBody>
          <a:bodyPr>
            <a:noAutofit/>
          </a:bodyPr>
          <a:lstStyle/>
          <a:p>
            <a:pPr algn="l"/>
            <a:r>
              <a:rPr kumimoji="1" lang="ja-JP" altLang="en-US" sz="2800" dirty="0" smtClean="0"/>
              <a:t>問題１</a:t>
            </a:r>
            <a:r>
              <a:rPr kumimoji="1" lang="en-US" altLang="ja-JP" sz="2800" dirty="0" smtClean="0"/>
              <a:t/>
            </a:r>
            <a:br>
              <a:rPr kumimoji="1" lang="en-US" altLang="ja-JP" sz="2800" dirty="0" smtClean="0"/>
            </a:br>
            <a:r>
              <a:rPr kumimoji="1" lang="en-US" altLang="ja-JP" sz="2800" dirty="0" smtClean="0"/>
              <a:t>A</a:t>
            </a:r>
            <a:r>
              <a:rPr kumimoji="1" lang="ja-JP" altLang="en-US" sz="2800" dirty="0" err="1" smtClean="0"/>
              <a:t>さんが</a:t>
            </a:r>
            <a:r>
              <a:rPr kumimoji="1" lang="ja-JP" altLang="en-US" sz="2800" dirty="0" smtClean="0"/>
              <a:t>駅を出て、途中の店で買い物をしてから自分の家に帰ります。駅を出発してからｘ分後にいる地点から自分の家までの道のりをｙ</a:t>
            </a:r>
            <a:r>
              <a:rPr kumimoji="1" lang="en-US" altLang="ja-JP" sz="2800" dirty="0" smtClean="0"/>
              <a:t>km</a:t>
            </a:r>
            <a:r>
              <a:rPr kumimoji="1" lang="ja-JP" altLang="en-US" sz="2800" dirty="0" smtClean="0"/>
              <a:t>として、</a:t>
            </a:r>
            <a:r>
              <a:rPr kumimoji="1" lang="ja-JP" altLang="en-US" sz="2800" dirty="0" err="1" smtClean="0"/>
              <a:t>ｘ</a:t>
            </a:r>
            <a:r>
              <a:rPr kumimoji="1" lang="ja-JP" altLang="en-US" sz="2800" dirty="0" smtClean="0"/>
              <a:t>と</a:t>
            </a:r>
            <a:r>
              <a:rPr kumimoji="1" lang="en-US" altLang="ja-JP" sz="2800" dirty="0" smtClean="0"/>
              <a:t>y</a:t>
            </a:r>
            <a:r>
              <a:rPr kumimoji="1" lang="ja-JP" altLang="en-US" sz="2800" dirty="0" smtClean="0"/>
              <a:t>の関係をグラフに表すと、下のようになりました。</a:t>
            </a:r>
            <a:endParaRPr kumimoji="1" lang="ja-JP" altLang="en-US" sz="2800" dirty="0"/>
          </a:p>
        </p:txBody>
      </p:sp>
      <p:grpSp>
        <p:nvGrpSpPr>
          <p:cNvPr id="5" name="グループ化 4"/>
          <p:cNvGrpSpPr/>
          <p:nvPr/>
        </p:nvGrpSpPr>
        <p:grpSpPr>
          <a:xfrm>
            <a:off x="503357" y="2146965"/>
            <a:ext cx="8039718" cy="4711035"/>
            <a:chOff x="1438200" y="2323202"/>
            <a:chExt cx="8039718" cy="4336359"/>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202" t="4742" r="43730" b="10345"/>
            <a:stretch/>
          </p:blipFill>
          <p:spPr bwMode="auto">
            <a:xfrm rot="16200000">
              <a:off x="3823100" y="1337128"/>
              <a:ext cx="3489843" cy="6509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直線コネクタ 6"/>
            <p:cNvCxnSpPr/>
            <p:nvPr/>
          </p:nvCxnSpPr>
          <p:spPr>
            <a:xfrm>
              <a:off x="2419868" y="6177887"/>
              <a:ext cx="629630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2421756" y="2847129"/>
              <a:ext cx="1" cy="33373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438200" y="2323202"/>
              <a:ext cx="853119" cy="523220"/>
            </a:xfrm>
            <a:prstGeom prst="rect">
              <a:avLst/>
            </a:prstGeom>
            <a:noFill/>
          </p:spPr>
          <p:txBody>
            <a:bodyPr wrap="none" rtlCol="0">
              <a:spAutoFit/>
            </a:bodyPr>
            <a:lstStyle/>
            <a:p>
              <a:r>
                <a:rPr kumimoji="1" lang="en-US" altLang="ja-JP" sz="2800" dirty="0" smtClean="0"/>
                <a:t>(km)</a:t>
              </a:r>
              <a:endParaRPr kumimoji="1" lang="ja-JP" altLang="en-US" sz="2800" dirty="0"/>
            </a:p>
          </p:txBody>
        </p:sp>
        <p:sp>
          <p:nvSpPr>
            <p:cNvPr id="10" name="テキスト ボックス 9"/>
            <p:cNvSpPr txBox="1"/>
            <p:nvPr/>
          </p:nvSpPr>
          <p:spPr>
            <a:xfrm>
              <a:off x="8716171" y="6097253"/>
              <a:ext cx="761747" cy="523220"/>
            </a:xfrm>
            <a:prstGeom prst="rect">
              <a:avLst/>
            </a:prstGeom>
            <a:noFill/>
          </p:spPr>
          <p:txBody>
            <a:bodyPr wrap="none" rtlCol="0">
              <a:spAutoFit/>
            </a:bodyPr>
            <a:lstStyle/>
            <a:p>
              <a:r>
                <a:rPr kumimoji="1" lang="en-US" altLang="ja-JP" sz="2800" dirty="0" smtClean="0"/>
                <a:t>(</a:t>
              </a:r>
              <a:r>
                <a:rPr kumimoji="1" lang="ja-JP" altLang="en-US" sz="2800" dirty="0" smtClean="0"/>
                <a:t>分</a:t>
              </a:r>
              <a:r>
                <a:rPr kumimoji="1" lang="en-US" altLang="ja-JP" sz="2800" dirty="0" smtClean="0"/>
                <a:t>)</a:t>
              </a:r>
              <a:endParaRPr kumimoji="1" lang="ja-JP" altLang="en-US" sz="2800" dirty="0"/>
            </a:p>
          </p:txBody>
        </p:sp>
        <p:sp>
          <p:nvSpPr>
            <p:cNvPr id="12" name="テキスト ボックス 11"/>
            <p:cNvSpPr txBox="1"/>
            <p:nvPr/>
          </p:nvSpPr>
          <p:spPr>
            <a:xfrm>
              <a:off x="6125701" y="6136341"/>
              <a:ext cx="550151" cy="523220"/>
            </a:xfrm>
            <a:prstGeom prst="rect">
              <a:avLst/>
            </a:prstGeom>
            <a:noFill/>
          </p:spPr>
          <p:txBody>
            <a:bodyPr wrap="none" rtlCol="0">
              <a:spAutoFit/>
            </a:bodyPr>
            <a:lstStyle/>
            <a:p>
              <a:r>
                <a:rPr kumimoji="1" lang="en-US" altLang="ja-JP" sz="2800" dirty="0" smtClean="0"/>
                <a:t>50</a:t>
              </a:r>
              <a:endParaRPr kumimoji="1" lang="ja-JP" altLang="en-US" sz="2800" dirty="0"/>
            </a:p>
          </p:txBody>
        </p:sp>
        <p:sp>
          <p:nvSpPr>
            <p:cNvPr id="15" name="テキスト ボックス 14"/>
            <p:cNvSpPr txBox="1"/>
            <p:nvPr/>
          </p:nvSpPr>
          <p:spPr>
            <a:xfrm>
              <a:off x="4079641" y="6136341"/>
              <a:ext cx="550151" cy="523220"/>
            </a:xfrm>
            <a:prstGeom prst="rect">
              <a:avLst/>
            </a:prstGeom>
            <a:noFill/>
          </p:spPr>
          <p:txBody>
            <a:bodyPr wrap="none" rtlCol="0">
              <a:spAutoFit/>
            </a:bodyPr>
            <a:lstStyle/>
            <a:p>
              <a:r>
                <a:rPr kumimoji="1" lang="en-US" altLang="ja-JP" sz="2800" dirty="0" smtClean="0"/>
                <a:t>25</a:t>
              </a:r>
              <a:endParaRPr kumimoji="1" lang="ja-JP" altLang="en-US" sz="2800" dirty="0"/>
            </a:p>
          </p:txBody>
        </p:sp>
      </p:grpSp>
      <p:cxnSp>
        <p:nvCxnSpPr>
          <p:cNvPr id="19" name="直線コネクタ 18"/>
          <p:cNvCxnSpPr/>
          <p:nvPr/>
        </p:nvCxnSpPr>
        <p:spPr>
          <a:xfrm flipH="1">
            <a:off x="3447976" y="4721624"/>
            <a:ext cx="1185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flipV="1">
            <a:off x="1486919" y="2716164"/>
            <a:ext cx="1961057" cy="20054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4633178" y="4721624"/>
            <a:ext cx="3148150" cy="16130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1095743" y="2441086"/>
            <a:ext cx="364673" cy="523220"/>
          </a:xfrm>
          <a:prstGeom prst="rect">
            <a:avLst/>
          </a:prstGeom>
          <a:noFill/>
        </p:spPr>
        <p:txBody>
          <a:bodyPr wrap="square" rtlCol="0">
            <a:spAutoFit/>
          </a:bodyPr>
          <a:lstStyle/>
          <a:p>
            <a:r>
              <a:rPr kumimoji="1" lang="en-US" altLang="ja-JP" sz="2800" dirty="0" smtClean="0"/>
              <a:t>9</a:t>
            </a:r>
            <a:endParaRPr kumimoji="1" lang="ja-JP" altLang="en-US" sz="2800" dirty="0"/>
          </a:p>
        </p:txBody>
      </p:sp>
      <p:sp>
        <p:nvSpPr>
          <p:cNvPr id="16" name="テキスト ボックス 15"/>
          <p:cNvSpPr txBox="1"/>
          <p:nvPr/>
        </p:nvSpPr>
        <p:spPr>
          <a:xfrm>
            <a:off x="1100220" y="2862920"/>
            <a:ext cx="321620" cy="523220"/>
          </a:xfrm>
          <a:prstGeom prst="rect">
            <a:avLst/>
          </a:prstGeom>
          <a:noFill/>
        </p:spPr>
        <p:txBody>
          <a:bodyPr wrap="square" rtlCol="0">
            <a:spAutoFit/>
          </a:bodyPr>
          <a:lstStyle/>
          <a:p>
            <a:r>
              <a:rPr kumimoji="1" lang="en-US" altLang="ja-JP" sz="2800" dirty="0" smtClean="0"/>
              <a:t>8</a:t>
            </a:r>
            <a:endParaRPr kumimoji="1" lang="ja-JP" altLang="en-US" sz="2800" dirty="0"/>
          </a:p>
        </p:txBody>
      </p:sp>
      <p:sp>
        <p:nvSpPr>
          <p:cNvPr id="17" name="テキスト ボックス 16"/>
          <p:cNvSpPr txBox="1"/>
          <p:nvPr/>
        </p:nvSpPr>
        <p:spPr>
          <a:xfrm>
            <a:off x="1114777" y="3294968"/>
            <a:ext cx="372137" cy="523220"/>
          </a:xfrm>
          <a:prstGeom prst="rect">
            <a:avLst/>
          </a:prstGeom>
          <a:noFill/>
        </p:spPr>
        <p:txBody>
          <a:bodyPr wrap="square" rtlCol="0">
            <a:spAutoFit/>
          </a:bodyPr>
          <a:lstStyle/>
          <a:p>
            <a:r>
              <a:rPr kumimoji="1" lang="en-US" altLang="ja-JP" sz="2800" dirty="0" smtClean="0"/>
              <a:t>7</a:t>
            </a:r>
            <a:endParaRPr kumimoji="1" lang="ja-JP" altLang="en-US" sz="2800" dirty="0"/>
          </a:p>
        </p:txBody>
      </p:sp>
      <p:sp>
        <p:nvSpPr>
          <p:cNvPr id="18" name="テキスト ボックス 17"/>
          <p:cNvSpPr txBox="1"/>
          <p:nvPr/>
        </p:nvSpPr>
        <p:spPr>
          <a:xfrm>
            <a:off x="1100208" y="3691497"/>
            <a:ext cx="420325" cy="523220"/>
          </a:xfrm>
          <a:prstGeom prst="rect">
            <a:avLst/>
          </a:prstGeom>
          <a:noFill/>
        </p:spPr>
        <p:txBody>
          <a:bodyPr wrap="square" rtlCol="0">
            <a:spAutoFit/>
          </a:bodyPr>
          <a:lstStyle/>
          <a:p>
            <a:r>
              <a:rPr kumimoji="1" lang="en-US" altLang="ja-JP" sz="2800" dirty="0" smtClean="0"/>
              <a:t>6</a:t>
            </a:r>
            <a:endParaRPr kumimoji="1" lang="ja-JP" altLang="en-US" sz="2800" dirty="0"/>
          </a:p>
        </p:txBody>
      </p:sp>
      <p:sp>
        <p:nvSpPr>
          <p:cNvPr id="20" name="テキスト ボックス 19"/>
          <p:cNvSpPr txBox="1"/>
          <p:nvPr/>
        </p:nvSpPr>
        <p:spPr>
          <a:xfrm>
            <a:off x="1103870" y="4091372"/>
            <a:ext cx="356715" cy="523220"/>
          </a:xfrm>
          <a:prstGeom prst="rect">
            <a:avLst/>
          </a:prstGeom>
          <a:noFill/>
        </p:spPr>
        <p:txBody>
          <a:bodyPr wrap="square" rtlCol="0">
            <a:spAutoFit/>
          </a:bodyPr>
          <a:lstStyle/>
          <a:p>
            <a:r>
              <a:rPr kumimoji="1" lang="en-US" altLang="ja-JP" sz="2800" dirty="0" smtClean="0"/>
              <a:t>5</a:t>
            </a:r>
            <a:endParaRPr kumimoji="1" lang="ja-JP" altLang="en-US" sz="2800" dirty="0"/>
          </a:p>
        </p:txBody>
      </p:sp>
      <p:sp>
        <p:nvSpPr>
          <p:cNvPr id="21" name="テキスト ボックス 20"/>
          <p:cNvSpPr txBox="1"/>
          <p:nvPr/>
        </p:nvSpPr>
        <p:spPr>
          <a:xfrm>
            <a:off x="1098668" y="4460014"/>
            <a:ext cx="279587" cy="523220"/>
          </a:xfrm>
          <a:prstGeom prst="rect">
            <a:avLst/>
          </a:prstGeom>
          <a:noFill/>
        </p:spPr>
        <p:txBody>
          <a:bodyPr wrap="square" rtlCol="0">
            <a:spAutoFit/>
          </a:bodyPr>
          <a:lstStyle/>
          <a:p>
            <a:r>
              <a:rPr kumimoji="1" lang="en-US" altLang="ja-JP" sz="2800" dirty="0" smtClean="0"/>
              <a:t>4</a:t>
            </a:r>
            <a:endParaRPr kumimoji="1" lang="ja-JP" altLang="en-US" sz="2800" dirty="0"/>
          </a:p>
        </p:txBody>
      </p:sp>
      <p:sp>
        <p:nvSpPr>
          <p:cNvPr id="22" name="テキスト ボックス 21"/>
          <p:cNvSpPr txBox="1"/>
          <p:nvPr/>
        </p:nvSpPr>
        <p:spPr>
          <a:xfrm>
            <a:off x="1004326" y="6171924"/>
            <a:ext cx="559174" cy="523220"/>
          </a:xfrm>
          <a:prstGeom prst="rect">
            <a:avLst/>
          </a:prstGeom>
          <a:noFill/>
        </p:spPr>
        <p:txBody>
          <a:bodyPr wrap="square" rtlCol="0">
            <a:spAutoFit/>
          </a:bodyPr>
          <a:lstStyle/>
          <a:p>
            <a:r>
              <a:rPr kumimoji="1" lang="ja-JP" altLang="en-US" sz="2800" dirty="0" smtClean="0"/>
              <a:t>Ｏ</a:t>
            </a:r>
            <a:endParaRPr kumimoji="1" lang="ja-JP" altLang="en-US" sz="2800" dirty="0"/>
          </a:p>
        </p:txBody>
      </p:sp>
      <p:sp>
        <p:nvSpPr>
          <p:cNvPr id="23" name="テキスト ボックス 22"/>
          <p:cNvSpPr txBox="1"/>
          <p:nvPr/>
        </p:nvSpPr>
        <p:spPr>
          <a:xfrm>
            <a:off x="7183181" y="6292314"/>
            <a:ext cx="559174" cy="523220"/>
          </a:xfrm>
          <a:prstGeom prst="rect">
            <a:avLst/>
          </a:prstGeom>
          <a:noFill/>
        </p:spPr>
        <p:txBody>
          <a:bodyPr wrap="square" rtlCol="0">
            <a:spAutoFit/>
          </a:bodyPr>
          <a:lstStyle/>
          <a:p>
            <a:r>
              <a:rPr kumimoji="1" lang="en-US" altLang="ja-JP" sz="2800" dirty="0" smtClean="0"/>
              <a:t>75</a:t>
            </a:r>
            <a:endParaRPr kumimoji="1" lang="ja-JP" altLang="en-US" sz="2800" dirty="0"/>
          </a:p>
        </p:txBody>
      </p:sp>
      <p:sp>
        <p:nvSpPr>
          <p:cNvPr id="24" name="テキスト ボックス 23"/>
          <p:cNvSpPr txBox="1"/>
          <p:nvPr/>
        </p:nvSpPr>
        <p:spPr>
          <a:xfrm>
            <a:off x="1105284" y="4860327"/>
            <a:ext cx="279587" cy="523220"/>
          </a:xfrm>
          <a:prstGeom prst="rect">
            <a:avLst/>
          </a:prstGeom>
          <a:noFill/>
        </p:spPr>
        <p:txBody>
          <a:bodyPr wrap="square" rtlCol="0">
            <a:spAutoFit/>
          </a:bodyPr>
          <a:lstStyle/>
          <a:p>
            <a:r>
              <a:rPr kumimoji="1" lang="en-US" altLang="ja-JP" sz="2800" dirty="0" smtClean="0"/>
              <a:t>3</a:t>
            </a:r>
            <a:endParaRPr kumimoji="1" lang="ja-JP" altLang="en-US" sz="2800" dirty="0"/>
          </a:p>
        </p:txBody>
      </p:sp>
      <p:sp>
        <p:nvSpPr>
          <p:cNvPr id="26" name="テキスト ボックス 25"/>
          <p:cNvSpPr txBox="1"/>
          <p:nvPr/>
        </p:nvSpPr>
        <p:spPr>
          <a:xfrm>
            <a:off x="1100220" y="5266556"/>
            <a:ext cx="279587" cy="523220"/>
          </a:xfrm>
          <a:prstGeom prst="rect">
            <a:avLst/>
          </a:prstGeom>
          <a:noFill/>
        </p:spPr>
        <p:txBody>
          <a:bodyPr wrap="square" rtlCol="0">
            <a:spAutoFit/>
          </a:bodyPr>
          <a:lstStyle/>
          <a:p>
            <a:r>
              <a:rPr kumimoji="1" lang="en-US" altLang="ja-JP" sz="2800" dirty="0" smtClean="0"/>
              <a:t>2</a:t>
            </a:r>
            <a:endParaRPr kumimoji="1" lang="ja-JP" altLang="en-US" sz="2800" dirty="0"/>
          </a:p>
        </p:txBody>
      </p:sp>
      <p:sp>
        <p:nvSpPr>
          <p:cNvPr id="27" name="テキスト ボックス 26"/>
          <p:cNvSpPr txBox="1"/>
          <p:nvPr/>
        </p:nvSpPr>
        <p:spPr>
          <a:xfrm>
            <a:off x="1098667" y="5650752"/>
            <a:ext cx="279587" cy="523220"/>
          </a:xfrm>
          <a:prstGeom prst="rect">
            <a:avLst/>
          </a:prstGeom>
          <a:noFill/>
        </p:spPr>
        <p:txBody>
          <a:bodyPr wrap="square" rtlCol="0">
            <a:spAutoFit/>
          </a:bodyPr>
          <a:lstStyle/>
          <a:p>
            <a:r>
              <a:rPr kumimoji="1" lang="en-US" altLang="ja-JP" sz="2800" dirty="0" smtClean="0"/>
              <a:t>1</a:t>
            </a:r>
            <a:endParaRPr kumimoji="1" lang="ja-JP" altLang="en-US" sz="2800" dirty="0"/>
          </a:p>
        </p:txBody>
      </p:sp>
    </p:spTree>
    <p:extLst>
      <p:ext uri="{BB962C8B-B14F-4D97-AF65-F5344CB8AC3E}">
        <p14:creationId xmlns:p14="http://schemas.microsoft.com/office/powerpoint/2010/main" val="295329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420</Words>
  <Application>Microsoft Office PowerPoint</Application>
  <PresentationFormat>画面に合わせる (4:3)</PresentationFormat>
  <Paragraphs>104</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指導手順</vt:lpstr>
      <vt:lpstr>一次関数の利用</vt:lpstr>
      <vt:lpstr>Ａさんは毎日、トレーニングのためにマラソンコースをランニングしています。ある日、Ａさんはいつものようにマラソンをスタートし、Ａさんがスタートしたのと同時に、Ｂさんは折り返し地点からゴールに向かって歩きはじめました。下のグラフはＡさんがスタート地点を、Ｂさんが折り返し地点を出発してからの時間と距離の関係を表したものです。このとき、グラフからわかることを答えなさい。</vt:lpstr>
      <vt:lpstr>PowerPoint プレゼンテーション</vt:lpstr>
      <vt:lpstr>PowerPoint プレゼンテーション</vt:lpstr>
      <vt:lpstr>グラフをかいてみよう</vt:lpstr>
      <vt:lpstr>PowerPoint プレゼンテーション</vt:lpstr>
      <vt:lpstr>PowerPoint プレゼンテーション</vt:lpstr>
      <vt:lpstr>問題１ Aさんが駅を出て、途中の店で買い物をしてから自分の家に帰ります。駅を出発してからｘ分後にいる地点から自分の家までの道のりをｙkmとして、ｘとyの関係をグラフに表すと、下のようになりました。</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一次関数の利用</dc:title>
  <dc:creator>kajukun</dc:creator>
  <cp:lastModifiedBy>kajukun</cp:lastModifiedBy>
  <cp:revision>49</cp:revision>
  <cp:lastPrinted>2013-10-07T23:45:10Z</cp:lastPrinted>
  <dcterms:created xsi:type="dcterms:W3CDTF">2013-10-04T22:03:34Z</dcterms:created>
  <dcterms:modified xsi:type="dcterms:W3CDTF">2015-10-16T15:03:32Z</dcterms:modified>
</cp:coreProperties>
</file>