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269" r:id="rId3"/>
    <p:sldId id="299" r:id="rId4"/>
    <p:sldId id="300" r:id="rId5"/>
    <p:sldId id="301" r:id="rId6"/>
    <p:sldId id="302" r:id="rId7"/>
    <p:sldId id="303" r:id="rId8"/>
    <p:sldId id="304" r:id="rId9"/>
    <p:sldId id="305" r:id="rId10"/>
    <p:sldId id="306" r:id="rId11"/>
    <p:sldId id="307" r:id="rId12"/>
    <p:sldId id="308" r:id="rId13"/>
    <p:sldId id="309" r:id="rId14"/>
    <p:sldId id="322" r:id="rId15"/>
    <p:sldId id="323" r:id="rId16"/>
    <p:sldId id="324" r:id="rId17"/>
    <p:sldId id="321" r:id="rId18"/>
    <p:sldId id="310" r:id="rId19"/>
    <p:sldId id="311" r:id="rId20"/>
    <p:sldId id="312" r:id="rId21"/>
    <p:sldId id="313" r:id="rId22"/>
    <p:sldId id="314" r:id="rId23"/>
    <p:sldId id="315" r:id="rId24"/>
    <p:sldId id="316" r:id="rId25"/>
    <p:sldId id="317" r:id="rId26"/>
    <p:sldId id="318" r:id="rId27"/>
    <p:sldId id="319" r:id="rId28"/>
    <p:sldId id="320" r:id="rId29"/>
    <p:sldId id="325" r:id="rId30"/>
    <p:sldId id="326" r:id="rId31"/>
    <p:sldId id="327" r:id="rId32"/>
    <p:sldId id="328" r:id="rId33"/>
    <p:sldId id="329" r:id="rId34"/>
    <p:sldId id="330" r:id="rId35"/>
    <p:sldId id="331" r:id="rId36"/>
    <p:sldId id="332" r:id="rId3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5" autoAdjust="0"/>
  </p:normalViewPr>
  <p:slideViewPr>
    <p:cSldViewPr>
      <p:cViewPr>
        <p:scale>
          <a:sx n="70" d="100"/>
          <a:sy n="70" d="100"/>
        </p:scale>
        <p:origin x="-1974" y="-414"/>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E7B922-8119-4600-BEA8-4D6ECBB8FBEC}" type="datetimeFigureOut">
              <a:rPr kumimoji="1" lang="ja-JP" altLang="en-US" smtClean="0"/>
              <a:t>2015/10/16</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E158BFB-9CD6-44B9-9E98-0795547D658A}" type="slidenum">
              <a:rPr kumimoji="1" lang="ja-JP" altLang="en-US" smtClean="0"/>
              <a:t>‹#›</a:t>
            </a:fld>
            <a:endParaRPr kumimoji="1" lang="ja-JP" altLang="en-US"/>
          </a:p>
        </p:txBody>
      </p:sp>
    </p:spTree>
    <p:extLst>
      <p:ext uri="{BB962C8B-B14F-4D97-AF65-F5344CB8AC3E}">
        <p14:creationId xmlns:p14="http://schemas.microsoft.com/office/powerpoint/2010/main" val="3534793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F908C-3107-4E57-9307-475FABF926BF}" type="datetimeFigureOut">
              <a:rPr kumimoji="1" lang="ja-JP" altLang="en-US" smtClean="0"/>
              <a:t>2015/10/16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EB7ED7-BB3E-44D2-9D3F-ED44CB55BC9A}" type="slidenum">
              <a:rPr kumimoji="1" lang="ja-JP" altLang="en-US" smtClean="0"/>
              <a:t>‹#›</a:t>
            </a:fld>
            <a:endParaRPr kumimoji="1" lang="ja-JP" altLang="en-US"/>
          </a:p>
        </p:txBody>
      </p:sp>
    </p:spTree>
    <p:extLst>
      <p:ext uri="{BB962C8B-B14F-4D97-AF65-F5344CB8AC3E}">
        <p14:creationId xmlns:p14="http://schemas.microsoft.com/office/powerpoint/2010/main" val="28872222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3DC24C2-C096-4EDC-81D8-4B151D262E6A}" type="datetimeFigureOut">
              <a:rPr kumimoji="1" lang="ja-JP" altLang="en-US" smtClean="0"/>
              <a:t>2015/10/16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B82620-AE34-4898-A9C8-070E21E427EE}" type="slidenum">
              <a:rPr kumimoji="1" lang="ja-JP" altLang="en-US" smtClean="0"/>
              <a:t>‹#›</a:t>
            </a:fld>
            <a:endParaRPr kumimoji="1" lang="ja-JP" altLang="en-US"/>
          </a:p>
        </p:txBody>
      </p:sp>
    </p:spTree>
    <p:extLst>
      <p:ext uri="{BB962C8B-B14F-4D97-AF65-F5344CB8AC3E}">
        <p14:creationId xmlns:p14="http://schemas.microsoft.com/office/powerpoint/2010/main" val="2755564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DC24C2-C096-4EDC-81D8-4B151D262E6A}" type="datetimeFigureOut">
              <a:rPr kumimoji="1" lang="ja-JP" altLang="en-US" smtClean="0"/>
              <a:t>2015/10/16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B82620-AE34-4898-A9C8-070E21E427EE}" type="slidenum">
              <a:rPr kumimoji="1" lang="ja-JP" altLang="en-US" smtClean="0"/>
              <a:t>‹#›</a:t>
            </a:fld>
            <a:endParaRPr kumimoji="1" lang="ja-JP" altLang="en-US"/>
          </a:p>
        </p:txBody>
      </p:sp>
    </p:spTree>
    <p:extLst>
      <p:ext uri="{BB962C8B-B14F-4D97-AF65-F5344CB8AC3E}">
        <p14:creationId xmlns:p14="http://schemas.microsoft.com/office/powerpoint/2010/main" val="2596077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DC24C2-C096-4EDC-81D8-4B151D262E6A}" type="datetimeFigureOut">
              <a:rPr kumimoji="1" lang="ja-JP" altLang="en-US" smtClean="0"/>
              <a:t>2015/10/16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B82620-AE34-4898-A9C8-070E21E427EE}" type="slidenum">
              <a:rPr kumimoji="1" lang="ja-JP" altLang="en-US" smtClean="0"/>
              <a:t>‹#›</a:t>
            </a:fld>
            <a:endParaRPr kumimoji="1" lang="ja-JP" altLang="en-US"/>
          </a:p>
        </p:txBody>
      </p:sp>
    </p:spTree>
    <p:extLst>
      <p:ext uri="{BB962C8B-B14F-4D97-AF65-F5344CB8AC3E}">
        <p14:creationId xmlns:p14="http://schemas.microsoft.com/office/powerpoint/2010/main" val="3094177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DC24C2-C096-4EDC-81D8-4B151D262E6A}" type="datetimeFigureOut">
              <a:rPr kumimoji="1" lang="ja-JP" altLang="en-US" smtClean="0"/>
              <a:t>2015/10/16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B82620-AE34-4898-A9C8-070E21E427EE}" type="slidenum">
              <a:rPr kumimoji="1" lang="ja-JP" altLang="en-US" smtClean="0"/>
              <a:t>‹#›</a:t>
            </a:fld>
            <a:endParaRPr kumimoji="1" lang="ja-JP" altLang="en-US"/>
          </a:p>
        </p:txBody>
      </p:sp>
    </p:spTree>
    <p:extLst>
      <p:ext uri="{BB962C8B-B14F-4D97-AF65-F5344CB8AC3E}">
        <p14:creationId xmlns:p14="http://schemas.microsoft.com/office/powerpoint/2010/main" val="3857438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3DC24C2-C096-4EDC-81D8-4B151D262E6A}" type="datetimeFigureOut">
              <a:rPr kumimoji="1" lang="ja-JP" altLang="en-US" smtClean="0"/>
              <a:t>2015/10/16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B82620-AE34-4898-A9C8-070E21E427EE}" type="slidenum">
              <a:rPr kumimoji="1" lang="ja-JP" altLang="en-US" smtClean="0"/>
              <a:t>‹#›</a:t>
            </a:fld>
            <a:endParaRPr kumimoji="1" lang="ja-JP" altLang="en-US"/>
          </a:p>
        </p:txBody>
      </p:sp>
    </p:spTree>
    <p:extLst>
      <p:ext uri="{BB962C8B-B14F-4D97-AF65-F5344CB8AC3E}">
        <p14:creationId xmlns:p14="http://schemas.microsoft.com/office/powerpoint/2010/main" val="88292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3DC24C2-C096-4EDC-81D8-4B151D262E6A}" type="datetimeFigureOut">
              <a:rPr kumimoji="1" lang="ja-JP" altLang="en-US" smtClean="0"/>
              <a:t>2015/10/16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B82620-AE34-4898-A9C8-070E21E427EE}" type="slidenum">
              <a:rPr kumimoji="1" lang="ja-JP" altLang="en-US" smtClean="0"/>
              <a:t>‹#›</a:t>
            </a:fld>
            <a:endParaRPr kumimoji="1" lang="ja-JP" altLang="en-US"/>
          </a:p>
        </p:txBody>
      </p:sp>
    </p:spTree>
    <p:extLst>
      <p:ext uri="{BB962C8B-B14F-4D97-AF65-F5344CB8AC3E}">
        <p14:creationId xmlns:p14="http://schemas.microsoft.com/office/powerpoint/2010/main" val="108649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3DC24C2-C096-4EDC-81D8-4B151D262E6A}" type="datetimeFigureOut">
              <a:rPr kumimoji="1" lang="ja-JP" altLang="en-US" smtClean="0"/>
              <a:t>2015/10/16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B82620-AE34-4898-A9C8-070E21E427EE}" type="slidenum">
              <a:rPr kumimoji="1" lang="ja-JP" altLang="en-US" smtClean="0"/>
              <a:t>‹#›</a:t>
            </a:fld>
            <a:endParaRPr kumimoji="1" lang="ja-JP" altLang="en-US"/>
          </a:p>
        </p:txBody>
      </p:sp>
    </p:spTree>
    <p:extLst>
      <p:ext uri="{BB962C8B-B14F-4D97-AF65-F5344CB8AC3E}">
        <p14:creationId xmlns:p14="http://schemas.microsoft.com/office/powerpoint/2010/main" val="1576714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3DC24C2-C096-4EDC-81D8-4B151D262E6A}" type="datetimeFigureOut">
              <a:rPr kumimoji="1" lang="ja-JP" altLang="en-US" smtClean="0"/>
              <a:t>2015/10/16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B82620-AE34-4898-A9C8-070E21E427EE}" type="slidenum">
              <a:rPr kumimoji="1" lang="ja-JP" altLang="en-US" smtClean="0"/>
              <a:t>‹#›</a:t>
            </a:fld>
            <a:endParaRPr kumimoji="1" lang="ja-JP" altLang="en-US"/>
          </a:p>
        </p:txBody>
      </p:sp>
    </p:spTree>
    <p:extLst>
      <p:ext uri="{BB962C8B-B14F-4D97-AF65-F5344CB8AC3E}">
        <p14:creationId xmlns:p14="http://schemas.microsoft.com/office/powerpoint/2010/main" val="121677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3DC24C2-C096-4EDC-81D8-4B151D262E6A}" type="datetimeFigureOut">
              <a:rPr kumimoji="1" lang="ja-JP" altLang="en-US" smtClean="0"/>
              <a:t>2015/10/16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B82620-AE34-4898-A9C8-070E21E427EE}" type="slidenum">
              <a:rPr kumimoji="1" lang="ja-JP" altLang="en-US" smtClean="0"/>
              <a:t>‹#›</a:t>
            </a:fld>
            <a:endParaRPr kumimoji="1" lang="ja-JP" altLang="en-US"/>
          </a:p>
        </p:txBody>
      </p:sp>
    </p:spTree>
    <p:extLst>
      <p:ext uri="{BB962C8B-B14F-4D97-AF65-F5344CB8AC3E}">
        <p14:creationId xmlns:p14="http://schemas.microsoft.com/office/powerpoint/2010/main" val="2682914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DC24C2-C096-4EDC-81D8-4B151D262E6A}" type="datetimeFigureOut">
              <a:rPr kumimoji="1" lang="ja-JP" altLang="en-US" smtClean="0"/>
              <a:t>2015/10/16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B82620-AE34-4898-A9C8-070E21E427EE}" type="slidenum">
              <a:rPr kumimoji="1" lang="ja-JP" altLang="en-US" smtClean="0"/>
              <a:t>‹#›</a:t>
            </a:fld>
            <a:endParaRPr kumimoji="1" lang="ja-JP" altLang="en-US"/>
          </a:p>
        </p:txBody>
      </p:sp>
    </p:spTree>
    <p:extLst>
      <p:ext uri="{BB962C8B-B14F-4D97-AF65-F5344CB8AC3E}">
        <p14:creationId xmlns:p14="http://schemas.microsoft.com/office/powerpoint/2010/main" val="3835487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DC24C2-C096-4EDC-81D8-4B151D262E6A}" type="datetimeFigureOut">
              <a:rPr kumimoji="1" lang="ja-JP" altLang="en-US" smtClean="0"/>
              <a:t>2015/10/16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B82620-AE34-4898-A9C8-070E21E427EE}" type="slidenum">
              <a:rPr kumimoji="1" lang="ja-JP" altLang="en-US" smtClean="0"/>
              <a:t>‹#›</a:t>
            </a:fld>
            <a:endParaRPr kumimoji="1" lang="ja-JP" altLang="en-US"/>
          </a:p>
        </p:txBody>
      </p:sp>
    </p:spTree>
    <p:extLst>
      <p:ext uri="{BB962C8B-B14F-4D97-AF65-F5344CB8AC3E}">
        <p14:creationId xmlns:p14="http://schemas.microsoft.com/office/powerpoint/2010/main" val="426119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C24C2-C096-4EDC-81D8-4B151D262E6A}" type="datetimeFigureOut">
              <a:rPr kumimoji="1" lang="ja-JP" altLang="en-US" smtClean="0"/>
              <a:t>2015/10/16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82620-AE34-4898-A9C8-070E21E427EE}" type="slidenum">
              <a:rPr kumimoji="1" lang="ja-JP" altLang="en-US" smtClean="0"/>
              <a:t>‹#›</a:t>
            </a:fld>
            <a:endParaRPr kumimoji="1" lang="ja-JP" altLang="en-US"/>
          </a:p>
        </p:txBody>
      </p:sp>
    </p:spTree>
    <p:extLst>
      <p:ext uri="{BB962C8B-B14F-4D97-AF65-F5344CB8AC3E}">
        <p14:creationId xmlns:p14="http://schemas.microsoft.com/office/powerpoint/2010/main" val="4015913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332656"/>
            <a:ext cx="7772400" cy="432048"/>
          </a:xfrm>
        </p:spPr>
        <p:txBody>
          <a:bodyPr>
            <a:normAutofit fontScale="90000"/>
          </a:bodyPr>
          <a:lstStyle/>
          <a:p>
            <a:r>
              <a:rPr kumimoji="1" lang="ja-JP" altLang="en-US" dirty="0" smtClean="0"/>
              <a:t>一次関数の利用</a:t>
            </a:r>
            <a:r>
              <a:rPr kumimoji="1" lang="en-US" altLang="ja-JP" dirty="0" smtClean="0"/>
              <a:t>(</a:t>
            </a:r>
            <a:r>
              <a:rPr kumimoji="1" lang="ja-JP" altLang="en-US" dirty="0" smtClean="0"/>
              <a:t>動点</a:t>
            </a:r>
            <a:r>
              <a:rPr kumimoji="1" lang="en-US" altLang="ja-JP" dirty="0" smtClean="0"/>
              <a:t>)</a:t>
            </a:r>
            <a:endParaRPr kumimoji="1" lang="ja-JP" altLang="en-US" dirty="0"/>
          </a:p>
        </p:txBody>
      </p:sp>
      <p:sp>
        <p:nvSpPr>
          <p:cNvPr id="3" name="サブタイトル 2"/>
          <p:cNvSpPr>
            <a:spLocks noGrp="1"/>
          </p:cNvSpPr>
          <p:nvPr>
            <p:ph type="subTitle" idx="1"/>
          </p:nvPr>
        </p:nvSpPr>
        <p:spPr>
          <a:xfrm>
            <a:off x="323528" y="1124744"/>
            <a:ext cx="8536875" cy="5328592"/>
          </a:xfrm>
          <a:solidFill>
            <a:srgbClr val="FFFF00"/>
          </a:solidFill>
        </p:spPr>
        <p:txBody>
          <a:bodyPr>
            <a:normAutofit/>
          </a:bodyPr>
          <a:lstStyle/>
          <a:p>
            <a:r>
              <a:rPr lang="ja-JP" altLang="en-US" dirty="0" smtClean="0">
                <a:solidFill>
                  <a:schemeClr val="tx1"/>
                </a:solidFill>
              </a:rPr>
              <a:t>学習の流れ</a:t>
            </a:r>
            <a:endParaRPr lang="en-US" altLang="ja-JP" dirty="0" smtClean="0">
              <a:solidFill>
                <a:schemeClr val="tx1"/>
              </a:solidFill>
            </a:endParaRPr>
          </a:p>
          <a:p>
            <a:r>
              <a:rPr lang="ja-JP" altLang="en-US" dirty="0" smtClean="0">
                <a:solidFill>
                  <a:schemeClr val="tx1"/>
                </a:solidFill>
              </a:rPr>
              <a:t>本時のねらい</a:t>
            </a:r>
            <a:endParaRPr lang="en-US" altLang="ja-JP" dirty="0" smtClean="0">
              <a:solidFill>
                <a:schemeClr val="tx1"/>
              </a:solidFill>
            </a:endParaRPr>
          </a:p>
          <a:p>
            <a:r>
              <a:rPr lang="ja-JP" altLang="en-US" dirty="0" smtClean="0">
                <a:solidFill>
                  <a:schemeClr val="tx1"/>
                </a:solidFill>
              </a:rPr>
              <a:t>「三角形の面積の変化の様子を一次関数としてとらえることができる。</a:t>
            </a:r>
            <a:r>
              <a:rPr kumimoji="1" lang="ja-JP" altLang="en-US" dirty="0" smtClean="0">
                <a:solidFill>
                  <a:schemeClr val="tx1"/>
                </a:solidFill>
              </a:rPr>
              <a:t>」</a:t>
            </a:r>
            <a:endParaRPr kumimoji="1" lang="en-US" altLang="ja-JP" dirty="0" smtClean="0">
              <a:solidFill>
                <a:schemeClr val="tx1"/>
              </a:solidFill>
            </a:endParaRPr>
          </a:p>
          <a:p>
            <a:r>
              <a:rPr lang="ja-JP" altLang="en-US" dirty="0">
                <a:solidFill>
                  <a:schemeClr val="tx1"/>
                </a:solidFill>
              </a:rPr>
              <a:t>↓</a:t>
            </a:r>
            <a:endParaRPr kumimoji="1" lang="en-US" altLang="ja-JP" dirty="0" smtClean="0">
              <a:solidFill>
                <a:schemeClr val="tx1"/>
              </a:solidFill>
            </a:endParaRPr>
          </a:p>
          <a:p>
            <a:r>
              <a:rPr lang="ja-JP" altLang="en-US" dirty="0" smtClean="0">
                <a:solidFill>
                  <a:schemeClr val="tx1"/>
                </a:solidFill>
              </a:rPr>
              <a:t>課題の提示</a:t>
            </a:r>
            <a:endParaRPr lang="en-US" altLang="ja-JP" dirty="0" smtClean="0">
              <a:solidFill>
                <a:schemeClr val="tx1"/>
              </a:solidFill>
            </a:endParaRPr>
          </a:p>
          <a:p>
            <a:r>
              <a:rPr lang="ja-JP" altLang="en-US" dirty="0" smtClean="0">
                <a:solidFill>
                  <a:schemeClr val="tx1"/>
                </a:solidFill>
              </a:rPr>
              <a:t>式で表す。グラフで表す。</a:t>
            </a:r>
            <a:endParaRPr lang="en-US" altLang="ja-JP" dirty="0" smtClean="0">
              <a:solidFill>
                <a:schemeClr val="tx1"/>
              </a:solidFill>
            </a:endParaRPr>
          </a:p>
          <a:p>
            <a:r>
              <a:rPr kumimoji="1" lang="ja-JP" altLang="en-US" dirty="0" smtClean="0">
                <a:solidFill>
                  <a:schemeClr val="tx1"/>
                </a:solidFill>
              </a:rPr>
              <a:t>↓</a:t>
            </a:r>
            <a:endParaRPr kumimoji="1" lang="en-US" altLang="ja-JP" dirty="0" smtClean="0">
              <a:solidFill>
                <a:schemeClr val="tx1"/>
              </a:solidFill>
            </a:endParaRPr>
          </a:p>
          <a:p>
            <a:r>
              <a:rPr lang="ja-JP" altLang="en-US" dirty="0">
                <a:solidFill>
                  <a:schemeClr val="tx1"/>
                </a:solidFill>
              </a:rPr>
              <a:t>問題</a:t>
            </a:r>
            <a:r>
              <a:rPr lang="ja-JP" altLang="en-US" dirty="0" smtClean="0">
                <a:solidFill>
                  <a:schemeClr val="tx1"/>
                </a:solidFill>
              </a:rPr>
              <a:t>解決</a:t>
            </a:r>
          </a:p>
        </p:txBody>
      </p:sp>
    </p:spTree>
    <p:extLst>
      <p:ext uri="{BB962C8B-B14F-4D97-AF65-F5344CB8AC3E}">
        <p14:creationId xmlns:p14="http://schemas.microsoft.com/office/powerpoint/2010/main" val="4187913151"/>
      </p:ext>
    </p:extLst>
  </p:cSld>
  <p:clrMapOvr>
    <a:masterClrMapping/>
  </p:clrMapOvr>
  <mc:AlternateContent xmlns:mc="http://schemas.openxmlformats.org/markup-compatibility/2006" xmlns:p14="http://schemas.microsoft.com/office/powerpoint/2010/main">
    <mc:Choice Requires="p14">
      <p:transition spd="slow" p14:dur="2000" advTm="14815"/>
    </mc:Choice>
    <mc:Fallback xmlns="">
      <p:transition spd="slow" advTm="1481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3407" y="188640"/>
            <a:ext cx="8229600" cy="288032"/>
          </a:xfrm>
        </p:spPr>
        <p:txBody>
          <a:bodyPr>
            <a:normAutofit fontScale="90000"/>
          </a:bodyPr>
          <a:lstStyle/>
          <a:p>
            <a:r>
              <a:rPr kumimoji="1" lang="ja-JP" altLang="en-US" dirty="0" smtClean="0"/>
              <a:t>問　題</a:t>
            </a:r>
            <a:endParaRPr kumimoji="1" lang="ja-JP" altLang="en-US" dirty="0"/>
          </a:p>
        </p:txBody>
      </p:sp>
      <p:sp>
        <p:nvSpPr>
          <p:cNvPr id="7" name="正方形/長方形 6"/>
          <p:cNvSpPr/>
          <p:nvPr/>
        </p:nvSpPr>
        <p:spPr>
          <a:xfrm>
            <a:off x="1148758" y="4944"/>
            <a:ext cx="4392489" cy="22781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rot="5400000">
            <a:off x="5169041" y="2514052"/>
            <a:ext cx="4392489" cy="35574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182861" y="2852935"/>
            <a:ext cx="5333356" cy="3454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19273" y="2388908"/>
            <a:ext cx="478016" cy="584775"/>
          </a:xfrm>
          <a:prstGeom prst="rect">
            <a:avLst/>
          </a:prstGeom>
          <a:noFill/>
        </p:spPr>
        <p:txBody>
          <a:bodyPr wrap="none" rtlCol="0">
            <a:spAutoFit/>
          </a:bodyPr>
          <a:lstStyle/>
          <a:p>
            <a:r>
              <a:rPr kumimoji="1" lang="ja-JP" altLang="en-US" sz="3200" dirty="0" smtClean="0"/>
              <a:t>Ａ</a:t>
            </a:r>
            <a:endParaRPr kumimoji="1" lang="ja-JP" altLang="en-US" sz="3200" dirty="0"/>
          </a:p>
        </p:txBody>
      </p:sp>
      <p:sp>
        <p:nvSpPr>
          <p:cNvPr id="12" name="テキスト ボックス 11"/>
          <p:cNvSpPr txBox="1"/>
          <p:nvPr/>
        </p:nvSpPr>
        <p:spPr>
          <a:xfrm>
            <a:off x="6254175" y="6232822"/>
            <a:ext cx="476412" cy="584775"/>
          </a:xfrm>
          <a:prstGeom prst="rect">
            <a:avLst/>
          </a:prstGeom>
          <a:noFill/>
        </p:spPr>
        <p:txBody>
          <a:bodyPr wrap="none" rtlCol="0">
            <a:spAutoFit/>
          </a:bodyPr>
          <a:lstStyle/>
          <a:p>
            <a:r>
              <a:rPr kumimoji="1" lang="ja-JP" altLang="en-US" sz="3200" dirty="0" smtClean="0">
                <a:solidFill>
                  <a:srgbClr val="FF0000"/>
                </a:solidFill>
              </a:rPr>
              <a:t>Ｐ</a:t>
            </a:r>
            <a:endParaRPr kumimoji="1" lang="ja-JP" altLang="en-US" sz="3200" dirty="0">
              <a:solidFill>
                <a:srgbClr val="FF0000"/>
              </a:solidFill>
            </a:endParaRPr>
          </a:p>
        </p:txBody>
      </p:sp>
      <p:sp>
        <p:nvSpPr>
          <p:cNvPr id="13" name="テキスト ボックス 12"/>
          <p:cNvSpPr txBox="1"/>
          <p:nvPr/>
        </p:nvSpPr>
        <p:spPr>
          <a:xfrm>
            <a:off x="6516217" y="2389458"/>
            <a:ext cx="495649" cy="584775"/>
          </a:xfrm>
          <a:prstGeom prst="rect">
            <a:avLst/>
          </a:prstGeom>
          <a:noFill/>
        </p:spPr>
        <p:txBody>
          <a:bodyPr wrap="none" rtlCol="0">
            <a:spAutoFit/>
          </a:bodyPr>
          <a:lstStyle/>
          <a:p>
            <a:r>
              <a:rPr kumimoji="1" lang="ja-JP" altLang="en-US" sz="3200" dirty="0" smtClean="0"/>
              <a:t>Ｄ</a:t>
            </a:r>
            <a:endParaRPr kumimoji="1" lang="ja-JP" altLang="en-US" sz="3200" dirty="0"/>
          </a:p>
        </p:txBody>
      </p:sp>
      <p:sp>
        <p:nvSpPr>
          <p:cNvPr id="14" name="テキスト ボックス 13"/>
          <p:cNvSpPr txBox="1"/>
          <p:nvPr/>
        </p:nvSpPr>
        <p:spPr>
          <a:xfrm>
            <a:off x="6514519" y="6037171"/>
            <a:ext cx="489236" cy="584775"/>
          </a:xfrm>
          <a:prstGeom prst="rect">
            <a:avLst/>
          </a:prstGeom>
          <a:noFill/>
        </p:spPr>
        <p:txBody>
          <a:bodyPr wrap="none" rtlCol="0">
            <a:spAutoFit/>
          </a:bodyPr>
          <a:lstStyle/>
          <a:p>
            <a:r>
              <a:rPr lang="ja-JP" altLang="en-US" sz="3200" dirty="0"/>
              <a:t>Ｃ</a:t>
            </a:r>
            <a:endParaRPr kumimoji="1" lang="ja-JP" altLang="en-US" sz="3200" dirty="0"/>
          </a:p>
        </p:txBody>
      </p:sp>
      <p:sp>
        <p:nvSpPr>
          <p:cNvPr id="15" name="テキスト ボックス 14"/>
          <p:cNvSpPr txBox="1"/>
          <p:nvPr/>
        </p:nvSpPr>
        <p:spPr>
          <a:xfrm>
            <a:off x="692021" y="6037171"/>
            <a:ext cx="503664" cy="584775"/>
          </a:xfrm>
          <a:prstGeom prst="rect">
            <a:avLst/>
          </a:prstGeom>
          <a:noFill/>
        </p:spPr>
        <p:txBody>
          <a:bodyPr wrap="none" rtlCol="0">
            <a:spAutoFit/>
          </a:bodyPr>
          <a:lstStyle/>
          <a:p>
            <a:r>
              <a:rPr kumimoji="1" lang="ja-JP" altLang="en-US" sz="3200" dirty="0" smtClean="0"/>
              <a:t>Ｂ</a:t>
            </a:r>
            <a:endParaRPr kumimoji="1" lang="ja-JP" altLang="en-US" sz="3200" dirty="0"/>
          </a:p>
        </p:txBody>
      </p:sp>
      <p:sp>
        <p:nvSpPr>
          <p:cNvPr id="5" name="正方形/長方形 4"/>
          <p:cNvSpPr/>
          <p:nvPr/>
        </p:nvSpPr>
        <p:spPr>
          <a:xfrm>
            <a:off x="3563241" y="2268160"/>
            <a:ext cx="875561" cy="584775"/>
          </a:xfrm>
          <a:prstGeom prst="rect">
            <a:avLst/>
          </a:prstGeom>
        </p:spPr>
        <p:txBody>
          <a:bodyPr wrap="none">
            <a:spAutoFit/>
          </a:bodyPr>
          <a:lstStyle/>
          <a:p>
            <a:r>
              <a:rPr lang="ja-JP" altLang="en-US" sz="3200" dirty="0" smtClean="0"/>
              <a:t>４㎝</a:t>
            </a:r>
            <a:endParaRPr lang="ja-JP" altLang="en-US" sz="3200" dirty="0"/>
          </a:p>
        </p:txBody>
      </p:sp>
      <p:sp>
        <p:nvSpPr>
          <p:cNvPr id="18" name="正方形/長方形 17"/>
          <p:cNvSpPr/>
          <p:nvPr/>
        </p:nvSpPr>
        <p:spPr>
          <a:xfrm>
            <a:off x="6565974" y="4287774"/>
            <a:ext cx="875561" cy="584775"/>
          </a:xfrm>
          <a:prstGeom prst="rect">
            <a:avLst/>
          </a:prstGeom>
        </p:spPr>
        <p:txBody>
          <a:bodyPr wrap="none">
            <a:spAutoFit/>
          </a:bodyPr>
          <a:lstStyle/>
          <a:p>
            <a:r>
              <a:rPr lang="ja-JP" altLang="en-US" sz="3200" dirty="0" smtClean="0"/>
              <a:t>３㎝</a:t>
            </a:r>
            <a:endParaRPr lang="ja-JP" altLang="en-US" sz="3200" dirty="0"/>
          </a:p>
        </p:txBody>
      </p:sp>
      <p:sp>
        <p:nvSpPr>
          <p:cNvPr id="19" name="テキスト ボックス 18"/>
          <p:cNvSpPr txBox="1"/>
          <p:nvPr/>
        </p:nvSpPr>
        <p:spPr>
          <a:xfrm>
            <a:off x="6300192" y="620688"/>
            <a:ext cx="1561646" cy="707886"/>
          </a:xfrm>
          <a:prstGeom prst="rect">
            <a:avLst/>
          </a:prstGeom>
          <a:solidFill>
            <a:srgbClr val="FFFF00"/>
          </a:solidFill>
        </p:spPr>
        <p:txBody>
          <a:bodyPr wrap="none" rtlCol="0">
            <a:spAutoFit/>
          </a:bodyPr>
          <a:lstStyle/>
          <a:p>
            <a:r>
              <a:rPr kumimoji="1" lang="ja-JP" altLang="en-US" sz="4000" dirty="0" smtClean="0"/>
              <a:t>７</a:t>
            </a:r>
            <a:r>
              <a:rPr lang="ja-JP" altLang="en-US" sz="4000" dirty="0" smtClean="0"/>
              <a:t>秒後</a:t>
            </a:r>
            <a:endParaRPr kumimoji="1" lang="ja-JP" altLang="en-US" sz="4000" dirty="0"/>
          </a:p>
        </p:txBody>
      </p:sp>
      <p:sp>
        <p:nvSpPr>
          <p:cNvPr id="3" name="二等辺三角形 2"/>
          <p:cNvSpPr/>
          <p:nvPr/>
        </p:nvSpPr>
        <p:spPr>
          <a:xfrm rot="10800000">
            <a:off x="1182861" y="2852935"/>
            <a:ext cx="5333356" cy="3420290"/>
          </a:xfrm>
          <a:prstGeom prst="triangle">
            <a:avLst>
              <a:gd name="adj" fmla="val 0"/>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82754680"/>
      </p:ext>
    </p:extLst>
  </p:cSld>
  <p:clrMapOvr>
    <a:masterClrMapping/>
  </p:clrMapOvr>
  <mc:AlternateContent xmlns:mc="http://schemas.openxmlformats.org/markup-compatibility/2006" xmlns:p14="http://schemas.microsoft.com/office/powerpoint/2010/main">
    <mc:Choice Requires="p14">
      <p:transition spd="slow" p14:dur="2000" advTm="2385"/>
    </mc:Choice>
    <mc:Fallback xmlns="">
      <p:transition spd="slow" advTm="2385"/>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3407" y="188640"/>
            <a:ext cx="8229600" cy="288032"/>
          </a:xfrm>
        </p:spPr>
        <p:txBody>
          <a:bodyPr>
            <a:normAutofit fontScale="90000"/>
          </a:bodyPr>
          <a:lstStyle/>
          <a:p>
            <a:r>
              <a:rPr kumimoji="1" lang="ja-JP" altLang="en-US" dirty="0" smtClean="0"/>
              <a:t>問　題</a:t>
            </a:r>
            <a:endParaRPr kumimoji="1" lang="ja-JP" altLang="en-US" dirty="0"/>
          </a:p>
        </p:txBody>
      </p:sp>
      <p:sp>
        <p:nvSpPr>
          <p:cNvPr id="7" name="正方形/長方形 6"/>
          <p:cNvSpPr/>
          <p:nvPr/>
        </p:nvSpPr>
        <p:spPr>
          <a:xfrm>
            <a:off x="1148758" y="4944"/>
            <a:ext cx="4392489" cy="22781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rot="5400000">
            <a:off x="5169041" y="2514052"/>
            <a:ext cx="4392489" cy="35574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182861" y="2852935"/>
            <a:ext cx="5333356" cy="3454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19273" y="2388908"/>
            <a:ext cx="478016" cy="584775"/>
          </a:xfrm>
          <a:prstGeom prst="rect">
            <a:avLst/>
          </a:prstGeom>
          <a:noFill/>
        </p:spPr>
        <p:txBody>
          <a:bodyPr wrap="none" rtlCol="0">
            <a:spAutoFit/>
          </a:bodyPr>
          <a:lstStyle/>
          <a:p>
            <a:r>
              <a:rPr kumimoji="1" lang="ja-JP" altLang="en-US" sz="3200" dirty="0" smtClean="0"/>
              <a:t>Ａ</a:t>
            </a:r>
            <a:endParaRPr kumimoji="1" lang="ja-JP" altLang="en-US" sz="3200" dirty="0"/>
          </a:p>
        </p:txBody>
      </p:sp>
      <p:sp>
        <p:nvSpPr>
          <p:cNvPr id="12" name="テキスト ボックス 11"/>
          <p:cNvSpPr txBox="1"/>
          <p:nvPr/>
        </p:nvSpPr>
        <p:spPr>
          <a:xfrm>
            <a:off x="6509270" y="4864805"/>
            <a:ext cx="476412" cy="584775"/>
          </a:xfrm>
          <a:prstGeom prst="rect">
            <a:avLst/>
          </a:prstGeom>
          <a:noFill/>
        </p:spPr>
        <p:txBody>
          <a:bodyPr wrap="none" rtlCol="0">
            <a:spAutoFit/>
          </a:bodyPr>
          <a:lstStyle/>
          <a:p>
            <a:r>
              <a:rPr kumimoji="1" lang="ja-JP" altLang="en-US" sz="3200" dirty="0" smtClean="0">
                <a:solidFill>
                  <a:srgbClr val="FF0000"/>
                </a:solidFill>
              </a:rPr>
              <a:t>Ｐ</a:t>
            </a:r>
            <a:endParaRPr kumimoji="1" lang="ja-JP" altLang="en-US" sz="3200" dirty="0">
              <a:solidFill>
                <a:srgbClr val="FF0000"/>
              </a:solidFill>
            </a:endParaRPr>
          </a:p>
        </p:txBody>
      </p:sp>
      <p:sp>
        <p:nvSpPr>
          <p:cNvPr id="13" name="テキスト ボックス 12"/>
          <p:cNvSpPr txBox="1"/>
          <p:nvPr/>
        </p:nvSpPr>
        <p:spPr>
          <a:xfrm>
            <a:off x="6516217" y="2389458"/>
            <a:ext cx="495649" cy="584775"/>
          </a:xfrm>
          <a:prstGeom prst="rect">
            <a:avLst/>
          </a:prstGeom>
          <a:noFill/>
        </p:spPr>
        <p:txBody>
          <a:bodyPr wrap="none" rtlCol="0">
            <a:spAutoFit/>
          </a:bodyPr>
          <a:lstStyle/>
          <a:p>
            <a:r>
              <a:rPr kumimoji="1" lang="ja-JP" altLang="en-US" sz="3200" dirty="0" smtClean="0"/>
              <a:t>Ｄ</a:t>
            </a:r>
            <a:endParaRPr kumimoji="1" lang="ja-JP" altLang="en-US" sz="3200" dirty="0"/>
          </a:p>
        </p:txBody>
      </p:sp>
      <p:sp>
        <p:nvSpPr>
          <p:cNvPr id="14" name="テキスト ボックス 13"/>
          <p:cNvSpPr txBox="1"/>
          <p:nvPr/>
        </p:nvSpPr>
        <p:spPr>
          <a:xfrm>
            <a:off x="6514519" y="6037171"/>
            <a:ext cx="489236" cy="584775"/>
          </a:xfrm>
          <a:prstGeom prst="rect">
            <a:avLst/>
          </a:prstGeom>
          <a:noFill/>
        </p:spPr>
        <p:txBody>
          <a:bodyPr wrap="none" rtlCol="0">
            <a:spAutoFit/>
          </a:bodyPr>
          <a:lstStyle/>
          <a:p>
            <a:r>
              <a:rPr lang="ja-JP" altLang="en-US" sz="3200" dirty="0"/>
              <a:t>Ｃ</a:t>
            </a:r>
            <a:endParaRPr kumimoji="1" lang="ja-JP" altLang="en-US" sz="3200" dirty="0"/>
          </a:p>
        </p:txBody>
      </p:sp>
      <p:sp>
        <p:nvSpPr>
          <p:cNvPr id="15" name="テキスト ボックス 14"/>
          <p:cNvSpPr txBox="1"/>
          <p:nvPr/>
        </p:nvSpPr>
        <p:spPr>
          <a:xfrm>
            <a:off x="692021" y="6037171"/>
            <a:ext cx="503664" cy="584775"/>
          </a:xfrm>
          <a:prstGeom prst="rect">
            <a:avLst/>
          </a:prstGeom>
          <a:noFill/>
        </p:spPr>
        <p:txBody>
          <a:bodyPr wrap="none" rtlCol="0">
            <a:spAutoFit/>
          </a:bodyPr>
          <a:lstStyle/>
          <a:p>
            <a:r>
              <a:rPr kumimoji="1" lang="ja-JP" altLang="en-US" sz="3200" dirty="0" smtClean="0"/>
              <a:t>Ｂ</a:t>
            </a:r>
            <a:endParaRPr kumimoji="1" lang="ja-JP" altLang="en-US" sz="3200" dirty="0"/>
          </a:p>
        </p:txBody>
      </p:sp>
      <p:sp>
        <p:nvSpPr>
          <p:cNvPr id="5" name="正方形/長方形 4"/>
          <p:cNvSpPr/>
          <p:nvPr/>
        </p:nvSpPr>
        <p:spPr>
          <a:xfrm>
            <a:off x="3563241" y="2268160"/>
            <a:ext cx="875561" cy="584775"/>
          </a:xfrm>
          <a:prstGeom prst="rect">
            <a:avLst/>
          </a:prstGeom>
        </p:spPr>
        <p:txBody>
          <a:bodyPr wrap="none">
            <a:spAutoFit/>
          </a:bodyPr>
          <a:lstStyle/>
          <a:p>
            <a:r>
              <a:rPr lang="ja-JP" altLang="en-US" sz="3200" dirty="0" smtClean="0"/>
              <a:t>４㎝</a:t>
            </a:r>
            <a:endParaRPr lang="ja-JP" altLang="en-US" sz="3200" dirty="0"/>
          </a:p>
        </p:txBody>
      </p:sp>
      <p:sp>
        <p:nvSpPr>
          <p:cNvPr id="18" name="正方形/長方形 17"/>
          <p:cNvSpPr/>
          <p:nvPr/>
        </p:nvSpPr>
        <p:spPr>
          <a:xfrm>
            <a:off x="6565974" y="4287774"/>
            <a:ext cx="875561" cy="584775"/>
          </a:xfrm>
          <a:prstGeom prst="rect">
            <a:avLst/>
          </a:prstGeom>
        </p:spPr>
        <p:txBody>
          <a:bodyPr wrap="none">
            <a:spAutoFit/>
          </a:bodyPr>
          <a:lstStyle/>
          <a:p>
            <a:r>
              <a:rPr lang="ja-JP" altLang="en-US" sz="3200" dirty="0" smtClean="0"/>
              <a:t>３㎝</a:t>
            </a:r>
            <a:endParaRPr lang="ja-JP" altLang="en-US" sz="3200" dirty="0"/>
          </a:p>
        </p:txBody>
      </p:sp>
      <p:sp>
        <p:nvSpPr>
          <p:cNvPr id="19" name="テキスト ボックス 18"/>
          <p:cNvSpPr txBox="1"/>
          <p:nvPr/>
        </p:nvSpPr>
        <p:spPr>
          <a:xfrm>
            <a:off x="6300192" y="620688"/>
            <a:ext cx="1561646" cy="707886"/>
          </a:xfrm>
          <a:prstGeom prst="rect">
            <a:avLst/>
          </a:prstGeom>
          <a:solidFill>
            <a:srgbClr val="FFFF00"/>
          </a:solidFill>
        </p:spPr>
        <p:txBody>
          <a:bodyPr wrap="none" rtlCol="0">
            <a:spAutoFit/>
          </a:bodyPr>
          <a:lstStyle/>
          <a:p>
            <a:r>
              <a:rPr kumimoji="1" lang="ja-JP" altLang="en-US" sz="4000" dirty="0" smtClean="0"/>
              <a:t>８</a:t>
            </a:r>
            <a:r>
              <a:rPr lang="ja-JP" altLang="en-US" sz="4000" dirty="0" smtClean="0"/>
              <a:t>秒後</a:t>
            </a:r>
            <a:endParaRPr kumimoji="1" lang="ja-JP" altLang="en-US" sz="4000" dirty="0"/>
          </a:p>
        </p:txBody>
      </p:sp>
      <p:sp>
        <p:nvSpPr>
          <p:cNvPr id="3" name="二等辺三角形 2"/>
          <p:cNvSpPr/>
          <p:nvPr/>
        </p:nvSpPr>
        <p:spPr>
          <a:xfrm rot="10800000">
            <a:off x="1182861" y="2852935"/>
            <a:ext cx="5333356" cy="2304257"/>
          </a:xfrm>
          <a:prstGeom prst="triangle">
            <a:avLst>
              <a:gd name="adj" fmla="val 0"/>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78619859"/>
      </p:ext>
    </p:extLst>
  </p:cSld>
  <p:clrMapOvr>
    <a:masterClrMapping/>
  </p:clrMapOvr>
  <mc:AlternateContent xmlns:mc="http://schemas.openxmlformats.org/markup-compatibility/2006" xmlns:p14="http://schemas.microsoft.com/office/powerpoint/2010/main">
    <mc:Choice Requires="p14">
      <p:transition spd="slow" p14:dur="2000" advTm="2393"/>
    </mc:Choice>
    <mc:Fallback xmlns="">
      <p:transition spd="slow" advTm="2393"/>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3407" y="188640"/>
            <a:ext cx="8229600" cy="288032"/>
          </a:xfrm>
        </p:spPr>
        <p:txBody>
          <a:bodyPr>
            <a:normAutofit fontScale="90000"/>
          </a:bodyPr>
          <a:lstStyle/>
          <a:p>
            <a:r>
              <a:rPr kumimoji="1" lang="ja-JP" altLang="en-US" dirty="0" smtClean="0"/>
              <a:t>問　題</a:t>
            </a:r>
            <a:endParaRPr kumimoji="1" lang="ja-JP" altLang="en-US" dirty="0"/>
          </a:p>
        </p:txBody>
      </p:sp>
      <p:sp>
        <p:nvSpPr>
          <p:cNvPr id="7" name="正方形/長方形 6"/>
          <p:cNvSpPr/>
          <p:nvPr/>
        </p:nvSpPr>
        <p:spPr>
          <a:xfrm>
            <a:off x="1148758" y="4944"/>
            <a:ext cx="4392489" cy="22781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rot="5400000">
            <a:off x="5169041" y="2514052"/>
            <a:ext cx="4392489" cy="35574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182861" y="2852935"/>
            <a:ext cx="5333356" cy="3454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19273" y="2388908"/>
            <a:ext cx="478016" cy="584775"/>
          </a:xfrm>
          <a:prstGeom prst="rect">
            <a:avLst/>
          </a:prstGeom>
          <a:noFill/>
        </p:spPr>
        <p:txBody>
          <a:bodyPr wrap="none" rtlCol="0">
            <a:spAutoFit/>
          </a:bodyPr>
          <a:lstStyle/>
          <a:p>
            <a:r>
              <a:rPr kumimoji="1" lang="ja-JP" altLang="en-US" sz="3200" dirty="0" smtClean="0"/>
              <a:t>Ａ</a:t>
            </a:r>
            <a:endParaRPr kumimoji="1" lang="ja-JP" altLang="en-US" sz="3200" dirty="0"/>
          </a:p>
        </p:txBody>
      </p:sp>
      <p:sp>
        <p:nvSpPr>
          <p:cNvPr id="12" name="テキスト ボックス 11"/>
          <p:cNvSpPr txBox="1"/>
          <p:nvPr/>
        </p:nvSpPr>
        <p:spPr>
          <a:xfrm>
            <a:off x="6482264" y="3727841"/>
            <a:ext cx="476412" cy="584775"/>
          </a:xfrm>
          <a:prstGeom prst="rect">
            <a:avLst/>
          </a:prstGeom>
          <a:noFill/>
        </p:spPr>
        <p:txBody>
          <a:bodyPr wrap="none" rtlCol="0">
            <a:spAutoFit/>
          </a:bodyPr>
          <a:lstStyle/>
          <a:p>
            <a:r>
              <a:rPr kumimoji="1" lang="ja-JP" altLang="en-US" sz="3200" dirty="0" smtClean="0">
                <a:solidFill>
                  <a:srgbClr val="FF0000"/>
                </a:solidFill>
              </a:rPr>
              <a:t>Ｐ</a:t>
            </a:r>
            <a:endParaRPr kumimoji="1" lang="ja-JP" altLang="en-US" sz="3200" dirty="0">
              <a:solidFill>
                <a:srgbClr val="FF0000"/>
              </a:solidFill>
            </a:endParaRPr>
          </a:p>
        </p:txBody>
      </p:sp>
      <p:sp>
        <p:nvSpPr>
          <p:cNvPr id="13" name="テキスト ボックス 12"/>
          <p:cNvSpPr txBox="1"/>
          <p:nvPr/>
        </p:nvSpPr>
        <p:spPr>
          <a:xfrm>
            <a:off x="6516217" y="2389458"/>
            <a:ext cx="495649" cy="584775"/>
          </a:xfrm>
          <a:prstGeom prst="rect">
            <a:avLst/>
          </a:prstGeom>
          <a:noFill/>
        </p:spPr>
        <p:txBody>
          <a:bodyPr wrap="none" rtlCol="0">
            <a:spAutoFit/>
          </a:bodyPr>
          <a:lstStyle/>
          <a:p>
            <a:r>
              <a:rPr kumimoji="1" lang="ja-JP" altLang="en-US" sz="3200" dirty="0" smtClean="0"/>
              <a:t>Ｄ</a:t>
            </a:r>
            <a:endParaRPr kumimoji="1" lang="ja-JP" altLang="en-US" sz="3200" dirty="0"/>
          </a:p>
        </p:txBody>
      </p:sp>
      <p:sp>
        <p:nvSpPr>
          <p:cNvPr id="14" name="テキスト ボックス 13"/>
          <p:cNvSpPr txBox="1"/>
          <p:nvPr/>
        </p:nvSpPr>
        <p:spPr>
          <a:xfrm>
            <a:off x="6514519" y="6037171"/>
            <a:ext cx="489236" cy="584775"/>
          </a:xfrm>
          <a:prstGeom prst="rect">
            <a:avLst/>
          </a:prstGeom>
          <a:noFill/>
        </p:spPr>
        <p:txBody>
          <a:bodyPr wrap="none" rtlCol="0">
            <a:spAutoFit/>
          </a:bodyPr>
          <a:lstStyle/>
          <a:p>
            <a:r>
              <a:rPr lang="ja-JP" altLang="en-US" sz="3200" dirty="0"/>
              <a:t>Ｃ</a:t>
            </a:r>
            <a:endParaRPr kumimoji="1" lang="ja-JP" altLang="en-US" sz="3200" dirty="0"/>
          </a:p>
        </p:txBody>
      </p:sp>
      <p:sp>
        <p:nvSpPr>
          <p:cNvPr id="15" name="テキスト ボックス 14"/>
          <p:cNvSpPr txBox="1"/>
          <p:nvPr/>
        </p:nvSpPr>
        <p:spPr>
          <a:xfrm>
            <a:off x="692021" y="6037171"/>
            <a:ext cx="503664" cy="584775"/>
          </a:xfrm>
          <a:prstGeom prst="rect">
            <a:avLst/>
          </a:prstGeom>
          <a:noFill/>
        </p:spPr>
        <p:txBody>
          <a:bodyPr wrap="none" rtlCol="0">
            <a:spAutoFit/>
          </a:bodyPr>
          <a:lstStyle/>
          <a:p>
            <a:r>
              <a:rPr kumimoji="1" lang="ja-JP" altLang="en-US" sz="3200" dirty="0" smtClean="0"/>
              <a:t>Ｂ</a:t>
            </a:r>
            <a:endParaRPr kumimoji="1" lang="ja-JP" altLang="en-US" sz="3200" dirty="0"/>
          </a:p>
        </p:txBody>
      </p:sp>
      <p:sp>
        <p:nvSpPr>
          <p:cNvPr id="5" name="正方形/長方形 4"/>
          <p:cNvSpPr/>
          <p:nvPr/>
        </p:nvSpPr>
        <p:spPr>
          <a:xfrm>
            <a:off x="3563241" y="2268160"/>
            <a:ext cx="875561" cy="584775"/>
          </a:xfrm>
          <a:prstGeom prst="rect">
            <a:avLst/>
          </a:prstGeom>
        </p:spPr>
        <p:txBody>
          <a:bodyPr wrap="none">
            <a:spAutoFit/>
          </a:bodyPr>
          <a:lstStyle/>
          <a:p>
            <a:r>
              <a:rPr lang="ja-JP" altLang="en-US" sz="3200" dirty="0" smtClean="0"/>
              <a:t>４㎝</a:t>
            </a:r>
            <a:endParaRPr lang="ja-JP" altLang="en-US" sz="3200" dirty="0"/>
          </a:p>
        </p:txBody>
      </p:sp>
      <p:sp>
        <p:nvSpPr>
          <p:cNvPr id="18" name="正方形/長方形 17"/>
          <p:cNvSpPr/>
          <p:nvPr/>
        </p:nvSpPr>
        <p:spPr>
          <a:xfrm>
            <a:off x="6565974" y="4287774"/>
            <a:ext cx="875561" cy="584775"/>
          </a:xfrm>
          <a:prstGeom prst="rect">
            <a:avLst/>
          </a:prstGeom>
        </p:spPr>
        <p:txBody>
          <a:bodyPr wrap="none">
            <a:spAutoFit/>
          </a:bodyPr>
          <a:lstStyle/>
          <a:p>
            <a:r>
              <a:rPr lang="ja-JP" altLang="en-US" sz="3200" dirty="0" smtClean="0"/>
              <a:t>３㎝</a:t>
            </a:r>
            <a:endParaRPr lang="ja-JP" altLang="en-US" sz="3200" dirty="0"/>
          </a:p>
        </p:txBody>
      </p:sp>
      <p:sp>
        <p:nvSpPr>
          <p:cNvPr id="19" name="テキスト ボックス 18"/>
          <p:cNvSpPr txBox="1"/>
          <p:nvPr/>
        </p:nvSpPr>
        <p:spPr>
          <a:xfrm>
            <a:off x="6300192" y="620688"/>
            <a:ext cx="1561646" cy="707886"/>
          </a:xfrm>
          <a:prstGeom prst="rect">
            <a:avLst/>
          </a:prstGeom>
          <a:solidFill>
            <a:srgbClr val="FFFF00"/>
          </a:solidFill>
        </p:spPr>
        <p:txBody>
          <a:bodyPr wrap="none" rtlCol="0">
            <a:spAutoFit/>
          </a:bodyPr>
          <a:lstStyle/>
          <a:p>
            <a:r>
              <a:rPr kumimoji="1" lang="ja-JP" altLang="en-US" sz="4000" dirty="0" smtClean="0"/>
              <a:t>９</a:t>
            </a:r>
            <a:r>
              <a:rPr lang="ja-JP" altLang="en-US" sz="4000" dirty="0" smtClean="0"/>
              <a:t>秒後</a:t>
            </a:r>
            <a:endParaRPr kumimoji="1" lang="ja-JP" altLang="en-US" sz="4000" dirty="0"/>
          </a:p>
        </p:txBody>
      </p:sp>
      <p:sp>
        <p:nvSpPr>
          <p:cNvPr id="3" name="二等辺三角形 2"/>
          <p:cNvSpPr/>
          <p:nvPr/>
        </p:nvSpPr>
        <p:spPr>
          <a:xfrm rot="10800000">
            <a:off x="1182861" y="2852934"/>
            <a:ext cx="5333356" cy="1152129"/>
          </a:xfrm>
          <a:prstGeom prst="triangle">
            <a:avLst>
              <a:gd name="adj" fmla="val 0"/>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1219045"/>
      </p:ext>
    </p:extLst>
  </p:cSld>
  <p:clrMapOvr>
    <a:masterClrMapping/>
  </p:clrMapOvr>
  <mc:AlternateContent xmlns:mc="http://schemas.openxmlformats.org/markup-compatibility/2006" xmlns:p14="http://schemas.microsoft.com/office/powerpoint/2010/main">
    <mc:Choice Requires="p14">
      <p:transition spd="slow" p14:dur="2000" advTm="2482"/>
    </mc:Choice>
    <mc:Fallback xmlns="">
      <p:transition spd="slow" advTm="2482"/>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3407" y="188640"/>
            <a:ext cx="8229600" cy="288032"/>
          </a:xfrm>
        </p:spPr>
        <p:txBody>
          <a:bodyPr>
            <a:normAutofit fontScale="90000"/>
          </a:bodyPr>
          <a:lstStyle/>
          <a:p>
            <a:r>
              <a:rPr kumimoji="1" lang="ja-JP" altLang="en-US" dirty="0" smtClean="0"/>
              <a:t>問　題</a:t>
            </a:r>
            <a:endParaRPr kumimoji="1" lang="ja-JP" altLang="en-US" dirty="0"/>
          </a:p>
        </p:txBody>
      </p:sp>
      <p:sp>
        <p:nvSpPr>
          <p:cNvPr id="7" name="正方形/長方形 6"/>
          <p:cNvSpPr/>
          <p:nvPr/>
        </p:nvSpPr>
        <p:spPr>
          <a:xfrm>
            <a:off x="1148758" y="4944"/>
            <a:ext cx="4392489" cy="22781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rot="5400000">
            <a:off x="5169041" y="2514052"/>
            <a:ext cx="4392489" cy="35574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182861" y="2852935"/>
            <a:ext cx="5333356" cy="3454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19273" y="2388908"/>
            <a:ext cx="478016" cy="584775"/>
          </a:xfrm>
          <a:prstGeom prst="rect">
            <a:avLst/>
          </a:prstGeom>
          <a:noFill/>
        </p:spPr>
        <p:txBody>
          <a:bodyPr wrap="none" rtlCol="0">
            <a:spAutoFit/>
          </a:bodyPr>
          <a:lstStyle/>
          <a:p>
            <a:r>
              <a:rPr kumimoji="1" lang="ja-JP" altLang="en-US" sz="3200" dirty="0" smtClean="0"/>
              <a:t>Ａ</a:t>
            </a:r>
            <a:endParaRPr kumimoji="1" lang="ja-JP" altLang="en-US" sz="3200" dirty="0"/>
          </a:p>
        </p:txBody>
      </p:sp>
      <p:sp>
        <p:nvSpPr>
          <p:cNvPr id="12" name="テキスト ボックス 11"/>
          <p:cNvSpPr txBox="1"/>
          <p:nvPr/>
        </p:nvSpPr>
        <p:spPr>
          <a:xfrm>
            <a:off x="6475674" y="2681845"/>
            <a:ext cx="476412" cy="584775"/>
          </a:xfrm>
          <a:prstGeom prst="rect">
            <a:avLst/>
          </a:prstGeom>
          <a:noFill/>
        </p:spPr>
        <p:txBody>
          <a:bodyPr wrap="none" rtlCol="0">
            <a:spAutoFit/>
          </a:bodyPr>
          <a:lstStyle/>
          <a:p>
            <a:r>
              <a:rPr kumimoji="1" lang="ja-JP" altLang="en-US" sz="3200" dirty="0" smtClean="0">
                <a:solidFill>
                  <a:srgbClr val="FF0000"/>
                </a:solidFill>
              </a:rPr>
              <a:t>Ｐ</a:t>
            </a:r>
            <a:endParaRPr kumimoji="1" lang="ja-JP" altLang="en-US" sz="3200" dirty="0">
              <a:solidFill>
                <a:srgbClr val="FF0000"/>
              </a:solidFill>
            </a:endParaRPr>
          </a:p>
        </p:txBody>
      </p:sp>
      <p:sp>
        <p:nvSpPr>
          <p:cNvPr id="13" name="テキスト ボックス 12"/>
          <p:cNvSpPr txBox="1"/>
          <p:nvPr/>
        </p:nvSpPr>
        <p:spPr>
          <a:xfrm>
            <a:off x="6449720" y="2388907"/>
            <a:ext cx="495649" cy="584775"/>
          </a:xfrm>
          <a:prstGeom prst="rect">
            <a:avLst/>
          </a:prstGeom>
          <a:noFill/>
        </p:spPr>
        <p:txBody>
          <a:bodyPr wrap="none" rtlCol="0">
            <a:spAutoFit/>
          </a:bodyPr>
          <a:lstStyle/>
          <a:p>
            <a:r>
              <a:rPr kumimoji="1" lang="ja-JP" altLang="en-US" sz="3200" dirty="0" smtClean="0"/>
              <a:t>Ｄ</a:t>
            </a:r>
            <a:endParaRPr kumimoji="1" lang="ja-JP" altLang="en-US" sz="3200" dirty="0"/>
          </a:p>
        </p:txBody>
      </p:sp>
      <p:sp>
        <p:nvSpPr>
          <p:cNvPr id="14" name="テキスト ボックス 13"/>
          <p:cNvSpPr txBox="1"/>
          <p:nvPr/>
        </p:nvSpPr>
        <p:spPr>
          <a:xfrm>
            <a:off x="6514519" y="6037171"/>
            <a:ext cx="489236" cy="584775"/>
          </a:xfrm>
          <a:prstGeom prst="rect">
            <a:avLst/>
          </a:prstGeom>
          <a:noFill/>
        </p:spPr>
        <p:txBody>
          <a:bodyPr wrap="none" rtlCol="0">
            <a:spAutoFit/>
          </a:bodyPr>
          <a:lstStyle/>
          <a:p>
            <a:r>
              <a:rPr lang="ja-JP" altLang="en-US" sz="3200" dirty="0"/>
              <a:t>Ｃ</a:t>
            </a:r>
            <a:endParaRPr kumimoji="1" lang="ja-JP" altLang="en-US" sz="3200" dirty="0"/>
          </a:p>
        </p:txBody>
      </p:sp>
      <p:sp>
        <p:nvSpPr>
          <p:cNvPr id="15" name="テキスト ボックス 14"/>
          <p:cNvSpPr txBox="1"/>
          <p:nvPr/>
        </p:nvSpPr>
        <p:spPr>
          <a:xfrm>
            <a:off x="692021" y="6037171"/>
            <a:ext cx="503664" cy="584775"/>
          </a:xfrm>
          <a:prstGeom prst="rect">
            <a:avLst/>
          </a:prstGeom>
          <a:noFill/>
        </p:spPr>
        <p:txBody>
          <a:bodyPr wrap="none" rtlCol="0">
            <a:spAutoFit/>
          </a:bodyPr>
          <a:lstStyle/>
          <a:p>
            <a:r>
              <a:rPr kumimoji="1" lang="ja-JP" altLang="en-US" sz="3200" dirty="0" smtClean="0"/>
              <a:t>Ｂ</a:t>
            </a:r>
            <a:endParaRPr kumimoji="1" lang="ja-JP" altLang="en-US" sz="3200" dirty="0"/>
          </a:p>
        </p:txBody>
      </p:sp>
      <p:sp>
        <p:nvSpPr>
          <p:cNvPr id="5" name="正方形/長方形 4"/>
          <p:cNvSpPr/>
          <p:nvPr/>
        </p:nvSpPr>
        <p:spPr>
          <a:xfrm>
            <a:off x="3563241" y="2268160"/>
            <a:ext cx="875561" cy="584775"/>
          </a:xfrm>
          <a:prstGeom prst="rect">
            <a:avLst/>
          </a:prstGeom>
        </p:spPr>
        <p:txBody>
          <a:bodyPr wrap="none">
            <a:spAutoFit/>
          </a:bodyPr>
          <a:lstStyle/>
          <a:p>
            <a:r>
              <a:rPr lang="ja-JP" altLang="en-US" sz="3200" dirty="0" smtClean="0"/>
              <a:t>４㎝</a:t>
            </a:r>
            <a:endParaRPr lang="ja-JP" altLang="en-US" sz="3200" dirty="0"/>
          </a:p>
        </p:txBody>
      </p:sp>
      <p:sp>
        <p:nvSpPr>
          <p:cNvPr id="18" name="正方形/長方形 17"/>
          <p:cNvSpPr/>
          <p:nvPr/>
        </p:nvSpPr>
        <p:spPr>
          <a:xfrm>
            <a:off x="6565974" y="4287774"/>
            <a:ext cx="875561" cy="584775"/>
          </a:xfrm>
          <a:prstGeom prst="rect">
            <a:avLst/>
          </a:prstGeom>
        </p:spPr>
        <p:txBody>
          <a:bodyPr wrap="none">
            <a:spAutoFit/>
          </a:bodyPr>
          <a:lstStyle/>
          <a:p>
            <a:r>
              <a:rPr lang="ja-JP" altLang="en-US" sz="3200" dirty="0" smtClean="0"/>
              <a:t>３㎝</a:t>
            </a:r>
            <a:endParaRPr lang="ja-JP" altLang="en-US" sz="3200" dirty="0"/>
          </a:p>
        </p:txBody>
      </p:sp>
      <p:sp>
        <p:nvSpPr>
          <p:cNvPr id="19" name="テキスト ボックス 18"/>
          <p:cNvSpPr txBox="1"/>
          <p:nvPr/>
        </p:nvSpPr>
        <p:spPr>
          <a:xfrm>
            <a:off x="6300192" y="620688"/>
            <a:ext cx="1729961" cy="707886"/>
          </a:xfrm>
          <a:prstGeom prst="rect">
            <a:avLst/>
          </a:prstGeom>
          <a:solidFill>
            <a:srgbClr val="FFFF00"/>
          </a:solidFill>
        </p:spPr>
        <p:txBody>
          <a:bodyPr wrap="none" rtlCol="0">
            <a:spAutoFit/>
          </a:bodyPr>
          <a:lstStyle/>
          <a:p>
            <a:r>
              <a:rPr lang="en-US" altLang="ja-JP" sz="4000" dirty="0"/>
              <a:t>10</a:t>
            </a:r>
            <a:r>
              <a:rPr lang="ja-JP" altLang="en-US" sz="4000" dirty="0" smtClean="0"/>
              <a:t>秒後</a:t>
            </a:r>
            <a:endParaRPr kumimoji="1" lang="ja-JP" altLang="en-US" sz="4000" dirty="0"/>
          </a:p>
        </p:txBody>
      </p:sp>
    </p:spTree>
    <p:extLst>
      <p:ext uri="{BB962C8B-B14F-4D97-AF65-F5344CB8AC3E}">
        <p14:creationId xmlns:p14="http://schemas.microsoft.com/office/powerpoint/2010/main" val="601539271"/>
      </p:ext>
    </p:extLst>
  </p:cSld>
  <p:clrMapOvr>
    <a:masterClrMapping/>
  </p:clrMapOvr>
  <mc:AlternateContent xmlns:mc="http://schemas.openxmlformats.org/markup-compatibility/2006" xmlns:p14="http://schemas.microsoft.com/office/powerpoint/2010/main">
    <mc:Choice Requires="p14">
      <p:transition spd="slow" p14:dur="2000" advTm="5286"/>
    </mc:Choice>
    <mc:Fallback xmlns="">
      <p:transition spd="slow" advTm="5286"/>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82861" y="2852935"/>
            <a:ext cx="5333356" cy="3454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19273" y="2388908"/>
            <a:ext cx="478016" cy="584775"/>
          </a:xfrm>
          <a:prstGeom prst="rect">
            <a:avLst/>
          </a:prstGeom>
          <a:noFill/>
        </p:spPr>
        <p:txBody>
          <a:bodyPr wrap="none" rtlCol="0">
            <a:spAutoFit/>
          </a:bodyPr>
          <a:lstStyle/>
          <a:p>
            <a:r>
              <a:rPr kumimoji="1" lang="ja-JP" altLang="en-US" sz="3200" dirty="0" smtClean="0"/>
              <a:t>Ａ</a:t>
            </a:r>
            <a:endParaRPr kumimoji="1" lang="ja-JP" altLang="en-US" sz="3200" dirty="0"/>
          </a:p>
        </p:txBody>
      </p:sp>
      <p:sp>
        <p:nvSpPr>
          <p:cNvPr id="12" name="テキスト ボックス 11"/>
          <p:cNvSpPr txBox="1"/>
          <p:nvPr/>
        </p:nvSpPr>
        <p:spPr>
          <a:xfrm>
            <a:off x="705647" y="4846890"/>
            <a:ext cx="476412" cy="584775"/>
          </a:xfrm>
          <a:prstGeom prst="rect">
            <a:avLst/>
          </a:prstGeom>
          <a:noFill/>
        </p:spPr>
        <p:txBody>
          <a:bodyPr wrap="none" rtlCol="0">
            <a:spAutoFit/>
          </a:bodyPr>
          <a:lstStyle/>
          <a:p>
            <a:r>
              <a:rPr kumimoji="1" lang="ja-JP" altLang="en-US" sz="3200" dirty="0" smtClean="0">
                <a:solidFill>
                  <a:srgbClr val="FF0000"/>
                </a:solidFill>
              </a:rPr>
              <a:t>Ｐ</a:t>
            </a:r>
            <a:endParaRPr kumimoji="1" lang="ja-JP" altLang="en-US" sz="3200" dirty="0">
              <a:solidFill>
                <a:srgbClr val="FF0000"/>
              </a:solidFill>
            </a:endParaRPr>
          </a:p>
        </p:txBody>
      </p:sp>
      <p:sp>
        <p:nvSpPr>
          <p:cNvPr id="13" name="テキスト ボックス 12"/>
          <p:cNvSpPr txBox="1"/>
          <p:nvPr/>
        </p:nvSpPr>
        <p:spPr>
          <a:xfrm>
            <a:off x="6516217" y="2389458"/>
            <a:ext cx="495649" cy="584775"/>
          </a:xfrm>
          <a:prstGeom prst="rect">
            <a:avLst/>
          </a:prstGeom>
          <a:noFill/>
        </p:spPr>
        <p:txBody>
          <a:bodyPr wrap="none" rtlCol="0">
            <a:spAutoFit/>
          </a:bodyPr>
          <a:lstStyle/>
          <a:p>
            <a:r>
              <a:rPr kumimoji="1" lang="ja-JP" altLang="en-US" sz="3200" dirty="0" smtClean="0"/>
              <a:t>Ｄ</a:t>
            </a:r>
            <a:endParaRPr kumimoji="1" lang="ja-JP" altLang="en-US" sz="3200" dirty="0"/>
          </a:p>
        </p:txBody>
      </p:sp>
      <p:sp>
        <p:nvSpPr>
          <p:cNvPr id="14" name="テキスト ボックス 13"/>
          <p:cNvSpPr txBox="1"/>
          <p:nvPr/>
        </p:nvSpPr>
        <p:spPr>
          <a:xfrm>
            <a:off x="6514519" y="6037171"/>
            <a:ext cx="489236" cy="584775"/>
          </a:xfrm>
          <a:prstGeom prst="rect">
            <a:avLst/>
          </a:prstGeom>
          <a:noFill/>
        </p:spPr>
        <p:txBody>
          <a:bodyPr wrap="none" rtlCol="0">
            <a:spAutoFit/>
          </a:bodyPr>
          <a:lstStyle/>
          <a:p>
            <a:r>
              <a:rPr lang="ja-JP" altLang="en-US" sz="3200" dirty="0"/>
              <a:t>Ｃ</a:t>
            </a:r>
            <a:endParaRPr kumimoji="1" lang="ja-JP" altLang="en-US" sz="3200" dirty="0"/>
          </a:p>
        </p:txBody>
      </p:sp>
      <p:sp>
        <p:nvSpPr>
          <p:cNvPr id="15" name="テキスト ボックス 14"/>
          <p:cNvSpPr txBox="1"/>
          <p:nvPr/>
        </p:nvSpPr>
        <p:spPr>
          <a:xfrm>
            <a:off x="692021" y="6037171"/>
            <a:ext cx="503664" cy="584775"/>
          </a:xfrm>
          <a:prstGeom prst="rect">
            <a:avLst/>
          </a:prstGeom>
          <a:noFill/>
        </p:spPr>
        <p:txBody>
          <a:bodyPr wrap="none" rtlCol="0">
            <a:spAutoFit/>
          </a:bodyPr>
          <a:lstStyle/>
          <a:p>
            <a:r>
              <a:rPr kumimoji="1" lang="ja-JP" altLang="en-US" sz="3200" dirty="0" smtClean="0"/>
              <a:t>Ｂ</a:t>
            </a:r>
            <a:endParaRPr kumimoji="1" lang="ja-JP" altLang="en-US" sz="3200" dirty="0"/>
          </a:p>
        </p:txBody>
      </p:sp>
      <p:sp>
        <p:nvSpPr>
          <p:cNvPr id="5" name="正方形/長方形 4"/>
          <p:cNvSpPr/>
          <p:nvPr/>
        </p:nvSpPr>
        <p:spPr>
          <a:xfrm>
            <a:off x="3563241" y="2268160"/>
            <a:ext cx="875561" cy="584775"/>
          </a:xfrm>
          <a:prstGeom prst="rect">
            <a:avLst/>
          </a:prstGeom>
        </p:spPr>
        <p:txBody>
          <a:bodyPr wrap="none">
            <a:spAutoFit/>
          </a:bodyPr>
          <a:lstStyle/>
          <a:p>
            <a:r>
              <a:rPr lang="ja-JP" altLang="en-US" sz="3200" dirty="0" smtClean="0"/>
              <a:t>４㎝</a:t>
            </a:r>
            <a:endParaRPr lang="ja-JP" altLang="en-US" sz="3200" dirty="0"/>
          </a:p>
        </p:txBody>
      </p:sp>
      <p:sp>
        <p:nvSpPr>
          <p:cNvPr id="18" name="正方形/長方形 17"/>
          <p:cNvSpPr/>
          <p:nvPr/>
        </p:nvSpPr>
        <p:spPr>
          <a:xfrm>
            <a:off x="6565974" y="4287774"/>
            <a:ext cx="875561" cy="584775"/>
          </a:xfrm>
          <a:prstGeom prst="rect">
            <a:avLst/>
          </a:prstGeom>
        </p:spPr>
        <p:txBody>
          <a:bodyPr wrap="none">
            <a:spAutoFit/>
          </a:bodyPr>
          <a:lstStyle/>
          <a:p>
            <a:r>
              <a:rPr lang="ja-JP" altLang="en-US" sz="3200" dirty="0" smtClean="0"/>
              <a:t>３㎝</a:t>
            </a:r>
            <a:endParaRPr lang="ja-JP" altLang="en-US" sz="3200" dirty="0"/>
          </a:p>
        </p:txBody>
      </p:sp>
      <p:sp>
        <p:nvSpPr>
          <p:cNvPr id="16" name="直角三角形 15"/>
          <p:cNvSpPr/>
          <p:nvPr/>
        </p:nvSpPr>
        <p:spPr>
          <a:xfrm rot="5400000">
            <a:off x="2697410" y="1338386"/>
            <a:ext cx="2304256" cy="5333355"/>
          </a:xfrm>
          <a:prstGeom prst="rtTriangl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コンテンツ プレースホルダー 2"/>
          <p:cNvSpPr>
            <a:spLocks noGrp="1"/>
          </p:cNvSpPr>
          <p:nvPr>
            <p:ph idx="1"/>
          </p:nvPr>
        </p:nvSpPr>
        <p:spPr>
          <a:xfrm>
            <a:off x="179512" y="188640"/>
            <a:ext cx="4752528" cy="1944216"/>
          </a:xfrm>
        </p:spPr>
        <p:txBody>
          <a:bodyPr>
            <a:noAutofit/>
          </a:bodyPr>
          <a:lstStyle/>
          <a:p>
            <a:pPr marL="0" indent="0">
              <a:buNone/>
            </a:pPr>
            <a:r>
              <a:rPr lang="ja-JP" altLang="en-US" sz="3600" dirty="0"/>
              <a:t>点ＰがＡＢ上を通るとき</a:t>
            </a:r>
            <a:endParaRPr lang="en-US" altLang="ja-JP" sz="3600" dirty="0"/>
          </a:p>
          <a:p>
            <a:pPr marL="0" indent="0">
              <a:buNone/>
            </a:pPr>
            <a:r>
              <a:rPr kumimoji="1" lang="ja-JP" altLang="en-US" sz="3600" dirty="0" smtClean="0"/>
              <a:t>（０≦ｘ≦３のとき）</a:t>
            </a:r>
            <a:endParaRPr kumimoji="1" lang="en-US" altLang="ja-JP" sz="3600" dirty="0" smtClean="0"/>
          </a:p>
          <a:p>
            <a:pPr marL="0" indent="0">
              <a:buNone/>
            </a:pPr>
            <a:r>
              <a:rPr lang="ja-JP" altLang="en-US" sz="3600" dirty="0"/>
              <a:t>ｙ</a:t>
            </a:r>
            <a:r>
              <a:rPr lang="ja-JP" altLang="en-US" sz="3600" dirty="0" smtClean="0"/>
              <a:t>＝４</a:t>
            </a:r>
            <a:r>
              <a:rPr lang="en-US" altLang="ja-JP" sz="3600" dirty="0" smtClean="0"/>
              <a:t>×</a:t>
            </a:r>
            <a:r>
              <a:rPr lang="ja-JP" altLang="en-US" sz="3600" dirty="0" err="1" smtClean="0"/>
              <a:t>ｘ</a:t>
            </a:r>
            <a:r>
              <a:rPr lang="en-US" altLang="ja-JP" sz="3600" dirty="0" smtClean="0"/>
              <a:t>÷</a:t>
            </a:r>
            <a:r>
              <a:rPr lang="ja-JP" altLang="en-US" sz="3600" dirty="0" smtClean="0"/>
              <a:t>２</a:t>
            </a:r>
            <a:endParaRPr kumimoji="1" lang="en-US" altLang="ja-JP" sz="3600" dirty="0" smtClean="0"/>
          </a:p>
        </p:txBody>
      </p:sp>
      <p:sp>
        <p:nvSpPr>
          <p:cNvPr id="20" name="正方形/長方形 19"/>
          <p:cNvSpPr/>
          <p:nvPr/>
        </p:nvSpPr>
        <p:spPr>
          <a:xfrm>
            <a:off x="320124" y="3664883"/>
            <a:ext cx="808235" cy="584775"/>
          </a:xfrm>
          <a:prstGeom prst="rect">
            <a:avLst/>
          </a:prstGeom>
        </p:spPr>
        <p:txBody>
          <a:bodyPr wrap="none">
            <a:spAutoFit/>
          </a:bodyPr>
          <a:lstStyle/>
          <a:p>
            <a:r>
              <a:rPr lang="ja-JP" altLang="en-US" sz="3200" dirty="0" err="1" smtClean="0">
                <a:solidFill>
                  <a:srgbClr val="FF0000"/>
                </a:solidFill>
              </a:rPr>
              <a:t>ｘ</a:t>
            </a:r>
            <a:r>
              <a:rPr lang="ja-JP" altLang="en-US" sz="3200" dirty="0" smtClean="0"/>
              <a:t>㎝</a:t>
            </a:r>
            <a:endParaRPr lang="ja-JP" altLang="en-US" sz="3200" dirty="0"/>
          </a:p>
        </p:txBody>
      </p:sp>
      <p:sp>
        <p:nvSpPr>
          <p:cNvPr id="21" name="正方形/長方形 20"/>
          <p:cNvSpPr/>
          <p:nvPr/>
        </p:nvSpPr>
        <p:spPr>
          <a:xfrm>
            <a:off x="5364088" y="836712"/>
            <a:ext cx="1709122" cy="769441"/>
          </a:xfrm>
          <a:prstGeom prst="rect">
            <a:avLst/>
          </a:prstGeom>
        </p:spPr>
        <p:txBody>
          <a:bodyPr wrap="none">
            <a:spAutoFit/>
          </a:bodyPr>
          <a:lstStyle/>
          <a:p>
            <a:pPr lvl="0">
              <a:spcBef>
                <a:spcPct val="20000"/>
              </a:spcBef>
            </a:pPr>
            <a:r>
              <a:rPr lang="ja-JP" altLang="en-US" sz="4400" dirty="0">
                <a:solidFill>
                  <a:srgbClr val="FF0000"/>
                </a:solidFill>
              </a:rPr>
              <a:t>ｙ＝２ｘ</a:t>
            </a:r>
            <a:endParaRPr lang="en-US" altLang="ja-JP" sz="4400" dirty="0">
              <a:solidFill>
                <a:srgbClr val="FF0000"/>
              </a:solidFill>
            </a:endParaRPr>
          </a:p>
        </p:txBody>
      </p:sp>
    </p:spTree>
    <p:extLst>
      <p:ext uri="{BB962C8B-B14F-4D97-AF65-F5344CB8AC3E}">
        <p14:creationId xmlns:p14="http://schemas.microsoft.com/office/powerpoint/2010/main" val="3094575002"/>
      </p:ext>
    </p:extLst>
  </p:cSld>
  <p:clrMapOvr>
    <a:masterClrMapping/>
  </p:clrMapOvr>
  <mc:AlternateContent xmlns:mc="http://schemas.openxmlformats.org/markup-compatibility/2006" xmlns:p14="http://schemas.microsoft.com/office/powerpoint/2010/main">
    <mc:Choice Requires="p14">
      <p:transition spd="slow" p14:dur="2000" advTm="3210"/>
    </mc:Choice>
    <mc:Fallback xmlns="">
      <p:transition spd="slow" advTm="321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xEl>
                                              <p:pRg st="2" end="2"/>
                                            </p:txEl>
                                          </p:spTgt>
                                        </p:tgtEl>
                                        <p:attrNameLst>
                                          <p:attrName>style.visibility</p:attrName>
                                        </p:attrNameLst>
                                      </p:cBhvr>
                                      <p:to>
                                        <p:strVal val="visible"/>
                                      </p:to>
                                    </p:set>
                                    <p:animEffect transition="in" filter="wipe(left)">
                                      <p:cBhvr>
                                        <p:cTn id="12" dur="500"/>
                                        <p:tgtEl>
                                          <p:spTgt spid="1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uiExpand="1" build="p"/>
      <p:bldP spid="20" grpId="0"/>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82861" y="2852935"/>
            <a:ext cx="5333356" cy="3454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19273" y="2388908"/>
            <a:ext cx="478016" cy="584775"/>
          </a:xfrm>
          <a:prstGeom prst="rect">
            <a:avLst/>
          </a:prstGeom>
          <a:noFill/>
        </p:spPr>
        <p:txBody>
          <a:bodyPr wrap="none" rtlCol="0">
            <a:spAutoFit/>
          </a:bodyPr>
          <a:lstStyle/>
          <a:p>
            <a:r>
              <a:rPr kumimoji="1" lang="ja-JP" altLang="en-US" sz="3200" dirty="0" smtClean="0"/>
              <a:t>Ａ</a:t>
            </a:r>
            <a:endParaRPr kumimoji="1" lang="ja-JP" altLang="en-US" sz="3200" dirty="0"/>
          </a:p>
        </p:txBody>
      </p:sp>
      <p:sp>
        <p:nvSpPr>
          <p:cNvPr id="12" name="テキスト ボックス 11"/>
          <p:cNvSpPr txBox="1"/>
          <p:nvPr/>
        </p:nvSpPr>
        <p:spPr>
          <a:xfrm>
            <a:off x="4963274" y="6221417"/>
            <a:ext cx="476412" cy="584775"/>
          </a:xfrm>
          <a:prstGeom prst="rect">
            <a:avLst/>
          </a:prstGeom>
          <a:noFill/>
        </p:spPr>
        <p:txBody>
          <a:bodyPr wrap="none" rtlCol="0">
            <a:spAutoFit/>
          </a:bodyPr>
          <a:lstStyle/>
          <a:p>
            <a:r>
              <a:rPr kumimoji="1" lang="ja-JP" altLang="en-US" sz="3200" dirty="0" smtClean="0">
                <a:solidFill>
                  <a:srgbClr val="FF0000"/>
                </a:solidFill>
              </a:rPr>
              <a:t>Ｐ</a:t>
            </a:r>
            <a:endParaRPr kumimoji="1" lang="ja-JP" altLang="en-US" sz="3200" dirty="0">
              <a:solidFill>
                <a:srgbClr val="FF0000"/>
              </a:solidFill>
            </a:endParaRPr>
          </a:p>
        </p:txBody>
      </p:sp>
      <p:sp>
        <p:nvSpPr>
          <p:cNvPr id="13" name="テキスト ボックス 12"/>
          <p:cNvSpPr txBox="1"/>
          <p:nvPr/>
        </p:nvSpPr>
        <p:spPr>
          <a:xfrm>
            <a:off x="6516217" y="2389458"/>
            <a:ext cx="495649" cy="584775"/>
          </a:xfrm>
          <a:prstGeom prst="rect">
            <a:avLst/>
          </a:prstGeom>
          <a:noFill/>
        </p:spPr>
        <p:txBody>
          <a:bodyPr wrap="none" rtlCol="0">
            <a:spAutoFit/>
          </a:bodyPr>
          <a:lstStyle/>
          <a:p>
            <a:r>
              <a:rPr kumimoji="1" lang="ja-JP" altLang="en-US" sz="3200" dirty="0" smtClean="0"/>
              <a:t>Ｄ</a:t>
            </a:r>
            <a:endParaRPr kumimoji="1" lang="ja-JP" altLang="en-US" sz="3200" dirty="0"/>
          </a:p>
        </p:txBody>
      </p:sp>
      <p:sp>
        <p:nvSpPr>
          <p:cNvPr id="14" name="テキスト ボックス 13"/>
          <p:cNvSpPr txBox="1"/>
          <p:nvPr/>
        </p:nvSpPr>
        <p:spPr>
          <a:xfrm>
            <a:off x="6514519" y="6037171"/>
            <a:ext cx="489236" cy="584775"/>
          </a:xfrm>
          <a:prstGeom prst="rect">
            <a:avLst/>
          </a:prstGeom>
          <a:noFill/>
        </p:spPr>
        <p:txBody>
          <a:bodyPr wrap="none" rtlCol="0">
            <a:spAutoFit/>
          </a:bodyPr>
          <a:lstStyle/>
          <a:p>
            <a:r>
              <a:rPr lang="ja-JP" altLang="en-US" sz="3200" dirty="0"/>
              <a:t>Ｃ</a:t>
            </a:r>
            <a:endParaRPr kumimoji="1" lang="ja-JP" altLang="en-US" sz="3200" dirty="0"/>
          </a:p>
        </p:txBody>
      </p:sp>
      <p:sp>
        <p:nvSpPr>
          <p:cNvPr id="15" name="テキスト ボックス 14"/>
          <p:cNvSpPr txBox="1"/>
          <p:nvPr/>
        </p:nvSpPr>
        <p:spPr>
          <a:xfrm>
            <a:off x="692021" y="6037171"/>
            <a:ext cx="503664" cy="584775"/>
          </a:xfrm>
          <a:prstGeom prst="rect">
            <a:avLst/>
          </a:prstGeom>
          <a:noFill/>
        </p:spPr>
        <p:txBody>
          <a:bodyPr wrap="none" rtlCol="0">
            <a:spAutoFit/>
          </a:bodyPr>
          <a:lstStyle/>
          <a:p>
            <a:r>
              <a:rPr kumimoji="1" lang="ja-JP" altLang="en-US" sz="3200" dirty="0" smtClean="0"/>
              <a:t>Ｂ</a:t>
            </a:r>
            <a:endParaRPr kumimoji="1" lang="ja-JP" altLang="en-US" sz="3200" dirty="0"/>
          </a:p>
        </p:txBody>
      </p:sp>
      <p:sp>
        <p:nvSpPr>
          <p:cNvPr id="5" name="正方形/長方形 4"/>
          <p:cNvSpPr/>
          <p:nvPr/>
        </p:nvSpPr>
        <p:spPr>
          <a:xfrm>
            <a:off x="3563241" y="2268160"/>
            <a:ext cx="875561" cy="584775"/>
          </a:xfrm>
          <a:prstGeom prst="rect">
            <a:avLst/>
          </a:prstGeom>
        </p:spPr>
        <p:txBody>
          <a:bodyPr wrap="none">
            <a:spAutoFit/>
          </a:bodyPr>
          <a:lstStyle/>
          <a:p>
            <a:r>
              <a:rPr lang="ja-JP" altLang="en-US" sz="3200" dirty="0" smtClean="0"/>
              <a:t>４㎝</a:t>
            </a:r>
            <a:endParaRPr lang="ja-JP" altLang="en-US" sz="3200" dirty="0"/>
          </a:p>
        </p:txBody>
      </p:sp>
      <p:sp>
        <p:nvSpPr>
          <p:cNvPr id="18" name="正方形/長方形 17"/>
          <p:cNvSpPr/>
          <p:nvPr/>
        </p:nvSpPr>
        <p:spPr>
          <a:xfrm>
            <a:off x="6565974" y="4287774"/>
            <a:ext cx="875561" cy="584775"/>
          </a:xfrm>
          <a:prstGeom prst="rect">
            <a:avLst/>
          </a:prstGeom>
        </p:spPr>
        <p:txBody>
          <a:bodyPr wrap="none">
            <a:spAutoFit/>
          </a:bodyPr>
          <a:lstStyle/>
          <a:p>
            <a:r>
              <a:rPr lang="ja-JP" altLang="en-US" sz="3200" dirty="0" smtClean="0"/>
              <a:t>３㎝</a:t>
            </a:r>
            <a:endParaRPr lang="ja-JP" altLang="en-US" sz="3200" dirty="0"/>
          </a:p>
        </p:txBody>
      </p:sp>
      <p:sp>
        <p:nvSpPr>
          <p:cNvPr id="3" name="二等辺三角形 2"/>
          <p:cNvSpPr/>
          <p:nvPr/>
        </p:nvSpPr>
        <p:spPr>
          <a:xfrm rot="10800000">
            <a:off x="1182861" y="2852935"/>
            <a:ext cx="5333356" cy="3420290"/>
          </a:xfrm>
          <a:prstGeom prst="triangle">
            <a:avLst>
              <a:gd name="adj" fmla="val 24923"/>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p:cNvSpPr>
            <a:spLocks noGrp="1"/>
          </p:cNvSpPr>
          <p:nvPr>
            <p:ph idx="1"/>
          </p:nvPr>
        </p:nvSpPr>
        <p:spPr>
          <a:xfrm>
            <a:off x="152673" y="188640"/>
            <a:ext cx="4596531" cy="1935504"/>
          </a:xfrm>
        </p:spPr>
        <p:txBody>
          <a:bodyPr>
            <a:noAutofit/>
          </a:bodyPr>
          <a:lstStyle/>
          <a:p>
            <a:pPr marL="0" indent="0">
              <a:buNone/>
            </a:pPr>
            <a:r>
              <a:rPr lang="ja-JP" altLang="en-US" sz="3600" dirty="0" smtClean="0"/>
              <a:t>点ＰがＢＣ上を通るとき</a:t>
            </a:r>
            <a:endParaRPr lang="en-US" altLang="ja-JP" sz="3600" dirty="0" smtClean="0"/>
          </a:p>
          <a:p>
            <a:pPr marL="0" indent="0">
              <a:buNone/>
            </a:pPr>
            <a:r>
              <a:rPr lang="ja-JP" altLang="en-US" sz="3600" dirty="0" smtClean="0"/>
              <a:t>（３≦ｘ≦７のとき）</a:t>
            </a:r>
            <a:endParaRPr lang="en-US" altLang="ja-JP" sz="3600" dirty="0" smtClean="0"/>
          </a:p>
          <a:p>
            <a:pPr marL="0" indent="0">
              <a:buNone/>
            </a:pPr>
            <a:r>
              <a:rPr lang="ja-JP" altLang="en-US" sz="3600" dirty="0" smtClean="0"/>
              <a:t>ｙ＝４</a:t>
            </a:r>
            <a:r>
              <a:rPr lang="en-US" altLang="ja-JP" sz="3600" dirty="0" smtClean="0"/>
              <a:t>×</a:t>
            </a:r>
            <a:r>
              <a:rPr lang="ja-JP" altLang="en-US" sz="3600" dirty="0" smtClean="0"/>
              <a:t>３</a:t>
            </a:r>
            <a:r>
              <a:rPr lang="en-US" altLang="ja-JP" sz="3600" dirty="0" smtClean="0"/>
              <a:t>÷</a:t>
            </a:r>
            <a:r>
              <a:rPr lang="ja-JP" altLang="en-US" sz="3600" dirty="0" smtClean="0"/>
              <a:t>２</a:t>
            </a:r>
            <a:endParaRPr lang="en-US" altLang="ja-JP" sz="3600" dirty="0"/>
          </a:p>
        </p:txBody>
      </p:sp>
      <p:cxnSp>
        <p:nvCxnSpPr>
          <p:cNvPr id="11" name="直線コネクタ 10"/>
          <p:cNvCxnSpPr>
            <a:stCxn id="3" idx="3"/>
            <a:endCxn id="3" idx="0"/>
          </p:cNvCxnSpPr>
          <p:nvPr/>
        </p:nvCxnSpPr>
        <p:spPr>
          <a:xfrm>
            <a:off x="5186985" y="2852935"/>
            <a:ext cx="0" cy="342029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4311424" y="4147786"/>
            <a:ext cx="875561" cy="584775"/>
          </a:xfrm>
          <a:prstGeom prst="rect">
            <a:avLst/>
          </a:prstGeom>
        </p:spPr>
        <p:txBody>
          <a:bodyPr wrap="none">
            <a:spAutoFit/>
          </a:bodyPr>
          <a:lstStyle/>
          <a:p>
            <a:r>
              <a:rPr lang="ja-JP" altLang="en-US" sz="3200" dirty="0" smtClean="0">
                <a:solidFill>
                  <a:srgbClr val="FFFF00"/>
                </a:solidFill>
              </a:rPr>
              <a:t>３㎝</a:t>
            </a:r>
            <a:endParaRPr lang="ja-JP" altLang="en-US" sz="3200" dirty="0">
              <a:solidFill>
                <a:srgbClr val="FFFF00"/>
              </a:solidFill>
            </a:endParaRPr>
          </a:p>
        </p:txBody>
      </p:sp>
      <p:sp>
        <p:nvSpPr>
          <p:cNvPr id="22" name="正方形/長方形 21"/>
          <p:cNvSpPr/>
          <p:nvPr/>
        </p:nvSpPr>
        <p:spPr>
          <a:xfrm>
            <a:off x="5222273" y="721818"/>
            <a:ext cx="1415772" cy="769441"/>
          </a:xfrm>
          <a:prstGeom prst="rect">
            <a:avLst/>
          </a:prstGeom>
        </p:spPr>
        <p:txBody>
          <a:bodyPr wrap="none">
            <a:spAutoFit/>
          </a:bodyPr>
          <a:lstStyle/>
          <a:p>
            <a:r>
              <a:rPr lang="ja-JP" altLang="en-US" sz="4400" dirty="0" smtClean="0">
                <a:solidFill>
                  <a:srgbClr val="FF0000"/>
                </a:solidFill>
              </a:rPr>
              <a:t>ｙ＝６</a:t>
            </a:r>
            <a:endParaRPr lang="ja-JP" altLang="en-US" sz="2400" dirty="0"/>
          </a:p>
        </p:txBody>
      </p:sp>
    </p:spTree>
    <p:extLst>
      <p:ext uri="{BB962C8B-B14F-4D97-AF65-F5344CB8AC3E}">
        <p14:creationId xmlns:p14="http://schemas.microsoft.com/office/powerpoint/2010/main" val="2698081204"/>
      </p:ext>
    </p:extLst>
  </p:cSld>
  <p:clrMapOvr>
    <a:masterClrMapping/>
  </p:clrMapOvr>
  <mc:AlternateContent xmlns:mc="http://schemas.openxmlformats.org/markup-compatibility/2006" xmlns:p14="http://schemas.microsoft.com/office/powerpoint/2010/main">
    <mc:Choice Requires="p14">
      <p:transition spd="slow" p14:dur="2000" advTm="2504"/>
    </mc:Choice>
    <mc:Fallback xmlns="">
      <p:transition spd="slow" advTm="25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
                                            <p:txEl>
                                              <p:pRg st="2" end="2"/>
                                            </p:txEl>
                                          </p:spTgt>
                                        </p:tgtEl>
                                        <p:attrNameLst>
                                          <p:attrName>style.visibility</p:attrName>
                                        </p:attrNameLst>
                                      </p:cBhvr>
                                      <p:to>
                                        <p:strVal val="visible"/>
                                      </p:to>
                                    </p:set>
                                    <p:animEffect transition="in" filter="wipe(left)">
                                      <p:cBhvr>
                                        <p:cTn id="17" dur="500"/>
                                        <p:tgtEl>
                                          <p:spTgt spid="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p:bldP spid="21" grpId="0"/>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71034" y="2852935"/>
            <a:ext cx="5333356" cy="3454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19273" y="2388908"/>
            <a:ext cx="478016" cy="584775"/>
          </a:xfrm>
          <a:prstGeom prst="rect">
            <a:avLst/>
          </a:prstGeom>
          <a:noFill/>
        </p:spPr>
        <p:txBody>
          <a:bodyPr wrap="none" rtlCol="0">
            <a:spAutoFit/>
          </a:bodyPr>
          <a:lstStyle/>
          <a:p>
            <a:r>
              <a:rPr kumimoji="1" lang="ja-JP" altLang="en-US" sz="3200" dirty="0" smtClean="0"/>
              <a:t>Ａ</a:t>
            </a:r>
            <a:endParaRPr kumimoji="1" lang="ja-JP" altLang="en-US" sz="3200" dirty="0"/>
          </a:p>
        </p:txBody>
      </p:sp>
      <p:sp>
        <p:nvSpPr>
          <p:cNvPr id="12" name="テキスト ボックス 11"/>
          <p:cNvSpPr txBox="1"/>
          <p:nvPr/>
        </p:nvSpPr>
        <p:spPr>
          <a:xfrm>
            <a:off x="6482264" y="4936812"/>
            <a:ext cx="476412" cy="584775"/>
          </a:xfrm>
          <a:prstGeom prst="rect">
            <a:avLst/>
          </a:prstGeom>
          <a:noFill/>
        </p:spPr>
        <p:txBody>
          <a:bodyPr wrap="none" rtlCol="0">
            <a:spAutoFit/>
          </a:bodyPr>
          <a:lstStyle/>
          <a:p>
            <a:r>
              <a:rPr kumimoji="1" lang="ja-JP" altLang="en-US" sz="3200" dirty="0" smtClean="0">
                <a:solidFill>
                  <a:srgbClr val="FF0000"/>
                </a:solidFill>
              </a:rPr>
              <a:t>Ｐ</a:t>
            </a:r>
            <a:endParaRPr kumimoji="1" lang="ja-JP" altLang="en-US" sz="3200" dirty="0">
              <a:solidFill>
                <a:srgbClr val="FF0000"/>
              </a:solidFill>
            </a:endParaRPr>
          </a:p>
        </p:txBody>
      </p:sp>
      <p:sp>
        <p:nvSpPr>
          <p:cNvPr id="13" name="テキスト ボックス 12"/>
          <p:cNvSpPr txBox="1"/>
          <p:nvPr/>
        </p:nvSpPr>
        <p:spPr>
          <a:xfrm>
            <a:off x="6516217" y="2389458"/>
            <a:ext cx="495649" cy="584775"/>
          </a:xfrm>
          <a:prstGeom prst="rect">
            <a:avLst/>
          </a:prstGeom>
          <a:noFill/>
        </p:spPr>
        <p:txBody>
          <a:bodyPr wrap="none" rtlCol="0">
            <a:spAutoFit/>
          </a:bodyPr>
          <a:lstStyle/>
          <a:p>
            <a:r>
              <a:rPr kumimoji="1" lang="ja-JP" altLang="en-US" sz="3200" dirty="0" smtClean="0"/>
              <a:t>Ｄ</a:t>
            </a:r>
            <a:endParaRPr kumimoji="1" lang="ja-JP" altLang="en-US" sz="3200" dirty="0"/>
          </a:p>
        </p:txBody>
      </p:sp>
      <p:sp>
        <p:nvSpPr>
          <p:cNvPr id="14" name="テキスト ボックス 13"/>
          <p:cNvSpPr txBox="1"/>
          <p:nvPr/>
        </p:nvSpPr>
        <p:spPr>
          <a:xfrm>
            <a:off x="6514519" y="6037171"/>
            <a:ext cx="489236" cy="584775"/>
          </a:xfrm>
          <a:prstGeom prst="rect">
            <a:avLst/>
          </a:prstGeom>
          <a:noFill/>
        </p:spPr>
        <p:txBody>
          <a:bodyPr wrap="none" rtlCol="0">
            <a:spAutoFit/>
          </a:bodyPr>
          <a:lstStyle/>
          <a:p>
            <a:r>
              <a:rPr lang="ja-JP" altLang="en-US" sz="3200" dirty="0"/>
              <a:t>Ｃ</a:t>
            </a:r>
            <a:endParaRPr kumimoji="1" lang="ja-JP" altLang="en-US" sz="3200" dirty="0"/>
          </a:p>
        </p:txBody>
      </p:sp>
      <p:sp>
        <p:nvSpPr>
          <p:cNvPr id="15" name="テキスト ボックス 14"/>
          <p:cNvSpPr txBox="1"/>
          <p:nvPr/>
        </p:nvSpPr>
        <p:spPr>
          <a:xfrm>
            <a:off x="692021" y="6037171"/>
            <a:ext cx="503664" cy="584775"/>
          </a:xfrm>
          <a:prstGeom prst="rect">
            <a:avLst/>
          </a:prstGeom>
          <a:noFill/>
        </p:spPr>
        <p:txBody>
          <a:bodyPr wrap="none" rtlCol="0">
            <a:spAutoFit/>
          </a:bodyPr>
          <a:lstStyle/>
          <a:p>
            <a:r>
              <a:rPr kumimoji="1" lang="ja-JP" altLang="en-US" sz="3200" dirty="0" smtClean="0"/>
              <a:t>Ｂ</a:t>
            </a:r>
            <a:endParaRPr kumimoji="1" lang="ja-JP" altLang="en-US" sz="3200" dirty="0"/>
          </a:p>
        </p:txBody>
      </p:sp>
      <p:sp>
        <p:nvSpPr>
          <p:cNvPr id="5" name="正方形/長方形 4"/>
          <p:cNvSpPr/>
          <p:nvPr/>
        </p:nvSpPr>
        <p:spPr>
          <a:xfrm>
            <a:off x="3563241" y="2268160"/>
            <a:ext cx="875561" cy="584775"/>
          </a:xfrm>
          <a:prstGeom prst="rect">
            <a:avLst/>
          </a:prstGeom>
        </p:spPr>
        <p:txBody>
          <a:bodyPr wrap="none">
            <a:spAutoFit/>
          </a:bodyPr>
          <a:lstStyle/>
          <a:p>
            <a:r>
              <a:rPr lang="ja-JP" altLang="en-US" sz="3200" dirty="0" smtClean="0"/>
              <a:t>４㎝</a:t>
            </a:r>
            <a:endParaRPr lang="ja-JP" altLang="en-US" sz="3200" dirty="0"/>
          </a:p>
        </p:txBody>
      </p:sp>
      <p:sp>
        <p:nvSpPr>
          <p:cNvPr id="18" name="正方形/長方形 17"/>
          <p:cNvSpPr/>
          <p:nvPr/>
        </p:nvSpPr>
        <p:spPr>
          <a:xfrm>
            <a:off x="6565974" y="4287774"/>
            <a:ext cx="875561" cy="584775"/>
          </a:xfrm>
          <a:prstGeom prst="rect">
            <a:avLst/>
          </a:prstGeom>
        </p:spPr>
        <p:txBody>
          <a:bodyPr wrap="none">
            <a:spAutoFit/>
          </a:bodyPr>
          <a:lstStyle/>
          <a:p>
            <a:r>
              <a:rPr lang="ja-JP" altLang="en-US" sz="3200" dirty="0" smtClean="0"/>
              <a:t>３㎝</a:t>
            </a:r>
            <a:endParaRPr lang="ja-JP" altLang="en-US" sz="3200" dirty="0"/>
          </a:p>
        </p:txBody>
      </p:sp>
      <p:sp>
        <p:nvSpPr>
          <p:cNvPr id="3" name="二等辺三角形 2"/>
          <p:cNvSpPr/>
          <p:nvPr/>
        </p:nvSpPr>
        <p:spPr>
          <a:xfrm rot="10800000">
            <a:off x="1182861" y="2852933"/>
            <a:ext cx="5333356" cy="2376266"/>
          </a:xfrm>
          <a:prstGeom prst="triangle">
            <a:avLst>
              <a:gd name="adj" fmla="val 0"/>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p:cNvSpPr>
            <a:spLocks noGrp="1"/>
          </p:cNvSpPr>
          <p:nvPr>
            <p:ph idx="1"/>
          </p:nvPr>
        </p:nvSpPr>
        <p:spPr>
          <a:xfrm>
            <a:off x="105122" y="168794"/>
            <a:ext cx="9038878" cy="617581"/>
          </a:xfrm>
        </p:spPr>
        <p:txBody>
          <a:bodyPr>
            <a:noAutofit/>
          </a:bodyPr>
          <a:lstStyle/>
          <a:p>
            <a:pPr marL="0" indent="0">
              <a:buNone/>
            </a:pPr>
            <a:r>
              <a:rPr lang="ja-JP" altLang="en-US" sz="3600" dirty="0"/>
              <a:t>点Ｐ</a:t>
            </a:r>
            <a:r>
              <a:rPr lang="ja-JP" altLang="en-US" sz="3600" dirty="0" smtClean="0"/>
              <a:t>がＣＤ上</a:t>
            </a:r>
            <a:r>
              <a:rPr lang="ja-JP" altLang="en-US" sz="3600" dirty="0"/>
              <a:t>を通る</a:t>
            </a:r>
            <a:r>
              <a:rPr lang="ja-JP" altLang="en-US" sz="3600" dirty="0" smtClean="0"/>
              <a:t>とき　（７≦</a:t>
            </a:r>
            <a:r>
              <a:rPr lang="ja-JP" altLang="en-US" sz="3600" dirty="0"/>
              <a:t>ｘ</a:t>
            </a:r>
            <a:r>
              <a:rPr lang="ja-JP" altLang="en-US" sz="3600" dirty="0" smtClean="0"/>
              <a:t>≦１０のとき）</a:t>
            </a:r>
            <a:endParaRPr lang="en-US" altLang="ja-JP" sz="3600" dirty="0" smtClean="0"/>
          </a:p>
        </p:txBody>
      </p:sp>
      <p:sp>
        <p:nvSpPr>
          <p:cNvPr id="6" name="フリーフォーム 5"/>
          <p:cNvSpPr/>
          <p:nvPr/>
        </p:nvSpPr>
        <p:spPr>
          <a:xfrm>
            <a:off x="1155144" y="2852382"/>
            <a:ext cx="5359376" cy="3452884"/>
          </a:xfrm>
          <a:custGeom>
            <a:avLst/>
            <a:gdLst>
              <a:gd name="connsiteX0" fmla="*/ 0 w 5336275"/>
              <a:gd name="connsiteY0" fmla="*/ 0 h 3452884"/>
              <a:gd name="connsiteX1" fmla="*/ 13648 w 5336275"/>
              <a:gd name="connsiteY1" fmla="*/ 3452884 h 3452884"/>
              <a:gd name="connsiteX2" fmla="*/ 5336275 w 5336275"/>
              <a:gd name="connsiteY2" fmla="*/ 3452884 h 3452884"/>
              <a:gd name="connsiteX3" fmla="*/ 5336275 w 5336275"/>
              <a:gd name="connsiteY3" fmla="*/ 2388358 h 3452884"/>
            </a:gdLst>
            <a:ahLst/>
            <a:cxnLst>
              <a:cxn ang="0">
                <a:pos x="connsiteX0" y="connsiteY0"/>
              </a:cxn>
              <a:cxn ang="0">
                <a:pos x="connsiteX1" y="connsiteY1"/>
              </a:cxn>
              <a:cxn ang="0">
                <a:pos x="connsiteX2" y="connsiteY2"/>
              </a:cxn>
              <a:cxn ang="0">
                <a:pos x="connsiteX3" y="connsiteY3"/>
              </a:cxn>
            </a:cxnLst>
            <a:rect l="l" t="t" r="r" b="b"/>
            <a:pathLst>
              <a:path w="5336275" h="3452884">
                <a:moveTo>
                  <a:pt x="0" y="0"/>
                </a:moveTo>
                <a:cubicBezTo>
                  <a:pt x="4549" y="1150961"/>
                  <a:pt x="9099" y="2301923"/>
                  <a:pt x="13648" y="3452884"/>
                </a:cubicBezTo>
                <a:lnTo>
                  <a:pt x="5336275" y="3452884"/>
                </a:lnTo>
                <a:lnTo>
                  <a:pt x="5336275" y="2388358"/>
                </a:ln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3563241" y="6262150"/>
            <a:ext cx="808235" cy="584775"/>
          </a:xfrm>
          <a:prstGeom prst="rect">
            <a:avLst/>
          </a:prstGeom>
        </p:spPr>
        <p:txBody>
          <a:bodyPr wrap="none">
            <a:spAutoFit/>
          </a:bodyPr>
          <a:lstStyle/>
          <a:p>
            <a:r>
              <a:rPr lang="ja-JP" altLang="en-US" sz="3200" dirty="0">
                <a:solidFill>
                  <a:srgbClr val="FF0000"/>
                </a:solidFill>
              </a:rPr>
              <a:t>ｘ</a:t>
            </a:r>
            <a:r>
              <a:rPr lang="ja-JP" altLang="en-US" sz="3200" dirty="0" smtClean="0">
                <a:solidFill>
                  <a:srgbClr val="FF0000"/>
                </a:solidFill>
              </a:rPr>
              <a:t>㎝</a:t>
            </a:r>
            <a:endParaRPr lang="ja-JP" altLang="en-US" sz="3200" dirty="0">
              <a:solidFill>
                <a:srgbClr val="FF0000"/>
              </a:solidFill>
            </a:endParaRPr>
          </a:p>
        </p:txBody>
      </p:sp>
      <p:sp>
        <p:nvSpPr>
          <p:cNvPr id="22" name="フリーフォーム 21"/>
          <p:cNvSpPr/>
          <p:nvPr/>
        </p:nvSpPr>
        <p:spPr>
          <a:xfrm>
            <a:off x="6496334" y="2838734"/>
            <a:ext cx="354842" cy="2374711"/>
          </a:xfrm>
          <a:custGeom>
            <a:avLst/>
            <a:gdLst>
              <a:gd name="connsiteX0" fmla="*/ 0 w 354842"/>
              <a:gd name="connsiteY0" fmla="*/ 0 h 2374711"/>
              <a:gd name="connsiteX1" fmla="*/ 232012 w 354842"/>
              <a:gd name="connsiteY1" fmla="*/ 627797 h 2374711"/>
              <a:gd name="connsiteX2" fmla="*/ 354842 w 354842"/>
              <a:gd name="connsiteY2" fmla="*/ 1255594 h 2374711"/>
              <a:gd name="connsiteX3" fmla="*/ 232012 w 354842"/>
              <a:gd name="connsiteY3" fmla="*/ 1910687 h 2374711"/>
              <a:gd name="connsiteX4" fmla="*/ 13648 w 354842"/>
              <a:gd name="connsiteY4" fmla="*/ 2374711 h 2374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4842" h="2374711">
                <a:moveTo>
                  <a:pt x="0" y="0"/>
                </a:moveTo>
                <a:cubicBezTo>
                  <a:pt x="86436" y="209265"/>
                  <a:pt x="172872" y="418531"/>
                  <a:pt x="232012" y="627797"/>
                </a:cubicBezTo>
                <a:cubicBezTo>
                  <a:pt x="291152" y="837063"/>
                  <a:pt x="354842" y="1041779"/>
                  <a:pt x="354842" y="1255594"/>
                </a:cubicBezTo>
                <a:cubicBezTo>
                  <a:pt x="354842" y="1469409"/>
                  <a:pt x="288878" y="1724168"/>
                  <a:pt x="232012" y="1910687"/>
                </a:cubicBezTo>
                <a:cubicBezTo>
                  <a:pt x="175146" y="2097206"/>
                  <a:pt x="94397" y="2235958"/>
                  <a:pt x="13648" y="2374711"/>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6654531" y="3779456"/>
            <a:ext cx="1579278" cy="523220"/>
          </a:xfrm>
          <a:prstGeom prst="rect">
            <a:avLst/>
          </a:prstGeom>
          <a:solidFill>
            <a:schemeClr val="bg1"/>
          </a:solidFill>
        </p:spPr>
        <p:txBody>
          <a:bodyPr wrap="none">
            <a:spAutoFit/>
          </a:bodyPr>
          <a:lstStyle/>
          <a:p>
            <a:r>
              <a:rPr lang="ja-JP" altLang="en-US" sz="2800" dirty="0" smtClean="0">
                <a:solidFill>
                  <a:srgbClr val="7030A0"/>
                </a:solidFill>
              </a:rPr>
              <a:t>１０－</a:t>
            </a:r>
            <a:r>
              <a:rPr lang="ja-JP" altLang="en-US" sz="2800" dirty="0" err="1" smtClean="0">
                <a:solidFill>
                  <a:srgbClr val="7030A0"/>
                </a:solidFill>
              </a:rPr>
              <a:t>ｘ</a:t>
            </a:r>
            <a:r>
              <a:rPr lang="ja-JP" altLang="en-US" sz="2800" dirty="0" smtClean="0">
                <a:solidFill>
                  <a:srgbClr val="7030A0"/>
                </a:solidFill>
              </a:rPr>
              <a:t>㎝</a:t>
            </a:r>
            <a:endParaRPr lang="ja-JP" altLang="en-US" sz="2800" dirty="0">
              <a:solidFill>
                <a:srgbClr val="7030A0"/>
              </a:solidFill>
            </a:endParaRPr>
          </a:p>
        </p:txBody>
      </p:sp>
      <p:sp>
        <p:nvSpPr>
          <p:cNvPr id="24" name="正方形/長方形 23"/>
          <p:cNvSpPr/>
          <p:nvPr/>
        </p:nvSpPr>
        <p:spPr>
          <a:xfrm>
            <a:off x="891207" y="806220"/>
            <a:ext cx="4616898" cy="1175706"/>
          </a:xfrm>
          <a:prstGeom prst="rect">
            <a:avLst/>
          </a:prstGeom>
        </p:spPr>
        <p:txBody>
          <a:bodyPr wrap="square">
            <a:spAutoFit/>
          </a:bodyPr>
          <a:lstStyle/>
          <a:p>
            <a:pPr lvl="0">
              <a:spcBef>
                <a:spcPct val="20000"/>
              </a:spcBef>
            </a:pPr>
            <a:r>
              <a:rPr lang="ja-JP" altLang="en-US" sz="3200" dirty="0">
                <a:solidFill>
                  <a:prstClr val="black"/>
                </a:solidFill>
              </a:rPr>
              <a:t>ｙ</a:t>
            </a:r>
            <a:r>
              <a:rPr lang="ja-JP" altLang="en-US" sz="3200" dirty="0" smtClean="0">
                <a:solidFill>
                  <a:prstClr val="black"/>
                </a:solidFill>
              </a:rPr>
              <a:t>＝</a:t>
            </a:r>
            <a:r>
              <a:rPr lang="en-US" altLang="ja-JP" sz="3200" dirty="0" smtClean="0">
                <a:solidFill>
                  <a:prstClr val="black"/>
                </a:solidFill>
              </a:rPr>
              <a:t>(</a:t>
            </a:r>
            <a:r>
              <a:rPr lang="ja-JP" altLang="en-US" sz="3200" dirty="0" smtClean="0">
                <a:solidFill>
                  <a:prstClr val="black"/>
                </a:solidFill>
              </a:rPr>
              <a:t>１０－</a:t>
            </a:r>
            <a:r>
              <a:rPr lang="ja-JP" altLang="en-US" sz="3200" dirty="0" err="1" smtClean="0">
                <a:solidFill>
                  <a:prstClr val="black"/>
                </a:solidFill>
              </a:rPr>
              <a:t>ｘ</a:t>
            </a:r>
            <a:r>
              <a:rPr lang="en-US" altLang="ja-JP" sz="3200" dirty="0" smtClean="0">
                <a:solidFill>
                  <a:prstClr val="black"/>
                </a:solidFill>
              </a:rPr>
              <a:t>)×</a:t>
            </a:r>
            <a:r>
              <a:rPr lang="ja-JP" altLang="en-US" sz="3200" dirty="0">
                <a:solidFill>
                  <a:prstClr val="black"/>
                </a:solidFill>
              </a:rPr>
              <a:t>４</a:t>
            </a:r>
            <a:r>
              <a:rPr lang="en-US" altLang="ja-JP" sz="3200" dirty="0">
                <a:solidFill>
                  <a:prstClr val="black"/>
                </a:solidFill>
              </a:rPr>
              <a:t>÷</a:t>
            </a:r>
            <a:r>
              <a:rPr lang="ja-JP" altLang="en-US" sz="3200" dirty="0">
                <a:solidFill>
                  <a:prstClr val="black"/>
                </a:solidFill>
              </a:rPr>
              <a:t>２</a:t>
            </a:r>
            <a:endParaRPr lang="en-US" altLang="ja-JP" sz="3200" dirty="0">
              <a:solidFill>
                <a:prstClr val="black"/>
              </a:solidFill>
            </a:endParaRPr>
          </a:p>
          <a:p>
            <a:pPr lvl="0">
              <a:spcBef>
                <a:spcPct val="20000"/>
              </a:spcBef>
            </a:pPr>
            <a:r>
              <a:rPr lang="ja-JP" altLang="en-US" sz="3200" dirty="0" smtClean="0">
                <a:solidFill>
                  <a:prstClr val="black"/>
                </a:solidFill>
              </a:rPr>
              <a:t>ｙ</a:t>
            </a:r>
            <a:r>
              <a:rPr lang="ja-JP" altLang="en-US" sz="3200" dirty="0">
                <a:solidFill>
                  <a:prstClr val="black"/>
                </a:solidFill>
              </a:rPr>
              <a:t>＝２</a:t>
            </a:r>
            <a:r>
              <a:rPr lang="en-US" altLang="ja-JP" sz="3200" dirty="0">
                <a:solidFill>
                  <a:prstClr val="black"/>
                </a:solidFill>
              </a:rPr>
              <a:t>(―</a:t>
            </a:r>
            <a:r>
              <a:rPr lang="ja-JP" altLang="en-US" sz="3200" dirty="0">
                <a:solidFill>
                  <a:prstClr val="black"/>
                </a:solidFill>
              </a:rPr>
              <a:t>ｘ＋１０</a:t>
            </a:r>
            <a:r>
              <a:rPr lang="en-US" altLang="ja-JP" sz="3200" dirty="0" smtClean="0">
                <a:solidFill>
                  <a:prstClr val="black"/>
                </a:solidFill>
              </a:rPr>
              <a:t>)</a:t>
            </a:r>
            <a:endParaRPr lang="en-US" altLang="ja-JP" sz="3200" dirty="0">
              <a:solidFill>
                <a:prstClr val="black"/>
              </a:solidFill>
            </a:endParaRPr>
          </a:p>
        </p:txBody>
      </p:sp>
      <p:sp>
        <p:nvSpPr>
          <p:cNvPr id="25" name="正方形/長方形 24"/>
          <p:cNvSpPr/>
          <p:nvPr/>
        </p:nvSpPr>
        <p:spPr>
          <a:xfrm>
            <a:off x="5495571" y="1268760"/>
            <a:ext cx="3456384" cy="707886"/>
          </a:xfrm>
          <a:prstGeom prst="rect">
            <a:avLst/>
          </a:prstGeom>
        </p:spPr>
        <p:txBody>
          <a:bodyPr wrap="square">
            <a:spAutoFit/>
          </a:bodyPr>
          <a:lstStyle/>
          <a:p>
            <a:pPr lvl="0">
              <a:spcBef>
                <a:spcPct val="20000"/>
              </a:spcBef>
            </a:pPr>
            <a:r>
              <a:rPr lang="ja-JP" altLang="en-US" sz="4000" dirty="0">
                <a:solidFill>
                  <a:srgbClr val="FF0000"/>
                </a:solidFill>
              </a:rPr>
              <a:t>ｙ＝－２ｘ＋２０</a:t>
            </a:r>
            <a:endParaRPr lang="en-US" altLang="ja-JP" sz="4000" dirty="0">
              <a:solidFill>
                <a:srgbClr val="FF0000"/>
              </a:solidFill>
            </a:endParaRPr>
          </a:p>
        </p:txBody>
      </p:sp>
    </p:spTree>
    <p:extLst>
      <p:ext uri="{BB962C8B-B14F-4D97-AF65-F5344CB8AC3E}">
        <p14:creationId xmlns:p14="http://schemas.microsoft.com/office/powerpoint/2010/main" val="2087334604"/>
      </p:ext>
    </p:extLst>
  </p:cSld>
  <p:clrMapOvr>
    <a:masterClrMapping/>
  </p:clrMapOvr>
  <mc:AlternateContent xmlns:mc="http://schemas.openxmlformats.org/markup-compatibility/2006" xmlns:p14="http://schemas.microsoft.com/office/powerpoint/2010/main">
    <mc:Choice Requires="p14">
      <p:transition spd="slow" p14:dur="2000" advTm="2482"/>
    </mc:Choice>
    <mc:Fallback xmlns="">
      <p:transition spd="slow" advTm="248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
                                            <p:txEl>
                                              <p:pRg st="0" end="0"/>
                                            </p:txEl>
                                          </p:spTgt>
                                        </p:tgtEl>
                                        <p:attrNameLst>
                                          <p:attrName>style.visibility</p:attrName>
                                        </p:attrNameLst>
                                      </p:cBhvr>
                                      <p:to>
                                        <p:strVal val="visible"/>
                                      </p:to>
                                    </p:set>
                                    <p:animEffect transition="in" filter="wipe(left)">
                                      <p:cBhvr>
                                        <p:cTn id="27" dur="500"/>
                                        <p:tgtEl>
                                          <p:spTgt spid="2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4">
                                            <p:txEl>
                                              <p:pRg st="1" end="1"/>
                                            </p:txEl>
                                          </p:spTgt>
                                        </p:tgtEl>
                                        <p:attrNameLst>
                                          <p:attrName>style.visibility</p:attrName>
                                        </p:attrNameLst>
                                      </p:cBhvr>
                                      <p:to>
                                        <p:strVal val="visible"/>
                                      </p:to>
                                    </p:set>
                                    <p:animEffect transition="in" filter="wipe(left)">
                                      <p:cBhvr>
                                        <p:cTn id="32" dur="500"/>
                                        <p:tgtEl>
                                          <p:spTgt spid="2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wipe(left)">
                                      <p:cBhvr>
                                        <p:cTn id="3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0" grpId="0"/>
      <p:bldP spid="22" grpId="0" animBg="1"/>
      <p:bldP spid="23" grpId="0" animBg="1"/>
      <p:bldP spid="24" grpId="0" build="p"/>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71400"/>
            <a:ext cx="8229600" cy="1143000"/>
          </a:xfrm>
        </p:spPr>
        <p:txBody>
          <a:bodyPr/>
          <a:lstStyle/>
          <a:p>
            <a:r>
              <a:rPr kumimoji="1" lang="ja-JP" altLang="en-US" dirty="0" smtClean="0"/>
              <a:t>式で表すと・・・</a:t>
            </a:r>
            <a:endParaRPr kumimoji="1" lang="ja-JP" altLang="en-US" dirty="0"/>
          </a:p>
        </p:txBody>
      </p:sp>
      <p:sp>
        <p:nvSpPr>
          <p:cNvPr id="3" name="コンテンツ プレースホルダー 2"/>
          <p:cNvSpPr>
            <a:spLocks noGrp="1"/>
          </p:cNvSpPr>
          <p:nvPr>
            <p:ph idx="1"/>
          </p:nvPr>
        </p:nvSpPr>
        <p:spPr>
          <a:xfrm>
            <a:off x="145806" y="947262"/>
            <a:ext cx="3744416" cy="3716691"/>
          </a:xfrm>
        </p:spPr>
        <p:txBody>
          <a:bodyPr>
            <a:noAutofit/>
          </a:bodyPr>
          <a:lstStyle/>
          <a:p>
            <a:pPr marL="0" indent="0">
              <a:buNone/>
            </a:pPr>
            <a:r>
              <a:rPr kumimoji="1" lang="ja-JP" altLang="en-US" sz="3600" dirty="0" smtClean="0"/>
              <a:t>０≦ｘ≦３のとき</a:t>
            </a:r>
            <a:endParaRPr kumimoji="1" lang="en-US" altLang="ja-JP" sz="3600" dirty="0" smtClean="0"/>
          </a:p>
          <a:p>
            <a:pPr marL="0" indent="0">
              <a:buNone/>
            </a:pPr>
            <a:endParaRPr lang="en-US" altLang="ja-JP" sz="3600" dirty="0"/>
          </a:p>
          <a:p>
            <a:pPr marL="0" indent="0">
              <a:buNone/>
            </a:pPr>
            <a:r>
              <a:rPr lang="ja-JP" altLang="en-US" sz="3600" dirty="0" smtClean="0"/>
              <a:t>３≦</a:t>
            </a:r>
            <a:r>
              <a:rPr lang="ja-JP" altLang="en-US" sz="3600" dirty="0"/>
              <a:t>ｘ</a:t>
            </a:r>
            <a:r>
              <a:rPr lang="ja-JP" altLang="en-US" sz="3600" dirty="0" smtClean="0"/>
              <a:t>≦７のとき</a:t>
            </a:r>
            <a:endParaRPr lang="en-US" altLang="ja-JP" sz="3600" dirty="0">
              <a:solidFill>
                <a:srgbClr val="FF0000"/>
              </a:solidFill>
            </a:endParaRPr>
          </a:p>
          <a:p>
            <a:pPr marL="0" indent="0">
              <a:buNone/>
            </a:pPr>
            <a:endParaRPr lang="en-US" altLang="ja-JP" sz="3600" dirty="0" smtClean="0"/>
          </a:p>
          <a:p>
            <a:pPr marL="0" indent="0">
              <a:buNone/>
            </a:pPr>
            <a:r>
              <a:rPr lang="ja-JP" altLang="en-US" sz="3600" dirty="0" smtClean="0"/>
              <a:t>７≦</a:t>
            </a:r>
            <a:r>
              <a:rPr lang="ja-JP" altLang="en-US" sz="3600" dirty="0"/>
              <a:t>ｘ</a:t>
            </a:r>
            <a:r>
              <a:rPr lang="ja-JP" altLang="en-US" sz="3600" dirty="0" smtClean="0"/>
              <a:t>≦１０のとき</a:t>
            </a:r>
            <a:endParaRPr lang="en-US" altLang="ja-JP" sz="3600" dirty="0" smtClean="0"/>
          </a:p>
        </p:txBody>
      </p:sp>
      <p:sp>
        <p:nvSpPr>
          <p:cNvPr id="4" name="正方形/長方形 3"/>
          <p:cNvSpPr/>
          <p:nvPr/>
        </p:nvSpPr>
        <p:spPr>
          <a:xfrm>
            <a:off x="3834919" y="1452019"/>
            <a:ext cx="1709122" cy="769441"/>
          </a:xfrm>
          <a:prstGeom prst="rect">
            <a:avLst/>
          </a:prstGeom>
        </p:spPr>
        <p:txBody>
          <a:bodyPr wrap="none">
            <a:spAutoFit/>
          </a:bodyPr>
          <a:lstStyle/>
          <a:p>
            <a:pPr lvl="0">
              <a:spcBef>
                <a:spcPct val="20000"/>
              </a:spcBef>
            </a:pPr>
            <a:r>
              <a:rPr lang="ja-JP" altLang="en-US" sz="4400" dirty="0">
                <a:solidFill>
                  <a:srgbClr val="FF0000"/>
                </a:solidFill>
              </a:rPr>
              <a:t>ｙ＝２ｘ</a:t>
            </a:r>
            <a:endParaRPr lang="en-US" altLang="ja-JP" sz="4400" dirty="0">
              <a:solidFill>
                <a:srgbClr val="FF0000"/>
              </a:solidFill>
            </a:endParaRPr>
          </a:p>
        </p:txBody>
      </p:sp>
      <p:sp>
        <p:nvSpPr>
          <p:cNvPr id="5" name="正方形/長方形 4"/>
          <p:cNvSpPr/>
          <p:nvPr/>
        </p:nvSpPr>
        <p:spPr>
          <a:xfrm>
            <a:off x="3850907" y="2805607"/>
            <a:ext cx="1415772" cy="769441"/>
          </a:xfrm>
          <a:prstGeom prst="rect">
            <a:avLst/>
          </a:prstGeom>
        </p:spPr>
        <p:txBody>
          <a:bodyPr wrap="none">
            <a:spAutoFit/>
          </a:bodyPr>
          <a:lstStyle/>
          <a:p>
            <a:r>
              <a:rPr lang="ja-JP" altLang="en-US" sz="4400" dirty="0">
                <a:solidFill>
                  <a:srgbClr val="FF0000"/>
                </a:solidFill>
              </a:rPr>
              <a:t>ｙ＝６</a:t>
            </a:r>
            <a:endParaRPr lang="ja-JP" altLang="en-US" sz="2400" dirty="0"/>
          </a:p>
        </p:txBody>
      </p:sp>
      <p:sp>
        <p:nvSpPr>
          <p:cNvPr id="6" name="正方形/長方形 5"/>
          <p:cNvSpPr/>
          <p:nvPr/>
        </p:nvSpPr>
        <p:spPr>
          <a:xfrm>
            <a:off x="3792648" y="3934123"/>
            <a:ext cx="5582091" cy="2923877"/>
          </a:xfrm>
          <a:prstGeom prst="rect">
            <a:avLst/>
          </a:prstGeom>
        </p:spPr>
        <p:txBody>
          <a:bodyPr wrap="square">
            <a:spAutoFit/>
          </a:bodyPr>
          <a:lstStyle/>
          <a:p>
            <a:pPr lvl="0">
              <a:spcBef>
                <a:spcPct val="20000"/>
              </a:spcBef>
            </a:pPr>
            <a:r>
              <a:rPr lang="ja-JP" altLang="en-US" sz="4000" dirty="0">
                <a:solidFill>
                  <a:prstClr val="black"/>
                </a:solidFill>
              </a:rPr>
              <a:t>ｙ＝｛３</a:t>
            </a:r>
            <a:r>
              <a:rPr lang="en-US" altLang="ja-JP" sz="4000" dirty="0">
                <a:solidFill>
                  <a:prstClr val="black"/>
                </a:solidFill>
              </a:rPr>
              <a:t>―(</a:t>
            </a:r>
            <a:r>
              <a:rPr lang="ja-JP" altLang="en-US" sz="4000" dirty="0">
                <a:solidFill>
                  <a:prstClr val="black"/>
                </a:solidFill>
              </a:rPr>
              <a:t>ｘ－７</a:t>
            </a:r>
            <a:r>
              <a:rPr lang="en-US" altLang="ja-JP" sz="4000" dirty="0">
                <a:solidFill>
                  <a:prstClr val="black"/>
                </a:solidFill>
              </a:rPr>
              <a:t>)</a:t>
            </a:r>
            <a:r>
              <a:rPr lang="ja-JP" altLang="en-US" sz="4000" dirty="0">
                <a:solidFill>
                  <a:prstClr val="black"/>
                </a:solidFill>
              </a:rPr>
              <a:t>｝</a:t>
            </a:r>
            <a:r>
              <a:rPr lang="en-US" altLang="ja-JP" sz="4000" dirty="0">
                <a:solidFill>
                  <a:prstClr val="black"/>
                </a:solidFill>
              </a:rPr>
              <a:t>×</a:t>
            </a:r>
            <a:r>
              <a:rPr lang="ja-JP" altLang="en-US" sz="4000" dirty="0">
                <a:solidFill>
                  <a:prstClr val="black"/>
                </a:solidFill>
              </a:rPr>
              <a:t>４</a:t>
            </a:r>
            <a:r>
              <a:rPr lang="en-US" altLang="ja-JP" sz="4000" dirty="0">
                <a:solidFill>
                  <a:prstClr val="black"/>
                </a:solidFill>
              </a:rPr>
              <a:t>÷</a:t>
            </a:r>
            <a:r>
              <a:rPr lang="ja-JP" altLang="en-US" sz="4000" dirty="0">
                <a:solidFill>
                  <a:prstClr val="black"/>
                </a:solidFill>
              </a:rPr>
              <a:t>２</a:t>
            </a:r>
            <a:endParaRPr lang="en-US" altLang="ja-JP" sz="4000" dirty="0">
              <a:solidFill>
                <a:prstClr val="black"/>
              </a:solidFill>
            </a:endParaRPr>
          </a:p>
          <a:p>
            <a:pPr lvl="0">
              <a:spcBef>
                <a:spcPct val="20000"/>
              </a:spcBef>
            </a:pPr>
            <a:r>
              <a:rPr lang="ja-JP" altLang="en-US" sz="4000" dirty="0" smtClean="0">
                <a:solidFill>
                  <a:prstClr val="black"/>
                </a:solidFill>
              </a:rPr>
              <a:t>ｙ</a:t>
            </a:r>
            <a:r>
              <a:rPr lang="ja-JP" altLang="en-US" sz="4000" dirty="0">
                <a:solidFill>
                  <a:prstClr val="black"/>
                </a:solidFill>
              </a:rPr>
              <a:t>＝４</a:t>
            </a:r>
            <a:r>
              <a:rPr lang="en-US" altLang="ja-JP" sz="4000" dirty="0">
                <a:solidFill>
                  <a:prstClr val="black"/>
                </a:solidFill>
              </a:rPr>
              <a:t>(―</a:t>
            </a:r>
            <a:r>
              <a:rPr lang="ja-JP" altLang="en-US" sz="4000" dirty="0">
                <a:solidFill>
                  <a:prstClr val="black"/>
                </a:solidFill>
              </a:rPr>
              <a:t>ｘ＋１０</a:t>
            </a:r>
            <a:r>
              <a:rPr lang="en-US" altLang="ja-JP" sz="4000" dirty="0">
                <a:solidFill>
                  <a:prstClr val="black"/>
                </a:solidFill>
              </a:rPr>
              <a:t>)÷</a:t>
            </a:r>
            <a:r>
              <a:rPr lang="ja-JP" altLang="en-US" sz="4000" dirty="0">
                <a:solidFill>
                  <a:prstClr val="black"/>
                </a:solidFill>
              </a:rPr>
              <a:t>２</a:t>
            </a:r>
            <a:endParaRPr lang="en-US" altLang="ja-JP" sz="4000" dirty="0">
              <a:solidFill>
                <a:prstClr val="black"/>
              </a:solidFill>
            </a:endParaRPr>
          </a:p>
          <a:p>
            <a:pPr lvl="0">
              <a:spcBef>
                <a:spcPct val="20000"/>
              </a:spcBef>
            </a:pPr>
            <a:r>
              <a:rPr lang="ja-JP" altLang="en-US" sz="4000" dirty="0" smtClean="0">
                <a:solidFill>
                  <a:prstClr val="black"/>
                </a:solidFill>
              </a:rPr>
              <a:t>ｙ</a:t>
            </a:r>
            <a:r>
              <a:rPr lang="ja-JP" altLang="en-US" sz="4000" dirty="0">
                <a:solidFill>
                  <a:prstClr val="black"/>
                </a:solidFill>
              </a:rPr>
              <a:t>＝２</a:t>
            </a:r>
            <a:r>
              <a:rPr lang="en-US" altLang="ja-JP" sz="4000" dirty="0">
                <a:solidFill>
                  <a:prstClr val="black"/>
                </a:solidFill>
              </a:rPr>
              <a:t>(―</a:t>
            </a:r>
            <a:r>
              <a:rPr lang="ja-JP" altLang="en-US" sz="4000" dirty="0">
                <a:solidFill>
                  <a:prstClr val="black"/>
                </a:solidFill>
              </a:rPr>
              <a:t>ｘ＋１０</a:t>
            </a:r>
            <a:r>
              <a:rPr lang="en-US" altLang="ja-JP" sz="4000" dirty="0">
                <a:solidFill>
                  <a:prstClr val="black"/>
                </a:solidFill>
              </a:rPr>
              <a:t>)</a:t>
            </a:r>
          </a:p>
          <a:p>
            <a:pPr lvl="0">
              <a:spcBef>
                <a:spcPct val="20000"/>
              </a:spcBef>
            </a:pPr>
            <a:r>
              <a:rPr lang="ja-JP" altLang="en-US" sz="4000" dirty="0" smtClean="0">
                <a:solidFill>
                  <a:srgbClr val="FF0000"/>
                </a:solidFill>
              </a:rPr>
              <a:t>ｙ</a:t>
            </a:r>
            <a:r>
              <a:rPr lang="ja-JP" altLang="en-US" sz="4000" dirty="0">
                <a:solidFill>
                  <a:srgbClr val="FF0000"/>
                </a:solidFill>
              </a:rPr>
              <a:t>＝－２ｘ＋２０</a:t>
            </a:r>
            <a:endParaRPr lang="en-US" altLang="ja-JP" sz="4000" dirty="0">
              <a:solidFill>
                <a:srgbClr val="FF0000"/>
              </a:solidFill>
            </a:endParaRPr>
          </a:p>
        </p:txBody>
      </p:sp>
    </p:spTree>
    <p:extLst>
      <p:ext uri="{BB962C8B-B14F-4D97-AF65-F5344CB8AC3E}">
        <p14:creationId xmlns:p14="http://schemas.microsoft.com/office/powerpoint/2010/main" val="2329875429"/>
      </p:ext>
    </p:extLst>
  </p:cSld>
  <p:clrMapOvr>
    <a:masterClrMapping/>
  </p:clrMapOvr>
  <mc:AlternateContent xmlns:mc="http://schemas.openxmlformats.org/markup-compatibility/2006" xmlns:p14="http://schemas.microsoft.com/office/powerpoint/2010/main">
    <mc:Choice Requires="p14">
      <p:transition spd="slow" p14:dur="2000" advTm="17842"/>
    </mc:Choice>
    <mc:Fallback xmlns="">
      <p:transition spd="slow" advTm="1784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wipe(left)">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wipe(left)">
                                      <p:cBhvr>
                                        <p:cTn id="37" dur="5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wipe(left)">
                                      <p:cBhvr>
                                        <p:cTn id="42" dur="500"/>
                                        <p:tgtEl>
                                          <p:spTgt spid="6">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animEffect transition="in" filter="wipe(left)">
                                      <p:cBhvr>
                                        <p:cTn id="4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3352466" y="2924944"/>
            <a:ext cx="5692642" cy="3782104"/>
            <a:chOff x="2106150" y="2826877"/>
            <a:chExt cx="5692642" cy="3782104"/>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202" t="4742" r="48459" b="29249"/>
            <a:stretch/>
          </p:blipFill>
          <p:spPr bwMode="auto">
            <a:xfrm rot="16200000">
              <a:off x="3320336" y="2283629"/>
              <a:ext cx="3046105" cy="50605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直線コネクタ 6"/>
            <p:cNvCxnSpPr/>
            <p:nvPr/>
          </p:nvCxnSpPr>
          <p:spPr>
            <a:xfrm>
              <a:off x="2419868" y="6177887"/>
              <a:ext cx="4953808" cy="658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H="1">
              <a:off x="2421756" y="3290866"/>
              <a:ext cx="1" cy="289360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106150" y="2826877"/>
              <a:ext cx="413896" cy="646331"/>
            </a:xfrm>
            <a:prstGeom prst="rect">
              <a:avLst/>
            </a:prstGeom>
            <a:noFill/>
          </p:spPr>
          <p:txBody>
            <a:bodyPr wrap="none" rtlCol="0">
              <a:spAutoFit/>
            </a:bodyPr>
            <a:lstStyle/>
            <a:p>
              <a:r>
                <a:rPr kumimoji="1" lang="ja-JP" altLang="en-US" sz="3600" dirty="0" smtClean="0"/>
                <a:t>ｙ</a:t>
              </a:r>
              <a:endParaRPr kumimoji="1" lang="ja-JP" altLang="en-US" sz="3600" dirty="0"/>
            </a:p>
          </p:txBody>
        </p:sp>
        <p:sp>
          <p:nvSpPr>
            <p:cNvPr id="10" name="テキスト ボックス 9"/>
            <p:cNvSpPr txBox="1"/>
            <p:nvPr/>
          </p:nvSpPr>
          <p:spPr>
            <a:xfrm>
              <a:off x="7373676" y="5861302"/>
              <a:ext cx="425116" cy="646331"/>
            </a:xfrm>
            <a:prstGeom prst="rect">
              <a:avLst/>
            </a:prstGeom>
            <a:noFill/>
          </p:spPr>
          <p:txBody>
            <a:bodyPr wrap="none" rtlCol="0">
              <a:spAutoFit/>
            </a:bodyPr>
            <a:lstStyle/>
            <a:p>
              <a:r>
                <a:rPr kumimoji="1" lang="ja-JP" altLang="en-US" sz="3600" dirty="0" smtClean="0"/>
                <a:t>ｘ</a:t>
              </a:r>
              <a:endParaRPr kumimoji="1" lang="ja-JP" altLang="en-US" sz="3600" dirty="0"/>
            </a:p>
          </p:txBody>
        </p:sp>
        <p:sp>
          <p:nvSpPr>
            <p:cNvPr id="12" name="テキスト ボックス 11"/>
            <p:cNvSpPr txBox="1"/>
            <p:nvPr/>
          </p:nvSpPr>
          <p:spPr>
            <a:xfrm>
              <a:off x="6149538" y="6085761"/>
              <a:ext cx="550151" cy="523220"/>
            </a:xfrm>
            <a:prstGeom prst="rect">
              <a:avLst/>
            </a:prstGeom>
            <a:noFill/>
          </p:spPr>
          <p:txBody>
            <a:bodyPr wrap="none" rtlCol="0">
              <a:spAutoFit/>
            </a:bodyPr>
            <a:lstStyle/>
            <a:p>
              <a:r>
                <a:rPr kumimoji="1" lang="en-US" altLang="ja-JP" sz="2800" dirty="0" smtClean="0"/>
                <a:t>10</a:t>
              </a:r>
              <a:endParaRPr kumimoji="1" lang="ja-JP" altLang="en-US" sz="2800" dirty="0"/>
            </a:p>
          </p:txBody>
        </p:sp>
        <p:sp>
          <p:nvSpPr>
            <p:cNvPr id="15" name="テキスト ボックス 14"/>
            <p:cNvSpPr txBox="1"/>
            <p:nvPr/>
          </p:nvSpPr>
          <p:spPr>
            <a:xfrm>
              <a:off x="4236579" y="6085761"/>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grpSp>
      <p:sp>
        <p:nvSpPr>
          <p:cNvPr id="40" name="テキスト ボックス 39"/>
          <p:cNvSpPr txBox="1"/>
          <p:nvPr/>
        </p:nvSpPr>
        <p:spPr>
          <a:xfrm>
            <a:off x="3341763" y="4018538"/>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sp>
        <p:nvSpPr>
          <p:cNvPr id="18" name="テキスト ボックス 17"/>
          <p:cNvSpPr txBox="1"/>
          <p:nvPr/>
        </p:nvSpPr>
        <p:spPr>
          <a:xfrm>
            <a:off x="3272198" y="6173428"/>
            <a:ext cx="473206" cy="523220"/>
          </a:xfrm>
          <a:prstGeom prst="rect">
            <a:avLst/>
          </a:prstGeom>
          <a:noFill/>
        </p:spPr>
        <p:txBody>
          <a:bodyPr wrap="none" rtlCol="0">
            <a:spAutoFit/>
          </a:bodyPr>
          <a:lstStyle/>
          <a:p>
            <a:r>
              <a:rPr kumimoji="1" lang="ja-JP" altLang="en-US" sz="2800" dirty="0" smtClean="0"/>
              <a:t>Ｏ</a:t>
            </a:r>
            <a:endParaRPr kumimoji="1" lang="ja-JP" altLang="en-US" sz="2800"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4398" t="41405" r="37801" b="16983"/>
          <a:stretch/>
        </p:blipFill>
        <p:spPr bwMode="auto">
          <a:xfrm>
            <a:off x="0" y="16872"/>
            <a:ext cx="4918344" cy="30439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テキスト ボックス 31"/>
          <p:cNvSpPr txBox="1"/>
          <p:nvPr/>
        </p:nvSpPr>
        <p:spPr>
          <a:xfrm>
            <a:off x="6300192" y="620688"/>
            <a:ext cx="1561646" cy="707886"/>
          </a:xfrm>
          <a:prstGeom prst="rect">
            <a:avLst/>
          </a:prstGeom>
          <a:solidFill>
            <a:srgbClr val="FFFF00"/>
          </a:solidFill>
        </p:spPr>
        <p:txBody>
          <a:bodyPr wrap="none" rtlCol="0">
            <a:spAutoFit/>
          </a:bodyPr>
          <a:lstStyle/>
          <a:p>
            <a:r>
              <a:rPr lang="ja-JP" altLang="en-US" sz="4000" dirty="0" smtClean="0"/>
              <a:t>０秒後</a:t>
            </a:r>
            <a:endParaRPr kumimoji="1" lang="ja-JP" altLang="en-US" sz="4000" dirty="0"/>
          </a:p>
        </p:txBody>
      </p:sp>
      <p:sp>
        <p:nvSpPr>
          <p:cNvPr id="14" name="タイトル 1"/>
          <p:cNvSpPr>
            <a:spLocks noGrp="1"/>
          </p:cNvSpPr>
          <p:nvPr>
            <p:ph type="title"/>
          </p:nvPr>
        </p:nvSpPr>
        <p:spPr>
          <a:xfrm>
            <a:off x="179512" y="3692734"/>
            <a:ext cx="2808312" cy="2112530"/>
          </a:xfrm>
        </p:spPr>
        <p:txBody>
          <a:bodyPr>
            <a:normAutofit/>
          </a:bodyPr>
          <a:lstStyle/>
          <a:p>
            <a:pPr algn="l"/>
            <a:r>
              <a:rPr kumimoji="1" lang="ja-JP" altLang="en-US" dirty="0" smtClean="0"/>
              <a:t>グラフで表すと・・・</a:t>
            </a:r>
            <a:endParaRPr kumimoji="1" lang="ja-JP" altLang="en-US" dirty="0"/>
          </a:p>
        </p:txBody>
      </p:sp>
    </p:spTree>
    <p:extLst>
      <p:ext uri="{BB962C8B-B14F-4D97-AF65-F5344CB8AC3E}">
        <p14:creationId xmlns:p14="http://schemas.microsoft.com/office/powerpoint/2010/main" val="786221889"/>
      </p:ext>
    </p:extLst>
  </p:cSld>
  <p:clrMapOvr>
    <a:masterClrMapping/>
  </p:clrMapOvr>
  <mc:AlternateContent xmlns:mc="http://schemas.openxmlformats.org/markup-compatibility/2006" xmlns:p14="http://schemas.microsoft.com/office/powerpoint/2010/main">
    <mc:Choice Requires="p14">
      <p:transition spd="slow" p14:dur="2000" advTm="5087"/>
    </mc:Choice>
    <mc:Fallback xmlns="">
      <p:transition spd="slow" advTm="5087"/>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3352466" y="2924944"/>
            <a:ext cx="5692642" cy="3782104"/>
            <a:chOff x="2106150" y="2826877"/>
            <a:chExt cx="5692642" cy="3782104"/>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202" t="4742" r="48459" b="29249"/>
            <a:stretch/>
          </p:blipFill>
          <p:spPr bwMode="auto">
            <a:xfrm rot="16200000">
              <a:off x="3320336" y="2283629"/>
              <a:ext cx="3046105" cy="50605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直線コネクタ 6"/>
            <p:cNvCxnSpPr/>
            <p:nvPr/>
          </p:nvCxnSpPr>
          <p:spPr>
            <a:xfrm>
              <a:off x="2419868" y="6177887"/>
              <a:ext cx="4953808" cy="658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H="1">
              <a:off x="2421756" y="3290866"/>
              <a:ext cx="1" cy="289360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106150" y="2826877"/>
              <a:ext cx="413896" cy="646331"/>
            </a:xfrm>
            <a:prstGeom prst="rect">
              <a:avLst/>
            </a:prstGeom>
            <a:noFill/>
          </p:spPr>
          <p:txBody>
            <a:bodyPr wrap="none" rtlCol="0">
              <a:spAutoFit/>
            </a:bodyPr>
            <a:lstStyle/>
            <a:p>
              <a:r>
                <a:rPr kumimoji="1" lang="ja-JP" altLang="en-US" sz="3600" dirty="0" smtClean="0"/>
                <a:t>ｙ</a:t>
              </a:r>
              <a:endParaRPr kumimoji="1" lang="ja-JP" altLang="en-US" sz="3600" dirty="0"/>
            </a:p>
          </p:txBody>
        </p:sp>
        <p:sp>
          <p:nvSpPr>
            <p:cNvPr id="10" name="テキスト ボックス 9"/>
            <p:cNvSpPr txBox="1"/>
            <p:nvPr/>
          </p:nvSpPr>
          <p:spPr>
            <a:xfrm>
              <a:off x="7373676" y="5861302"/>
              <a:ext cx="425116" cy="646331"/>
            </a:xfrm>
            <a:prstGeom prst="rect">
              <a:avLst/>
            </a:prstGeom>
            <a:noFill/>
          </p:spPr>
          <p:txBody>
            <a:bodyPr wrap="none" rtlCol="0">
              <a:spAutoFit/>
            </a:bodyPr>
            <a:lstStyle/>
            <a:p>
              <a:r>
                <a:rPr kumimoji="1" lang="ja-JP" altLang="en-US" sz="3600" dirty="0" smtClean="0"/>
                <a:t>ｘ</a:t>
              </a:r>
              <a:endParaRPr kumimoji="1" lang="ja-JP" altLang="en-US" sz="3600" dirty="0"/>
            </a:p>
          </p:txBody>
        </p:sp>
        <p:sp>
          <p:nvSpPr>
            <p:cNvPr id="12" name="テキスト ボックス 11"/>
            <p:cNvSpPr txBox="1"/>
            <p:nvPr/>
          </p:nvSpPr>
          <p:spPr>
            <a:xfrm>
              <a:off x="6149538" y="6085761"/>
              <a:ext cx="550151" cy="523220"/>
            </a:xfrm>
            <a:prstGeom prst="rect">
              <a:avLst/>
            </a:prstGeom>
            <a:noFill/>
          </p:spPr>
          <p:txBody>
            <a:bodyPr wrap="none" rtlCol="0">
              <a:spAutoFit/>
            </a:bodyPr>
            <a:lstStyle/>
            <a:p>
              <a:r>
                <a:rPr kumimoji="1" lang="en-US" altLang="ja-JP" sz="2800" dirty="0" smtClean="0"/>
                <a:t>10</a:t>
              </a:r>
              <a:endParaRPr kumimoji="1" lang="ja-JP" altLang="en-US" sz="2800" dirty="0"/>
            </a:p>
          </p:txBody>
        </p:sp>
        <p:sp>
          <p:nvSpPr>
            <p:cNvPr id="15" name="テキスト ボックス 14"/>
            <p:cNvSpPr txBox="1"/>
            <p:nvPr/>
          </p:nvSpPr>
          <p:spPr>
            <a:xfrm>
              <a:off x="4236579" y="6085761"/>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grpSp>
      <p:cxnSp>
        <p:nvCxnSpPr>
          <p:cNvPr id="25" name="直線コネクタ 24"/>
          <p:cNvCxnSpPr/>
          <p:nvPr/>
        </p:nvCxnSpPr>
        <p:spPr>
          <a:xfrm flipH="1">
            <a:off x="3666184" y="5517232"/>
            <a:ext cx="401760" cy="76530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3352466" y="4041634"/>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sp>
        <p:nvSpPr>
          <p:cNvPr id="18" name="テキスト ボックス 17"/>
          <p:cNvSpPr txBox="1"/>
          <p:nvPr/>
        </p:nvSpPr>
        <p:spPr>
          <a:xfrm>
            <a:off x="3272198" y="6173428"/>
            <a:ext cx="473206" cy="523220"/>
          </a:xfrm>
          <a:prstGeom prst="rect">
            <a:avLst/>
          </a:prstGeom>
          <a:noFill/>
        </p:spPr>
        <p:txBody>
          <a:bodyPr wrap="none" rtlCol="0">
            <a:spAutoFit/>
          </a:bodyPr>
          <a:lstStyle/>
          <a:p>
            <a:r>
              <a:rPr kumimoji="1" lang="ja-JP" altLang="en-US" sz="2800" dirty="0" smtClean="0"/>
              <a:t>Ｏ</a:t>
            </a:r>
            <a:endParaRPr kumimoji="1" lang="ja-JP" altLang="en-US" sz="2800" dirty="0"/>
          </a:p>
        </p:txBody>
      </p:sp>
      <p:sp>
        <p:nvSpPr>
          <p:cNvPr id="32" name="テキスト ボックス 31"/>
          <p:cNvSpPr txBox="1"/>
          <p:nvPr/>
        </p:nvSpPr>
        <p:spPr>
          <a:xfrm>
            <a:off x="6300192" y="620688"/>
            <a:ext cx="1561646" cy="707886"/>
          </a:xfrm>
          <a:prstGeom prst="rect">
            <a:avLst/>
          </a:prstGeom>
          <a:solidFill>
            <a:srgbClr val="FFFF00"/>
          </a:solidFill>
        </p:spPr>
        <p:txBody>
          <a:bodyPr wrap="none" rtlCol="0">
            <a:spAutoFit/>
          </a:bodyPr>
          <a:lstStyle/>
          <a:p>
            <a:r>
              <a:rPr lang="ja-JP" altLang="en-US" sz="4000" dirty="0" smtClean="0"/>
              <a:t>１秒後</a:t>
            </a:r>
            <a:endParaRPr kumimoji="1" lang="ja-JP" altLang="en-US" sz="4000" dirty="0"/>
          </a:p>
        </p:txBody>
      </p:sp>
      <p:pic>
        <p:nvPicPr>
          <p:cNvPr id="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7732" t="32623" r="26082" b="2617"/>
          <a:stretch/>
        </p:blipFill>
        <p:spPr bwMode="auto">
          <a:xfrm>
            <a:off x="122842" y="66516"/>
            <a:ext cx="4672660" cy="3028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5575628"/>
      </p:ext>
    </p:extLst>
  </p:cSld>
  <p:clrMapOvr>
    <a:masterClrMapping/>
  </p:clrMapOvr>
  <mc:AlternateContent xmlns:mc="http://schemas.openxmlformats.org/markup-compatibility/2006" xmlns:p14="http://schemas.microsoft.com/office/powerpoint/2010/main">
    <mc:Choice Requires="p14">
      <p:transition spd="slow" p14:dur="2000" advTm="2622"/>
    </mc:Choice>
    <mc:Fallback xmlns="">
      <p:transition spd="slow" advTm="262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82861" y="2852935"/>
            <a:ext cx="5333356" cy="3454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19273" y="2388908"/>
            <a:ext cx="478016" cy="584775"/>
          </a:xfrm>
          <a:prstGeom prst="rect">
            <a:avLst/>
          </a:prstGeom>
          <a:noFill/>
        </p:spPr>
        <p:txBody>
          <a:bodyPr wrap="none" rtlCol="0">
            <a:spAutoFit/>
          </a:bodyPr>
          <a:lstStyle/>
          <a:p>
            <a:r>
              <a:rPr kumimoji="1" lang="ja-JP" altLang="en-US" sz="3200" dirty="0" smtClean="0"/>
              <a:t>Ａ</a:t>
            </a:r>
            <a:endParaRPr kumimoji="1" lang="ja-JP" altLang="en-US" sz="3200" dirty="0"/>
          </a:p>
        </p:txBody>
      </p:sp>
      <p:sp>
        <p:nvSpPr>
          <p:cNvPr id="12" name="テキスト ボックス 11"/>
          <p:cNvSpPr txBox="1"/>
          <p:nvPr/>
        </p:nvSpPr>
        <p:spPr>
          <a:xfrm>
            <a:off x="719273" y="4000376"/>
            <a:ext cx="476412" cy="584775"/>
          </a:xfrm>
          <a:prstGeom prst="rect">
            <a:avLst/>
          </a:prstGeom>
          <a:noFill/>
        </p:spPr>
        <p:txBody>
          <a:bodyPr wrap="none" rtlCol="0">
            <a:spAutoFit/>
          </a:bodyPr>
          <a:lstStyle/>
          <a:p>
            <a:r>
              <a:rPr kumimoji="1" lang="ja-JP" altLang="en-US" sz="3200" dirty="0" smtClean="0">
                <a:solidFill>
                  <a:srgbClr val="FF0000"/>
                </a:solidFill>
              </a:rPr>
              <a:t>Ｐ</a:t>
            </a:r>
            <a:endParaRPr kumimoji="1" lang="ja-JP" altLang="en-US" sz="3200" dirty="0">
              <a:solidFill>
                <a:srgbClr val="FF0000"/>
              </a:solidFill>
            </a:endParaRPr>
          </a:p>
        </p:txBody>
      </p:sp>
      <p:sp>
        <p:nvSpPr>
          <p:cNvPr id="13" name="テキスト ボックス 12"/>
          <p:cNvSpPr txBox="1"/>
          <p:nvPr/>
        </p:nvSpPr>
        <p:spPr>
          <a:xfrm>
            <a:off x="6516217" y="2389458"/>
            <a:ext cx="495649" cy="584775"/>
          </a:xfrm>
          <a:prstGeom prst="rect">
            <a:avLst/>
          </a:prstGeom>
          <a:noFill/>
        </p:spPr>
        <p:txBody>
          <a:bodyPr wrap="none" rtlCol="0">
            <a:spAutoFit/>
          </a:bodyPr>
          <a:lstStyle/>
          <a:p>
            <a:r>
              <a:rPr kumimoji="1" lang="ja-JP" altLang="en-US" sz="3200" dirty="0" smtClean="0"/>
              <a:t>Ｄ</a:t>
            </a:r>
            <a:endParaRPr kumimoji="1" lang="ja-JP" altLang="en-US" sz="3200" dirty="0"/>
          </a:p>
        </p:txBody>
      </p:sp>
      <p:sp>
        <p:nvSpPr>
          <p:cNvPr id="14" name="テキスト ボックス 13"/>
          <p:cNvSpPr txBox="1"/>
          <p:nvPr/>
        </p:nvSpPr>
        <p:spPr>
          <a:xfrm>
            <a:off x="6514519" y="6037171"/>
            <a:ext cx="489236" cy="584775"/>
          </a:xfrm>
          <a:prstGeom prst="rect">
            <a:avLst/>
          </a:prstGeom>
          <a:noFill/>
        </p:spPr>
        <p:txBody>
          <a:bodyPr wrap="none" rtlCol="0">
            <a:spAutoFit/>
          </a:bodyPr>
          <a:lstStyle/>
          <a:p>
            <a:r>
              <a:rPr lang="ja-JP" altLang="en-US" sz="3200" dirty="0"/>
              <a:t>Ｃ</a:t>
            </a:r>
            <a:endParaRPr kumimoji="1" lang="ja-JP" altLang="en-US" sz="3200" dirty="0"/>
          </a:p>
        </p:txBody>
      </p:sp>
      <p:sp>
        <p:nvSpPr>
          <p:cNvPr id="15" name="テキスト ボックス 14"/>
          <p:cNvSpPr txBox="1"/>
          <p:nvPr/>
        </p:nvSpPr>
        <p:spPr>
          <a:xfrm>
            <a:off x="692021" y="6037171"/>
            <a:ext cx="503664" cy="584775"/>
          </a:xfrm>
          <a:prstGeom prst="rect">
            <a:avLst/>
          </a:prstGeom>
          <a:noFill/>
        </p:spPr>
        <p:txBody>
          <a:bodyPr wrap="none" rtlCol="0">
            <a:spAutoFit/>
          </a:bodyPr>
          <a:lstStyle/>
          <a:p>
            <a:r>
              <a:rPr kumimoji="1" lang="ja-JP" altLang="en-US" sz="3200" dirty="0" smtClean="0"/>
              <a:t>Ｂ</a:t>
            </a:r>
            <a:endParaRPr kumimoji="1" lang="ja-JP" altLang="en-US" sz="3200" dirty="0"/>
          </a:p>
        </p:txBody>
      </p:sp>
      <p:cxnSp>
        <p:nvCxnSpPr>
          <p:cNvPr id="16" name="直線矢印コネクタ 15"/>
          <p:cNvCxnSpPr/>
          <p:nvPr/>
        </p:nvCxnSpPr>
        <p:spPr>
          <a:xfrm>
            <a:off x="943853" y="4445823"/>
            <a:ext cx="0" cy="86409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132708" y="0"/>
            <a:ext cx="8985335" cy="2062103"/>
          </a:xfrm>
          <a:prstGeom prst="rect">
            <a:avLst/>
          </a:prstGeom>
          <a:noFill/>
        </p:spPr>
        <p:txBody>
          <a:bodyPr wrap="square" rtlCol="0">
            <a:spAutoFit/>
          </a:bodyPr>
          <a:lstStyle/>
          <a:p>
            <a:r>
              <a:rPr kumimoji="1" lang="ja-JP" altLang="en-US" sz="3200" dirty="0" smtClean="0"/>
              <a:t>下の長方形ＡＢＣＤの辺上を、</a:t>
            </a:r>
            <a:r>
              <a:rPr lang="ja-JP" altLang="en-US" sz="3200" dirty="0"/>
              <a:t>Ｐは１秒間</a:t>
            </a:r>
            <a:r>
              <a:rPr lang="ja-JP" altLang="en-US" sz="3200" dirty="0" smtClean="0"/>
              <a:t>に１㎝</a:t>
            </a:r>
            <a:r>
              <a:rPr lang="ja-JP" altLang="en-US" sz="3200" dirty="0"/>
              <a:t>の速さでＡ</a:t>
            </a:r>
            <a:r>
              <a:rPr kumimoji="1" lang="ja-JP" altLang="en-US" sz="3200" dirty="0" smtClean="0"/>
              <a:t>からＢ、Ｃを通ってＤまで移動する。ＰがＡを出発してから</a:t>
            </a:r>
            <a:r>
              <a:rPr kumimoji="1" lang="ja-JP" altLang="en-US" sz="3200" dirty="0" err="1" smtClean="0"/>
              <a:t>ｘ</a:t>
            </a:r>
            <a:r>
              <a:rPr kumimoji="1" lang="ja-JP" altLang="en-US" sz="3200" dirty="0" smtClean="0"/>
              <a:t>秒後の</a:t>
            </a:r>
            <a:r>
              <a:rPr kumimoji="1" lang="ja-JP" altLang="en-US" sz="3200" dirty="0" smtClean="0">
                <a:solidFill>
                  <a:srgbClr val="00B050"/>
                </a:solidFill>
                <a:effectLst>
                  <a:outerShdw blurRad="38100" dist="38100" dir="2700000" algn="tl">
                    <a:srgbClr val="000000">
                      <a:alpha val="43137"/>
                    </a:srgbClr>
                  </a:outerShdw>
                </a:effectLst>
              </a:rPr>
              <a:t>△ＡＰＤの面積</a:t>
            </a:r>
            <a:r>
              <a:rPr kumimoji="1" lang="ja-JP" altLang="en-US" sz="3200" dirty="0" smtClean="0"/>
              <a:t>をｙ㎝</a:t>
            </a:r>
            <a:r>
              <a:rPr kumimoji="1" lang="en-US" altLang="ja-JP" sz="3200" baseline="30000" dirty="0" smtClean="0"/>
              <a:t>2</a:t>
            </a:r>
            <a:r>
              <a:rPr kumimoji="1" lang="ja-JP" altLang="en-US" sz="3200" dirty="0" smtClean="0"/>
              <a:t>とするとき、</a:t>
            </a:r>
            <a:r>
              <a:rPr kumimoji="1" lang="ja-JP" altLang="en-US" sz="3200" dirty="0" err="1" smtClean="0"/>
              <a:t>ｙ</a:t>
            </a:r>
            <a:r>
              <a:rPr kumimoji="1" lang="ja-JP" altLang="en-US" sz="3200" dirty="0" smtClean="0"/>
              <a:t>はｘの変化に伴ってどのように変わるでしょうか。</a:t>
            </a:r>
            <a:endParaRPr kumimoji="1" lang="ja-JP" altLang="en-US" sz="3200" dirty="0"/>
          </a:p>
        </p:txBody>
      </p:sp>
      <p:sp>
        <p:nvSpPr>
          <p:cNvPr id="6" name="直角三角形 5"/>
          <p:cNvSpPr/>
          <p:nvPr/>
        </p:nvSpPr>
        <p:spPr>
          <a:xfrm rot="5400000">
            <a:off x="3129625" y="906172"/>
            <a:ext cx="1439828" cy="5333355"/>
          </a:xfrm>
          <a:prstGeom prst="rtTriangl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563241" y="2268160"/>
            <a:ext cx="875561" cy="584775"/>
          </a:xfrm>
          <a:prstGeom prst="rect">
            <a:avLst/>
          </a:prstGeom>
        </p:spPr>
        <p:txBody>
          <a:bodyPr wrap="none">
            <a:spAutoFit/>
          </a:bodyPr>
          <a:lstStyle/>
          <a:p>
            <a:r>
              <a:rPr lang="ja-JP" altLang="en-US" sz="3200" dirty="0" smtClean="0"/>
              <a:t>４㎝</a:t>
            </a:r>
            <a:endParaRPr lang="ja-JP" altLang="en-US" sz="3200" dirty="0"/>
          </a:p>
        </p:txBody>
      </p:sp>
      <p:sp>
        <p:nvSpPr>
          <p:cNvPr id="18" name="正方形/長方形 17"/>
          <p:cNvSpPr/>
          <p:nvPr/>
        </p:nvSpPr>
        <p:spPr>
          <a:xfrm>
            <a:off x="6565974" y="4287774"/>
            <a:ext cx="875561" cy="584775"/>
          </a:xfrm>
          <a:prstGeom prst="rect">
            <a:avLst/>
          </a:prstGeom>
        </p:spPr>
        <p:txBody>
          <a:bodyPr wrap="none">
            <a:spAutoFit/>
          </a:bodyPr>
          <a:lstStyle/>
          <a:p>
            <a:r>
              <a:rPr lang="ja-JP" altLang="en-US" sz="3200" dirty="0" smtClean="0"/>
              <a:t>３㎝</a:t>
            </a:r>
            <a:endParaRPr lang="ja-JP" altLang="en-US" sz="3200" dirty="0"/>
          </a:p>
        </p:txBody>
      </p:sp>
    </p:spTree>
    <p:custDataLst>
      <p:tags r:id="rId1"/>
    </p:custDataLst>
    <p:extLst>
      <p:ext uri="{BB962C8B-B14F-4D97-AF65-F5344CB8AC3E}">
        <p14:creationId xmlns:p14="http://schemas.microsoft.com/office/powerpoint/2010/main" val="2689601091"/>
      </p:ext>
    </p:extLst>
  </p:cSld>
  <p:clrMapOvr>
    <a:masterClrMapping/>
  </p:clrMapOvr>
  <mc:AlternateContent xmlns:mc="http://schemas.openxmlformats.org/markup-compatibility/2006" xmlns:p14="http://schemas.microsoft.com/office/powerpoint/2010/main">
    <mc:Choice Requires="p14">
      <p:transition spd="slow" p14:dur="2000" advTm="22094"/>
    </mc:Choice>
    <mc:Fallback xmlns="">
      <p:transition spd="slow" advTm="2209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10" presetClass="entr" presetSubtype="0" fill="hold"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2" grpId="0"/>
      <p:bldP spid="13" grpId="0"/>
      <p:bldP spid="14" grpId="0"/>
      <p:bldP spid="15" grpId="0"/>
      <p:bldP spid="6" grpId="0" animBg="1"/>
      <p:bldP spid="5"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3352466" y="2924944"/>
            <a:ext cx="5692642" cy="3782104"/>
            <a:chOff x="2106150" y="2826877"/>
            <a:chExt cx="5692642" cy="3782104"/>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202" t="4742" r="48459" b="29249"/>
            <a:stretch/>
          </p:blipFill>
          <p:spPr bwMode="auto">
            <a:xfrm rot="16200000">
              <a:off x="3320336" y="2283629"/>
              <a:ext cx="3046105" cy="50605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直線コネクタ 6"/>
            <p:cNvCxnSpPr/>
            <p:nvPr/>
          </p:nvCxnSpPr>
          <p:spPr>
            <a:xfrm>
              <a:off x="2419868" y="6177887"/>
              <a:ext cx="4953808" cy="658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H="1">
              <a:off x="2421756" y="3290866"/>
              <a:ext cx="1" cy="289360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106150" y="2826877"/>
              <a:ext cx="413896" cy="646331"/>
            </a:xfrm>
            <a:prstGeom prst="rect">
              <a:avLst/>
            </a:prstGeom>
            <a:noFill/>
          </p:spPr>
          <p:txBody>
            <a:bodyPr wrap="none" rtlCol="0">
              <a:spAutoFit/>
            </a:bodyPr>
            <a:lstStyle/>
            <a:p>
              <a:r>
                <a:rPr kumimoji="1" lang="ja-JP" altLang="en-US" sz="3600" dirty="0" smtClean="0"/>
                <a:t>ｙ</a:t>
              </a:r>
              <a:endParaRPr kumimoji="1" lang="ja-JP" altLang="en-US" sz="3600" dirty="0"/>
            </a:p>
          </p:txBody>
        </p:sp>
        <p:sp>
          <p:nvSpPr>
            <p:cNvPr id="10" name="テキスト ボックス 9"/>
            <p:cNvSpPr txBox="1"/>
            <p:nvPr/>
          </p:nvSpPr>
          <p:spPr>
            <a:xfrm>
              <a:off x="7373676" y="5861302"/>
              <a:ext cx="425116" cy="646331"/>
            </a:xfrm>
            <a:prstGeom prst="rect">
              <a:avLst/>
            </a:prstGeom>
            <a:noFill/>
          </p:spPr>
          <p:txBody>
            <a:bodyPr wrap="none" rtlCol="0">
              <a:spAutoFit/>
            </a:bodyPr>
            <a:lstStyle/>
            <a:p>
              <a:r>
                <a:rPr kumimoji="1" lang="ja-JP" altLang="en-US" sz="3600" dirty="0" smtClean="0"/>
                <a:t>ｘ</a:t>
              </a:r>
              <a:endParaRPr kumimoji="1" lang="ja-JP" altLang="en-US" sz="3600" dirty="0"/>
            </a:p>
          </p:txBody>
        </p:sp>
        <p:sp>
          <p:nvSpPr>
            <p:cNvPr id="12" name="テキスト ボックス 11"/>
            <p:cNvSpPr txBox="1"/>
            <p:nvPr/>
          </p:nvSpPr>
          <p:spPr>
            <a:xfrm>
              <a:off x="6149538" y="6085761"/>
              <a:ext cx="550151" cy="523220"/>
            </a:xfrm>
            <a:prstGeom prst="rect">
              <a:avLst/>
            </a:prstGeom>
            <a:noFill/>
          </p:spPr>
          <p:txBody>
            <a:bodyPr wrap="none" rtlCol="0">
              <a:spAutoFit/>
            </a:bodyPr>
            <a:lstStyle/>
            <a:p>
              <a:r>
                <a:rPr kumimoji="1" lang="en-US" altLang="ja-JP" sz="2800" dirty="0" smtClean="0"/>
                <a:t>10</a:t>
              </a:r>
              <a:endParaRPr kumimoji="1" lang="ja-JP" altLang="en-US" sz="2800" dirty="0"/>
            </a:p>
          </p:txBody>
        </p:sp>
        <p:sp>
          <p:nvSpPr>
            <p:cNvPr id="15" name="テキスト ボックス 14"/>
            <p:cNvSpPr txBox="1"/>
            <p:nvPr/>
          </p:nvSpPr>
          <p:spPr>
            <a:xfrm>
              <a:off x="4236579" y="6085761"/>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grpSp>
      <p:cxnSp>
        <p:nvCxnSpPr>
          <p:cNvPr id="25" name="直線コネクタ 24"/>
          <p:cNvCxnSpPr/>
          <p:nvPr/>
        </p:nvCxnSpPr>
        <p:spPr>
          <a:xfrm flipH="1">
            <a:off x="3666184" y="4725144"/>
            <a:ext cx="761800" cy="155081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3325097" y="4018538"/>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sp>
        <p:nvSpPr>
          <p:cNvPr id="18" name="テキスト ボックス 17"/>
          <p:cNvSpPr txBox="1"/>
          <p:nvPr/>
        </p:nvSpPr>
        <p:spPr>
          <a:xfrm>
            <a:off x="3272198" y="6173428"/>
            <a:ext cx="473206" cy="523220"/>
          </a:xfrm>
          <a:prstGeom prst="rect">
            <a:avLst/>
          </a:prstGeom>
          <a:noFill/>
        </p:spPr>
        <p:txBody>
          <a:bodyPr wrap="none" rtlCol="0">
            <a:spAutoFit/>
          </a:bodyPr>
          <a:lstStyle/>
          <a:p>
            <a:r>
              <a:rPr kumimoji="1" lang="ja-JP" altLang="en-US" sz="2800" dirty="0" smtClean="0"/>
              <a:t>Ｏ</a:t>
            </a:r>
            <a:endParaRPr kumimoji="1" lang="ja-JP" altLang="en-US" sz="2800" dirty="0"/>
          </a:p>
        </p:txBody>
      </p:sp>
      <p:sp>
        <p:nvSpPr>
          <p:cNvPr id="32" name="テキスト ボックス 31"/>
          <p:cNvSpPr txBox="1"/>
          <p:nvPr/>
        </p:nvSpPr>
        <p:spPr>
          <a:xfrm>
            <a:off x="6300192" y="620688"/>
            <a:ext cx="1561646" cy="707886"/>
          </a:xfrm>
          <a:prstGeom prst="rect">
            <a:avLst/>
          </a:prstGeom>
          <a:solidFill>
            <a:srgbClr val="FFFF00"/>
          </a:solidFill>
        </p:spPr>
        <p:txBody>
          <a:bodyPr wrap="none" rtlCol="0">
            <a:spAutoFit/>
          </a:bodyPr>
          <a:lstStyle/>
          <a:p>
            <a:r>
              <a:rPr lang="ja-JP" altLang="en-US" sz="4000" dirty="0" smtClean="0"/>
              <a:t>２秒後</a:t>
            </a:r>
            <a:endParaRPr kumimoji="1" lang="ja-JP" altLang="en-US" sz="4000" dirty="0"/>
          </a:p>
        </p:txBody>
      </p:sp>
      <p:pic>
        <p:nvPicPr>
          <p:cNvPr id="1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7956" t="33654" r="25648" b="3364"/>
          <a:stretch/>
        </p:blipFill>
        <p:spPr bwMode="auto">
          <a:xfrm>
            <a:off x="0" y="9003"/>
            <a:ext cx="4837498" cy="3037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6854970"/>
      </p:ext>
    </p:extLst>
  </p:cSld>
  <p:clrMapOvr>
    <a:masterClrMapping/>
  </p:clrMapOvr>
  <mc:AlternateContent xmlns:mc="http://schemas.openxmlformats.org/markup-compatibility/2006" xmlns:p14="http://schemas.microsoft.com/office/powerpoint/2010/main">
    <mc:Choice Requires="p14">
      <p:transition spd="slow" p14:dur="2000" advTm="2394"/>
    </mc:Choice>
    <mc:Fallback xmlns="">
      <p:transition spd="slow" advTm="2394"/>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3352466" y="2924944"/>
            <a:ext cx="5692642" cy="3782104"/>
            <a:chOff x="2106150" y="2826877"/>
            <a:chExt cx="5692642" cy="3782104"/>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202" t="4742" r="48459" b="29249"/>
            <a:stretch/>
          </p:blipFill>
          <p:spPr bwMode="auto">
            <a:xfrm rot="16200000">
              <a:off x="3320336" y="2283629"/>
              <a:ext cx="3046105" cy="50605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直線コネクタ 6"/>
            <p:cNvCxnSpPr/>
            <p:nvPr/>
          </p:nvCxnSpPr>
          <p:spPr>
            <a:xfrm>
              <a:off x="2419868" y="6177887"/>
              <a:ext cx="4953808" cy="658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H="1">
              <a:off x="2421756" y="3290866"/>
              <a:ext cx="1" cy="289360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106150" y="2826877"/>
              <a:ext cx="413896" cy="646331"/>
            </a:xfrm>
            <a:prstGeom prst="rect">
              <a:avLst/>
            </a:prstGeom>
            <a:noFill/>
          </p:spPr>
          <p:txBody>
            <a:bodyPr wrap="none" rtlCol="0">
              <a:spAutoFit/>
            </a:bodyPr>
            <a:lstStyle/>
            <a:p>
              <a:r>
                <a:rPr kumimoji="1" lang="ja-JP" altLang="en-US" sz="3600" dirty="0" smtClean="0"/>
                <a:t>ｙ</a:t>
              </a:r>
              <a:endParaRPr kumimoji="1" lang="ja-JP" altLang="en-US" sz="3600" dirty="0"/>
            </a:p>
          </p:txBody>
        </p:sp>
        <p:sp>
          <p:nvSpPr>
            <p:cNvPr id="10" name="テキスト ボックス 9"/>
            <p:cNvSpPr txBox="1"/>
            <p:nvPr/>
          </p:nvSpPr>
          <p:spPr>
            <a:xfrm>
              <a:off x="7373676" y="5861302"/>
              <a:ext cx="425116" cy="646331"/>
            </a:xfrm>
            <a:prstGeom prst="rect">
              <a:avLst/>
            </a:prstGeom>
            <a:noFill/>
          </p:spPr>
          <p:txBody>
            <a:bodyPr wrap="none" rtlCol="0">
              <a:spAutoFit/>
            </a:bodyPr>
            <a:lstStyle/>
            <a:p>
              <a:r>
                <a:rPr kumimoji="1" lang="ja-JP" altLang="en-US" sz="3600" dirty="0" smtClean="0"/>
                <a:t>ｘ</a:t>
              </a:r>
              <a:endParaRPr kumimoji="1" lang="ja-JP" altLang="en-US" sz="3600" dirty="0"/>
            </a:p>
          </p:txBody>
        </p:sp>
        <p:sp>
          <p:nvSpPr>
            <p:cNvPr id="12" name="テキスト ボックス 11"/>
            <p:cNvSpPr txBox="1"/>
            <p:nvPr/>
          </p:nvSpPr>
          <p:spPr>
            <a:xfrm>
              <a:off x="6149538" y="6085761"/>
              <a:ext cx="550151" cy="523220"/>
            </a:xfrm>
            <a:prstGeom prst="rect">
              <a:avLst/>
            </a:prstGeom>
            <a:noFill/>
          </p:spPr>
          <p:txBody>
            <a:bodyPr wrap="none" rtlCol="0">
              <a:spAutoFit/>
            </a:bodyPr>
            <a:lstStyle/>
            <a:p>
              <a:r>
                <a:rPr kumimoji="1" lang="en-US" altLang="ja-JP" sz="2800" dirty="0" smtClean="0"/>
                <a:t>10</a:t>
              </a:r>
              <a:endParaRPr kumimoji="1" lang="ja-JP" altLang="en-US" sz="2800" dirty="0"/>
            </a:p>
          </p:txBody>
        </p:sp>
        <p:sp>
          <p:nvSpPr>
            <p:cNvPr id="15" name="テキスト ボックス 14"/>
            <p:cNvSpPr txBox="1"/>
            <p:nvPr/>
          </p:nvSpPr>
          <p:spPr>
            <a:xfrm>
              <a:off x="4236579" y="6085761"/>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grpSp>
      <p:cxnSp>
        <p:nvCxnSpPr>
          <p:cNvPr id="25" name="直線コネクタ 24"/>
          <p:cNvCxnSpPr/>
          <p:nvPr/>
        </p:nvCxnSpPr>
        <p:spPr>
          <a:xfrm flipH="1">
            <a:off x="3668073" y="3933056"/>
            <a:ext cx="1191959" cy="23461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3364531" y="4041634"/>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sp>
        <p:nvSpPr>
          <p:cNvPr id="18" name="テキスト ボックス 17"/>
          <p:cNvSpPr txBox="1"/>
          <p:nvPr/>
        </p:nvSpPr>
        <p:spPr>
          <a:xfrm>
            <a:off x="3272198" y="6173428"/>
            <a:ext cx="473206" cy="523220"/>
          </a:xfrm>
          <a:prstGeom prst="rect">
            <a:avLst/>
          </a:prstGeom>
          <a:noFill/>
        </p:spPr>
        <p:txBody>
          <a:bodyPr wrap="none" rtlCol="0">
            <a:spAutoFit/>
          </a:bodyPr>
          <a:lstStyle/>
          <a:p>
            <a:r>
              <a:rPr kumimoji="1" lang="ja-JP" altLang="en-US" sz="2800" dirty="0" smtClean="0"/>
              <a:t>Ｏ</a:t>
            </a:r>
            <a:endParaRPr kumimoji="1" lang="ja-JP" altLang="en-US" sz="2800" dirty="0"/>
          </a:p>
        </p:txBody>
      </p:sp>
      <p:sp>
        <p:nvSpPr>
          <p:cNvPr id="32" name="テキスト ボックス 31"/>
          <p:cNvSpPr txBox="1"/>
          <p:nvPr/>
        </p:nvSpPr>
        <p:spPr>
          <a:xfrm>
            <a:off x="6300192" y="620688"/>
            <a:ext cx="1561646" cy="707886"/>
          </a:xfrm>
          <a:prstGeom prst="rect">
            <a:avLst/>
          </a:prstGeom>
          <a:solidFill>
            <a:srgbClr val="FFFF00"/>
          </a:solidFill>
        </p:spPr>
        <p:txBody>
          <a:bodyPr wrap="none" rtlCol="0">
            <a:spAutoFit/>
          </a:bodyPr>
          <a:lstStyle/>
          <a:p>
            <a:r>
              <a:rPr lang="ja-JP" altLang="en-US" sz="4000" dirty="0" smtClean="0"/>
              <a:t>３秒後</a:t>
            </a:r>
            <a:endParaRPr kumimoji="1" lang="ja-JP" altLang="en-US" sz="4000" dirty="0"/>
          </a:p>
        </p:txBody>
      </p:sp>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8152" t="32714" r="26698" b="1209"/>
          <a:stretch/>
        </p:blipFill>
        <p:spPr bwMode="auto">
          <a:xfrm>
            <a:off x="-28421" y="1"/>
            <a:ext cx="4600421" cy="3098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6854970"/>
      </p:ext>
    </p:extLst>
  </p:cSld>
  <p:clrMapOvr>
    <a:masterClrMapping/>
  </p:clrMapOvr>
  <mc:AlternateContent xmlns:mc="http://schemas.openxmlformats.org/markup-compatibility/2006" xmlns:p14="http://schemas.microsoft.com/office/powerpoint/2010/main">
    <mc:Choice Requires="p14">
      <p:transition spd="slow" p14:dur="2000" advTm="2219"/>
    </mc:Choice>
    <mc:Fallback xmlns="">
      <p:transition spd="slow" advTm="2219"/>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3352466" y="2924944"/>
            <a:ext cx="5692642" cy="3782104"/>
            <a:chOff x="2106150" y="2826877"/>
            <a:chExt cx="5692642" cy="3782104"/>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202" t="4742" r="48459" b="29249"/>
            <a:stretch/>
          </p:blipFill>
          <p:spPr bwMode="auto">
            <a:xfrm rot="16200000">
              <a:off x="3320336" y="2283629"/>
              <a:ext cx="3046105" cy="50605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直線コネクタ 6"/>
            <p:cNvCxnSpPr/>
            <p:nvPr/>
          </p:nvCxnSpPr>
          <p:spPr>
            <a:xfrm>
              <a:off x="2419868" y="6177887"/>
              <a:ext cx="4953808" cy="658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H="1">
              <a:off x="2421756" y="3290866"/>
              <a:ext cx="1" cy="289360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106150" y="2826877"/>
              <a:ext cx="413896" cy="646331"/>
            </a:xfrm>
            <a:prstGeom prst="rect">
              <a:avLst/>
            </a:prstGeom>
            <a:noFill/>
          </p:spPr>
          <p:txBody>
            <a:bodyPr wrap="none" rtlCol="0">
              <a:spAutoFit/>
            </a:bodyPr>
            <a:lstStyle/>
            <a:p>
              <a:r>
                <a:rPr kumimoji="1" lang="ja-JP" altLang="en-US" sz="3600" dirty="0" smtClean="0"/>
                <a:t>ｙ</a:t>
              </a:r>
              <a:endParaRPr kumimoji="1" lang="ja-JP" altLang="en-US" sz="3600" dirty="0"/>
            </a:p>
          </p:txBody>
        </p:sp>
        <p:sp>
          <p:nvSpPr>
            <p:cNvPr id="10" name="テキスト ボックス 9"/>
            <p:cNvSpPr txBox="1"/>
            <p:nvPr/>
          </p:nvSpPr>
          <p:spPr>
            <a:xfrm>
              <a:off x="7373676" y="5861302"/>
              <a:ext cx="425116" cy="646331"/>
            </a:xfrm>
            <a:prstGeom prst="rect">
              <a:avLst/>
            </a:prstGeom>
            <a:noFill/>
          </p:spPr>
          <p:txBody>
            <a:bodyPr wrap="none" rtlCol="0">
              <a:spAutoFit/>
            </a:bodyPr>
            <a:lstStyle/>
            <a:p>
              <a:r>
                <a:rPr kumimoji="1" lang="ja-JP" altLang="en-US" sz="3600" dirty="0" smtClean="0"/>
                <a:t>ｘ</a:t>
              </a:r>
              <a:endParaRPr kumimoji="1" lang="ja-JP" altLang="en-US" sz="3600" dirty="0"/>
            </a:p>
          </p:txBody>
        </p:sp>
        <p:sp>
          <p:nvSpPr>
            <p:cNvPr id="12" name="テキスト ボックス 11"/>
            <p:cNvSpPr txBox="1"/>
            <p:nvPr/>
          </p:nvSpPr>
          <p:spPr>
            <a:xfrm>
              <a:off x="6149538" y="6085761"/>
              <a:ext cx="550151" cy="523220"/>
            </a:xfrm>
            <a:prstGeom prst="rect">
              <a:avLst/>
            </a:prstGeom>
            <a:noFill/>
          </p:spPr>
          <p:txBody>
            <a:bodyPr wrap="none" rtlCol="0">
              <a:spAutoFit/>
            </a:bodyPr>
            <a:lstStyle/>
            <a:p>
              <a:r>
                <a:rPr kumimoji="1" lang="en-US" altLang="ja-JP" sz="2800" dirty="0" smtClean="0"/>
                <a:t>10</a:t>
              </a:r>
              <a:endParaRPr kumimoji="1" lang="ja-JP" altLang="en-US" sz="2800" dirty="0"/>
            </a:p>
          </p:txBody>
        </p:sp>
        <p:sp>
          <p:nvSpPr>
            <p:cNvPr id="15" name="テキスト ボックス 14"/>
            <p:cNvSpPr txBox="1"/>
            <p:nvPr/>
          </p:nvSpPr>
          <p:spPr>
            <a:xfrm>
              <a:off x="4236579" y="6085761"/>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grpSp>
      <p:cxnSp>
        <p:nvCxnSpPr>
          <p:cNvPr id="25" name="直線コネクタ 24"/>
          <p:cNvCxnSpPr/>
          <p:nvPr/>
        </p:nvCxnSpPr>
        <p:spPr>
          <a:xfrm flipH="1">
            <a:off x="3668073" y="3933056"/>
            <a:ext cx="1191960" cy="234289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3352466" y="4041634"/>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sp>
        <p:nvSpPr>
          <p:cNvPr id="18" name="テキスト ボックス 17"/>
          <p:cNvSpPr txBox="1"/>
          <p:nvPr/>
        </p:nvSpPr>
        <p:spPr>
          <a:xfrm>
            <a:off x="3272198" y="6173428"/>
            <a:ext cx="473206" cy="523220"/>
          </a:xfrm>
          <a:prstGeom prst="rect">
            <a:avLst/>
          </a:prstGeom>
          <a:noFill/>
        </p:spPr>
        <p:txBody>
          <a:bodyPr wrap="none" rtlCol="0">
            <a:spAutoFit/>
          </a:bodyPr>
          <a:lstStyle/>
          <a:p>
            <a:r>
              <a:rPr kumimoji="1" lang="ja-JP" altLang="en-US" sz="2800" dirty="0" smtClean="0"/>
              <a:t>Ｏ</a:t>
            </a:r>
            <a:endParaRPr kumimoji="1" lang="ja-JP" altLang="en-US" sz="2800" dirty="0"/>
          </a:p>
        </p:txBody>
      </p:sp>
      <p:sp>
        <p:nvSpPr>
          <p:cNvPr id="32" name="テキスト ボックス 31"/>
          <p:cNvSpPr txBox="1"/>
          <p:nvPr/>
        </p:nvSpPr>
        <p:spPr>
          <a:xfrm>
            <a:off x="6300192" y="620688"/>
            <a:ext cx="1561646" cy="707886"/>
          </a:xfrm>
          <a:prstGeom prst="rect">
            <a:avLst/>
          </a:prstGeom>
          <a:solidFill>
            <a:srgbClr val="FFFF00"/>
          </a:solidFill>
        </p:spPr>
        <p:txBody>
          <a:bodyPr wrap="none" rtlCol="0">
            <a:spAutoFit/>
          </a:bodyPr>
          <a:lstStyle/>
          <a:p>
            <a:r>
              <a:rPr lang="ja-JP" altLang="en-US" sz="4000" dirty="0"/>
              <a:t>４</a:t>
            </a:r>
            <a:r>
              <a:rPr lang="ja-JP" altLang="en-US" sz="4000" dirty="0" smtClean="0"/>
              <a:t>秒後</a:t>
            </a:r>
            <a:endParaRPr kumimoji="1" lang="ja-JP" altLang="en-US" sz="4000" dirty="0"/>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8044" t="33968" r="26197" b="1799"/>
          <a:stretch/>
        </p:blipFill>
        <p:spPr bwMode="auto">
          <a:xfrm>
            <a:off x="1" y="0"/>
            <a:ext cx="4860032" cy="31476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9" name="直線コネクタ 18"/>
          <p:cNvCxnSpPr/>
          <p:nvPr/>
        </p:nvCxnSpPr>
        <p:spPr>
          <a:xfrm flipH="1">
            <a:off x="4860034" y="3921909"/>
            <a:ext cx="43204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6854970"/>
      </p:ext>
    </p:extLst>
  </p:cSld>
  <p:clrMapOvr>
    <a:masterClrMapping/>
  </p:clrMapOvr>
  <mc:AlternateContent xmlns:mc="http://schemas.openxmlformats.org/markup-compatibility/2006" xmlns:p14="http://schemas.microsoft.com/office/powerpoint/2010/main">
    <mc:Choice Requires="p14">
      <p:transition spd="slow" p14:dur="2000" advTm="2145"/>
    </mc:Choice>
    <mc:Fallback xmlns="">
      <p:transition spd="slow" advTm="2145"/>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3352466" y="2924944"/>
            <a:ext cx="5692642" cy="3782104"/>
            <a:chOff x="2106150" y="2826877"/>
            <a:chExt cx="5692642" cy="3782104"/>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202" t="4742" r="48459" b="29249"/>
            <a:stretch/>
          </p:blipFill>
          <p:spPr bwMode="auto">
            <a:xfrm rot="16200000">
              <a:off x="3320336" y="2283629"/>
              <a:ext cx="3046105" cy="50605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直線コネクタ 6"/>
            <p:cNvCxnSpPr/>
            <p:nvPr/>
          </p:nvCxnSpPr>
          <p:spPr>
            <a:xfrm>
              <a:off x="2419868" y="6177887"/>
              <a:ext cx="4953808" cy="658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H="1">
              <a:off x="2421756" y="3290866"/>
              <a:ext cx="1" cy="289360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106150" y="2826877"/>
              <a:ext cx="413896" cy="646331"/>
            </a:xfrm>
            <a:prstGeom prst="rect">
              <a:avLst/>
            </a:prstGeom>
            <a:noFill/>
          </p:spPr>
          <p:txBody>
            <a:bodyPr wrap="none" rtlCol="0">
              <a:spAutoFit/>
            </a:bodyPr>
            <a:lstStyle/>
            <a:p>
              <a:r>
                <a:rPr kumimoji="1" lang="ja-JP" altLang="en-US" sz="3600" dirty="0" smtClean="0"/>
                <a:t>ｙ</a:t>
              </a:r>
              <a:endParaRPr kumimoji="1" lang="ja-JP" altLang="en-US" sz="3600" dirty="0"/>
            </a:p>
          </p:txBody>
        </p:sp>
        <p:sp>
          <p:nvSpPr>
            <p:cNvPr id="10" name="テキスト ボックス 9"/>
            <p:cNvSpPr txBox="1"/>
            <p:nvPr/>
          </p:nvSpPr>
          <p:spPr>
            <a:xfrm>
              <a:off x="7373676" y="5861302"/>
              <a:ext cx="425116" cy="646331"/>
            </a:xfrm>
            <a:prstGeom prst="rect">
              <a:avLst/>
            </a:prstGeom>
            <a:noFill/>
          </p:spPr>
          <p:txBody>
            <a:bodyPr wrap="none" rtlCol="0">
              <a:spAutoFit/>
            </a:bodyPr>
            <a:lstStyle/>
            <a:p>
              <a:r>
                <a:rPr kumimoji="1" lang="ja-JP" altLang="en-US" sz="3600" dirty="0" smtClean="0"/>
                <a:t>ｘ</a:t>
              </a:r>
              <a:endParaRPr kumimoji="1" lang="ja-JP" altLang="en-US" sz="3600" dirty="0"/>
            </a:p>
          </p:txBody>
        </p:sp>
        <p:sp>
          <p:nvSpPr>
            <p:cNvPr id="12" name="テキスト ボックス 11"/>
            <p:cNvSpPr txBox="1"/>
            <p:nvPr/>
          </p:nvSpPr>
          <p:spPr>
            <a:xfrm>
              <a:off x="6149538" y="6085761"/>
              <a:ext cx="550151" cy="523220"/>
            </a:xfrm>
            <a:prstGeom prst="rect">
              <a:avLst/>
            </a:prstGeom>
            <a:noFill/>
          </p:spPr>
          <p:txBody>
            <a:bodyPr wrap="none" rtlCol="0">
              <a:spAutoFit/>
            </a:bodyPr>
            <a:lstStyle/>
            <a:p>
              <a:r>
                <a:rPr kumimoji="1" lang="en-US" altLang="ja-JP" sz="2800" dirty="0" smtClean="0"/>
                <a:t>10</a:t>
              </a:r>
              <a:endParaRPr kumimoji="1" lang="ja-JP" altLang="en-US" sz="2800" dirty="0"/>
            </a:p>
          </p:txBody>
        </p:sp>
        <p:sp>
          <p:nvSpPr>
            <p:cNvPr id="15" name="テキスト ボックス 14"/>
            <p:cNvSpPr txBox="1"/>
            <p:nvPr/>
          </p:nvSpPr>
          <p:spPr>
            <a:xfrm>
              <a:off x="4236579" y="6085761"/>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grpSp>
      <p:sp>
        <p:nvSpPr>
          <p:cNvPr id="40" name="テキスト ボックス 39"/>
          <p:cNvSpPr txBox="1"/>
          <p:nvPr/>
        </p:nvSpPr>
        <p:spPr>
          <a:xfrm>
            <a:off x="3352466" y="4041634"/>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sp>
        <p:nvSpPr>
          <p:cNvPr id="18" name="テキスト ボックス 17"/>
          <p:cNvSpPr txBox="1"/>
          <p:nvPr/>
        </p:nvSpPr>
        <p:spPr>
          <a:xfrm>
            <a:off x="3272198" y="6173428"/>
            <a:ext cx="473206" cy="523220"/>
          </a:xfrm>
          <a:prstGeom prst="rect">
            <a:avLst/>
          </a:prstGeom>
          <a:noFill/>
        </p:spPr>
        <p:txBody>
          <a:bodyPr wrap="none" rtlCol="0">
            <a:spAutoFit/>
          </a:bodyPr>
          <a:lstStyle/>
          <a:p>
            <a:r>
              <a:rPr kumimoji="1" lang="ja-JP" altLang="en-US" sz="2800" dirty="0" smtClean="0"/>
              <a:t>Ｏ</a:t>
            </a:r>
            <a:endParaRPr kumimoji="1" lang="ja-JP" altLang="en-US" sz="2800" dirty="0"/>
          </a:p>
        </p:txBody>
      </p:sp>
      <p:sp>
        <p:nvSpPr>
          <p:cNvPr id="32" name="テキスト ボックス 31"/>
          <p:cNvSpPr txBox="1"/>
          <p:nvPr/>
        </p:nvSpPr>
        <p:spPr>
          <a:xfrm>
            <a:off x="6300192" y="620688"/>
            <a:ext cx="1561646" cy="707886"/>
          </a:xfrm>
          <a:prstGeom prst="rect">
            <a:avLst/>
          </a:prstGeom>
          <a:solidFill>
            <a:srgbClr val="FFFF00"/>
          </a:solidFill>
        </p:spPr>
        <p:txBody>
          <a:bodyPr wrap="none" rtlCol="0">
            <a:spAutoFit/>
          </a:bodyPr>
          <a:lstStyle/>
          <a:p>
            <a:r>
              <a:rPr lang="ja-JP" altLang="en-US" sz="4000" dirty="0" smtClean="0"/>
              <a:t>５秒後</a:t>
            </a:r>
            <a:endParaRPr kumimoji="1" lang="ja-JP" altLang="en-US" sz="4000" dirty="0"/>
          </a:p>
        </p:txBody>
      </p:sp>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8147" t="33955" r="26626" b="1615"/>
          <a:stretch/>
        </p:blipFill>
        <p:spPr bwMode="auto">
          <a:xfrm>
            <a:off x="-33447" y="17514"/>
            <a:ext cx="4749463" cy="3115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6" name="直線コネクタ 15"/>
          <p:cNvCxnSpPr/>
          <p:nvPr/>
        </p:nvCxnSpPr>
        <p:spPr>
          <a:xfrm flipH="1">
            <a:off x="3668073" y="3933056"/>
            <a:ext cx="1191960" cy="234289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a:off x="4860035" y="3921909"/>
            <a:ext cx="806564" cy="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6854970"/>
      </p:ext>
    </p:extLst>
  </p:cSld>
  <p:clrMapOvr>
    <a:masterClrMapping/>
  </p:clrMapOvr>
  <mc:AlternateContent xmlns:mc="http://schemas.openxmlformats.org/markup-compatibility/2006" xmlns:p14="http://schemas.microsoft.com/office/powerpoint/2010/main">
    <mc:Choice Requires="p14">
      <p:transition spd="slow" p14:dur="2000" advTm="1993"/>
    </mc:Choice>
    <mc:Fallback xmlns="">
      <p:transition spd="slow" advTm="1993"/>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3352466" y="2924944"/>
            <a:ext cx="5692642" cy="3782104"/>
            <a:chOff x="2106150" y="2826877"/>
            <a:chExt cx="5692642" cy="3782104"/>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202" t="4742" r="48459" b="29249"/>
            <a:stretch/>
          </p:blipFill>
          <p:spPr bwMode="auto">
            <a:xfrm rot="16200000">
              <a:off x="3320336" y="2283629"/>
              <a:ext cx="3046105" cy="50605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直線コネクタ 6"/>
            <p:cNvCxnSpPr/>
            <p:nvPr/>
          </p:nvCxnSpPr>
          <p:spPr>
            <a:xfrm>
              <a:off x="2419868" y="6177887"/>
              <a:ext cx="4953808" cy="658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H="1">
              <a:off x="2421756" y="3290866"/>
              <a:ext cx="1" cy="289360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106150" y="2826877"/>
              <a:ext cx="413896" cy="646331"/>
            </a:xfrm>
            <a:prstGeom prst="rect">
              <a:avLst/>
            </a:prstGeom>
            <a:noFill/>
          </p:spPr>
          <p:txBody>
            <a:bodyPr wrap="none" rtlCol="0">
              <a:spAutoFit/>
            </a:bodyPr>
            <a:lstStyle/>
            <a:p>
              <a:r>
                <a:rPr kumimoji="1" lang="ja-JP" altLang="en-US" sz="3600" dirty="0" smtClean="0"/>
                <a:t>ｙ</a:t>
              </a:r>
              <a:endParaRPr kumimoji="1" lang="ja-JP" altLang="en-US" sz="3600" dirty="0"/>
            </a:p>
          </p:txBody>
        </p:sp>
        <p:sp>
          <p:nvSpPr>
            <p:cNvPr id="10" name="テキスト ボックス 9"/>
            <p:cNvSpPr txBox="1"/>
            <p:nvPr/>
          </p:nvSpPr>
          <p:spPr>
            <a:xfrm>
              <a:off x="7373676" y="5861302"/>
              <a:ext cx="425116" cy="646331"/>
            </a:xfrm>
            <a:prstGeom prst="rect">
              <a:avLst/>
            </a:prstGeom>
            <a:noFill/>
          </p:spPr>
          <p:txBody>
            <a:bodyPr wrap="none" rtlCol="0">
              <a:spAutoFit/>
            </a:bodyPr>
            <a:lstStyle/>
            <a:p>
              <a:r>
                <a:rPr kumimoji="1" lang="ja-JP" altLang="en-US" sz="3600" dirty="0" smtClean="0"/>
                <a:t>ｘ</a:t>
              </a:r>
              <a:endParaRPr kumimoji="1" lang="ja-JP" altLang="en-US" sz="3600" dirty="0"/>
            </a:p>
          </p:txBody>
        </p:sp>
        <p:sp>
          <p:nvSpPr>
            <p:cNvPr id="12" name="テキスト ボックス 11"/>
            <p:cNvSpPr txBox="1"/>
            <p:nvPr/>
          </p:nvSpPr>
          <p:spPr>
            <a:xfrm>
              <a:off x="6149538" y="6085761"/>
              <a:ext cx="550151" cy="523220"/>
            </a:xfrm>
            <a:prstGeom prst="rect">
              <a:avLst/>
            </a:prstGeom>
            <a:noFill/>
          </p:spPr>
          <p:txBody>
            <a:bodyPr wrap="none" rtlCol="0">
              <a:spAutoFit/>
            </a:bodyPr>
            <a:lstStyle/>
            <a:p>
              <a:r>
                <a:rPr kumimoji="1" lang="en-US" altLang="ja-JP" sz="2800" dirty="0" smtClean="0"/>
                <a:t>10</a:t>
              </a:r>
              <a:endParaRPr kumimoji="1" lang="ja-JP" altLang="en-US" sz="2800" dirty="0"/>
            </a:p>
          </p:txBody>
        </p:sp>
        <p:sp>
          <p:nvSpPr>
            <p:cNvPr id="15" name="テキスト ボックス 14"/>
            <p:cNvSpPr txBox="1"/>
            <p:nvPr/>
          </p:nvSpPr>
          <p:spPr>
            <a:xfrm>
              <a:off x="4236579" y="6085761"/>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grpSp>
      <p:sp>
        <p:nvSpPr>
          <p:cNvPr id="40" name="テキスト ボックス 39"/>
          <p:cNvSpPr txBox="1"/>
          <p:nvPr/>
        </p:nvSpPr>
        <p:spPr>
          <a:xfrm>
            <a:off x="3341046" y="4032185"/>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sp>
        <p:nvSpPr>
          <p:cNvPr id="18" name="テキスト ボックス 17"/>
          <p:cNvSpPr txBox="1"/>
          <p:nvPr/>
        </p:nvSpPr>
        <p:spPr>
          <a:xfrm>
            <a:off x="3272198" y="6173428"/>
            <a:ext cx="473206" cy="523220"/>
          </a:xfrm>
          <a:prstGeom prst="rect">
            <a:avLst/>
          </a:prstGeom>
          <a:noFill/>
        </p:spPr>
        <p:txBody>
          <a:bodyPr wrap="none" rtlCol="0">
            <a:spAutoFit/>
          </a:bodyPr>
          <a:lstStyle/>
          <a:p>
            <a:r>
              <a:rPr kumimoji="1" lang="ja-JP" altLang="en-US" sz="2800" dirty="0" smtClean="0"/>
              <a:t>Ｏ</a:t>
            </a:r>
            <a:endParaRPr kumimoji="1" lang="ja-JP" altLang="en-US" sz="2800" dirty="0"/>
          </a:p>
        </p:txBody>
      </p:sp>
      <p:sp>
        <p:nvSpPr>
          <p:cNvPr id="32" name="テキスト ボックス 31"/>
          <p:cNvSpPr txBox="1"/>
          <p:nvPr/>
        </p:nvSpPr>
        <p:spPr>
          <a:xfrm>
            <a:off x="6300192" y="620688"/>
            <a:ext cx="1561646" cy="707886"/>
          </a:xfrm>
          <a:prstGeom prst="rect">
            <a:avLst/>
          </a:prstGeom>
          <a:solidFill>
            <a:srgbClr val="FFFF00"/>
          </a:solidFill>
        </p:spPr>
        <p:txBody>
          <a:bodyPr wrap="none" rtlCol="0">
            <a:spAutoFit/>
          </a:bodyPr>
          <a:lstStyle/>
          <a:p>
            <a:r>
              <a:rPr lang="ja-JP" altLang="en-US" sz="4000" dirty="0" smtClean="0"/>
              <a:t>６秒後</a:t>
            </a:r>
            <a:endParaRPr kumimoji="1" lang="ja-JP" altLang="en-US" sz="4000" dirty="0"/>
          </a:p>
        </p:txBody>
      </p:sp>
      <p:pic>
        <p:nvPicPr>
          <p:cNvPr id="512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8387" t="32798" r="25983" b="1651"/>
          <a:stretch/>
        </p:blipFill>
        <p:spPr bwMode="auto">
          <a:xfrm>
            <a:off x="1" y="-20548"/>
            <a:ext cx="4716016" cy="31243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6" name="直線コネクタ 15"/>
          <p:cNvCxnSpPr/>
          <p:nvPr/>
        </p:nvCxnSpPr>
        <p:spPr>
          <a:xfrm flipH="1">
            <a:off x="3668073" y="3933056"/>
            <a:ext cx="1191960" cy="234289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a:off x="4860036" y="3921910"/>
            <a:ext cx="11521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6854970"/>
      </p:ext>
    </p:extLst>
  </p:cSld>
  <p:clrMapOvr>
    <a:masterClrMapping/>
  </p:clrMapOvr>
  <mc:AlternateContent xmlns:mc="http://schemas.openxmlformats.org/markup-compatibility/2006" xmlns:p14="http://schemas.microsoft.com/office/powerpoint/2010/main">
    <mc:Choice Requires="p14">
      <p:transition spd="slow" p14:dur="2000" advTm="1993"/>
    </mc:Choice>
    <mc:Fallback xmlns="">
      <p:transition spd="slow" advTm="1993"/>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3352466" y="2924944"/>
            <a:ext cx="5692642" cy="3782104"/>
            <a:chOff x="2106150" y="2826877"/>
            <a:chExt cx="5692642" cy="3782104"/>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202" t="4742" r="48459" b="29249"/>
            <a:stretch/>
          </p:blipFill>
          <p:spPr bwMode="auto">
            <a:xfrm rot="16200000">
              <a:off x="3320336" y="2283629"/>
              <a:ext cx="3046105" cy="50605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直線コネクタ 6"/>
            <p:cNvCxnSpPr/>
            <p:nvPr/>
          </p:nvCxnSpPr>
          <p:spPr>
            <a:xfrm>
              <a:off x="2419868" y="6177887"/>
              <a:ext cx="4953808" cy="658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H="1">
              <a:off x="2421756" y="3290866"/>
              <a:ext cx="1" cy="289360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106150" y="2826877"/>
              <a:ext cx="413896" cy="646331"/>
            </a:xfrm>
            <a:prstGeom prst="rect">
              <a:avLst/>
            </a:prstGeom>
            <a:noFill/>
          </p:spPr>
          <p:txBody>
            <a:bodyPr wrap="none" rtlCol="0">
              <a:spAutoFit/>
            </a:bodyPr>
            <a:lstStyle/>
            <a:p>
              <a:r>
                <a:rPr kumimoji="1" lang="ja-JP" altLang="en-US" sz="3600" dirty="0" smtClean="0"/>
                <a:t>ｙ</a:t>
              </a:r>
              <a:endParaRPr kumimoji="1" lang="ja-JP" altLang="en-US" sz="3600" dirty="0"/>
            </a:p>
          </p:txBody>
        </p:sp>
        <p:sp>
          <p:nvSpPr>
            <p:cNvPr id="10" name="テキスト ボックス 9"/>
            <p:cNvSpPr txBox="1"/>
            <p:nvPr/>
          </p:nvSpPr>
          <p:spPr>
            <a:xfrm>
              <a:off x="7373676" y="5861302"/>
              <a:ext cx="425116" cy="646331"/>
            </a:xfrm>
            <a:prstGeom prst="rect">
              <a:avLst/>
            </a:prstGeom>
            <a:noFill/>
          </p:spPr>
          <p:txBody>
            <a:bodyPr wrap="none" rtlCol="0">
              <a:spAutoFit/>
            </a:bodyPr>
            <a:lstStyle/>
            <a:p>
              <a:r>
                <a:rPr kumimoji="1" lang="ja-JP" altLang="en-US" sz="3600" dirty="0" smtClean="0"/>
                <a:t>ｘ</a:t>
              </a:r>
              <a:endParaRPr kumimoji="1" lang="ja-JP" altLang="en-US" sz="3600" dirty="0"/>
            </a:p>
          </p:txBody>
        </p:sp>
        <p:sp>
          <p:nvSpPr>
            <p:cNvPr id="12" name="テキスト ボックス 11"/>
            <p:cNvSpPr txBox="1"/>
            <p:nvPr/>
          </p:nvSpPr>
          <p:spPr>
            <a:xfrm>
              <a:off x="6149538" y="6085761"/>
              <a:ext cx="550151" cy="523220"/>
            </a:xfrm>
            <a:prstGeom prst="rect">
              <a:avLst/>
            </a:prstGeom>
            <a:noFill/>
          </p:spPr>
          <p:txBody>
            <a:bodyPr wrap="none" rtlCol="0">
              <a:spAutoFit/>
            </a:bodyPr>
            <a:lstStyle/>
            <a:p>
              <a:r>
                <a:rPr kumimoji="1" lang="en-US" altLang="ja-JP" sz="2800" dirty="0" smtClean="0"/>
                <a:t>10</a:t>
              </a:r>
              <a:endParaRPr kumimoji="1" lang="ja-JP" altLang="en-US" sz="2800" dirty="0"/>
            </a:p>
          </p:txBody>
        </p:sp>
        <p:sp>
          <p:nvSpPr>
            <p:cNvPr id="15" name="テキスト ボックス 14"/>
            <p:cNvSpPr txBox="1"/>
            <p:nvPr/>
          </p:nvSpPr>
          <p:spPr>
            <a:xfrm>
              <a:off x="4236579" y="6085761"/>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grpSp>
      <p:sp>
        <p:nvSpPr>
          <p:cNvPr id="40" name="テキスト ボックス 39"/>
          <p:cNvSpPr txBox="1"/>
          <p:nvPr/>
        </p:nvSpPr>
        <p:spPr>
          <a:xfrm>
            <a:off x="3341046" y="4032185"/>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sp>
        <p:nvSpPr>
          <p:cNvPr id="18" name="テキスト ボックス 17"/>
          <p:cNvSpPr txBox="1"/>
          <p:nvPr/>
        </p:nvSpPr>
        <p:spPr>
          <a:xfrm>
            <a:off x="3272198" y="6173428"/>
            <a:ext cx="473206" cy="523220"/>
          </a:xfrm>
          <a:prstGeom prst="rect">
            <a:avLst/>
          </a:prstGeom>
          <a:noFill/>
        </p:spPr>
        <p:txBody>
          <a:bodyPr wrap="none" rtlCol="0">
            <a:spAutoFit/>
          </a:bodyPr>
          <a:lstStyle/>
          <a:p>
            <a:r>
              <a:rPr kumimoji="1" lang="ja-JP" altLang="en-US" sz="2800" dirty="0" smtClean="0"/>
              <a:t>Ｏ</a:t>
            </a:r>
            <a:endParaRPr kumimoji="1" lang="ja-JP" altLang="en-US" sz="2800" dirty="0"/>
          </a:p>
        </p:txBody>
      </p:sp>
      <p:sp>
        <p:nvSpPr>
          <p:cNvPr id="32" name="テキスト ボックス 31"/>
          <p:cNvSpPr txBox="1"/>
          <p:nvPr/>
        </p:nvSpPr>
        <p:spPr>
          <a:xfrm>
            <a:off x="6300192" y="620688"/>
            <a:ext cx="1561646" cy="707886"/>
          </a:xfrm>
          <a:prstGeom prst="rect">
            <a:avLst/>
          </a:prstGeom>
          <a:solidFill>
            <a:srgbClr val="FFFF00"/>
          </a:solidFill>
        </p:spPr>
        <p:txBody>
          <a:bodyPr wrap="none" rtlCol="0">
            <a:spAutoFit/>
          </a:bodyPr>
          <a:lstStyle/>
          <a:p>
            <a:r>
              <a:rPr lang="ja-JP" altLang="en-US" sz="4000" dirty="0" smtClean="0"/>
              <a:t>７秒後</a:t>
            </a:r>
            <a:endParaRPr kumimoji="1" lang="ja-JP" altLang="en-US" sz="4000" dirty="0"/>
          </a:p>
        </p:txBody>
      </p:sp>
      <p:pic>
        <p:nvPicPr>
          <p:cNvPr id="614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8426" t="32984" r="26824" b="2291"/>
          <a:stretch/>
        </p:blipFill>
        <p:spPr bwMode="auto">
          <a:xfrm>
            <a:off x="0" y="1"/>
            <a:ext cx="4644008" cy="3086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6" name="直線コネクタ 15"/>
          <p:cNvCxnSpPr/>
          <p:nvPr/>
        </p:nvCxnSpPr>
        <p:spPr>
          <a:xfrm flipH="1">
            <a:off x="3668073" y="3933056"/>
            <a:ext cx="1191960" cy="234289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a:off x="4860036" y="3921910"/>
            <a:ext cx="158417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6854970"/>
      </p:ext>
    </p:extLst>
  </p:cSld>
  <p:clrMapOvr>
    <a:masterClrMapping/>
  </p:clrMapOvr>
  <mc:AlternateContent xmlns:mc="http://schemas.openxmlformats.org/markup-compatibility/2006" xmlns:p14="http://schemas.microsoft.com/office/powerpoint/2010/main">
    <mc:Choice Requires="p14">
      <p:transition spd="slow" p14:dur="2000" advTm="2256"/>
    </mc:Choice>
    <mc:Fallback xmlns="">
      <p:transition spd="slow" advTm="2256"/>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3352466" y="2924944"/>
            <a:ext cx="5692642" cy="3782104"/>
            <a:chOff x="2106150" y="2826877"/>
            <a:chExt cx="5692642" cy="3782104"/>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202" t="4742" r="48459" b="29249"/>
            <a:stretch/>
          </p:blipFill>
          <p:spPr bwMode="auto">
            <a:xfrm rot="16200000">
              <a:off x="3320336" y="2283629"/>
              <a:ext cx="3046105" cy="50605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直線コネクタ 6"/>
            <p:cNvCxnSpPr/>
            <p:nvPr/>
          </p:nvCxnSpPr>
          <p:spPr>
            <a:xfrm>
              <a:off x="2419868" y="6177887"/>
              <a:ext cx="4953808" cy="658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H="1">
              <a:off x="2421756" y="3290866"/>
              <a:ext cx="1" cy="289360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106150" y="2826877"/>
              <a:ext cx="413896" cy="646331"/>
            </a:xfrm>
            <a:prstGeom prst="rect">
              <a:avLst/>
            </a:prstGeom>
            <a:noFill/>
          </p:spPr>
          <p:txBody>
            <a:bodyPr wrap="none" rtlCol="0">
              <a:spAutoFit/>
            </a:bodyPr>
            <a:lstStyle/>
            <a:p>
              <a:r>
                <a:rPr kumimoji="1" lang="ja-JP" altLang="en-US" sz="3600" dirty="0" smtClean="0"/>
                <a:t>ｙ</a:t>
              </a:r>
              <a:endParaRPr kumimoji="1" lang="ja-JP" altLang="en-US" sz="3600" dirty="0"/>
            </a:p>
          </p:txBody>
        </p:sp>
        <p:sp>
          <p:nvSpPr>
            <p:cNvPr id="10" name="テキスト ボックス 9"/>
            <p:cNvSpPr txBox="1"/>
            <p:nvPr/>
          </p:nvSpPr>
          <p:spPr>
            <a:xfrm>
              <a:off x="7373676" y="5861302"/>
              <a:ext cx="425116" cy="646331"/>
            </a:xfrm>
            <a:prstGeom prst="rect">
              <a:avLst/>
            </a:prstGeom>
            <a:noFill/>
          </p:spPr>
          <p:txBody>
            <a:bodyPr wrap="none" rtlCol="0">
              <a:spAutoFit/>
            </a:bodyPr>
            <a:lstStyle/>
            <a:p>
              <a:r>
                <a:rPr kumimoji="1" lang="ja-JP" altLang="en-US" sz="3600" dirty="0" smtClean="0"/>
                <a:t>ｘ</a:t>
              </a:r>
              <a:endParaRPr kumimoji="1" lang="ja-JP" altLang="en-US" sz="3600" dirty="0"/>
            </a:p>
          </p:txBody>
        </p:sp>
        <p:sp>
          <p:nvSpPr>
            <p:cNvPr id="12" name="テキスト ボックス 11"/>
            <p:cNvSpPr txBox="1"/>
            <p:nvPr/>
          </p:nvSpPr>
          <p:spPr>
            <a:xfrm>
              <a:off x="6149538" y="6085761"/>
              <a:ext cx="550151" cy="523220"/>
            </a:xfrm>
            <a:prstGeom prst="rect">
              <a:avLst/>
            </a:prstGeom>
            <a:noFill/>
          </p:spPr>
          <p:txBody>
            <a:bodyPr wrap="none" rtlCol="0">
              <a:spAutoFit/>
            </a:bodyPr>
            <a:lstStyle/>
            <a:p>
              <a:r>
                <a:rPr kumimoji="1" lang="en-US" altLang="ja-JP" sz="2800" dirty="0" smtClean="0"/>
                <a:t>10</a:t>
              </a:r>
              <a:endParaRPr kumimoji="1" lang="ja-JP" altLang="en-US" sz="2800" dirty="0"/>
            </a:p>
          </p:txBody>
        </p:sp>
        <p:sp>
          <p:nvSpPr>
            <p:cNvPr id="15" name="テキスト ボックス 14"/>
            <p:cNvSpPr txBox="1"/>
            <p:nvPr/>
          </p:nvSpPr>
          <p:spPr>
            <a:xfrm>
              <a:off x="4236579" y="6085761"/>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grpSp>
      <p:sp>
        <p:nvSpPr>
          <p:cNvPr id="40" name="テキスト ボックス 39"/>
          <p:cNvSpPr txBox="1"/>
          <p:nvPr/>
        </p:nvSpPr>
        <p:spPr>
          <a:xfrm>
            <a:off x="3352466" y="4059481"/>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sp>
        <p:nvSpPr>
          <p:cNvPr id="18" name="テキスト ボックス 17"/>
          <p:cNvSpPr txBox="1"/>
          <p:nvPr/>
        </p:nvSpPr>
        <p:spPr>
          <a:xfrm>
            <a:off x="3272198" y="6173428"/>
            <a:ext cx="473206" cy="523220"/>
          </a:xfrm>
          <a:prstGeom prst="rect">
            <a:avLst/>
          </a:prstGeom>
          <a:noFill/>
        </p:spPr>
        <p:txBody>
          <a:bodyPr wrap="none" rtlCol="0">
            <a:spAutoFit/>
          </a:bodyPr>
          <a:lstStyle/>
          <a:p>
            <a:r>
              <a:rPr kumimoji="1" lang="ja-JP" altLang="en-US" sz="2800" dirty="0" smtClean="0"/>
              <a:t>Ｏ</a:t>
            </a:r>
            <a:endParaRPr kumimoji="1" lang="ja-JP" altLang="en-US" sz="2800" dirty="0"/>
          </a:p>
        </p:txBody>
      </p:sp>
      <p:sp>
        <p:nvSpPr>
          <p:cNvPr id="32" name="テキスト ボックス 31"/>
          <p:cNvSpPr txBox="1"/>
          <p:nvPr/>
        </p:nvSpPr>
        <p:spPr>
          <a:xfrm>
            <a:off x="6300192" y="620688"/>
            <a:ext cx="1561646" cy="707886"/>
          </a:xfrm>
          <a:prstGeom prst="rect">
            <a:avLst/>
          </a:prstGeom>
          <a:solidFill>
            <a:srgbClr val="FFFF00"/>
          </a:solidFill>
        </p:spPr>
        <p:txBody>
          <a:bodyPr wrap="none" rtlCol="0">
            <a:spAutoFit/>
          </a:bodyPr>
          <a:lstStyle/>
          <a:p>
            <a:r>
              <a:rPr lang="ja-JP" altLang="en-US" sz="4000" dirty="0"/>
              <a:t>８</a:t>
            </a:r>
            <a:r>
              <a:rPr lang="ja-JP" altLang="en-US" sz="4000" dirty="0" smtClean="0"/>
              <a:t>秒後</a:t>
            </a:r>
            <a:endParaRPr kumimoji="1" lang="ja-JP" altLang="en-US" sz="4000" dirty="0"/>
          </a:p>
        </p:txBody>
      </p:sp>
      <p:pic>
        <p:nvPicPr>
          <p:cNvPr id="717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8205" t="32964" r="26904" b="4916"/>
          <a:stretch/>
        </p:blipFill>
        <p:spPr bwMode="auto">
          <a:xfrm>
            <a:off x="1" y="-11238"/>
            <a:ext cx="4945748" cy="31468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6" name="直線コネクタ 15"/>
          <p:cNvCxnSpPr/>
          <p:nvPr/>
        </p:nvCxnSpPr>
        <p:spPr>
          <a:xfrm flipH="1">
            <a:off x="3668073" y="3933056"/>
            <a:ext cx="1191960" cy="234289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a:off x="4860036" y="3921910"/>
            <a:ext cx="158417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6444208" y="3911022"/>
            <a:ext cx="360040" cy="74211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6854970"/>
      </p:ext>
    </p:extLst>
  </p:cSld>
  <p:clrMapOvr>
    <a:masterClrMapping/>
  </p:clrMapOvr>
  <mc:AlternateContent xmlns:mc="http://schemas.openxmlformats.org/markup-compatibility/2006" xmlns:p14="http://schemas.microsoft.com/office/powerpoint/2010/main">
    <mc:Choice Requires="p14">
      <p:transition spd="slow" p14:dur="2000" advTm="2358"/>
    </mc:Choice>
    <mc:Fallback xmlns="">
      <p:transition spd="slow" advTm="2358"/>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3352466" y="2924944"/>
            <a:ext cx="5692642" cy="3782104"/>
            <a:chOff x="2106150" y="2826877"/>
            <a:chExt cx="5692642" cy="3782104"/>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202" t="4742" r="48459" b="29249"/>
            <a:stretch/>
          </p:blipFill>
          <p:spPr bwMode="auto">
            <a:xfrm rot="16200000">
              <a:off x="3320336" y="2283629"/>
              <a:ext cx="3046105" cy="50605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直線コネクタ 6"/>
            <p:cNvCxnSpPr/>
            <p:nvPr/>
          </p:nvCxnSpPr>
          <p:spPr>
            <a:xfrm>
              <a:off x="2419868" y="6177887"/>
              <a:ext cx="4953808" cy="658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H="1">
              <a:off x="2421756" y="3290866"/>
              <a:ext cx="1" cy="289360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106150" y="2826877"/>
              <a:ext cx="413896" cy="646331"/>
            </a:xfrm>
            <a:prstGeom prst="rect">
              <a:avLst/>
            </a:prstGeom>
            <a:noFill/>
          </p:spPr>
          <p:txBody>
            <a:bodyPr wrap="none" rtlCol="0">
              <a:spAutoFit/>
            </a:bodyPr>
            <a:lstStyle/>
            <a:p>
              <a:r>
                <a:rPr kumimoji="1" lang="ja-JP" altLang="en-US" sz="3600" dirty="0" smtClean="0"/>
                <a:t>ｙ</a:t>
              </a:r>
              <a:endParaRPr kumimoji="1" lang="ja-JP" altLang="en-US" sz="3600" dirty="0"/>
            </a:p>
          </p:txBody>
        </p:sp>
        <p:sp>
          <p:nvSpPr>
            <p:cNvPr id="10" name="テキスト ボックス 9"/>
            <p:cNvSpPr txBox="1"/>
            <p:nvPr/>
          </p:nvSpPr>
          <p:spPr>
            <a:xfrm>
              <a:off x="7373676" y="5861302"/>
              <a:ext cx="425116" cy="646331"/>
            </a:xfrm>
            <a:prstGeom prst="rect">
              <a:avLst/>
            </a:prstGeom>
            <a:noFill/>
          </p:spPr>
          <p:txBody>
            <a:bodyPr wrap="none" rtlCol="0">
              <a:spAutoFit/>
            </a:bodyPr>
            <a:lstStyle/>
            <a:p>
              <a:r>
                <a:rPr kumimoji="1" lang="ja-JP" altLang="en-US" sz="3600" dirty="0" smtClean="0"/>
                <a:t>ｘ</a:t>
              </a:r>
              <a:endParaRPr kumimoji="1" lang="ja-JP" altLang="en-US" sz="3600" dirty="0"/>
            </a:p>
          </p:txBody>
        </p:sp>
        <p:sp>
          <p:nvSpPr>
            <p:cNvPr id="12" name="テキスト ボックス 11"/>
            <p:cNvSpPr txBox="1"/>
            <p:nvPr/>
          </p:nvSpPr>
          <p:spPr>
            <a:xfrm>
              <a:off x="6149538" y="6085761"/>
              <a:ext cx="550151" cy="523220"/>
            </a:xfrm>
            <a:prstGeom prst="rect">
              <a:avLst/>
            </a:prstGeom>
            <a:noFill/>
          </p:spPr>
          <p:txBody>
            <a:bodyPr wrap="none" rtlCol="0">
              <a:spAutoFit/>
            </a:bodyPr>
            <a:lstStyle/>
            <a:p>
              <a:r>
                <a:rPr kumimoji="1" lang="en-US" altLang="ja-JP" sz="2800" dirty="0" smtClean="0"/>
                <a:t>10</a:t>
              </a:r>
              <a:endParaRPr kumimoji="1" lang="ja-JP" altLang="en-US" sz="2800" dirty="0"/>
            </a:p>
          </p:txBody>
        </p:sp>
        <p:sp>
          <p:nvSpPr>
            <p:cNvPr id="15" name="テキスト ボックス 14"/>
            <p:cNvSpPr txBox="1"/>
            <p:nvPr/>
          </p:nvSpPr>
          <p:spPr>
            <a:xfrm>
              <a:off x="4236579" y="6085761"/>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grpSp>
      <p:sp>
        <p:nvSpPr>
          <p:cNvPr id="40" name="テキスト ボックス 39"/>
          <p:cNvSpPr txBox="1"/>
          <p:nvPr/>
        </p:nvSpPr>
        <p:spPr>
          <a:xfrm>
            <a:off x="3325287" y="4041634"/>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sp>
        <p:nvSpPr>
          <p:cNvPr id="18" name="テキスト ボックス 17"/>
          <p:cNvSpPr txBox="1"/>
          <p:nvPr/>
        </p:nvSpPr>
        <p:spPr>
          <a:xfrm>
            <a:off x="3272198" y="6173428"/>
            <a:ext cx="473206" cy="523220"/>
          </a:xfrm>
          <a:prstGeom prst="rect">
            <a:avLst/>
          </a:prstGeom>
          <a:noFill/>
        </p:spPr>
        <p:txBody>
          <a:bodyPr wrap="none" rtlCol="0">
            <a:spAutoFit/>
          </a:bodyPr>
          <a:lstStyle/>
          <a:p>
            <a:r>
              <a:rPr kumimoji="1" lang="ja-JP" altLang="en-US" sz="2800" dirty="0" smtClean="0"/>
              <a:t>Ｏ</a:t>
            </a:r>
            <a:endParaRPr kumimoji="1" lang="ja-JP" altLang="en-US" sz="2800" dirty="0"/>
          </a:p>
        </p:txBody>
      </p:sp>
      <p:sp>
        <p:nvSpPr>
          <p:cNvPr id="32" name="テキスト ボックス 31"/>
          <p:cNvSpPr txBox="1"/>
          <p:nvPr/>
        </p:nvSpPr>
        <p:spPr>
          <a:xfrm>
            <a:off x="6300192" y="620688"/>
            <a:ext cx="1561646" cy="707886"/>
          </a:xfrm>
          <a:prstGeom prst="rect">
            <a:avLst/>
          </a:prstGeom>
          <a:solidFill>
            <a:srgbClr val="FFFF00"/>
          </a:solidFill>
        </p:spPr>
        <p:txBody>
          <a:bodyPr wrap="none" rtlCol="0">
            <a:spAutoFit/>
          </a:bodyPr>
          <a:lstStyle/>
          <a:p>
            <a:r>
              <a:rPr lang="ja-JP" altLang="en-US" sz="4000" dirty="0" smtClean="0"/>
              <a:t>９秒後</a:t>
            </a:r>
            <a:endParaRPr kumimoji="1" lang="ja-JP" altLang="en-US" sz="4000" dirty="0"/>
          </a:p>
        </p:txBody>
      </p:sp>
      <p:pic>
        <p:nvPicPr>
          <p:cNvPr id="819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8339" t="33949" r="26867" b="4678"/>
          <a:stretch/>
        </p:blipFill>
        <p:spPr bwMode="auto">
          <a:xfrm>
            <a:off x="30154" y="17935"/>
            <a:ext cx="5045902" cy="3177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6" name="直線コネクタ 15"/>
          <p:cNvCxnSpPr/>
          <p:nvPr/>
        </p:nvCxnSpPr>
        <p:spPr>
          <a:xfrm flipH="1">
            <a:off x="3668073" y="3933056"/>
            <a:ext cx="1191960" cy="234289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a:off x="4860036" y="3921910"/>
            <a:ext cx="158417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6444208" y="3911022"/>
            <a:ext cx="792088" cy="160621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6854970"/>
      </p:ext>
    </p:extLst>
  </p:cSld>
  <p:clrMapOvr>
    <a:masterClrMapping/>
  </p:clrMapOvr>
  <mc:AlternateContent xmlns:mc="http://schemas.openxmlformats.org/markup-compatibility/2006" xmlns:p14="http://schemas.microsoft.com/office/powerpoint/2010/main">
    <mc:Choice Requires="p14">
      <p:transition spd="slow" p14:dur="2000" advTm="2403"/>
    </mc:Choice>
    <mc:Fallback xmlns="">
      <p:transition spd="slow" advTm="2403"/>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3352466" y="2924944"/>
            <a:ext cx="5692642" cy="3782104"/>
            <a:chOff x="2106150" y="2826877"/>
            <a:chExt cx="5692642" cy="3782104"/>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202" t="4742" r="48459" b="29249"/>
            <a:stretch/>
          </p:blipFill>
          <p:spPr bwMode="auto">
            <a:xfrm rot="16200000">
              <a:off x="3320336" y="2283629"/>
              <a:ext cx="3046105" cy="50605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直線コネクタ 6"/>
            <p:cNvCxnSpPr/>
            <p:nvPr/>
          </p:nvCxnSpPr>
          <p:spPr>
            <a:xfrm>
              <a:off x="2419868" y="6177887"/>
              <a:ext cx="4953808" cy="658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H="1">
              <a:off x="2421756" y="3290866"/>
              <a:ext cx="1" cy="289360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106150" y="2826877"/>
              <a:ext cx="413896" cy="646331"/>
            </a:xfrm>
            <a:prstGeom prst="rect">
              <a:avLst/>
            </a:prstGeom>
            <a:noFill/>
          </p:spPr>
          <p:txBody>
            <a:bodyPr wrap="none" rtlCol="0">
              <a:spAutoFit/>
            </a:bodyPr>
            <a:lstStyle/>
            <a:p>
              <a:r>
                <a:rPr kumimoji="1" lang="ja-JP" altLang="en-US" sz="3600" dirty="0" smtClean="0"/>
                <a:t>ｙ</a:t>
              </a:r>
              <a:endParaRPr kumimoji="1" lang="ja-JP" altLang="en-US" sz="3600" dirty="0"/>
            </a:p>
          </p:txBody>
        </p:sp>
        <p:sp>
          <p:nvSpPr>
            <p:cNvPr id="10" name="テキスト ボックス 9"/>
            <p:cNvSpPr txBox="1"/>
            <p:nvPr/>
          </p:nvSpPr>
          <p:spPr>
            <a:xfrm>
              <a:off x="7373676" y="5861302"/>
              <a:ext cx="425116" cy="646331"/>
            </a:xfrm>
            <a:prstGeom prst="rect">
              <a:avLst/>
            </a:prstGeom>
            <a:noFill/>
          </p:spPr>
          <p:txBody>
            <a:bodyPr wrap="none" rtlCol="0">
              <a:spAutoFit/>
            </a:bodyPr>
            <a:lstStyle/>
            <a:p>
              <a:r>
                <a:rPr kumimoji="1" lang="ja-JP" altLang="en-US" sz="3600" dirty="0" smtClean="0"/>
                <a:t>ｘ</a:t>
              </a:r>
              <a:endParaRPr kumimoji="1" lang="ja-JP" altLang="en-US" sz="3600" dirty="0"/>
            </a:p>
          </p:txBody>
        </p:sp>
        <p:sp>
          <p:nvSpPr>
            <p:cNvPr id="12" name="テキスト ボックス 11"/>
            <p:cNvSpPr txBox="1"/>
            <p:nvPr/>
          </p:nvSpPr>
          <p:spPr>
            <a:xfrm>
              <a:off x="6149538" y="6085761"/>
              <a:ext cx="550151" cy="523220"/>
            </a:xfrm>
            <a:prstGeom prst="rect">
              <a:avLst/>
            </a:prstGeom>
            <a:noFill/>
          </p:spPr>
          <p:txBody>
            <a:bodyPr wrap="none" rtlCol="0">
              <a:spAutoFit/>
            </a:bodyPr>
            <a:lstStyle/>
            <a:p>
              <a:r>
                <a:rPr kumimoji="1" lang="en-US" altLang="ja-JP" sz="2800" dirty="0" smtClean="0"/>
                <a:t>10</a:t>
              </a:r>
              <a:endParaRPr kumimoji="1" lang="ja-JP" altLang="en-US" sz="2800" dirty="0"/>
            </a:p>
          </p:txBody>
        </p:sp>
        <p:sp>
          <p:nvSpPr>
            <p:cNvPr id="15" name="テキスト ボックス 14"/>
            <p:cNvSpPr txBox="1"/>
            <p:nvPr/>
          </p:nvSpPr>
          <p:spPr>
            <a:xfrm>
              <a:off x="4236579" y="6085761"/>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grpSp>
      <p:sp>
        <p:nvSpPr>
          <p:cNvPr id="40" name="テキスト ボックス 39"/>
          <p:cNvSpPr txBox="1"/>
          <p:nvPr/>
        </p:nvSpPr>
        <p:spPr>
          <a:xfrm>
            <a:off x="3329407" y="4041634"/>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sp>
        <p:nvSpPr>
          <p:cNvPr id="18" name="テキスト ボックス 17"/>
          <p:cNvSpPr txBox="1"/>
          <p:nvPr/>
        </p:nvSpPr>
        <p:spPr>
          <a:xfrm>
            <a:off x="3272198" y="6173428"/>
            <a:ext cx="473206" cy="523220"/>
          </a:xfrm>
          <a:prstGeom prst="rect">
            <a:avLst/>
          </a:prstGeom>
          <a:noFill/>
        </p:spPr>
        <p:txBody>
          <a:bodyPr wrap="none" rtlCol="0">
            <a:spAutoFit/>
          </a:bodyPr>
          <a:lstStyle/>
          <a:p>
            <a:r>
              <a:rPr kumimoji="1" lang="ja-JP" altLang="en-US" sz="2800" dirty="0" smtClean="0"/>
              <a:t>Ｏ</a:t>
            </a:r>
            <a:endParaRPr kumimoji="1" lang="ja-JP" altLang="en-US" sz="2800" dirty="0"/>
          </a:p>
        </p:txBody>
      </p:sp>
      <p:sp>
        <p:nvSpPr>
          <p:cNvPr id="32" name="テキスト ボックス 31"/>
          <p:cNvSpPr txBox="1"/>
          <p:nvPr/>
        </p:nvSpPr>
        <p:spPr>
          <a:xfrm>
            <a:off x="6300192" y="620688"/>
            <a:ext cx="1729961" cy="707886"/>
          </a:xfrm>
          <a:prstGeom prst="rect">
            <a:avLst/>
          </a:prstGeom>
          <a:solidFill>
            <a:srgbClr val="FFFF00"/>
          </a:solidFill>
        </p:spPr>
        <p:txBody>
          <a:bodyPr wrap="none" rtlCol="0">
            <a:spAutoFit/>
          </a:bodyPr>
          <a:lstStyle/>
          <a:p>
            <a:r>
              <a:rPr lang="en-US" altLang="ja-JP" sz="4000" dirty="0" smtClean="0"/>
              <a:t>10</a:t>
            </a:r>
            <a:r>
              <a:rPr lang="ja-JP" altLang="en-US" sz="4000" dirty="0" smtClean="0"/>
              <a:t>秒後</a:t>
            </a:r>
            <a:endParaRPr kumimoji="1" lang="ja-JP" altLang="en-US" sz="4000" dirty="0"/>
          </a:p>
        </p:txBody>
      </p:sp>
      <p:pic>
        <p:nvPicPr>
          <p:cNvPr id="921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8741" t="33949" r="26490" b="4375"/>
          <a:stretch/>
        </p:blipFill>
        <p:spPr bwMode="auto">
          <a:xfrm>
            <a:off x="-3598" y="1"/>
            <a:ext cx="4949347" cy="31336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6" name="直線コネクタ 15"/>
          <p:cNvCxnSpPr/>
          <p:nvPr/>
        </p:nvCxnSpPr>
        <p:spPr>
          <a:xfrm flipH="1">
            <a:off x="3668073" y="3933056"/>
            <a:ext cx="1191960" cy="234289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a:off x="4860033" y="3913212"/>
            <a:ext cx="158417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6440360" y="3913212"/>
            <a:ext cx="1152128" cy="235404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6854970"/>
      </p:ext>
    </p:extLst>
  </p:cSld>
  <p:clrMapOvr>
    <a:masterClrMapping/>
  </p:clrMapOvr>
  <mc:AlternateContent xmlns:mc="http://schemas.openxmlformats.org/markup-compatibility/2006" xmlns:p14="http://schemas.microsoft.com/office/powerpoint/2010/main">
    <mc:Choice Requires="p14">
      <p:transition spd="slow" p14:dur="2000" advTm="5784"/>
    </mc:Choice>
    <mc:Fallback xmlns="">
      <p:transition spd="slow" advTm="5784"/>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804250" y="2835021"/>
            <a:ext cx="5333356" cy="3454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340662" y="2370994"/>
            <a:ext cx="478016" cy="584775"/>
          </a:xfrm>
          <a:prstGeom prst="rect">
            <a:avLst/>
          </a:prstGeom>
          <a:noFill/>
        </p:spPr>
        <p:txBody>
          <a:bodyPr wrap="none" rtlCol="0">
            <a:spAutoFit/>
          </a:bodyPr>
          <a:lstStyle/>
          <a:p>
            <a:r>
              <a:rPr kumimoji="1" lang="ja-JP" altLang="en-US" sz="3200" dirty="0" smtClean="0"/>
              <a:t>Ａ</a:t>
            </a:r>
            <a:endParaRPr kumimoji="1" lang="ja-JP" altLang="en-US" sz="3200" dirty="0"/>
          </a:p>
        </p:txBody>
      </p:sp>
      <p:sp>
        <p:nvSpPr>
          <p:cNvPr id="12" name="テキスト ボックス 11"/>
          <p:cNvSpPr txBox="1"/>
          <p:nvPr/>
        </p:nvSpPr>
        <p:spPr>
          <a:xfrm>
            <a:off x="1327036" y="4828976"/>
            <a:ext cx="476412" cy="584775"/>
          </a:xfrm>
          <a:prstGeom prst="rect">
            <a:avLst/>
          </a:prstGeom>
          <a:noFill/>
        </p:spPr>
        <p:txBody>
          <a:bodyPr wrap="none" rtlCol="0">
            <a:spAutoFit/>
          </a:bodyPr>
          <a:lstStyle/>
          <a:p>
            <a:r>
              <a:rPr kumimoji="1" lang="ja-JP" altLang="en-US" sz="3200" dirty="0" smtClean="0">
                <a:solidFill>
                  <a:srgbClr val="FF0000"/>
                </a:solidFill>
              </a:rPr>
              <a:t>Ｐ</a:t>
            </a:r>
            <a:endParaRPr kumimoji="1" lang="ja-JP" altLang="en-US" sz="3200" dirty="0">
              <a:solidFill>
                <a:srgbClr val="FF0000"/>
              </a:solidFill>
            </a:endParaRPr>
          </a:p>
        </p:txBody>
      </p:sp>
      <p:sp>
        <p:nvSpPr>
          <p:cNvPr id="13" name="テキスト ボックス 12"/>
          <p:cNvSpPr txBox="1"/>
          <p:nvPr/>
        </p:nvSpPr>
        <p:spPr>
          <a:xfrm>
            <a:off x="7137606" y="2371544"/>
            <a:ext cx="495649" cy="584775"/>
          </a:xfrm>
          <a:prstGeom prst="rect">
            <a:avLst/>
          </a:prstGeom>
          <a:noFill/>
        </p:spPr>
        <p:txBody>
          <a:bodyPr wrap="none" rtlCol="0">
            <a:spAutoFit/>
          </a:bodyPr>
          <a:lstStyle/>
          <a:p>
            <a:r>
              <a:rPr kumimoji="1" lang="ja-JP" altLang="en-US" sz="3200" dirty="0" smtClean="0"/>
              <a:t>Ｄ</a:t>
            </a:r>
            <a:endParaRPr kumimoji="1" lang="ja-JP" altLang="en-US" sz="3200" dirty="0"/>
          </a:p>
        </p:txBody>
      </p:sp>
      <p:sp>
        <p:nvSpPr>
          <p:cNvPr id="14" name="テキスト ボックス 13"/>
          <p:cNvSpPr txBox="1"/>
          <p:nvPr/>
        </p:nvSpPr>
        <p:spPr>
          <a:xfrm>
            <a:off x="7135908" y="6019257"/>
            <a:ext cx="489236" cy="584775"/>
          </a:xfrm>
          <a:prstGeom prst="rect">
            <a:avLst/>
          </a:prstGeom>
          <a:noFill/>
        </p:spPr>
        <p:txBody>
          <a:bodyPr wrap="none" rtlCol="0">
            <a:spAutoFit/>
          </a:bodyPr>
          <a:lstStyle/>
          <a:p>
            <a:r>
              <a:rPr lang="ja-JP" altLang="en-US" sz="3200" dirty="0"/>
              <a:t>Ｃ</a:t>
            </a:r>
            <a:endParaRPr kumimoji="1" lang="ja-JP" altLang="en-US" sz="3200" dirty="0"/>
          </a:p>
        </p:txBody>
      </p:sp>
      <p:sp>
        <p:nvSpPr>
          <p:cNvPr id="15" name="テキスト ボックス 14"/>
          <p:cNvSpPr txBox="1"/>
          <p:nvPr/>
        </p:nvSpPr>
        <p:spPr>
          <a:xfrm>
            <a:off x="1313410" y="6019257"/>
            <a:ext cx="503664" cy="584775"/>
          </a:xfrm>
          <a:prstGeom prst="rect">
            <a:avLst/>
          </a:prstGeom>
          <a:noFill/>
        </p:spPr>
        <p:txBody>
          <a:bodyPr wrap="none" rtlCol="0">
            <a:spAutoFit/>
          </a:bodyPr>
          <a:lstStyle/>
          <a:p>
            <a:r>
              <a:rPr kumimoji="1" lang="ja-JP" altLang="en-US" sz="3200" dirty="0" smtClean="0"/>
              <a:t>Ｂ</a:t>
            </a:r>
            <a:endParaRPr kumimoji="1" lang="ja-JP" altLang="en-US" sz="3200" dirty="0"/>
          </a:p>
        </p:txBody>
      </p:sp>
      <p:sp>
        <p:nvSpPr>
          <p:cNvPr id="5" name="正方形/長方形 4"/>
          <p:cNvSpPr/>
          <p:nvPr/>
        </p:nvSpPr>
        <p:spPr>
          <a:xfrm>
            <a:off x="4184630" y="2250246"/>
            <a:ext cx="875561" cy="584775"/>
          </a:xfrm>
          <a:prstGeom prst="rect">
            <a:avLst/>
          </a:prstGeom>
        </p:spPr>
        <p:txBody>
          <a:bodyPr wrap="none">
            <a:spAutoFit/>
          </a:bodyPr>
          <a:lstStyle/>
          <a:p>
            <a:r>
              <a:rPr lang="ja-JP" altLang="en-US" sz="3200" dirty="0" smtClean="0"/>
              <a:t>４㎝</a:t>
            </a:r>
            <a:endParaRPr lang="ja-JP" altLang="en-US" sz="3200" dirty="0"/>
          </a:p>
        </p:txBody>
      </p:sp>
      <p:sp>
        <p:nvSpPr>
          <p:cNvPr id="18" name="正方形/長方形 17"/>
          <p:cNvSpPr/>
          <p:nvPr/>
        </p:nvSpPr>
        <p:spPr>
          <a:xfrm>
            <a:off x="7187363" y="4269860"/>
            <a:ext cx="875561" cy="584775"/>
          </a:xfrm>
          <a:prstGeom prst="rect">
            <a:avLst/>
          </a:prstGeom>
        </p:spPr>
        <p:txBody>
          <a:bodyPr wrap="none">
            <a:spAutoFit/>
          </a:bodyPr>
          <a:lstStyle/>
          <a:p>
            <a:r>
              <a:rPr lang="ja-JP" altLang="en-US" sz="3200" dirty="0" smtClean="0"/>
              <a:t>３㎝</a:t>
            </a:r>
            <a:endParaRPr lang="ja-JP" altLang="en-US" sz="3200" dirty="0"/>
          </a:p>
        </p:txBody>
      </p:sp>
      <p:sp>
        <p:nvSpPr>
          <p:cNvPr id="16" name="直角三角形 15"/>
          <p:cNvSpPr/>
          <p:nvPr/>
        </p:nvSpPr>
        <p:spPr>
          <a:xfrm rot="5400000">
            <a:off x="3318799" y="1320472"/>
            <a:ext cx="2304256" cy="5333355"/>
          </a:xfrm>
          <a:prstGeom prst="rtTriangl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コンテンツ プレースホルダー 2"/>
          <p:cNvSpPr>
            <a:spLocks noGrp="1"/>
          </p:cNvSpPr>
          <p:nvPr>
            <p:ph idx="1"/>
          </p:nvPr>
        </p:nvSpPr>
        <p:spPr>
          <a:xfrm>
            <a:off x="179512" y="188640"/>
            <a:ext cx="4608512" cy="1512168"/>
          </a:xfrm>
        </p:spPr>
        <p:txBody>
          <a:bodyPr>
            <a:noAutofit/>
          </a:bodyPr>
          <a:lstStyle/>
          <a:p>
            <a:pPr marL="0" indent="0">
              <a:buNone/>
            </a:pPr>
            <a:r>
              <a:rPr kumimoji="1" lang="ja-JP" altLang="en-US" sz="3600" dirty="0" smtClean="0"/>
              <a:t>点ＰがＡＢ上を通るとき</a:t>
            </a:r>
            <a:endParaRPr kumimoji="1" lang="en-US" altLang="ja-JP" sz="3600" dirty="0" smtClean="0"/>
          </a:p>
          <a:p>
            <a:pPr marL="0" indent="0">
              <a:buNone/>
            </a:pPr>
            <a:r>
              <a:rPr kumimoji="1" lang="ja-JP" altLang="en-US" sz="3600" dirty="0" smtClean="0"/>
              <a:t>（　　≦ｘ≦　　のとき）</a:t>
            </a:r>
            <a:endParaRPr kumimoji="1" lang="en-US" altLang="ja-JP" sz="3600" dirty="0" smtClean="0"/>
          </a:p>
        </p:txBody>
      </p:sp>
      <p:sp>
        <p:nvSpPr>
          <p:cNvPr id="20" name="正方形/長方形 19"/>
          <p:cNvSpPr/>
          <p:nvPr/>
        </p:nvSpPr>
        <p:spPr>
          <a:xfrm>
            <a:off x="301756" y="3646967"/>
            <a:ext cx="1550424" cy="584775"/>
          </a:xfrm>
          <a:prstGeom prst="rect">
            <a:avLst/>
          </a:prstGeom>
        </p:spPr>
        <p:txBody>
          <a:bodyPr wrap="none">
            <a:spAutoFit/>
          </a:bodyPr>
          <a:lstStyle/>
          <a:p>
            <a:r>
              <a:rPr lang="ja-JP" altLang="en-US" sz="3200" dirty="0" smtClean="0">
                <a:solidFill>
                  <a:srgbClr val="FF0000"/>
                </a:solidFill>
              </a:rPr>
              <a:t>（　　）</a:t>
            </a:r>
            <a:r>
              <a:rPr lang="ja-JP" altLang="en-US" sz="3200" dirty="0" smtClean="0"/>
              <a:t>㎝</a:t>
            </a:r>
            <a:endParaRPr lang="ja-JP" altLang="en-US" sz="3200" dirty="0"/>
          </a:p>
        </p:txBody>
      </p:sp>
      <p:sp>
        <p:nvSpPr>
          <p:cNvPr id="21" name="正方形/長方形 20"/>
          <p:cNvSpPr/>
          <p:nvPr/>
        </p:nvSpPr>
        <p:spPr>
          <a:xfrm>
            <a:off x="4932040" y="836712"/>
            <a:ext cx="3563796" cy="769441"/>
          </a:xfrm>
          <a:prstGeom prst="rect">
            <a:avLst/>
          </a:prstGeom>
        </p:spPr>
        <p:txBody>
          <a:bodyPr wrap="none">
            <a:spAutoFit/>
          </a:bodyPr>
          <a:lstStyle/>
          <a:p>
            <a:pPr lvl="0">
              <a:spcBef>
                <a:spcPct val="20000"/>
              </a:spcBef>
            </a:pPr>
            <a:r>
              <a:rPr lang="ja-JP" altLang="en-US" sz="4400" dirty="0" smtClean="0">
                <a:solidFill>
                  <a:srgbClr val="FF0000"/>
                </a:solidFill>
              </a:rPr>
              <a:t>式（　　　　　　）</a:t>
            </a:r>
            <a:endParaRPr lang="en-US" altLang="ja-JP" sz="4400" dirty="0">
              <a:solidFill>
                <a:srgbClr val="FF0000"/>
              </a:solidFill>
            </a:endParaRPr>
          </a:p>
        </p:txBody>
      </p:sp>
    </p:spTree>
    <p:extLst>
      <p:ext uri="{BB962C8B-B14F-4D97-AF65-F5344CB8AC3E}">
        <p14:creationId xmlns:p14="http://schemas.microsoft.com/office/powerpoint/2010/main" val="2369230301"/>
      </p:ext>
    </p:extLst>
  </p:cSld>
  <p:clrMapOvr>
    <a:masterClrMapping/>
  </p:clrMapOvr>
  <mc:AlternateContent xmlns:mc="http://schemas.openxmlformats.org/markup-compatibility/2006" xmlns:p14="http://schemas.microsoft.com/office/powerpoint/2010/main">
    <mc:Choice Requires="p14">
      <p:transition spd="slow" p14:dur="2000" advTm="3210"/>
    </mc:Choice>
    <mc:Fallback xmlns="">
      <p:transition spd="slow" advTm="321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3407" y="188640"/>
            <a:ext cx="8229600" cy="288032"/>
          </a:xfrm>
        </p:spPr>
        <p:txBody>
          <a:bodyPr>
            <a:normAutofit fontScale="90000"/>
          </a:bodyPr>
          <a:lstStyle/>
          <a:p>
            <a:r>
              <a:rPr kumimoji="1" lang="ja-JP" altLang="en-US" dirty="0" smtClean="0"/>
              <a:t>問　題</a:t>
            </a:r>
            <a:endParaRPr kumimoji="1" lang="ja-JP" altLang="en-US" dirty="0"/>
          </a:p>
        </p:txBody>
      </p:sp>
      <p:sp>
        <p:nvSpPr>
          <p:cNvPr id="7" name="正方形/長方形 6"/>
          <p:cNvSpPr/>
          <p:nvPr/>
        </p:nvSpPr>
        <p:spPr>
          <a:xfrm>
            <a:off x="1148758" y="4944"/>
            <a:ext cx="4392489" cy="22781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rot="5400000">
            <a:off x="5169041" y="2514052"/>
            <a:ext cx="4392489" cy="35574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182861" y="2852935"/>
            <a:ext cx="5333356" cy="3454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19273" y="2388908"/>
            <a:ext cx="478016" cy="584775"/>
          </a:xfrm>
          <a:prstGeom prst="rect">
            <a:avLst/>
          </a:prstGeom>
          <a:noFill/>
        </p:spPr>
        <p:txBody>
          <a:bodyPr wrap="none" rtlCol="0">
            <a:spAutoFit/>
          </a:bodyPr>
          <a:lstStyle/>
          <a:p>
            <a:r>
              <a:rPr kumimoji="1" lang="ja-JP" altLang="en-US" sz="3200" dirty="0" smtClean="0"/>
              <a:t>Ａ</a:t>
            </a:r>
            <a:endParaRPr kumimoji="1" lang="ja-JP" altLang="en-US" sz="3200" dirty="0"/>
          </a:p>
        </p:txBody>
      </p:sp>
      <p:sp>
        <p:nvSpPr>
          <p:cNvPr id="12" name="テキスト ボックス 11"/>
          <p:cNvSpPr txBox="1"/>
          <p:nvPr/>
        </p:nvSpPr>
        <p:spPr>
          <a:xfrm>
            <a:off x="729595" y="2669229"/>
            <a:ext cx="476412" cy="584775"/>
          </a:xfrm>
          <a:prstGeom prst="rect">
            <a:avLst/>
          </a:prstGeom>
          <a:noFill/>
        </p:spPr>
        <p:txBody>
          <a:bodyPr wrap="none" rtlCol="0">
            <a:spAutoFit/>
          </a:bodyPr>
          <a:lstStyle/>
          <a:p>
            <a:r>
              <a:rPr kumimoji="1" lang="ja-JP" altLang="en-US" sz="3200" dirty="0" smtClean="0">
                <a:solidFill>
                  <a:srgbClr val="FF0000"/>
                </a:solidFill>
              </a:rPr>
              <a:t>Ｐ</a:t>
            </a:r>
            <a:endParaRPr kumimoji="1" lang="ja-JP" altLang="en-US" sz="3200" dirty="0">
              <a:solidFill>
                <a:srgbClr val="FF0000"/>
              </a:solidFill>
            </a:endParaRPr>
          </a:p>
        </p:txBody>
      </p:sp>
      <p:sp>
        <p:nvSpPr>
          <p:cNvPr id="13" name="テキスト ボックス 12"/>
          <p:cNvSpPr txBox="1"/>
          <p:nvPr/>
        </p:nvSpPr>
        <p:spPr>
          <a:xfrm>
            <a:off x="6516217" y="2389458"/>
            <a:ext cx="495649" cy="584775"/>
          </a:xfrm>
          <a:prstGeom prst="rect">
            <a:avLst/>
          </a:prstGeom>
          <a:noFill/>
        </p:spPr>
        <p:txBody>
          <a:bodyPr wrap="none" rtlCol="0">
            <a:spAutoFit/>
          </a:bodyPr>
          <a:lstStyle/>
          <a:p>
            <a:r>
              <a:rPr kumimoji="1" lang="ja-JP" altLang="en-US" sz="3200" dirty="0" smtClean="0"/>
              <a:t>Ｄ</a:t>
            </a:r>
            <a:endParaRPr kumimoji="1" lang="ja-JP" altLang="en-US" sz="3200" dirty="0"/>
          </a:p>
        </p:txBody>
      </p:sp>
      <p:sp>
        <p:nvSpPr>
          <p:cNvPr id="14" name="テキスト ボックス 13"/>
          <p:cNvSpPr txBox="1"/>
          <p:nvPr/>
        </p:nvSpPr>
        <p:spPr>
          <a:xfrm>
            <a:off x="6514519" y="6037171"/>
            <a:ext cx="489236" cy="584775"/>
          </a:xfrm>
          <a:prstGeom prst="rect">
            <a:avLst/>
          </a:prstGeom>
          <a:noFill/>
        </p:spPr>
        <p:txBody>
          <a:bodyPr wrap="none" rtlCol="0">
            <a:spAutoFit/>
          </a:bodyPr>
          <a:lstStyle/>
          <a:p>
            <a:r>
              <a:rPr lang="ja-JP" altLang="en-US" sz="3200" dirty="0"/>
              <a:t>Ｃ</a:t>
            </a:r>
            <a:endParaRPr kumimoji="1" lang="ja-JP" altLang="en-US" sz="3200" dirty="0"/>
          </a:p>
        </p:txBody>
      </p:sp>
      <p:sp>
        <p:nvSpPr>
          <p:cNvPr id="15" name="テキスト ボックス 14"/>
          <p:cNvSpPr txBox="1"/>
          <p:nvPr/>
        </p:nvSpPr>
        <p:spPr>
          <a:xfrm>
            <a:off x="692021" y="6037171"/>
            <a:ext cx="503664" cy="584775"/>
          </a:xfrm>
          <a:prstGeom prst="rect">
            <a:avLst/>
          </a:prstGeom>
          <a:noFill/>
        </p:spPr>
        <p:txBody>
          <a:bodyPr wrap="none" rtlCol="0">
            <a:spAutoFit/>
          </a:bodyPr>
          <a:lstStyle/>
          <a:p>
            <a:r>
              <a:rPr kumimoji="1" lang="ja-JP" altLang="en-US" sz="3200" dirty="0" smtClean="0"/>
              <a:t>Ｂ</a:t>
            </a:r>
            <a:endParaRPr kumimoji="1" lang="ja-JP" altLang="en-US" sz="3200" dirty="0"/>
          </a:p>
        </p:txBody>
      </p:sp>
      <p:sp>
        <p:nvSpPr>
          <p:cNvPr id="5" name="正方形/長方形 4"/>
          <p:cNvSpPr/>
          <p:nvPr/>
        </p:nvSpPr>
        <p:spPr>
          <a:xfrm>
            <a:off x="3563241" y="2268160"/>
            <a:ext cx="875561" cy="584775"/>
          </a:xfrm>
          <a:prstGeom prst="rect">
            <a:avLst/>
          </a:prstGeom>
        </p:spPr>
        <p:txBody>
          <a:bodyPr wrap="none">
            <a:spAutoFit/>
          </a:bodyPr>
          <a:lstStyle/>
          <a:p>
            <a:r>
              <a:rPr lang="ja-JP" altLang="en-US" sz="3200" dirty="0" smtClean="0"/>
              <a:t>４㎝</a:t>
            </a:r>
            <a:endParaRPr lang="ja-JP" altLang="en-US" sz="3200" dirty="0"/>
          </a:p>
        </p:txBody>
      </p:sp>
      <p:sp>
        <p:nvSpPr>
          <p:cNvPr id="18" name="正方形/長方形 17"/>
          <p:cNvSpPr/>
          <p:nvPr/>
        </p:nvSpPr>
        <p:spPr>
          <a:xfrm>
            <a:off x="6565974" y="4287774"/>
            <a:ext cx="875561" cy="584775"/>
          </a:xfrm>
          <a:prstGeom prst="rect">
            <a:avLst/>
          </a:prstGeom>
        </p:spPr>
        <p:txBody>
          <a:bodyPr wrap="none">
            <a:spAutoFit/>
          </a:bodyPr>
          <a:lstStyle/>
          <a:p>
            <a:r>
              <a:rPr lang="ja-JP" altLang="en-US" sz="3200" dirty="0" smtClean="0"/>
              <a:t>３㎝</a:t>
            </a:r>
            <a:endParaRPr lang="ja-JP" altLang="en-US" sz="3200" dirty="0"/>
          </a:p>
        </p:txBody>
      </p:sp>
      <p:sp>
        <p:nvSpPr>
          <p:cNvPr id="19" name="テキスト ボックス 18"/>
          <p:cNvSpPr txBox="1"/>
          <p:nvPr/>
        </p:nvSpPr>
        <p:spPr>
          <a:xfrm>
            <a:off x="6300192" y="620688"/>
            <a:ext cx="1561646" cy="707886"/>
          </a:xfrm>
          <a:prstGeom prst="rect">
            <a:avLst/>
          </a:prstGeom>
          <a:solidFill>
            <a:srgbClr val="FFFF00"/>
          </a:solidFill>
        </p:spPr>
        <p:txBody>
          <a:bodyPr wrap="none" rtlCol="0">
            <a:spAutoFit/>
          </a:bodyPr>
          <a:lstStyle/>
          <a:p>
            <a:r>
              <a:rPr lang="ja-JP" altLang="en-US" sz="4000" dirty="0" smtClean="0"/>
              <a:t>０秒後</a:t>
            </a:r>
            <a:endParaRPr kumimoji="1" lang="ja-JP" altLang="en-US" sz="4000" dirty="0"/>
          </a:p>
        </p:txBody>
      </p:sp>
    </p:spTree>
    <p:extLst>
      <p:ext uri="{BB962C8B-B14F-4D97-AF65-F5344CB8AC3E}">
        <p14:creationId xmlns:p14="http://schemas.microsoft.com/office/powerpoint/2010/main" val="1699325253"/>
      </p:ext>
    </p:extLst>
  </p:cSld>
  <p:clrMapOvr>
    <a:masterClrMapping/>
  </p:clrMapOvr>
  <mc:AlternateContent xmlns:mc="http://schemas.openxmlformats.org/markup-compatibility/2006" xmlns:p14="http://schemas.microsoft.com/office/powerpoint/2010/main">
    <mc:Choice Requires="p14">
      <p:transition spd="slow" p14:dur="2000" advTm="4006"/>
    </mc:Choice>
    <mc:Fallback xmlns="">
      <p:transition spd="slow" advTm="4006"/>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82861" y="2852935"/>
            <a:ext cx="5333356" cy="3454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19273" y="2388908"/>
            <a:ext cx="478016" cy="584775"/>
          </a:xfrm>
          <a:prstGeom prst="rect">
            <a:avLst/>
          </a:prstGeom>
          <a:noFill/>
        </p:spPr>
        <p:txBody>
          <a:bodyPr wrap="none" rtlCol="0">
            <a:spAutoFit/>
          </a:bodyPr>
          <a:lstStyle/>
          <a:p>
            <a:r>
              <a:rPr kumimoji="1" lang="ja-JP" altLang="en-US" sz="3200" dirty="0" smtClean="0"/>
              <a:t>Ａ</a:t>
            </a:r>
            <a:endParaRPr kumimoji="1" lang="ja-JP" altLang="en-US" sz="3200" dirty="0"/>
          </a:p>
        </p:txBody>
      </p:sp>
      <p:sp>
        <p:nvSpPr>
          <p:cNvPr id="12" name="テキスト ボックス 11"/>
          <p:cNvSpPr txBox="1"/>
          <p:nvPr/>
        </p:nvSpPr>
        <p:spPr>
          <a:xfrm>
            <a:off x="4963274" y="6221417"/>
            <a:ext cx="476412" cy="584775"/>
          </a:xfrm>
          <a:prstGeom prst="rect">
            <a:avLst/>
          </a:prstGeom>
          <a:noFill/>
        </p:spPr>
        <p:txBody>
          <a:bodyPr wrap="none" rtlCol="0">
            <a:spAutoFit/>
          </a:bodyPr>
          <a:lstStyle/>
          <a:p>
            <a:r>
              <a:rPr kumimoji="1" lang="ja-JP" altLang="en-US" sz="3200" dirty="0" smtClean="0">
                <a:solidFill>
                  <a:srgbClr val="FF0000"/>
                </a:solidFill>
              </a:rPr>
              <a:t>Ｐ</a:t>
            </a:r>
            <a:endParaRPr kumimoji="1" lang="ja-JP" altLang="en-US" sz="3200" dirty="0">
              <a:solidFill>
                <a:srgbClr val="FF0000"/>
              </a:solidFill>
            </a:endParaRPr>
          </a:p>
        </p:txBody>
      </p:sp>
      <p:sp>
        <p:nvSpPr>
          <p:cNvPr id="13" name="テキスト ボックス 12"/>
          <p:cNvSpPr txBox="1"/>
          <p:nvPr/>
        </p:nvSpPr>
        <p:spPr>
          <a:xfrm>
            <a:off x="6516217" y="2389458"/>
            <a:ext cx="495649" cy="584775"/>
          </a:xfrm>
          <a:prstGeom prst="rect">
            <a:avLst/>
          </a:prstGeom>
          <a:noFill/>
        </p:spPr>
        <p:txBody>
          <a:bodyPr wrap="none" rtlCol="0">
            <a:spAutoFit/>
          </a:bodyPr>
          <a:lstStyle/>
          <a:p>
            <a:r>
              <a:rPr kumimoji="1" lang="ja-JP" altLang="en-US" sz="3200" dirty="0" smtClean="0"/>
              <a:t>Ｄ</a:t>
            </a:r>
            <a:endParaRPr kumimoji="1" lang="ja-JP" altLang="en-US" sz="3200" dirty="0"/>
          </a:p>
        </p:txBody>
      </p:sp>
      <p:sp>
        <p:nvSpPr>
          <p:cNvPr id="14" name="テキスト ボックス 13"/>
          <p:cNvSpPr txBox="1"/>
          <p:nvPr/>
        </p:nvSpPr>
        <p:spPr>
          <a:xfrm>
            <a:off x="6514519" y="6037171"/>
            <a:ext cx="489236" cy="584775"/>
          </a:xfrm>
          <a:prstGeom prst="rect">
            <a:avLst/>
          </a:prstGeom>
          <a:noFill/>
        </p:spPr>
        <p:txBody>
          <a:bodyPr wrap="none" rtlCol="0">
            <a:spAutoFit/>
          </a:bodyPr>
          <a:lstStyle/>
          <a:p>
            <a:r>
              <a:rPr lang="ja-JP" altLang="en-US" sz="3200" dirty="0"/>
              <a:t>Ｃ</a:t>
            </a:r>
            <a:endParaRPr kumimoji="1" lang="ja-JP" altLang="en-US" sz="3200" dirty="0"/>
          </a:p>
        </p:txBody>
      </p:sp>
      <p:sp>
        <p:nvSpPr>
          <p:cNvPr id="15" name="テキスト ボックス 14"/>
          <p:cNvSpPr txBox="1"/>
          <p:nvPr/>
        </p:nvSpPr>
        <p:spPr>
          <a:xfrm>
            <a:off x="692021" y="6037171"/>
            <a:ext cx="503664" cy="584775"/>
          </a:xfrm>
          <a:prstGeom prst="rect">
            <a:avLst/>
          </a:prstGeom>
          <a:noFill/>
        </p:spPr>
        <p:txBody>
          <a:bodyPr wrap="none" rtlCol="0">
            <a:spAutoFit/>
          </a:bodyPr>
          <a:lstStyle/>
          <a:p>
            <a:r>
              <a:rPr kumimoji="1" lang="ja-JP" altLang="en-US" sz="3200" dirty="0" smtClean="0"/>
              <a:t>Ｂ</a:t>
            </a:r>
            <a:endParaRPr kumimoji="1" lang="ja-JP" altLang="en-US" sz="3200" dirty="0"/>
          </a:p>
        </p:txBody>
      </p:sp>
      <p:sp>
        <p:nvSpPr>
          <p:cNvPr id="5" name="正方形/長方形 4"/>
          <p:cNvSpPr/>
          <p:nvPr/>
        </p:nvSpPr>
        <p:spPr>
          <a:xfrm>
            <a:off x="3563241" y="2268160"/>
            <a:ext cx="875561" cy="584775"/>
          </a:xfrm>
          <a:prstGeom prst="rect">
            <a:avLst/>
          </a:prstGeom>
        </p:spPr>
        <p:txBody>
          <a:bodyPr wrap="none">
            <a:spAutoFit/>
          </a:bodyPr>
          <a:lstStyle/>
          <a:p>
            <a:r>
              <a:rPr lang="ja-JP" altLang="en-US" sz="3200" dirty="0" smtClean="0"/>
              <a:t>４㎝</a:t>
            </a:r>
            <a:endParaRPr lang="ja-JP" altLang="en-US" sz="3200" dirty="0"/>
          </a:p>
        </p:txBody>
      </p:sp>
      <p:sp>
        <p:nvSpPr>
          <p:cNvPr id="18" name="正方形/長方形 17"/>
          <p:cNvSpPr/>
          <p:nvPr/>
        </p:nvSpPr>
        <p:spPr>
          <a:xfrm>
            <a:off x="6565974" y="4287774"/>
            <a:ext cx="875561" cy="584775"/>
          </a:xfrm>
          <a:prstGeom prst="rect">
            <a:avLst/>
          </a:prstGeom>
        </p:spPr>
        <p:txBody>
          <a:bodyPr wrap="none">
            <a:spAutoFit/>
          </a:bodyPr>
          <a:lstStyle/>
          <a:p>
            <a:r>
              <a:rPr lang="ja-JP" altLang="en-US" sz="3200" dirty="0" smtClean="0"/>
              <a:t>３㎝</a:t>
            </a:r>
            <a:endParaRPr lang="ja-JP" altLang="en-US" sz="3200" dirty="0"/>
          </a:p>
        </p:txBody>
      </p:sp>
      <p:sp>
        <p:nvSpPr>
          <p:cNvPr id="3" name="二等辺三角形 2"/>
          <p:cNvSpPr/>
          <p:nvPr/>
        </p:nvSpPr>
        <p:spPr>
          <a:xfrm rot="10800000">
            <a:off x="1182861" y="2852935"/>
            <a:ext cx="5333356" cy="3420290"/>
          </a:xfrm>
          <a:prstGeom prst="triangle">
            <a:avLst>
              <a:gd name="adj" fmla="val 24923"/>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p:cNvSpPr>
            <a:spLocks noGrp="1"/>
          </p:cNvSpPr>
          <p:nvPr>
            <p:ph idx="1"/>
          </p:nvPr>
        </p:nvSpPr>
        <p:spPr>
          <a:xfrm>
            <a:off x="263500" y="332656"/>
            <a:ext cx="4699774" cy="1584176"/>
          </a:xfrm>
        </p:spPr>
        <p:txBody>
          <a:bodyPr>
            <a:noAutofit/>
          </a:bodyPr>
          <a:lstStyle/>
          <a:p>
            <a:pPr marL="0" indent="0">
              <a:buNone/>
            </a:pPr>
            <a:r>
              <a:rPr lang="ja-JP" altLang="en-US" sz="3600" dirty="0" smtClean="0"/>
              <a:t>点ＰがＢＣ上を通るとき</a:t>
            </a:r>
            <a:endParaRPr lang="en-US" altLang="ja-JP" sz="3600" dirty="0" smtClean="0"/>
          </a:p>
          <a:p>
            <a:pPr marL="0" indent="0">
              <a:buNone/>
            </a:pPr>
            <a:r>
              <a:rPr lang="ja-JP" altLang="en-US" sz="3600" dirty="0" smtClean="0"/>
              <a:t>（　　≦ｘ≦　　のとき）</a:t>
            </a:r>
            <a:endParaRPr lang="en-US" altLang="ja-JP" sz="3600" dirty="0" smtClean="0"/>
          </a:p>
        </p:txBody>
      </p:sp>
      <p:cxnSp>
        <p:nvCxnSpPr>
          <p:cNvPr id="11" name="直線コネクタ 10"/>
          <p:cNvCxnSpPr>
            <a:stCxn id="3" idx="3"/>
            <a:endCxn id="3" idx="0"/>
          </p:cNvCxnSpPr>
          <p:nvPr/>
        </p:nvCxnSpPr>
        <p:spPr>
          <a:xfrm>
            <a:off x="5186985" y="2852935"/>
            <a:ext cx="0" cy="342029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3563241" y="4147785"/>
            <a:ext cx="1550424" cy="584775"/>
          </a:xfrm>
          <a:prstGeom prst="rect">
            <a:avLst/>
          </a:prstGeom>
        </p:spPr>
        <p:txBody>
          <a:bodyPr wrap="none">
            <a:spAutoFit/>
          </a:bodyPr>
          <a:lstStyle/>
          <a:p>
            <a:r>
              <a:rPr lang="ja-JP" altLang="en-US" sz="3200" dirty="0" smtClean="0">
                <a:solidFill>
                  <a:srgbClr val="FFFF00"/>
                </a:solidFill>
              </a:rPr>
              <a:t>（　　）㎝</a:t>
            </a:r>
            <a:endParaRPr lang="ja-JP" altLang="en-US" sz="3200" dirty="0">
              <a:solidFill>
                <a:srgbClr val="FFFF00"/>
              </a:solidFill>
            </a:endParaRPr>
          </a:p>
        </p:txBody>
      </p:sp>
      <p:sp>
        <p:nvSpPr>
          <p:cNvPr id="22" name="正方形/長方形 21"/>
          <p:cNvSpPr/>
          <p:nvPr/>
        </p:nvSpPr>
        <p:spPr>
          <a:xfrm>
            <a:off x="5154819" y="692696"/>
            <a:ext cx="3188693" cy="769441"/>
          </a:xfrm>
          <a:prstGeom prst="rect">
            <a:avLst/>
          </a:prstGeom>
        </p:spPr>
        <p:txBody>
          <a:bodyPr wrap="none">
            <a:spAutoFit/>
          </a:bodyPr>
          <a:lstStyle/>
          <a:p>
            <a:r>
              <a:rPr lang="ja-JP" altLang="en-US" sz="4400" dirty="0" smtClean="0">
                <a:solidFill>
                  <a:srgbClr val="FF0000"/>
                </a:solidFill>
              </a:rPr>
              <a:t>式（　　　　　）</a:t>
            </a:r>
            <a:endParaRPr lang="ja-JP" altLang="en-US" sz="2400" dirty="0"/>
          </a:p>
        </p:txBody>
      </p:sp>
    </p:spTree>
    <p:extLst>
      <p:ext uri="{BB962C8B-B14F-4D97-AF65-F5344CB8AC3E}">
        <p14:creationId xmlns:p14="http://schemas.microsoft.com/office/powerpoint/2010/main" val="825859968"/>
      </p:ext>
    </p:extLst>
  </p:cSld>
  <p:clrMapOvr>
    <a:masterClrMapping/>
  </p:clrMapOvr>
  <mc:AlternateContent xmlns:mc="http://schemas.openxmlformats.org/markup-compatibility/2006" xmlns:p14="http://schemas.microsoft.com/office/powerpoint/2010/main">
    <mc:Choice Requires="p14">
      <p:transition spd="slow" p14:dur="2000" advTm="2504"/>
    </mc:Choice>
    <mc:Fallback xmlns="">
      <p:transition spd="slow" advTm="2504"/>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71034" y="2852935"/>
            <a:ext cx="5333356" cy="3454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19273" y="2388908"/>
            <a:ext cx="478016" cy="584775"/>
          </a:xfrm>
          <a:prstGeom prst="rect">
            <a:avLst/>
          </a:prstGeom>
          <a:noFill/>
        </p:spPr>
        <p:txBody>
          <a:bodyPr wrap="none" rtlCol="0">
            <a:spAutoFit/>
          </a:bodyPr>
          <a:lstStyle/>
          <a:p>
            <a:r>
              <a:rPr kumimoji="1" lang="ja-JP" altLang="en-US" sz="3200" dirty="0" smtClean="0"/>
              <a:t>Ａ</a:t>
            </a:r>
            <a:endParaRPr kumimoji="1" lang="ja-JP" altLang="en-US" sz="3200" dirty="0"/>
          </a:p>
        </p:txBody>
      </p:sp>
      <p:sp>
        <p:nvSpPr>
          <p:cNvPr id="12" name="テキスト ボックス 11"/>
          <p:cNvSpPr txBox="1"/>
          <p:nvPr/>
        </p:nvSpPr>
        <p:spPr>
          <a:xfrm>
            <a:off x="6482264" y="4936812"/>
            <a:ext cx="476412" cy="584775"/>
          </a:xfrm>
          <a:prstGeom prst="rect">
            <a:avLst/>
          </a:prstGeom>
          <a:noFill/>
        </p:spPr>
        <p:txBody>
          <a:bodyPr wrap="none" rtlCol="0">
            <a:spAutoFit/>
          </a:bodyPr>
          <a:lstStyle/>
          <a:p>
            <a:r>
              <a:rPr kumimoji="1" lang="ja-JP" altLang="en-US" sz="3200" dirty="0" smtClean="0">
                <a:solidFill>
                  <a:srgbClr val="FF0000"/>
                </a:solidFill>
              </a:rPr>
              <a:t>Ｐ</a:t>
            </a:r>
            <a:endParaRPr kumimoji="1" lang="ja-JP" altLang="en-US" sz="3200" dirty="0">
              <a:solidFill>
                <a:srgbClr val="FF0000"/>
              </a:solidFill>
            </a:endParaRPr>
          </a:p>
        </p:txBody>
      </p:sp>
      <p:sp>
        <p:nvSpPr>
          <p:cNvPr id="13" name="テキスト ボックス 12"/>
          <p:cNvSpPr txBox="1"/>
          <p:nvPr/>
        </p:nvSpPr>
        <p:spPr>
          <a:xfrm>
            <a:off x="6516217" y="2389458"/>
            <a:ext cx="495649" cy="584775"/>
          </a:xfrm>
          <a:prstGeom prst="rect">
            <a:avLst/>
          </a:prstGeom>
          <a:noFill/>
        </p:spPr>
        <p:txBody>
          <a:bodyPr wrap="none" rtlCol="0">
            <a:spAutoFit/>
          </a:bodyPr>
          <a:lstStyle/>
          <a:p>
            <a:r>
              <a:rPr kumimoji="1" lang="ja-JP" altLang="en-US" sz="3200" dirty="0" smtClean="0"/>
              <a:t>Ｄ</a:t>
            </a:r>
            <a:endParaRPr kumimoji="1" lang="ja-JP" altLang="en-US" sz="3200" dirty="0"/>
          </a:p>
        </p:txBody>
      </p:sp>
      <p:sp>
        <p:nvSpPr>
          <p:cNvPr id="14" name="テキスト ボックス 13"/>
          <p:cNvSpPr txBox="1"/>
          <p:nvPr/>
        </p:nvSpPr>
        <p:spPr>
          <a:xfrm>
            <a:off x="6514519" y="6037171"/>
            <a:ext cx="489236" cy="584775"/>
          </a:xfrm>
          <a:prstGeom prst="rect">
            <a:avLst/>
          </a:prstGeom>
          <a:noFill/>
        </p:spPr>
        <p:txBody>
          <a:bodyPr wrap="none" rtlCol="0">
            <a:spAutoFit/>
          </a:bodyPr>
          <a:lstStyle/>
          <a:p>
            <a:r>
              <a:rPr lang="ja-JP" altLang="en-US" sz="3200" dirty="0"/>
              <a:t>Ｃ</a:t>
            </a:r>
            <a:endParaRPr kumimoji="1" lang="ja-JP" altLang="en-US" sz="3200" dirty="0"/>
          </a:p>
        </p:txBody>
      </p:sp>
      <p:sp>
        <p:nvSpPr>
          <p:cNvPr id="15" name="テキスト ボックス 14"/>
          <p:cNvSpPr txBox="1"/>
          <p:nvPr/>
        </p:nvSpPr>
        <p:spPr>
          <a:xfrm>
            <a:off x="692021" y="6037171"/>
            <a:ext cx="503664" cy="584775"/>
          </a:xfrm>
          <a:prstGeom prst="rect">
            <a:avLst/>
          </a:prstGeom>
          <a:noFill/>
        </p:spPr>
        <p:txBody>
          <a:bodyPr wrap="none" rtlCol="0">
            <a:spAutoFit/>
          </a:bodyPr>
          <a:lstStyle/>
          <a:p>
            <a:r>
              <a:rPr kumimoji="1" lang="ja-JP" altLang="en-US" sz="3200" dirty="0" smtClean="0"/>
              <a:t>Ｂ</a:t>
            </a:r>
            <a:endParaRPr kumimoji="1" lang="ja-JP" altLang="en-US" sz="3200" dirty="0"/>
          </a:p>
        </p:txBody>
      </p:sp>
      <p:sp>
        <p:nvSpPr>
          <p:cNvPr id="5" name="正方形/長方形 4"/>
          <p:cNvSpPr/>
          <p:nvPr/>
        </p:nvSpPr>
        <p:spPr>
          <a:xfrm>
            <a:off x="3563241" y="2268160"/>
            <a:ext cx="875561" cy="584775"/>
          </a:xfrm>
          <a:prstGeom prst="rect">
            <a:avLst/>
          </a:prstGeom>
        </p:spPr>
        <p:txBody>
          <a:bodyPr wrap="none">
            <a:spAutoFit/>
          </a:bodyPr>
          <a:lstStyle/>
          <a:p>
            <a:r>
              <a:rPr lang="ja-JP" altLang="en-US" sz="3200" dirty="0" smtClean="0"/>
              <a:t>４㎝</a:t>
            </a:r>
            <a:endParaRPr lang="ja-JP" altLang="en-US" sz="3200" dirty="0"/>
          </a:p>
        </p:txBody>
      </p:sp>
      <p:sp>
        <p:nvSpPr>
          <p:cNvPr id="18" name="正方形/長方形 17"/>
          <p:cNvSpPr/>
          <p:nvPr/>
        </p:nvSpPr>
        <p:spPr>
          <a:xfrm>
            <a:off x="6565974" y="4287774"/>
            <a:ext cx="875561" cy="584775"/>
          </a:xfrm>
          <a:prstGeom prst="rect">
            <a:avLst/>
          </a:prstGeom>
        </p:spPr>
        <p:txBody>
          <a:bodyPr wrap="none">
            <a:spAutoFit/>
          </a:bodyPr>
          <a:lstStyle/>
          <a:p>
            <a:r>
              <a:rPr lang="ja-JP" altLang="en-US" sz="3200" dirty="0" smtClean="0"/>
              <a:t>３㎝</a:t>
            </a:r>
            <a:endParaRPr lang="ja-JP" altLang="en-US" sz="3200" dirty="0"/>
          </a:p>
        </p:txBody>
      </p:sp>
      <p:sp>
        <p:nvSpPr>
          <p:cNvPr id="3" name="二等辺三角形 2"/>
          <p:cNvSpPr/>
          <p:nvPr/>
        </p:nvSpPr>
        <p:spPr>
          <a:xfrm rot="10800000">
            <a:off x="1182861" y="2852933"/>
            <a:ext cx="5333356" cy="2376266"/>
          </a:xfrm>
          <a:prstGeom prst="triangle">
            <a:avLst>
              <a:gd name="adj" fmla="val 0"/>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p:cNvSpPr>
            <a:spLocks noGrp="1"/>
          </p:cNvSpPr>
          <p:nvPr>
            <p:ph idx="1"/>
          </p:nvPr>
        </p:nvSpPr>
        <p:spPr>
          <a:xfrm>
            <a:off x="105122" y="168794"/>
            <a:ext cx="9038878" cy="667918"/>
          </a:xfrm>
        </p:spPr>
        <p:txBody>
          <a:bodyPr>
            <a:noAutofit/>
          </a:bodyPr>
          <a:lstStyle/>
          <a:p>
            <a:pPr marL="0" indent="0">
              <a:buNone/>
            </a:pPr>
            <a:r>
              <a:rPr lang="ja-JP" altLang="en-US" sz="3600" dirty="0" smtClean="0"/>
              <a:t>点ＰがＣＤ上を通るとき　（　　≦</a:t>
            </a:r>
            <a:r>
              <a:rPr lang="ja-JP" altLang="en-US" sz="3600" dirty="0"/>
              <a:t>ｘ</a:t>
            </a:r>
            <a:r>
              <a:rPr lang="ja-JP" altLang="en-US" sz="3600" dirty="0" smtClean="0"/>
              <a:t>≦　　のとき）</a:t>
            </a:r>
            <a:endParaRPr lang="en-US" altLang="ja-JP" sz="3600" dirty="0" smtClean="0"/>
          </a:p>
        </p:txBody>
      </p:sp>
      <p:sp>
        <p:nvSpPr>
          <p:cNvPr id="6" name="フリーフォーム 5"/>
          <p:cNvSpPr/>
          <p:nvPr/>
        </p:nvSpPr>
        <p:spPr>
          <a:xfrm>
            <a:off x="1155144" y="2852382"/>
            <a:ext cx="5359376" cy="3452884"/>
          </a:xfrm>
          <a:custGeom>
            <a:avLst/>
            <a:gdLst>
              <a:gd name="connsiteX0" fmla="*/ 0 w 5336275"/>
              <a:gd name="connsiteY0" fmla="*/ 0 h 3452884"/>
              <a:gd name="connsiteX1" fmla="*/ 13648 w 5336275"/>
              <a:gd name="connsiteY1" fmla="*/ 3452884 h 3452884"/>
              <a:gd name="connsiteX2" fmla="*/ 5336275 w 5336275"/>
              <a:gd name="connsiteY2" fmla="*/ 3452884 h 3452884"/>
              <a:gd name="connsiteX3" fmla="*/ 5336275 w 5336275"/>
              <a:gd name="connsiteY3" fmla="*/ 2388358 h 3452884"/>
            </a:gdLst>
            <a:ahLst/>
            <a:cxnLst>
              <a:cxn ang="0">
                <a:pos x="connsiteX0" y="connsiteY0"/>
              </a:cxn>
              <a:cxn ang="0">
                <a:pos x="connsiteX1" y="connsiteY1"/>
              </a:cxn>
              <a:cxn ang="0">
                <a:pos x="connsiteX2" y="connsiteY2"/>
              </a:cxn>
              <a:cxn ang="0">
                <a:pos x="connsiteX3" y="connsiteY3"/>
              </a:cxn>
            </a:cxnLst>
            <a:rect l="l" t="t" r="r" b="b"/>
            <a:pathLst>
              <a:path w="5336275" h="3452884">
                <a:moveTo>
                  <a:pt x="0" y="0"/>
                </a:moveTo>
                <a:cubicBezTo>
                  <a:pt x="4549" y="1150961"/>
                  <a:pt x="9099" y="2301923"/>
                  <a:pt x="13648" y="3452884"/>
                </a:cubicBezTo>
                <a:lnTo>
                  <a:pt x="5336275" y="3452884"/>
                </a:lnTo>
                <a:lnTo>
                  <a:pt x="5336275" y="2388358"/>
                </a:ln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3419872" y="6277749"/>
            <a:ext cx="1550424" cy="584775"/>
          </a:xfrm>
          <a:prstGeom prst="rect">
            <a:avLst/>
          </a:prstGeom>
        </p:spPr>
        <p:txBody>
          <a:bodyPr wrap="none">
            <a:spAutoFit/>
          </a:bodyPr>
          <a:lstStyle/>
          <a:p>
            <a:r>
              <a:rPr lang="ja-JP" altLang="en-US" sz="3200" dirty="0" smtClean="0">
                <a:solidFill>
                  <a:srgbClr val="FF0000"/>
                </a:solidFill>
              </a:rPr>
              <a:t>（　　）㎝</a:t>
            </a:r>
            <a:endParaRPr lang="ja-JP" altLang="en-US" sz="3200" dirty="0">
              <a:solidFill>
                <a:srgbClr val="FF0000"/>
              </a:solidFill>
            </a:endParaRPr>
          </a:p>
        </p:txBody>
      </p:sp>
      <p:sp>
        <p:nvSpPr>
          <p:cNvPr id="22" name="フリーフォーム 21"/>
          <p:cNvSpPr/>
          <p:nvPr/>
        </p:nvSpPr>
        <p:spPr>
          <a:xfrm>
            <a:off x="6496334" y="2838734"/>
            <a:ext cx="354842" cy="2374711"/>
          </a:xfrm>
          <a:custGeom>
            <a:avLst/>
            <a:gdLst>
              <a:gd name="connsiteX0" fmla="*/ 0 w 354842"/>
              <a:gd name="connsiteY0" fmla="*/ 0 h 2374711"/>
              <a:gd name="connsiteX1" fmla="*/ 232012 w 354842"/>
              <a:gd name="connsiteY1" fmla="*/ 627797 h 2374711"/>
              <a:gd name="connsiteX2" fmla="*/ 354842 w 354842"/>
              <a:gd name="connsiteY2" fmla="*/ 1255594 h 2374711"/>
              <a:gd name="connsiteX3" fmla="*/ 232012 w 354842"/>
              <a:gd name="connsiteY3" fmla="*/ 1910687 h 2374711"/>
              <a:gd name="connsiteX4" fmla="*/ 13648 w 354842"/>
              <a:gd name="connsiteY4" fmla="*/ 2374711 h 2374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4842" h="2374711">
                <a:moveTo>
                  <a:pt x="0" y="0"/>
                </a:moveTo>
                <a:cubicBezTo>
                  <a:pt x="86436" y="209265"/>
                  <a:pt x="172872" y="418531"/>
                  <a:pt x="232012" y="627797"/>
                </a:cubicBezTo>
                <a:cubicBezTo>
                  <a:pt x="291152" y="837063"/>
                  <a:pt x="354842" y="1041779"/>
                  <a:pt x="354842" y="1255594"/>
                </a:cubicBezTo>
                <a:cubicBezTo>
                  <a:pt x="354842" y="1469409"/>
                  <a:pt x="288878" y="1724168"/>
                  <a:pt x="232012" y="1910687"/>
                </a:cubicBezTo>
                <a:cubicBezTo>
                  <a:pt x="175146" y="2097206"/>
                  <a:pt x="94397" y="2235958"/>
                  <a:pt x="13648" y="2374711"/>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6654531" y="3779456"/>
            <a:ext cx="2335896" cy="523220"/>
          </a:xfrm>
          <a:prstGeom prst="rect">
            <a:avLst/>
          </a:prstGeom>
          <a:solidFill>
            <a:schemeClr val="bg1"/>
          </a:solidFill>
        </p:spPr>
        <p:txBody>
          <a:bodyPr wrap="none">
            <a:spAutoFit/>
          </a:bodyPr>
          <a:lstStyle/>
          <a:p>
            <a:r>
              <a:rPr lang="ja-JP" altLang="en-US" sz="2800" dirty="0" smtClean="0">
                <a:solidFill>
                  <a:srgbClr val="7030A0"/>
                </a:solidFill>
              </a:rPr>
              <a:t>（　　　　　　）㎝</a:t>
            </a:r>
            <a:endParaRPr lang="ja-JP" altLang="en-US" sz="2800" dirty="0">
              <a:solidFill>
                <a:srgbClr val="7030A0"/>
              </a:solidFill>
            </a:endParaRPr>
          </a:p>
        </p:txBody>
      </p:sp>
      <p:sp>
        <p:nvSpPr>
          <p:cNvPr id="25" name="正方形/長方形 24"/>
          <p:cNvSpPr/>
          <p:nvPr/>
        </p:nvSpPr>
        <p:spPr>
          <a:xfrm>
            <a:off x="4860031" y="1165760"/>
            <a:ext cx="4091923" cy="707886"/>
          </a:xfrm>
          <a:prstGeom prst="rect">
            <a:avLst/>
          </a:prstGeom>
        </p:spPr>
        <p:txBody>
          <a:bodyPr wrap="square">
            <a:spAutoFit/>
          </a:bodyPr>
          <a:lstStyle/>
          <a:p>
            <a:pPr lvl="0">
              <a:spcBef>
                <a:spcPct val="20000"/>
              </a:spcBef>
            </a:pPr>
            <a:r>
              <a:rPr lang="ja-JP" altLang="en-US" sz="4000" dirty="0" smtClean="0">
                <a:solidFill>
                  <a:srgbClr val="FF0000"/>
                </a:solidFill>
              </a:rPr>
              <a:t>式（　　　　　　　　）</a:t>
            </a:r>
            <a:endParaRPr lang="en-US" altLang="ja-JP" sz="4000" dirty="0">
              <a:solidFill>
                <a:srgbClr val="FF0000"/>
              </a:solidFill>
            </a:endParaRPr>
          </a:p>
        </p:txBody>
      </p:sp>
    </p:spTree>
    <p:extLst>
      <p:ext uri="{BB962C8B-B14F-4D97-AF65-F5344CB8AC3E}">
        <p14:creationId xmlns:p14="http://schemas.microsoft.com/office/powerpoint/2010/main" val="246280042"/>
      </p:ext>
    </p:extLst>
  </p:cSld>
  <p:clrMapOvr>
    <a:masterClrMapping/>
  </p:clrMapOvr>
  <mc:AlternateContent xmlns:mc="http://schemas.openxmlformats.org/markup-compatibility/2006" xmlns:p14="http://schemas.microsoft.com/office/powerpoint/2010/main">
    <mc:Choice Requires="p14">
      <p:transition spd="slow" p14:dur="2000" advTm="2482"/>
    </mc:Choice>
    <mc:Fallback xmlns="">
      <p:transition spd="slow" advTm="2482"/>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82861" y="2852935"/>
            <a:ext cx="5333356" cy="3454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19273" y="2388908"/>
            <a:ext cx="478016" cy="584775"/>
          </a:xfrm>
          <a:prstGeom prst="rect">
            <a:avLst/>
          </a:prstGeom>
          <a:noFill/>
        </p:spPr>
        <p:txBody>
          <a:bodyPr wrap="none" rtlCol="0">
            <a:spAutoFit/>
          </a:bodyPr>
          <a:lstStyle/>
          <a:p>
            <a:r>
              <a:rPr kumimoji="1" lang="ja-JP" altLang="en-US" sz="3200" dirty="0" smtClean="0"/>
              <a:t>Ａ</a:t>
            </a:r>
            <a:endParaRPr kumimoji="1" lang="ja-JP" altLang="en-US" sz="3200" dirty="0"/>
          </a:p>
        </p:txBody>
      </p:sp>
      <p:sp>
        <p:nvSpPr>
          <p:cNvPr id="12" name="テキスト ボックス 11"/>
          <p:cNvSpPr txBox="1"/>
          <p:nvPr/>
        </p:nvSpPr>
        <p:spPr>
          <a:xfrm>
            <a:off x="719273" y="4000376"/>
            <a:ext cx="476412" cy="584775"/>
          </a:xfrm>
          <a:prstGeom prst="rect">
            <a:avLst/>
          </a:prstGeom>
          <a:noFill/>
        </p:spPr>
        <p:txBody>
          <a:bodyPr wrap="none" rtlCol="0">
            <a:spAutoFit/>
          </a:bodyPr>
          <a:lstStyle/>
          <a:p>
            <a:r>
              <a:rPr kumimoji="1" lang="ja-JP" altLang="en-US" sz="3200" dirty="0" smtClean="0">
                <a:solidFill>
                  <a:srgbClr val="FF0000"/>
                </a:solidFill>
              </a:rPr>
              <a:t>Ｐ</a:t>
            </a:r>
            <a:endParaRPr kumimoji="1" lang="ja-JP" altLang="en-US" sz="3200" dirty="0">
              <a:solidFill>
                <a:srgbClr val="FF0000"/>
              </a:solidFill>
            </a:endParaRPr>
          </a:p>
        </p:txBody>
      </p:sp>
      <p:sp>
        <p:nvSpPr>
          <p:cNvPr id="13" name="テキスト ボックス 12"/>
          <p:cNvSpPr txBox="1"/>
          <p:nvPr/>
        </p:nvSpPr>
        <p:spPr>
          <a:xfrm>
            <a:off x="6516217" y="2389458"/>
            <a:ext cx="495649" cy="584775"/>
          </a:xfrm>
          <a:prstGeom prst="rect">
            <a:avLst/>
          </a:prstGeom>
          <a:noFill/>
        </p:spPr>
        <p:txBody>
          <a:bodyPr wrap="none" rtlCol="0">
            <a:spAutoFit/>
          </a:bodyPr>
          <a:lstStyle/>
          <a:p>
            <a:r>
              <a:rPr kumimoji="1" lang="ja-JP" altLang="en-US" sz="3200" dirty="0" smtClean="0"/>
              <a:t>Ｄ</a:t>
            </a:r>
            <a:endParaRPr kumimoji="1" lang="ja-JP" altLang="en-US" sz="3200" dirty="0"/>
          </a:p>
        </p:txBody>
      </p:sp>
      <p:sp>
        <p:nvSpPr>
          <p:cNvPr id="14" name="テキスト ボックス 13"/>
          <p:cNvSpPr txBox="1"/>
          <p:nvPr/>
        </p:nvSpPr>
        <p:spPr>
          <a:xfrm>
            <a:off x="6514519" y="6037171"/>
            <a:ext cx="489236" cy="584775"/>
          </a:xfrm>
          <a:prstGeom prst="rect">
            <a:avLst/>
          </a:prstGeom>
          <a:noFill/>
        </p:spPr>
        <p:txBody>
          <a:bodyPr wrap="none" rtlCol="0">
            <a:spAutoFit/>
          </a:bodyPr>
          <a:lstStyle/>
          <a:p>
            <a:r>
              <a:rPr lang="ja-JP" altLang="en-US" sz="3200" dirty="0"/>
              <a:t>Ｃ</a:t>
            </a:r>
            <a:endParaRPr kumimoji="1" lang="ja-JP" altLang="en-US" sz="3200" dirty="0"/>
          </a:p>
        </p:txBody>
      </p:sp>
      <p:sp>
        <p:nvSpPr>
          <p:cNvPr id="15" name="テキスト ボックス 14"/>
          <p:cNvSpPr txBox="1"/>
          <p:nvPr/>
        </p:nvSpPr>
        <p:spPr>
          <a:xfrm>
            <a:off x="692021" y="6037171"/>
            <a:ext cx="503664" cy="584775"/>
          </a:xfrm>
          <a:prstGeom prst="rect">
            <a:avLst/>
          </a:prstGeom>
          <a:noFill/>
        </p:spPr>
        <p:txBody>
          <a:bodyPr wrap="none" rtlCol="0">
            <a:spAutoFit/>
          </a:bodyPr>
          <a:lstStyle/>
          <a:p>
            <a:r>
              <a:rPr kumimoji="1" lang="ja-JP" altLang="en-US" sz="3200" dirty="0" smtClean="0"/>
              <a:t>Ｂ</a:t>
            </a:r>
            <a:endParaRPr kumimoji="1" lang="ja-JP" altLang="en-US" sz="3200" dirty="0"/>
          </a:p>
        </p:txBody>
      </p:sp>
      <p:cxnSp>
        <p:nvCxnSpPr>
          <p:cNvPr id="16" name="直線矢印コネクタ 15"/>
          <p:cNvCxnSpPr/>
          <p:nvPr/>
        </p:nvCxnSpPr>
        <p:spPr>
          <a:xfrm>
            <a:off x="943853" y="4445823"/>
            <a:ext cx="0" cy="86409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132708" y="0"/>
            <a:ext cx="8985335" cy="2062103"/>
          </a:xfrm>
          <a:prstGeom prst="rect">
            <a:avLst/>
          </a:prstGeom>
          <a:noFill/>
        </p:spPr>
        <p:txBody>
          <a:bodyPr wrap="square" rtlCol="0">
            <a:spAutoFit/>
          </a:bodyPr>
          <a:lstStyle/>
          <a:p>
            <a:r>
              <a:rPr kumimoji="1" lang="ja-JP" altLang="en-US" sz="3200" dirty="0" smtClean="0"/>
              <a:t>下の長方形ＡＢＣＤの辺上を、</a:t>
            </a:r>
            <a:r>
              <a:rPr lang="ja-JP" altLang="en-US" sz="3200" dirty="0"/>
              <a:t>Ｐは１秒間</a:t>
            </a:r>
            <a:r>
              <a:rPr lang="ja-JP" altLang="en-US" sz="3200" dirty="0" smtClean="0"/>
              <a:t>に</a:t>
            </a:r>
            <a:r>
              <a:rPr lang="ja-JP" altLang="en-US" sz="3200" dirty="0" smtClean="0">
                <a:solidFill>
                  <a:srgbClr val="FF0000"/>
                </a:solidFill>
              </a:rPr>
              <a:t>４</a:t>
            </a:r>
            <a:r>
              <a:rPr lang="ja-JP" altLang="en-US" sz="3200" dirty="0" smtClean="0"/>
              <a:t>㎝</a:t>
            </a:r>
            <a:r>
              <a:rPr lang="ja-JP" altLang="en-US" sz="3200" dirty="0"/>
              <a:t>の速さでＡ</a:t>
            </a:r>
            <a:r>
              <a:rPr kumimoji="1" lang="ja-JP" altLang="en-US" sz="3200" dirty="0" smtClean="0"/>
              <a:t>からＢ、Ｃを通ってＤまで移動する。ＰがＡを出発してから</a:t>
            </a:r>
            <a:r>
              <a:rPr kumimoji="1" lang="ja-JP" altLang="en-US" sz="3200" dirty="0" err="1" smtClean="0"/>
              <a:t>ｘ</a:t>
            </a:r>
            <a:r>
              <a:rPr kumimoji="1" lang="ja-JP" altLang="en-US" sz="3200" dirty="0" smtClean="0"/>
              <a:t>秒後の</a:t>
            </a:r>
            <a:r>
              <a:rPr kumimoji="1" lang="ja-JP" altLang="en-US" sz="3200" dirty="0" smtClean="0">
                <a:solidFill>
                  <a:srgbClr val="00B050"/>
                </a:solidFill>
                <a:effectLst>
                  <a:outerShdw blurRad="38100" dist="38100" dir="2700000" algn="tl">
                    <a:srgbClr val="000000">
                      <a:alpha val="43137"/>
                    </a:srgbClr>
                  </a:outerShdw>
                </a:effectLst>
              </a:rPr>
              <a:t>△ＡＰＤの面積</a:t>
            </a:r>
            <a:r>
              <a:rPr kumimoji="1" lang="ja-JP" altLang="en-US" sz="3200" dirty="0" smtClean="0"/>
              <a:t>をｙ㎝</a:t>
            </a:r>
            <a:r>
              <a:rPr kumimoji="1" lang="en-US" altLang="ja-JP" sz="3200" baseline="30000" dirty="0" smtClean="0"/>
              <a:t>2</a:t>
            </a:r>
            <a:r>
              <a:rPr kumimoji="1" lang="ja-JP" altLang="en-US" sz="3200" dirty="0" smtClean="0"/>
              <a:t>とするとき、</a:t>
            </a:r>
            <a:r>
              <a:rPr kumimoji="1" lang="ja-JP" altLang="en-US" sz="3200" dirty="0" err="1" smtClean="0"/>
              <a:t>ｙ</a:t>
            </a:r>
            <a:r>
              <a:rPr kumimoji="1" lang="ja-JP" altLang="en-US" sz="3200" dirty="0" smtClean="0"/>
              <a:t>はｘの変化に伴ってどのように変わるでしょうか。</a:t>
            </a:r>
            <a:endParaRPr kumimoji="1" lang="ja-JP" altLang="en-US" sz="3200" dirty="0"/>
          </a:p>
        </p:txBody>
      </p:sp>
      <p:sp>
        <p:nvSpPr>
          <p:cNvPr id="6" name="直角三角形 5"/>
          <p:cNvSpPr/>
          <p:nvPr/>
        </p:nvSpPr>
        <p:spPr>
          <a:xfrm rot="5400000">
            <a:off x="3129625" y="906172"/>
            <a:ext cx="1439828" cy="5333355"/>
          </a:xfrm>
          <a:prstGeom prst="rtTriangl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563241" y="2268160"/>
            <a:ext cx="1011815" cy="584775"/>
          </a:xfrm>
          <a:prstGeom prst="rect">
            <a:avLst/>
          </a:prstGeom>
        </p:spPr>
        <p:txBody>
          <a:bodyPr wrap="none">
            <a:spAutoFit/>
          </a:bodyPr>
          <a:lstStyle/>
          <a:p>
            <a:r>
              <a:rPr lang="en-US" altLang="ja-JP" sz="3200" dirty="0" smtClean="0"/>
              <a:t>18</a:t>
            </a:r>
            <a:r>
              <a:rPr lang="ja-JP" altLang="en-US" sz="3200" dirty="0" smtClean="0"/>
              <a:t>㎝</a:t>
            </a:r>
            <a:endParaRPr lang="ja-JP" altLang="en-US" sz="3200" dirty="0"/>
          </a:p>
        </p:txBody>
      </p:sp>
      <p:sp>
        <p:nvSpPr>
          <p:cNvPr id="18" name="正方形/長方形 17"/>
          <p:cNvSpPr/>
          <p:nvPr/>
        </p:nvSpPr>
        <p:spPr>
          <a:xfrm>
            <a:off x="6565974" y="4287774"/>
            <a:ext cx="1011815" cy="584775"/>
          </a:xfrm>
          <a:prstGeom prst="rect">
            <a:avLst/>
          </a:prstGeom>
        </p:spPr>
        <p:txBody>
          <a:bodyPr wrap="none">
            <a:spAutoFit/>
          </a:bodyPr>
          <a:lstStyle/>
          <a:p>
            <a:r>
              <a:rPr lang="en-US" altLang="ja-JP" sz="3200" dirty="0" smtClean="0"/>
              <a:t>12</a:t>
            </a:r>
            <a:r>
              <a:rPr lang="ja-JP" altLang="en-US" sz="3200" dirty="0" smtClean="0"/>
              <a:t>㎝</a:t>
            </a:r>
            <a:endParaRPr lang="ja-JP" altLang="en-US" sz="3200" dirty="0"/>
          </a:p>
        </p:txBody>
      </p:sp>
    </p:spTree>
    <p:custDataLst>
      <p:tags r:id="rId1"/>
    </p:custDataLst>
    <p:extLst>
      <p:ext uri="{BB962C8B-B14F-4D97-AF65-F5344CB8AC3E}">
        <p14:creationId xmlns:p14="http://schemas.microsoft.com/office/powerpoint/2010/main" val="385042237"/>
      </p:ext>
    </p:extLst>
  </p:cSld>
  <p:clrMapOvr>
    <a:masterClrMapping/>
  </p:clrMapOvr>
  <mc:AlternateContent xmlns:mc="http://schemas.openxmlformats.org/markup-compatibility/2006" xmlns:p14="http://schemas.microsoft.com/office/powerpoint/2010/main">
    <mc:Choice Requires="p14">
      <p:transition spd="slow" p14:dur="2000" advTm="22094"/>
    </mc:Choice>
    <mc:Fallback xmlns="">
      <p:transition spd="slow" advTm="22094"/>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804250" y="2835021"/>
            <a:ext cx="5333356" cy="3454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340662" y="2370994"/>
            <a:ext cx="478016" cy="584775"/>
          </a:xfrm>
          <a:prstGeom prst="rect">
            <a:avLst/>
          </a:prstGeom>
          <a:noFill/>
        </p:spPr>
        <p:txBody>
          <a:bodyPr wrap="none" rtlCol="0">
            <a:spAutoFit/>
          </a:bodyPr>
          <a:lstStyle/>
          <a:p>
            <a:r>
              <a:rPr kumimoji="1" lang="ja-JP" altLang="en-US" sz="3200" dirty="0" smtClean="0"/>
              <a:t>Ａ</a:t>
            </a:r>
            <a:endParaRPr kumimoji="1" lang="ja-JP" altLang="en-US" sz="3200" dirty="0"/>
          </a:p>
        </p:txBody>
      </p:sp>
      <p:sp>
        <p:nvSpPr>
          <p:cNvPr id="12" name="テキスト ボックス 11"/>
          <p:cNvSpPr txBox="1"/>
          <p:nvPr/>
        </p:nvSpPr>
        <p:spPr>
          <a:xfrm>
            <a:off x="1327036" y="4828976"/>
            <a:ext cx="476412" cy="584775"/>
          </a:xfrm>
          <a:prstGeom prst="rect">
            <a:avLst/>
          </a:prstGeom>
          <a:noFill/>
        </p:spPr>
        <p:txBody>
          <a:bodyPr wrap="none" rtlCol="0">
            <a:spAutoFit/>
          </a:bodyPr>
          <a:lstStyle/>
          <a:p>
            <a:r>
              <a:rPr kumimoji="1" lang="ja-JP" altLang="en-US" sz="3200" dirty="0" smtClean="0">
                <a:solidFill>
                  <a:srgbClr val="FF0000"/>
                </a:solidFill>
              </a:rPr>
              <a:t>Ｐ</a:t>
            </a:r>
            <a:endParaRPr kumimoji="1" lang="ja-JP" altLang="en-US" sz="3200" dirty="0">
              <a:solidFill>
                <a:srgbClr val="FF0000"/>
              </a:solidFill>
            </a:endParaRPr>
          </a:p>
        </p:txBody>
      </p:sp>
      <p:sp>
        <p:nvSpPr>
          <p:cNvPr id="13" name="テキスト ボックス 12"/>
          <p:cNvSpPr txBox="1"/>
          <p:nvPr/>
        </p:nvSpPr>
        <p:spPr>
          <a:xfrm>
            <a:off x="7137606" y="2371544"/>
            <a:ext cx="495649" cy="584775"/>
          </a:xfrm>
          <a:prstGeom prst="rect">
            <a:avLst/>
          </a:prstGeom>
          <a:noFill/>
        </p:spPr>
        <p:txBody>
          <a:bodyPr wrap="none" rtlCol="0">
            <a:spAutoFit/>
          </a:bodyPr>
          <a:lstStyle/>
          <a:p>
            <a:r>
              <a:rPr kumimoji="1" lang="ja-JP" altLang="en-US" sz="3200" dirty="0" smtClean="0"/>
              <a:t>Ｄ</a:t>
            </a:r>
            <a:endParaRPr kumimoji="1" lang="ja-JP" altLang="en-US" sz="3200" dirty="0"/>
          </a:p>
        </p:txBody>
      </p:sp>
      <p:sp>
        <p:nvSpPr>
          <p:cNvPr id="14" name="テキスト ボックス 13"/>
          <p:cNvSpPr txBox="1"/>
          <p:nvPr/>
        </p:nvSpPr>
        <p:spPr>
          <a:xfrm>
            <a:off x="7135908" y="6019257"/>
            <a:ext cx="489236" cy="584775"/>
          </a:xfrm>
          <a:prstGeom prst="rect">
            <a:avLst/>
          </a:prstGeom>
          <a:noFill/>
        </p:spPr>
        <p:txBody>
          <a:bodyPr wrap="none" rtlCol="0">
            <a:spAutoFit/>
          </a:bodyPr>
          <a:lstStyle/>
          <a:p>
            <a:r>
              <a:rPr lang="ja-JP" altLang="en-US" sz="3200" dirty="0"/>
              <a:t>Ｃ</a:t>
            </a:r>
            <a:endParaRPr kumimoji="1" lang="ja-JP" altLang="en-US" sz="3200" dirty="0"/>
          </a:p>
        </p:txBody>
      </p:sp>
      <p:sp>
        <p:nvSpPr>
          <p:cNvPr id="15" name="テキスト ボックス 14"/>
          <p:cNvSpPr txBox="1"/>
          <p:nvPr/>
        </p:nvSpPr>
        <p:spPr>
          <a:xfrm>
            <a:off x="1313410" y="6019257"/>
            <a:ext cx="503664" cy="584775"/>
          </a:xfrm>
          <a:prstGeom prst="rect">
            <a:avLst/>
          </a:prstGeom>
          <a:noFill/>
        </p:spPr>
        <p:txBody>
          <a:bodyPr wrap="none" rtlCol="0">
            <a:spAutoFit/>
          </a:bodyPr>
          <a:lstStyle/>
          <a:p>
            <a:r>
              <a:rPr kumimoji="1" lang="ja-JP" altLang="en-US" sz="3200" dirty="0" smtClean="0"/>
              <a:t>Ｂ</a:t>
            </a:r>
            <a:endParaRPr kumimoji="1" lang="ja-JP" altLang="en-US" sz="3200" dirty="0"/>
          </a:p>
        </p:txBody>
      </p:sp>
      <p:sp>
        <p:nvSpPr>
          <p:cNvPr id="5" name="正方形/長方形 4"/>
          <p:cNvSpPr/>
          <p:nvPr/>
        </p:nvSpPr>
        <p:spPr>
          <a:xfrm>
            <a:off x="4184630" y="2250246"/>
            <a:ext cx="1011815" cy="584775"/>
          </a:xfrm>
          <a:prstGeom prst="rect">
            <a:avLst/>
          </a:prstGeom>
        </p:spPr>
        <p:txBody>
          <a:bodyPr wrap="none">
            <a:spAutoFit/>
          </a:bodyPr>
          <a:lstStyle/>
          <a:p>
            <a:r>
              <a:rPr lang="en-US" altLang="ja-JP" sz="3200" dirty="0"/>
              <a:t>20</a:t>
            </a:r>
            <a:r>
              <a:rPr lang="ja-JP" altLang="en-US" sz="3200" dirty="0" smtClean="0"/>
              <a:t>㎝</a:t>
            </a:r>
            <a:endParaRPr lang="ja-JP" altLang="en-US" sz="3200" dirty="0"/>
          </a:p>
        </p:txBody>
      </p:sp>
      <p:sp>
        <p:nvSpPr>
          <p:cNvPr id="18" name="正方形/長方形 17"/>
          <p:cNvSpPr/>
          <p:nvPr/>
        </p:nvSpPr>
        <p:spPr>
          <a:xfrm>
            <a:off x="7187363" y="4269860"/>
            <a:ext cx="1011815" cy="584775"/>
          </a:xfrm>
          <a:prstGeom prst="rect">
            <a:avLst/>
          </a:prstGeom>
        </p:spPr>
        <p:txBody>
          <a:bodyPr wrap="none">
            <a:spAutoFit/>
          </a:bodyPr>
          <a:lstStyle/>
          <a:p>
            <a:r>
              <a:rPr lang="en-US" altLang="ja-JP" sz="3200" dirty="0" smtClean="0"/>
              <a:t>12</a:t>
            </a:r>
            <a:r>
              <a:rPr lang="ja-JP" altLang="en-US" sz="3200" dirty="0" smtClean="0"/>
              <a:t>㎝</a:t>
            </a:r>
            <a:endParaRPr lang="ja-JP" altLang="en-US" sz="3200" dirty="0"/>
          </a:p>
        </p:txBody>
      </p:sp>
      <p:sp>
        <p:nvSpPr>
          <p:cNvPr id="16" name="直角三角形 15"/>
          <p:cNvSpPr/>
          <p:nvPr/>
        </p:nvSpPr>
        <p:spPr>
          <a:xfrm rot="5400000">
            <a:off x="3318799" y="1320472"/>
            <a:ext cx="2304256" cy="5333355"/>
          </a:xfrm>
          <a:prstGeom prst="rtTriangl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コンテンツ プレースホルダー 2"/>
          <p:cNvSpPr>
            <a:spLocks noGrp="1"/>
          </p:cNvSpPr>
          <p:nvPr>
            <p:ph idx="1"/>
          </p:nvPr>
        </p:nvSpPr>
        <p:spPr>
          <a:xfrm>
            <a:off x="179512" y="188640"/>
            <a:ext cx="4608512" cy="1512168"/>
          </a:xfrm>
        </p:spPr>
        <p:txBody>
          <a:bodyPr>
            <a:noAutofit/>
          </a:bodyPr>
          <a:lstStyle/>
          <a:p>
            <a:pPr marL="0" indent="0">
              <a:buNone/>
            </a:pPr>
            <a:r>
              <a:rPr kumimoji="1" lang="ja-JP" altLang="en-US" sz="3600" dirty="0" smtClean="0"/>
              <a:t>点ＰがＡＢ上を通るとき</a:t>
            </a:r>
            <a:endParaRPr kumimoji="1" lang="en-US" altLang="ja-JP" sz="3600" dirty="0" smtClean="0"/>
          </a:p>
          <a:p>
            <a:pPr marL="0" indent="0">
              <a:buNone/>
            </a:pPr>
            <a:r>
              <a:rPr kumimoji="1" lang="ja-JP" altLang="en-US" sz="3600" dirty="0" smtClean="0"/>
              <a:t>（　　≦ｘ≦　　のとき）</a:t>
            </a:r>
            <a:endParaRPr kumimoji="1" lang="en-US" altLang="ja-JP" sz="3600" dirty="0" smtClean="0"/>
          </a:p>
        </p:txBody>
      </p:sp>
      <p:sp>
        <p:nvSpPr>
          <p:cNvPr id="20" name="正方形/長方形 19"/>
          <p:cNvSpPr/>
          <p:nvPr/>
        </p:nvSpPr>
        <p:spPr>
          <a:xfrm>
            <a:off x="12488" y="3646966"/>
            <a:ext cx="1822935" cy="584775"/>
          </a:xfrm>
          <a:prstGeom prst="rect">
            <a:avLst/>
          </a:prstGeom>
        </p:spPr>
        <p:txBody>
          <a:bodyPr wrap="none">
            <a:spAutoFit/>
          </a:bodyPr>
          <a:lstStyle/>
          <a:p>
            <a:r>
              <a:rPr lang="ja-JP" altLang="en-US" sz="3200" dirty="0" smtClean="0">
                <a:solidFill>
                  <a:srgbClr val="FF0000"/>
                </a:solidFill>
              </a:rPr>
              <a:t>（　　　）</a:t>
            </a:r>
            <a:r>
              <a:rPr lang="ja-JP" altLang="en-US" sz="3200" dirty="0" smtClean="0"/>
              <a:t>㎝</a:t>
            </a:r>
            <a:endParaRPr lang="ja-JP" altLang="en-US" sz="3200" dirty="0"/>
          </a:p>
        </p:txBody>
      </p:sp>
      <p:sp>
        <p:nvSpPr>
          <p:cNvPr id="21" name="正方形/長方形 20"/>
          <p:cNvSpPr/>
          <p:nvPr/>
        </p:nvSpPr>
        <p:spPr>
          <a:xfrm>
            <a:off x="4932040" y="836712"/>
            <a:ext cx="3563796" cy="769441"/>
          </a:xfrm>
          <a:prstGeom prst="rect">
            <a:avLst/>
          </a:prstGeom>
        </p:spPr>
        <p:txBody>
          <a:bodyPr wrap="none">
            <a:spAutoFit/>
          </a:bodyPr>
          <a:lstStyle/>
          <a:p>
            <a:pPr lvl="0">
              <a:spcBef>
                <a:spcPct val="20000"/>
              </a:spcBef>
            </a:pPr>
            <a:r>
              <a:rPr lang="ja-JP" altLang="en-US" sz="4400" dirty="0" smtClean="0">
                <a:solidFill>
                  <a:srgbClr val="FF0000"/>
                </a:solidFill>
              </a:rPr>
              <a:t>式（　　　　　　）</a:t>
            </a:r>
            <a:endParaRPr lang="en-US" altLang="ja-JP" sz="4400" dirty="0">
              <a:solidFill>
                <a:srgbClr val="FF0000"/>
              </a:solidFill>
            </a:endParaRPr>
          </a:p>
        </p:txBody>
      </p:sp>
    </p:spTree>
    <p:extLst>
      <p:ext uri="{BB962C8B-B14F-4D97-AF65-F5344CB8AC3E}">
        <p14:creationId xmlns:p14="http://schemas.microsoft.com/office/powerpoint/2010/main" val="2339163027"/>
      </p:ext>
    </p:extLst>
  </p:cSld>
  <p:clrMapOvr>
    <a:masterClrMapping/>
  </p:clrMapOvr>
  <mc:AlternateContent xmlns:mc="http://schemas.openxmlformats.org/markup-compatibility/2006" xmlns:p14="http://schemas.microsoft.com/office/powerpoint/2010/main">
    <mc:Choice Requires="p14">
      <p:transition spd="slow" p14:dur="2000" advTm="3210"/>
    </mc:Choice>
    <mc:Fallback xmlns="">
      <p:transition spd="slow" advTm="321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82861" y="2852935"/>
            <a:ext cx="5333356" cy="3454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19273" y="2388908"/>
            <a:ext cx="478016" cy="584775"/>
          </a:xfrm>
          <a:prstGeom prst="rect">
            <a:avLst/>
          </a:prstGeom>
          <a:noFill/>
        </p:spPr>
        <p:txBody>
          <a:bodyPr wrap="none" rtlCol="0">
            <a:spAutoFit/>
          </a:bodyPr>
          <a:lstStyle/>
          <a:p>
            <a:r>
              <a:rPr kumimoji="1" lang="ja-JP" altLang="en-US" sz="3200" dirty="0" smtClean="0"/>
              <a:t>Ａ</a:t>
            </a:r>
            <a:endParaRPr kumimoji="1" lang="ja-JP" altLang="en-US" sz="3200" dirty="0"/>
          </a:p>
        </p:txBody>
      </p:sp>
      <p:sp>
        <p:nvSpPr>
          <p:cNvPr id="12" name="テキスト ボックス 11"/>
          <p:cNvSpPr txBox="1"/>
          <p:nvPr/>
        </p:nvSpPr>
        <p:spPr>
          <a:xfrm>
            <a:off x="4963274" y="6221417"/>
            <a:ext cx="476412" cy="584775"/>
          </a:xfrm>
          <a:prstGeom prst="rect">
            <a:avLst/>
          </a:prstGeom>
          <a:noFill/>
        </p:spPr>
        <p:txBody>
          <a:bodyPr wrap="none" rtlCol="0">
            <a:spAutoFit/>
          </a:bodyPr>
          <a:lstStyle/>
          <a:p>
            <a:r>
              <a:rPr kumimoji="1" lang="ja-JP" altLang="en-US" sz="3200" dirty="0" smtClean="0">
                <a:solidFill>
                  <a:srgbClr val="FF0000"/>
                </a:solidFill>
              </a:rPr>
              <a:t>Ｐ</a:t>
            </a:r>
            <a:endParaRPr kumimoji="1" lang="ja-JP" altLang="en-US" sz="3200" dirty="0">
              <a:solidFill>
                <a:srgbClr val="FF0000"/>
              </a:solidFill>
            </a:endParaRPr>
          </a:p>
        </p:txBody>
      </p:sp>
      <p:sp>
        <p:nvSpPr>
          <p:cNvPr id="13" name="テキスト ボックス 12"/>
          <p:cNvSpPr txBox="1"/>
          <p:nvPr/>
        </p:nvSpPr>
        <p:spPr>
          <a:xfrm>
            <a:off x="6516217" y="2389458"/>
            <a:ext cx="495649" cy="584775"/>
          </a:xfrm>
          <a:prstGeom prst="rect">
            <a:avLst/>
          </a:prstGeom>
          <a:noFill/>
        </p:spPr>
        <p:txBody>
          <a:bodyPr wrap="none" rtlCol="0">
            <a:spAutoFit/>
          </a:bodyPr>
          <a:lstStyle/>
          <a:p>
            <a:r>
              <a:rPr kumimoji="1" lang="ja-JP" altLang="en-US" sz="3200" dirty="0" smtClean="0"/>
              <a:t>Ｄ</a:t>
            </a:r>
            <a:endParaRPr kumimoji="1" lang="ja-JP" altLang="en-US" sz="3200" dirty="0"/>
          </a:p>
        </p:txBody>
      </p:sp>
      <p:sp>
        <p:nvSpPr>
          <p:cNvPr id="14" name="テキスト ボックス 13"/>
          <p:cNvSpPr txBox="1"/>
          <p:nvPr/>
        </p:nvSpPr>
        <p:spPr>
          <a:xfrm>
            <a:off x="6514519" y="6037171"/>
            <a:ext cx="489236" cy="584775"/>
          </a:xfrm>
          <a:prstGeom prst="rect">
            <a:avLst/>
          </a:prstGeom>
          <a:noFill/>
        </p:spPr>
        <p:txBody>
          <a:bodyPr wrap="none" rtlCol="0">
            <a:spAutoFit/>
          </a:bodyPr>
          <a:lstStyle/>
          <a:p>
            <a:r>
              <a:rPr lang="ja-JP" altLang="en-US" sz="3200" dirty="0"/>
              <a:t>Ｃ</a:t>
            </a:r>
            <a:endParaRPr kumimoji="1" lang="ja-JP" altLang="en-US" sz="3200" dirty="0"/>
          </a:p>
        </p:txBody>
      </p:sp>
      <p:sp>
        <p:nvSpPr>
          <p:cNvPr id="15" name="テキスト ボックス 14"/>
          <p:cNvSpPr txBox="1"/>
          <p:nvPr/>
        </p:nvSpPr>
        <p:spPr>
          <a:xfrm>
            <a:off x="692021" y="6037171"/>
            <a:ext cx="503664" cy="584775"/>
          </a:xfrm>
          <a:prstGeom prst="rect">
            <a:avLst/>
          </a:prstGeom>
          <a:noFill/>
        </p:spPr>
        <p:txBody>
          <a:bodyPr wrap="none" rtlCol="0">
            <a:spAutoFit/>
          </a:bodyPr>
          <a:lstStyle/>
          <a:p>
            <a:r>
              <a:rPr kumimoji="1" lang="ja-JP" altLang="en-US" sz="3200" dirty="0" smtClean="0"/>
              <a:t>Ｂ</a:t>
            </a:r>
            <a:endParaRPr kumimoji="1" lang="ja-JP" altLang="en-US" sz="3200" dirty="0"/>
          </a:p>
        </p:txBody>
      </p:sp>
      <p:sp>
        <p:nvSpPr>
          <p:cNvPr id="5" name="正方形/長方形 4"/>
          <p:cNvSpPr/>
          <p:nvPr/>
        </p:nvSpPr>
        <p:spPr>
          <a:xfrm>
            <a:off x="3563241" y="2268160"/>
            <a:ext cx="1011815" cy="584775"/>
          </a:xfrm>
          <a:prstGeom prst="rect">
            <a:avLst/>
          </a:prstGeom>
        </p:spPr>
        <p:txBody>
          <a:bodyPr wrap="none">
            <a:spAutoFit/>
          </a:bodyPr>
          <a:lstStyle/>
          <a:p>
            <a:r>
              <a:rPr lang="en-US" altLang="ja-JP" sz="3200" dirty="0"/>
              <a:t>20</a:t>
            </a:r>
            <a:r>
              <a:rPr lang="ja-JP" altLang="en-US" sz="3200" dirty="0" smtClean="0"/>
              <a:t>㎝</a:t>
            </a:r>
            <a:endParaRPr lang="ja-JP" altLang="en-US" sz="3200" dirty="0"/>
          </a:p>
        </p:txBody>
      </p:sp>
      <p:sp>
        <p:nvSpPr>
          <p:cNvPr id="18" name="正方形/長方形 17"/>
          <p:cNvSpPr/>
          <p:nvPr/>
        </p:nvSpPr>
        <p:spPr>
          <a:xfrm>
            <a:off x="6565974" y="4287774"/>
            <a:ext cx="1011815" cy="584775"/>
          </a:xfrm>
          <a:prstGeom prst="rect">
            <a:avLst/>
          </a:prstGeom>
        </p:spPr>
        <p:txBody>
          <a:bodyPr wrap="none">
            <a:spAutoFit/>
          </a:bodyPr>
          <a:lstStyle/>
          <a:p>
            <a:r>
              <a:rPr lang="en-US" altLang="ja-JP" sz="3200" dirty="0"/>
              <a:t>12</a:t>
            </a:r>
            <a:r>
              <a:rPr lang="ja-JP" altLang="en-US" sz="3200" dirty="0" smtClean="0"/>
              <a:t>㎝</a:t>
            </a:r>
            <a:endParaRPr lang="ja-JP" altLang="en-US" sz="3200" dirty="0"/>
          </a:p>
        </p:txBody>
      </p:sp>
      <p:sp>
        <p:nvSpPr>
          <p:cNvPr id="3" name="二等辺三角形 2"/>
          <p:cNvSpPr/>
          <p:nvPr/>
        </p:nvSpPr>
        <p:spPr>
          <a:xfrm rot="10800000">
            <a:off x="1182861" y="2852935"/>
            <a:ext cx="5333356" cy="3420290"/>
          </a:xfrm>
          <a:prstGeom prst="triangle">
            <a:avLst>
              <a:gd name="adj" fmla="val 24923"/>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p:cNvSpPr>
            <a:spLocks noGrp="1"/>
          </p:cNvSpPr>
          <p:nvPr>
            <p:ph idx="1"/>
          </p:nvPr>
        </p:nvSpPr>
        <p:spPr>
          <a:xfrm>
            <a:off x="263500" y="332656"/>
            <a:ext cx="4699774" cy="1584176"/>
          </a:xfrm>
        </p:spPr>
        <p:txBody>
          <a:bodyPr>
            <a:noAutofit/>
          </a:bodyPr>
          <a:lstStyle/>
          <a:p>
            <a:pPr marL="0" indent="0">
              <a:buNone/>
            </a:pPr>
            <a:r>
              <a:rPr lang="ja-JP" altLang="en-US" sz="3600" dirty="0" smtClean="0"/>
              <a:t>点ＰがＢＣ上を通るとき</a:t>
            </a:r>
            <a:endParaRPr lang="en-US" altLang="ja-JP" sz="3600" dirty="0" smtClean="0"/>
          </a:p>
          <a:p>
            <a:pPr marL="0" indent="0">
              <a:buNone/>
            </a:pPr>
            <a:r>
              <a:rPr lang="ja-JP" altLang="en-US" sz="3600" dirty="0" smtClean="0"/>
              <a:t>（　　≦ｘ≦　　のとき）</a:t>
            </a:r>
            <a:endParaRPr lang="en-US" altLang="ja-JP" sz="3600" dirty="0" smtClean="0"/>
          </a:p>
        </p:txBody>
      </p:sp>
      <p:cxnSp>
        <p:nvCxnSpPr>
          <p:cNvPr id="11" name="直線コネクタ 10"/>
          <p:cNvCxnSpPr>
            <a:stCxn id="3" idx="3"/>
            <a:endCxn id="3" idx="0"/>
          </p:cNvCxnSpPr>
          <p:nvPr/>
        </p:nvCxnSpPr>
        <p:spPr>
          <a:xfrm>
            <a:off x="5186985" y="2852935"/>
            <a:ext cx="0" cy="342029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3563241" y="4147785"/>
            <a:ext cx="1550424" cy="584775"/>
          </a:xfrm>
          <a:prstGeom prst="rect">
            <a:avLst/>
          </a:prstGeom>
        </p:spPr>
        <p:txBody>
          <a:bodyPr wrap="none">
            <a:spAutoFit/>
          </a:bodyPr>
          <a:lstStyle/>
          <a:p>
            <a:r>
              <a:rPr lang="ja-JP" altLang="en-US" sz="3200" dirty="0" smtClean="0">
                <a:solidFill>
                  <a:srgbClr val="FFFF00"/>
                </a:solidFill>
              </a:rPr>
              <a:t>（　　）㎝</a:t>
            </a:r>
            <a:endParaRPr lang="ja-JP" altLang="en-US" sz="3200" dirty="0">
              <a:solidFill>
                <a:srgbClr val="FFFF00"/>
              </a:solidFill>
            </a:endParaRPr>
          </a:p>
        </p:txBody>
      </p:sp>
      <p:sp>
        <p:nvSpPr>
          <p:cNvPr id="22" name="正方形/長方形 21"/>
          <p:cNvSpPr/>
          <p:nvPr/>
        </p:nvSpPr>
        <p:spPr>
          <a:xfrm>
            <a:off x="5154819" y="692696"/>
            <a:ext cx="3188693" cy="769441"/>
          </a:xfrm>
          <a:prstGeom prst="rect">
            <a:avLst/>
          </a:prstGeom>
        </p:spPr>
        <p:txBody>
          <a:bodyPr wrap="none">
            <a:spAutoFit/>
          </a:bodyPr>
          <a:lstStyle/>
          <a:p>
            <a:r>
              <a:rPr lang="ja-JP" altLang="en-US" sz="4400" dirty="0" smtClean="0">
                <a:solidFill>
                  <a:srgbClr val="FF0000"/>
                </a:solidFill>
              </a:rPr>
              <a:t>式（　　　　　）</a:t>
            </a:r>
            <a:endParaRPr lang="ja-JP" altLang="en-US" sz="2400" dirty="0"/>
          </a:p>
        </p:txBody>
      </p:sp>
    </p:spTree>
    <p:extLst>
      <p:ext uri="{BB962C8B-B14F-4D97-AF65-F5344CB8AC3E}">
        <p14:creationId xmlns:p14="http://schemas.microsoft.com/office/powerpoint/2010/main" val="2557589766"/>
      </p:ext>
    </p:extLst>
  </p:cSld>
  <p:clrMapOvr>
    <a:masterClrMapping/>
  </p:clrMapOvr>
  <mc:AlternateContent xmlns:mc="http://schemas.openxmlformats.org/markup-compatibility/2006" xmlns:p14="http://schemas.microsoft.com/office/powerpoint/2010/main">
    <mc:Choice Requires="p14">
      <p:transition spd="slow" p14:dur="2000" advTm="2504"/>
    </mc:Choice>
    <mc:Fallback xmlns="">
      <p:transition spd="slow" advTm="2504"/>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71034" y="2852935"/>
            <a:ext cx="5333356" cy="3454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19273" y="2388908"/>
            <a:ext cx="478016" cy="584775"/>
          </a:xfrm>
          <a:prstGeom prst="rect">
            <a:avLst/>
          </a:prstGeom>
          <a:noFill/>
        </p:spPr>
        <p:txBody>
          <a:bodyPr wrap="none" rtlCol="0">
            <a:spAutoFit/>
          </a:bodyPr>
          <a:lstStyle/>
          <a:p>
            <a:r>
              <a:rPr kumimoji="1" lang="ja-JP" altLang="en-US" sz="3200" dirty="0" smtClean="0"/>
              <a:t>Ａ</a:t>
            </a:r>
            <a:endParaRPr kumimoji="1" lang="ja-JP" altLang="en-US" sz="3200" dirty="0"/>
          </a:p>
        </p:txBody>
      </p:sp>
      <p:sp>
        <p:nvSpPr>
          <p:cNvPr id="12" name="テキスト ボックス 11"/>
          <p:cNvSpPr txBox="1"/>
          <p:nvPr/>
        </p:nvSpPr>
        <p:spPr>
          <a:xfrm>
            <a:off x="6482264" y="4936812"/>
            <a:ext cx="476412" cy="584775"/>
          </a:xfrm>
          <a:prstGeom prst="rect">
            <a:avLst/>
          </a:prstGeom>
          <a:noFill/>
        </p:spPr>
        <p:txBody>
          <a:bodyPr wrap="none" rtlCol="0">
            <a:spAutoFit/>
          </a:bodyPr>
          <a:lstStyle/>
          <a:p>
            <a:r>
              <a:rPr kumimoji="1" lang="ja-JP" altLang="en-US" sz="3200" dirty="0" smtClean="0">
                <a:solidFill>
                  <a:srgbClr val="FF0000"/>
                </a:solidFill>
              </a:rPr>
              <a:t>Ｐ</a:t>
            </a:r>
            <a:endParaRPr kumimoji="1" lang="ja-JP" altLang="en-US" sz="3200" dirty="0">
              <a:solidFill>
                <a:srgbClr val="FF0000"/>
              </a:solidFill>
            </a:endParaRPr>
          </a:p>
        </p:txBody>
      </p:sp>
      <p:sp>
        <p:nvSpPr>
          <p:cNvPr id="13" name="テキスト ボックス 12"/>
          <p:cNvSpPr txBox="1"/>
          <p:nvPr/>
        </p:nvSpPr>
        <p:spPr>
          <a:xfrm>
            <a:off x="6516217" y="2389458"/>
            <a:ext cx="495649" cy="584775"/>
          </a:xfrm>
          <a:prstGeom prst="rect">
            <a:avLst/>
          </a:prstGeom>
          <a:noFill/>
        </p:spPr>
        <p:txBody>
          <a:bodyPr wrap="none" rtlCol="0">
            <a:spAutoFit/>
          </a:bodyPr>
          <a:lstStyle/>
          <a:p>
            <a:r>
              <a:rPr kumimoji="1" lang="ja-JP" altLang="en-US" sz="3200" dirty="0" smtClean="0"/>
              <a:t>Ｄ</a:t>
            </a:r>
            <a:endParaRPr kumimoji="1" lang="ja-JP" altLang="en-US" sz="3200" dirty="0"/>
          </a:p>
        </p:txBody>
      </p:sp>
      <p:sp>
        <p:nvSpPr>
          <p:cNvPr id="14" name="テキスト ボックス 13"/>
          <p:cNvSpPr txBox="1"/>
          <p:nvPr/>
        </p:nvSpPr>
        <p:spPr>
          <a:xfrm>
            <a:off x="6514519" y="6037171"/>
            <a:ext cx="489236" cy="584775"/>
          </a:xfrm>
          <a:prstGeom prst="rect">
            <a:avLst/>
          </a:prstGeom>
          <a:noFill/>
        </p:spPr>
        <p:txBody>
          <a:bodyPr wrap="none" rtlCol="0">
            <a:spAutoFit/>
          </a:bodyPr>
          <a:lstStyle/>
          <a:p>
            <a:r>
              <a:rPr lang="ja-JP" altLang="en-US" sz="3200" dirty="0"/>
              <a:t>Ｃ</a:t>
            </a:r>
            <a:endParaRPr kumimoji="1" lang="ja-JP" altLang="en-US" sz="3200" dirty="0"/>
          </a:p>
        </p:txBody>
      </p:sp>
      <p:sp>
        <p:nvSpPr>
          <p:cNvPr id="15" name="テキスト ボックス 14"/>
          <p:cNvSpPr txBox="1"/>
          <p:nvPr/>
        </p:nvSpPr>
        <p:spPr>
          <a:xfrm>
            <a:off x="692021" y="6037171"/>
            <a:ext cx="503664" cy="584775"/>
          </a:xfrm>
          <a:prstGeom prst="rect">
            <a:avLst/>
          </a:prstGeom>
          <a:noFill/>
        </p:spPr>
        <p:txBody>
          <a:bodyPr wrap="none" rtlCol="0">
            <a:spAutoFit/>
          </a:bodyPr>
          <a:lstStyle/>
          <a:p>
            <a:r>
              <a:rPr kumimoji="1" lang="ja-JP" altLang="en-US" sz="3200" dirty="0" smtClean="0"/>
              <a:t>Ｂ</a:t>
            </a:r>
            <a:endParaRPr kumimoji="1" lang="ja-JP" altLang="en-US" sz="3200" dirty="0"/>
          </a:p>
        </p:txBody>
      </p:sp>
      <p:sp>
        <p:nvSpPr>
          <p:cNvPr id="5" name="正方形/長方形 4"/>
          <p:cNvSpPr/>
          <p:nvPr/>
        </p:nvSpPr>
        <p:spPr>
          <a:xfrm>
            <a:off x="3563241" y="2268160"/>
            <a:ext cx="1011815" cy="584775"/>
          </a:xfrm>
          <a:prstGeom prst="rect">
            <a:avLst/>
          </a:prstGeom>
        </p:spPr>
        <p:txBody>
          <a:bodyPr wrap="none">
            <a:spAutoFit/>
          </a:bodyPr>
          <a:lstStyle/>
          <a:p>
            <a:r>
              <a:rPr lang="en-US" altLang="ja-JP" sz="3200" dirty="0"/>
              <a:t>20</a:t>
            </a:r>
            <a:r>
              <a:rPr lang="ja-JP" altLang="en-US" sz="3200" dirty="0" smtClean="0"/>
              <a:t>㎝</a:t>
            </a:r>
            <a:endParaRPr lang="ja-JP" altLang="en-US" sz="3200" dirty="0"/>
          </a:p>
        </p:txBody>
      </p:sp>
      <p:sp>
        <p:nvSpPr>
          <p:cNvPr id="18" name="正方形/長方形 17"/>
          <p:cNvSpPr/>
          <p:nvPr/>
        </p:nvSpPr>
        <p:spPr>
          <a:xfrm>
            <a:off x="6565974" y="4287774"/>
            <a:ext cx="1011815" cy="584775"/>
          </a:xfrm>
          <a:prstGeom prst="rect">
            <a:avLst/>
          </a:prstGeom>
        </p:spPr>
        <p:txBody>
          <a:bodyPr wrap="none">
            <a:spAutoFit/>
          </a:bodyPr>
          <a:lstStyle/>
          <a:p>
            <a:r>
              <a:rPr lang="en-US" altLang="ja-JP" sz="3200" dirty="0"/>
              <a:t>12</a:t>
            </a:r>
            <a:r>
              <a:rPr lang="ja-JP" altLang="en-US" sz="3200" dirty="0" smtClean="0"/>
              <a:t>㎝</a:t>
            </a:r>
            <a:endParaRPr lang="ja-JP" altLang="en-US" sz="3200" dirty="0"/>
          </a:p>
        </p:txBody>
      </p:sp>
      <p:sp>
        <p:nvSpPr>
          <p:cNvPr id="3" name="二等辺三角形 2"/>
          <p:cNvSpPr/>
          <p:nvPr/>
        </p:nvSpPr>
        <p:spPr>
          <a:xfrm rot="10800000">
            <a:off x="1182861" y="2852933"/>
            <a:ext cx="5333356" cy="2376266"/>
          </a:xfrm>
          <a:prstGeom prst="triangle">
            <a:avLst>
              <a:gd name="adj" fmla="val 0"/>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p:cNvSpPr>
            <a:spLocks noGrp="1"/>
          </p:cNvSpPr>
          <p:nvPr>
            <p:ph idx="1"/>
          </p:nvPr>
        </p:nvSpPr>
        <p:spPr>
          <a:xfrm>
            <a:off x="105122" y="168794"/>
            <a:ext cx="9038878" cy="667918"/>
          </a:xfrm>
        </p:spPr>
        <p:txBody>
          <a:bodyPr>
            <a:noAutofit/>
          </a:bodyPr>
          <a:lstStyle/>
          <a:p>
            <a:pPr marL="0" indent="0">
              <a:buNone/>
            </a:pPr>
            <a:r>
              <a:rPr lang="ja-JP" altLang="en-US" sz="3600" dirty="0" smtClean="0"/>
              <a:t>点ＰがＣＤ上を通るとき　（　　≦</a:t>
            </a:r>
            <a:r>
              <a:rPr lang="ja-JP" altLang="en-US" sz="3600" dirty="0"/>
              <a:t>ｘ</a:t>
            </a:r>
            <a:r>
              <a:rPr lang="ja-JP" altLang="en-US" sz="3600" dirty="0" smtClean="0"/>
              <a:t>≦　　のとき）</a:t>
            </a:r>
            <a:endParaRPr lang="en-US" altLang="ja-JP" sz="3600" dirty="0" smtClean="0"/>
          </a:p>
        </p:txBody>
      </p:sp>
      <p:sp>
        <p:nvSpPr>
          <p:cNvPr id="6" name="フリーフォーム 5"/>
          <p:cNvSpPr/>
          <p:nvPr/>
        </p:nvSpPr>
        <p:spPr>
          <a:xfrm>
            <a:off x="1155144" y="2852382"/>
            <a:ext cx="5359376" cy="3452884"/>
          </a:xfrm>
          <a:custGeom>
            <a:avLst/>
            <a:gdLst>
              <a:gd name="connsiteX0" fmla="*/ 0 w 5336275"/>
              <a:gd name="connsiteY0" fmla="*/ 0 h 3452884"/>
              <a:gd name="connsiteX1" fmla="*/ 13648 w 5336275"/>
              <a:gd name="connsiteY1" fmla="*/ 3452884 h 3452884"/>
              <a:gd name="connsiteX2" fmla="*/ 5336275 w 5336275"/>
              <a:gd name="connsiteY2" fmla="*/ 3452884 h 3452884"/>
              <a:gd name="connsiteX3" fmla="*/ 5336275 w 5336275"/>
              <a:gd name="connsiteY3" fmla="*/ 2388358 h 3452884"/>
            </a:gdLst>
            <a:ahLst/>
            <a:cxnLst>
              <a:cxn ang="0">
                <a:pos x="connsiteX0" y="connsiteY0"/>
              </a:cxn>
              <a:cxn ang="0">
                <a:pos x="connsiteX1" y="connsiteY1"/>
              </a:cxn>
              <a:cxn ang="0">
                <a:pos x="connsiteX2" y="connsiteY2"/>
              </a:cxn>
              <a:cxn ang="0">
                <a:pos x="connsiteX3" y="connsiteY3"/>
              </a:cxn>
            </a:cxnLst>
            <a:rect l="l" t="t" r="r" b="b"/>
            <a:pathLst>
              <a:path w="5336275" h="3452884">
                <a:moveTo>
                  <a:pt x="0" y="0"/>
                </a:moveTo>
                <a:cubicBezTo>
                  <a:pt x="4549" y="1150961"/>
                  <a:pt x="9099" y="2301923"/>
                  <a:pt x="13648" y="3452884"/>
                </a:cubicBezTo>
                <a:lnTo>
                  <a:pt x="5336275" y="3452884"/>
                </a:lnTo>
                <a:lnTo>
                  <a:pt x="5336275" y="2388358"/>
                </a:ln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3066458" y="6272599"/>
            <a:ext cx="1822935" cy="584775"/>
          </a:xfrm>
          <a:prstGeom prst="rect">
            <a:avLst/>
          </a:prstGeom>
        </p:spPr>
        <p:txBody>
          <a:bodyPr wrap="none">
            <a:spAutoFit/>
          </a:bodyPr>
          <a:lstStyle/>
          <a:p>
            <a:r>
              <a:rPr lang="ja-JP" altLang="en-US" sz="3200" dirty="0" smtClean="0">
                <a:solidFill>
                  <a:srgbClr val="FF0000"/>
                </a:solidFill>
              </a:rPr>
              <a:t>（　　　）㎝</a:t>
            </a:r>
            <a:endParaRPr lang="ja-JP" altLang="en-US" sz="3200" dirty="0">
              <a:solidFill>
                <a:srgbClr val="FF0000"/>
              </a:solidFill>
            </a:endParaRPr>
          </a:p>
        </p:txBody>
      </p:sp>
      <p:sp>
        <p:nvSpPr>
          <p:cNvPr id="22" name="フリーフォーム 21"/>
          <p:cNvSpPr/>
          <p:nvPr/>
        </p:nvSpPr>
        <p:spPr>
          <a:xfrm>
            <a:off x="6496334" y="2838734"/>
            <a:ext cx="354842" cy="2374711"/>
          </a:xfrm>
          <a:custGeom>
            <a:avLst/>
            <a:gdLst>
              <a:gd name="connsiteX0" fmla="*/ 0 w 354842"/>
              <a:gd name="connsiteY0" fmla="*/ 0 h 2374711"/>
              <a:gd name="connsiteX1" fmla="*/ 232012 w 354842"/>
              <a:gd name="connsiteY1" fmla="*/ 627797 h 2374711"/>
              <a:gd name="connsiteX2" fmla="*/ 354842 w 354842"/>
              <a:gd name="connsiteY2" fmla="*/ 1255594 h 2374711"/>
              <a:gd name="connsiteX3" fmla="*/ 232012 w 354842"/>
              <a:gd name="connsiteY3" fmla="*/ 1910687 h 2374711"/>
              <a:gd name="connsiteX4" fmla="*/ 13648 w 354842"/>
              <a:gd name="connsiteY4" fmla="*/ 2374711 h 2374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4842" h="2374711">
                <a:moveTo>
                  <a:pt x="0" y="0"/>
                </a:moveTo>
                <a:cubicBezTo>
                  <a:pt x="86436" y="209265"/>
                  <a:pt x="172872" y="418531"/>
                  <a:pt x="232012" y="627797"/>
                </a:cubicBezTo>
                <a:cubicBezTo>
                  <a:pt x="291152" y="837063"/>
                  <a:pt x="354842" y="1041779"/>
                  <a:pt x="354842" y="1255594"/>
                </a:cubicBezTo>
                <a:cubicBezTo>
                  <a:pt x="354842" y="1469409"/>
                  <a:pt x="288878" y="1724168"/>
                  <a:pt x="232012" y="1910687"/>
                </a:cubicBezTo>
                <a:cubicBezTo>
                  <a:pt x="175146" y="2097206"/>
                  <a:pt x="94397" y="2235958"/>
                  <a:pt x="13648" y="2374711"/>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6654531" y="3779456"/>
            <a:ext cx="2335896" cy="523220"/>
          </a:xfrm>
          <a:prstGeom prst="rect">
            <a:avLst/>
          </a:prstGeom>
          <a:solidFill>
            <a:schemeClr val="bg1"/>
          </a:solidFill>
        </p:spPr>
        <p:txBody>
          <a:bodyPr wrap="none">
            <a:spAutoFit/>
          </a:bodyPr>
          <a:lstStyle/>
          <a:p>
            <a:r>
              <a:rPr lang="ja-JP" altLang="en-US" sz="2800" dirty="0" smtClean="0">
                <a:solidFill>
                  <a:srgbClr val="7030A0"/>
                </a:solidFill>
              </a:rPr>
              <a:t>（　　　　　　）㎝</a:t>
            </a:r>
            <a:endParaRPr lang="ja-JP" altLang="en-US" sz="2800" dirty="0">
              <a:solidFill>
                <a:srgbClr val="7030A0"/>
              </a:solidFill>
            </a:endParaRPr>
          </a:p>
        </p:txBody>
      </p:sp>
      <p:sp>
        <p:nvSpPr>
          <p:cNvPr id="25" name="正方形/長方形 24"/>
          <p:cNvSpPr/>
          <p:nvPr/>
        </p:nvSpPr>
        <p:spPr>
          <a:xfrm>
            <a:off x="4860031" y="1165760"/>
            <a:ext cx="4091923" cy="707886"/>
          </a:xfrm>
          <a:prstGeom prst="rect">
            <a:avLst/>
          </a:prstGeom>
        </p:spPr>
        <p:txBody>
          <a:bodyPr wrap="square">
            <a:spAutoFit/>
          </a:bodyPr>
          <a:lstStyle/>
          <a:p>
            <a:pPr lvl="0">
              <a:spcBef>
                <a:spcPct val="20000"/>
              </a:spcBef>
            </a:pPr>
            <a:r>
              <a:rPr lang="ja-JP" altLang="en-US" sz="4000" dirty="0" smtClean="0">
                <a:solidFill>
                  <a:srgbClr val="FF0000"/>
                </a:solidFill>
              </a:rPr>
              <a:t>式（　　　　　　　　）</a:t>
            </a:r>
            <a:endParaRPr lang="en-US" altLang="ja-JP" sz="4000" dirty="0">
              <a:solidFill>
                <a:srgbClr val="FF0000"/>
              </a:solidFill>
            </a:endParaRPr>
          </a:p>
        </p:txBody>
      </p:sp>
    </p:spTree>
    <p:extLst>
      <p:ext uri="{BB962C8B-B14F-4D97-AF65-F5344CB8AC3E}">
        <p14:creationId xmlns:p14="http://schemas.microsoft.com/office/powerpoint/2010/main" val="1066984139"/>
      </p:ext>
    </p:extLst>
  </p:cSld>
  <p:clrMapOvr>
    <a:masterClrMapping/>
  </p:clrMapOvr>
  <mc:AlternateContent xmlns:mc="http://schemas.openxmlformats.org/markup-compatibility/2006" xmlns:p14="http://schemas.microsoft.com/office/powerpoint/2010/main">
    <mc:Choice Requires="p14">
      <p:transition spd="slow" p14:dur="2000" advTm="2482"/>
    </mc:Choice>
    <mc:Fallback xmlns="">
      <p:transition spd="slow" advTm="2482"/>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1437986" y="741803"/>
            <a:ext cx="6110726" cy="6057535"/>
            <a:chOff x="3590562" y="986467"/>
            <a:chExt cx="6110726" cy="6057535"/>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202" t="4742" r="28147" b="10345"/>
            <a:stretch/>
          </p:blipFill>
          <p:spPr bwMode="auto">
            <a:xfrm>
              <a:off x="4189939" y="1422420"/>
              <a:ext cx="4648814" cy="52035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直線コネクタ 4"/>
            <p:cNvCxnSpPr/>
            <p:nvPr/>
          </p:nvCxnSpPr>
          <p:spPr>
            <a:xfrm>
              <a:off x="4307180" y="6520782"/>
              <a:ext cx="450479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4317471" y="1527562"/>
              <a:ext cx="0" cy="499322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3983297" y="986467"/>
              <a:ext cx="1061509" cy="523220"/>
            </a:xfrm>
            <a:prstGeom prst="rect">
              <a:avLst/>
            </a:prstGeom>
            <a:noFill/>
          </p:spPr>
          <p:txBody>
            <a:bodyPr wrap="none" rtlCol="0">
              <a:spAutoFit/>
            </a:bodyPr>
            <a:lstStyle/>
            <a:p>
              <a:r>
                <a:rPr kumimoji="1" lang="ja-JP" altLang="en-US" sz="2800" dirty="0" err="1" smtClean="0"/>
                <a:t>ｙ</a:t>
              </a:r>
              <a:r>
                <a:rPr kumimoji="1" lang="en-US" altLang="ja-JP" sz="2800" dirty="0" smtClean="0"/>
                <a:t>(</a:t>
              </a:r>
              <a:r>
                <a:rPr kumimoji="1" lang="ja-JP" altLang="en-US" sz="2800" dirty="0" smtClean="0"/>
                <a:t>㎝</a:t>
              </a:r>
              <a:r>
                <a:rPr kumimoji="1" lang="en-US" altLang="ja-JP" sz="2800" baseline="30000" dirty="0" smtClean="0"/>
                <a:t>2</a:t>
              </a:r>
              <a:r>
                <a:rPr kumimoji="1" lang="en-US" altLang="ja-JP" sz="2800" dirty="0" smtClean="0"/>
                <a:t>)</a:t>
              </a:r>
              <a:endParaRPr kumimoji="1" lang="ja-JP" altLang="en-US" sz="2800" dirty="0"/>
            </a:p>
          </p:txBody>
        </p:sp>
        <p:sp>
          <p:nvSpPr>
            <p:cNvPr id="15" name="テキスト ボックス 14"/>
            <p:cNvSpPr txBox="1"/>
            <p:nvPr/>
          </p:nvSpPr>
          <p:spPr>
            <a:xfrm>
              <a:off x="8753593" y="6259172"/>
              <a:ext cx="947695" cy="523220"/>
            </a:xfrm>
            <a:prstGeom prst="rect">
              <a:avLst/>
            </a:prstGeom>
            <a:noFill/>
          </p:spPr>
          <p:txBody>
            <a:bodyPr wrap="none" rtlCol="0">
              <a:spAutoFit/>
            </a:bodyPr>
            <a:lstStyle/>
            <a:p>
              <a:r>
                <a:rPr kumimoji="1" lang="ja-JP" altLang="en-US" sz="2800" dirty="0" err="1" smtClean="0"/>
                <a:t>ｘ</a:t>
              </a:r>
              <a:r>
                <a:rPr kumimoji="1" lang="en-US" altLang="ja-JP" sz="2800" dirty="0" smtClean="0"/>
                <a:t>(</a:t>
              </a:r>
              <a:r>
                <a:rPr kumimoji="1" lang="ja-JP" altLang="en-US" sz="2800" dirty="0" smtClean="0"/>
                <a:t>秒</a:t>
              </a:r>
              <a:r>
                <a:rPr kumimoji="1" lang="en-US" altLang="ja-JP" sz="2800" dirty="0" smtClean="0"/>
                <a:t>)</a:t>
              </a:r>
              <a:endParaRPr kumimoji="1" lang="ja-JP" altLang="en-US" sz="2800" dirty="0"/>
            </a:p>
          </p:txBody>
        </p:sp>
        <p:sp>
          <p:nvSpPr>
            <p:cNvPr id="16" name="テキスト ボックス 15"/>
            <p:cNvSpPr txBox="1"/>
            <p:nvPr/>
          </p:nvSpPr>
          <p:spPr>
            <a:xfrm>
              <a:off x="3983297" y="6320727"/>
              <a:ext cx="340158" cy="461665"/>
            </a:xfrm>
            <a:prstGeom prst="rect">
              <a:avLst/>
            </a:prstGeom>
            <a:noFill/>
          </p:spPr>
          <p:txBody>
            <a:bodyPr wrap="none" rtlCol="0">
              <a:spAutoFit/>
            </a:bodyPr>
            <a:lstStyle/>
            <a:p>
              <a:r>
                <a:rPr kumimoji="1" lang="en-US" altLang="ja-JP" sz="2400" dirty="0" smtClean="0">
                  <a:ea typeface="ＤＦ平成明朝体W7" pitchFamily="1" charset="-128"/>
                </a:rPr>
                <a:t>0</a:t>
              </a:r>
              <a:endParaRPr kumimoji="1" lang="ja-JP" altLang="en-US" sz="2400" dirty="0">
                <a:ea typeface="ＤＦ平成明朝体W7" pitchFamily="1" charset="-128"/>
              </a:endParaRPr>
            </a:p>
          </p:txBody>
        </p:sp>
        <p:sp>
          <p:nvSpPr>
            <p:cNvPr id="17" name="テキスト ボックス 16"/>
            <p:cNvSpPr txBox="1"/>
            <p:nvPr/>
          </p:nvSpPr>
          <p:spPr>
            <a:xfrm>
              <a:off x="7208137" y="6518944"/>
              <a:ext cx="550151" cy="523220"/>
            </a:xfrm>
            <a:prstGeom prst="rect">
              <a:avLst/>
            </a:prstGeom>
            <a:noFill/>
          </p:spPr>
          <p:txBody>
            <a:bodyPr wrap="none" rtlCol="0">
              <a:spAutoFit/>
            </a:bodyPr>
            <a:lstStyle/>
            <a:p>
              <a:r>
                <a:rPr kumimoji="1" lang="en-US" altLang="ja-JP" sz="2800" dirty="0" smtClean="0"/>
                <a:t>10</a:t>
              </a:r>
              <a:endParaRPr kumimoji="1" lang="ja-JP" altLang="en-US" sz="2800" dirty="0"/>
            </a:p>
          </p:txBody>
        </p:sp>
        <p:sp>
          <p:nvSpPr>
            <p:cNvPr id="18" name="テキスト ボックス 17"/>
            <p:cNvSpPr txBox="1"/>
            <p:nvPr/>
          </p:nvSpPr>
          <p:spPr>
            <a:xfrm>
              <a:off x="3784200" y="4656111"/>
              <a:ext cx="550151" cy="523220"/>
            </a:xfrm>
            <a:prstGeom prst="rect">
              <a:avLst/>
            </a:prstGeom>
            <a:noFill/>
          </p:spPr>
          <p:txBody>
            <a:bodyPr wrap="none" rtlCol="0">
              <a:spAutoFit/>
            </a:bodyPr>
            <a:lstStyle/>
            <a:p>
              <a:r>
                <a:rPr kumimoji="1" lang="en-US" altLang="ja-JP" sz="2800" dirty="0" smtClean="0"/>
                <a:t>50</a:t>
              </a:r>
              <a:endParaRPr kumimoji="1" lang="ja-JP" altLang="en-US" sz="2800" dirty="0"/>
            </a:p>
          </p:txBody>
        </p:sp>
        <p:sp>
          <p:nvSpPr>
            <p:cNvPr id="19" name="テキスト ボックス 18"/>
            <p:cNvSpPr txBox="1"/>
            <p:nvPr/>
          </p:nvSpPr>
          <p:spPr>
            <a:xfrm>
              <a:off x="3590562" y="3125937"/>
              <a:ext cx="732893" cy="523220"/>
            </a:xfrm>
            <a:prstGeom prst="rect">
              <a:avLst/>
            </a:prstGeom>
            <a:noFill/>
          </p:spPr>
          <p:txBody>
            <a:bodyPr wrap="none" rtlCol="0">
              <a:spAutoFit/>
            </a:bodyPr>
            <a:lstStyle/>
            <a:p>
              <a:r>
                <a:rPr kumimoji="1" lang="en-US" altLang="ja-JP" sz="2800" dirty="0" smtClean="0"/>
                <a:t>100</a:t>
              </a:r>
              <a:endParaRPr kumimoji="1" lang="ja-JP" altLang="en-US" sz="2800" dirty="0"/>
            </a:p>
          </p:txBody>
        </p:sp>
        <p:sp>
          <p:nvSpPr>
            <p:cNvPr id="20" name="テキスト ボックス 19"/>
            <p:cNvSpPr txBox="1"/>
            <p:nvPr/>
          </p:nvSpPr>
          <p:spPr>
            <a:xfrm>
              <a:off x="5758379" y="6520782"/>
              <a:ext cx="367408" cy="523220"/>
            </a:xfrm>
            <a:prstGeom prst="rect">
              <a:avLst/>
            </a:prstGeom>
            <a:noFill/>
          </p:spPr>
          <p:txBody>
            <a:bodyPr wrap="none" rtlCol="0">
              <a:spAutoFit/>
            </a:bodyPr>
            <a:lstStyle/>
            <a:p>
              <a:r>
                <a:rPr lang="en-US" altLang="ja-JP" sz="2800" dirty="0"/>
                <a:t>5</a:t>
              </a:r>
              <a:endParaRPr kumimoji="1" lang="ja-JP" altLang="en-US" sz="2800" dirty="0"/>
            </a:p>
          </p:txBody>
        </p:sp>
      </p:grpSp>
      <p:sp>
        <p:nvSpPr>
          <p:cNvPr id="14" name="正方形/長方形 13"/>
          <p:cNvSpPr/>
          <p:nvPr/>
        </p:nvSpPr>
        <p:spPr>
          <a:xfrm>
            <a:off x="162889" y="116632"/>
            <a:ext cx="4079963" cy="584775"/>
          </a:xfrm>
          <a:prstGeom prst="rect">
            <a:avLst/>
          </a:prstGeom>
        </p:spPr>
        <p:txBody>
          <a:bodyPr wrap="none">
            <a:spAutoFit/>
          </a:bodyPr>
          <a:lstStyle/>
          <a:p>
            <a:r>
              <a:rPr lang="ja-JP" altLang="en-US" sz="3200" dirty="0" smtClean="0"/>
              <a:t>グラフをかいてみよう。</a:t>
            </a:r>
            <a:endParaRPr lang="en-US" altLang="ja-JP" sz="3200" dirty="0"/>
          </a:p>
        </p:txBody>
      </p:sp>
    </p:spTree>
    <p:extLst>
      <p:ext uri="{BB962C8B-B14F-4D97-AF65-F5344CB8AC3E}">
        <p14:creationId xmlns:p14="http://schemas.microsoft.com/office/powerpoint/2010/main" val="3839689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3407" y="188640"/>
            <a:ext cx="8229600" cy="288032"/>
          </a:xfrm>
        </p:spPr>
        <p:txBody>
          <a:bodyPr>
            <a:normAutofit fontScale="90000"/>
          </a:bodyPr>
          <a:lstStyle/>
          <a:p>
            <a:r>
              <a:rPr kumimoji="1" lang="ja-JP" altLang="en-US" dirty="0" smtClean="0"/>
              <a:t>問　題</a:t>
            </a:r>
            <a:endParaRPr kumimoji="1" lang="ja-JP" altLang="en-US" dirty="0"/>
          </a:p>
        </p:txBody>
      </p:sp>
      <p:sp>
        <p:nvSpPr>
          <p:cNvPr id="7" name="正方形/長方形 6"/>
          <p:cNvSpPr/>
          <p:nvPr/>
        </p:nvSpPr>
        <p:spPr>
          <a:xfrm>
            <a:off x="1148758" y="4944"/>
            <a:ext cx="4392489" cy="22781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rot="5400000">
            <a:off x="5169041" y="2514052"/>
            <a:ext cx="4392489" cy="35574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182861" y="2852935"/>
            <a:ext cx="5333356" cy="3454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19273" y="2388908"/>
            <a:ext cx="478016" cy="584775"/>
          </a:xfrm>
          <a:prstGeom prst="rect">
            <a:avLst/>
          </a:prstGeom>
          <a:noFill/>
        </p:spPr>
        <p:txBody>
          <a:bodyPr wrap="none" rtlCol="0">
            <a:spAutoFit/>
          </a:bodyPr>
          <a:lstStyle/>
          <a:p>
            <a:r>
              <a:rPr kumimoji="1" lang="ja-JP" altLang="en-US" sz="3200" dirty="0" smtClean="0"/>
              <a:t>Ａ</a:t>
            </a:r>
            <a:endParaRPr kumimoji="1" lang="ja-JP" altLang="en-US" sz="3200" dirty="0"/>
          </a:p>
        </p:txBody>
      </p:sp>
      <p:sp>
        <p:nvSpPr>
          <p:cNvPr id="12" name="テキスト ボックス 11"/>
          <p:cNvSpPr txBox="1"/>
          <p:nvPr/>
        </p:nvSpPr>
        <p:spPr>
          <a:xfrm>
            <a:off x="729595" y="3713828"/>
            <a:ext cx="476412" cy="584775"/>
          </a:xfrm>
          <a:prstGeom prst="rect">
            <a:avLst/>
          </a:prstGeom>
          <a:noFill/>
        </p:spPr>
        <p:txBody>
          <a:bodyPr wrap="none" rtlCol="0">
            <a:spAutoFit/>
          </a:bodyPr>
          <a:lstStyle/>
          <a:p>
            <a:r>
              <a:rPr kumimoji="1" lang="ja-JP" altLang="en-US" sz="3200" dirty="0" smtClean="0">
                <a:solidFill>
                  <a:srgbClr val="FF0000"/>
                </a:solidFill>
              </a:rPr>
              <a:t>Ｐ</a:t>
            </a:r>
            <a:endParaRPr kumimoji="1" lang="ja-JP" altLang="en-US" sz="3200" dirty="0">
              <a:solidFill>
                <a:srgbClr val="FF0000"/>
              </a:solidFill>
            </a:endParaRPr>
          </a:p>
        </p:txBody>
      </p:sp>
      <p:sp>
        <p:nvSpPr>
          <p:cNvPr id="13" name="テキスト ボックス 12"/>
          <p:cNvSpPr txBox="1"/>
          <p:nvPr/>
        </p:nvSpPr>
        <p:spPr>
          <a:xfrm>
            <a:off x="6516217" y="2389458"/>
            <a:ext cx="495649" cy="584775"/>
          </a:xfrm>
          <a:prstGeom prst="rect">
            <a:avLst/>
          </a:prstGeom>
          <a:noFill/>
        </p:spPr>
        <p:txBody>
          <a:bodyPr wrap="none" rtlCol="0">
            <a:spAutoFit/>
          </a:bodyPr>
          <a:lstStyle/>
          <a:p>
            <a:r>
              <a:rPr kumimoji="1" lang="ja-JP" altLang="en-US" sz="3200" dirty="0" smtClean="0"/>
              <a:t>Ｄ</a:t>
            </a:r>
            <a:endParaRPr kumimoji="1" lang="ja-JP" altLang="en-US" sz="3200" dirty="0"/>
          </a:p>
        </p:txBody>
      </p:sp>
      <p:sp>
        <p:nvSpPr>
          <p:cNvPr id="14" name="テキスト ボックス 13"/>
          <p:cNvSpPr txBox="1"/>
          <p:nvPr/>
        </p:nvSpPr>
        <p:spPr>
          <a:xfrm>
            <a:off x="6514519" y="6037171"/>
            <a:ext cx="489236" cy="584775"/>
          </a:xfrm>
          <a:prstGeom prst="rect">
            <a:avLst/>
          </a:prstGeom>
          <a:noFill/>
        </p:spPr>
        <p:txBody>
          <a:bodyPr wrap="none" rtlCol="0">
            <a:spAutoFit/>
          </a:bodyPr>
          <a:lstStyle/>
          <a:p>
            <a:r>
              <a:rPr lang="ja-JP" altLang="en-US" sz="3200" dirty="0"/>
              <a:t>Ｃ</a:t>
            </a:r>
            <a:endParaRPr kumimoji="1" lang="ja-JP" altLang="en-US" sz="3200" dirty="0"/>
          </a:p>
        </p:txBody>
      </p:sp>
      <p:sp>
        <p:nvSpPr>
          <p:cNvPr id="15" name="テキスト ボックス 14"/>
          <p:cNvSpPr txBox="1"/>
          <p:nvPr/>
        </p:nvSpPr>
        <p:spPr>
          <a:xfrm>
            <a:off x="692021" y="6037171"/>
            <a:ext cx="503664" cy="584775"/>
          </a:xfrm>
          <a:prstGeom prst="rect">
            <a:avLst/>
          </a:prstGeom>
          <a:noFill/>
        </p:spPr>
        <p:txBody>
          <a:bodyPr wrap="none" rtlCol="0">
            <a:spAutoFit/>
          </a:bodyPr>
          <a:lstStyle/>
          <a:p>
            <a:r>
              <a:rPr kumimoji="1" lang="ja-JP" altLang="en-US" sz="3200" dirty="0" smtClean="0"/>
              <a:t>Ｂ</a:t>
            </a:r>
            <a:endParaRPr kumimoji="1" lang="ja-JP" altLang="en-US" sz="3200" dirty="0"/>
          </a:p>
        </p:txBody>
      </p:sp>
      <p:sp>
        <p:nvSpPr>
          <p:cNvPr id="5" name="正方形/長方形 4"/>
          <p:cNvSpPr/>
          <p:nvPr/>
        </p:nvSpPr>
        <p:spPr>
          <a:xfrm>
            <a:off x="3563241" y="2268160"/>
            <a:ext cx="875561" cy="584775"/>
          </a:xfrm>
          <a:prstGeom prst="rect">
            <a:avLst/>
          </a:prstGeom>
        </p:spPr>
        <p:txBody>
          <a:bodyPr wrap="none">
            <a:spAutoFit/>
          </a:bodyPr>
          <a:lstStyle/>
          <a:p>
            <a:r>
              <a:rPr lang="ja-JP" altLang="en-US" sz="3200" dirty="0" smtClean="0"/>
              <a:t>４㎝</a:t>
            </a:r>
            <a:endParaRPr lang="ja-JP" altLang="en-US" sz="3200" dirty="0"/>
          </a:p>
        </p:txBody>
      </p:sp>
      <p:sp>
        <p:nvSpPr>
          <p:cNvPr id="18" name="正方形/長方形 17"/>
          <p:cNvSpPr/>
          <p:nvPr/>
        </p:nvSpPr>
        <p:spPr>
          <a:xfrm>
            <a:off x="6565974" y="4287774"/>
            <a:ext cx="875561" cy="584775"/>
          </a:xfrm>
          <a:prstGeom prst="rect">
            <a:avLst/>
          </a:prstGeom>
        </p:spPr>
        <p:txBody>
          <a:bodyPr wrap="none">
            <a:spAutoFit/>
          </a:bodyPr>
          <a:lstStyle/>
          <a:p>
            <a:r>
              <a:rPr lang="ja-JP" altLang="en-US" sz="3200" dirty="0" smtClean="0"/>
              <a:t>３㎝</a:t>
            </a:r>
            <a:endParaRPr lang="ja-JP" altLang="en-US" sz="3200" dirty="0"/>
          </a:p>
        </p:txBody>
      </p:sp>
      <p:sp>
        <p:nvSpPr>
          <p:cNvPr id="19" name="テキスト ボックス 18"/>
          <p:cNvSpPr txBox="1"/>
          <p:nvPr/>
        </p:nvSpPr>
        <p:spPr>
          <a:xfrm>
            <a:off x="6300192" y="620688"/>
            <a:ext cx="1561646" cy="707886"/>
          </a:xfrm>
          <a:prstGeom prst="rect">
            <a:avLst/>
          </a:prstGeom>
          <a:solidFill>
            <a:srgbClr val="FFFF00"/>
          </a:solidFill>
        </p:spPr>
        <p:txBody>
          <a:bodyPr wrap="none" rtlCol="0">
            <a:spAutoFit/>
          </a:bodyPr>
          <a:lstStyle/>
          <a:p>
            <a:r>
              <a:rPr kumimoji="1" lang="ja-JP" altLang="en-US" sz="4000" dirty="0" smtClean="0"/>
              <a:t>１</a:t>
            </a:r>
            <a:r>
              <a:rPr lang="ja-JP" altLang="en-US" sz="4000" dirty="0" smtClean="0"/>
              <a:t>秒後</a:t>
            </a:r>
            <a:endParaRPr kumimoji="1" lang="ja-JP" altLang="en-US" sz="4000" dirty="0"/>
          </a:p>
        </p:txBody>
      </p:sp>
      <p:sp>
        <p:nvSpPr>
          <p:cNvPr id="16" name="直角三角形 15"/>
          <p:cNvSpPr/>
          <p:nvPr/>
        </p:nvSpPr>
        <p:spPr>
          <a:xfrm rot="5400000">
            <a:off x="3272898" y="762899"/>
            <a:ext cx="1153281" cy="5333355"/>
          </a:xfrm>
          <a:prstGeom prst="rtTriangl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45742718"/>
      </p:ext>
    </p:extLst>
  </p:cSld>
  <p:clrMapOvr>
    <a:masterClrMapping/>
  </p:clrMapOvr>
  <mc:AlternateContent xmlns:mc="http://schemas.openxmlformats.org/markup-compatibility/2006" xmlns:p14="http://schemas.microsoft.com/office/powerpoint/2010/main">
    <mc:Choice Requires="p14">
      <p:transition spd="slow" p14:dur="2000" advTm="3281"/>
    </mc:Choice>
    <mc:Fallback xmlns="">
      <p:transition spd="slow" advTm="328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3407" y="188640"/>
            <a:ext cx="8229600" cy="288032"/>
          </a:xfrm>
        </p:spPr>
        <p:txBody>
          <a:bodyPr>
            <a:normAutofit fontScale="90000"/>
          </a:bodyPr>
          <a:lstStyle/>
          <a:p>
            <a:r>
              <a:rPr kumimoji="1" lang="ja-JP" altLang="en-US" dirty="0" smtClean="0"/>
              <a:t>問　題</a:t>
            </a:r>
            <a:endParaRPr kumimoji="1" lang="ja-JP" altLang="en-US" dirty="0"/>
          </a:p>
        </p:txBody>
      </p:sp>
      <p:sp>
        <p:nvSpPr>
          <p:cNvPr id="7" name="正方形/長方形 6"/>
          <p:cNvSpPr/>
          <p:nvPr/>
        </p:nvSpPr>
        <p:spPr>
          <a:xfrm>
            <a:off x="1148758" y="4944"/>
            <a:ext cx="4392489" cy="22781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rot="5400000">
            <a:off x="5169041" y="2514052"/>
            <a:ext cx="4392489" cy="35574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182861" y="2852935"/>
            <a:ext cx="5333356" cy="3454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19273" y="2388908"/>
            <a:ext cx="478016" cy="584775"/>
          </a:xfrm>
          <a:prstGeom prst="rect">
            <a:avLst/>
          </a:prstGeom>
          <a:noFill/>
        </p:spPr>
        <p:txBody>
          <a:bodyPr wrap="none" rtlCol="0">
            <a:spAutoFit/>
          </a:bodyPr>
          <a:lstStyle/>
          <a:p>
            <a:r>
              <a:rPr kumimoji="1" lang="ja-JP" altLang="en-US" sz="3200" dirty="0" smtClean="0"/>
              <a:t>Ａ</a:t>
            </a:r>
            <a:endParaRPr kumimoji="1" lang="ja-JP" altLang="en-US" sz="3200" dirty="0"/>
          </a:p>
        </p:txBody>
      </p:sp>
      <p:sp>
        <p:nvSpPr>
          <p:cNvPr id="12" name="テキスト ボックス 11"/>
          <p:cNvSpPr txBox="1"/>
          <p:nvPr/>
        </p:nvSpPr>
        <p:spPr>
          <a:xfrm>
            <a:off x="705647" y="4846890"/>
            <a:ext cx="476412" cy="584775"/>
          </a:xfrm>
          <a:prstGeom prst="rect">
            <a:avLst/>
          </a:prstGeom>
          <a:noFill/>
        </p:spPr>
        <p:txBody>
          <a:bodyPr wrap="none" rtlCol="0">
            <a:spAutoFit/>
          </a:bodyPr>
          <a:lstStyle/>
          <a:p>
            <a:r>
              <a:rPr kumimoji="1" lang="ja-JP" altLang="en-US" sz="3200" dirty="0" smtClean="0">
                <a:solidFill>
                  <a:srgbClr val="FF0000"/>
                </a:solidFill>
              </a:rPr>
              <a:t>Ｐ</a:t>
            </a:r>
            <a:endParaRPr kumimoji="1" lang="ja-JP" altLang="en-US" sz="3200" dirty="0">
              <a:solidFill>
                <a:srgbClr val="FF0000"/>
              </a:solidFill>
            </a:endParaRPr>
          </a:p>
        </p:txBody>
      </p:sp>
      <p:sp>
        <p:nvSpPr>
          <p:cNvPr id="13" name="テキスト ボックス 12"/>
          <p:cNvSpPr txBox="1"/>
          <p:nvPr/>
        </p:nvSpPr>
        <p:spPr>
          <a:xfrm>
            <a:off x="6516217" y="2389458"/>
            <a:ext cx="495649" cy="584775"/>
          </a:xfrm>
          <a:prstGeom prst="rect">
            <a:avLst/>
          </a:prstGeom>
          <a:noFill/>
        </p:spPr>
        <p:txBody>
          <a:bodyPr wrap="none" rtlCol="0">
            <a:spAutoFit/>
          </a:bodyPr>
          <a:lstStyle/>
          <a:p>
            <a:r>
              <a:rPr kumimoji="1" lang="ja-JP" altLang="en-US" sz="3200" dirty="0" smtClean="0"/>
              <a:t>Ｄ</a:t>
            </a:r>
            <a:endParaRPr kumimoji="1" lang="ja-JP" altLang="en-US" sz="3200" dirty="0"/>
          </a:p>
        </p:txBody>
      </p:sp>
      <p:sp>
        <p:nvSpPr>
          <p:cNvPr id="14" name="テキスト ボックス 13"/>
          <p:cNvSpPr txBox="1"/>
          <p:nvPr/>
        </p:nvSpPr>
        <p:spPr>
          <a:xfrm>
            <a:off x="6514519" y="6037171"/>
            <a:ext cx="489236" cy="584775"/>
          </a:xfrm>
          <a:prstGeom prst="rect">
            <a:avLst/>
          </a:prstGeom>
          <a:noFill/>
        </p:spPr>
        <p:txBody>
          <a:bodyPr wrap="none" rtlCol="0">
            <a:spAutoFit/>
          </a:bodyPr>
          <a:lstStyle/>
          <a:p>
            <a:r>
              <a:rPr lang="ja-JP" altLang="en-US" sz="3200" dirty="0"/>
              <a:t>Ｃ</a:t>
            </a:r>
            <a:endParaRPr kumimoji="1" lang="ja-JP" altLang="en-US" sz="3200" dirty="0"/>
          </a:p>
        </p:txBody>
      </p:sp>
      <p:sp>
        <p:nvSpPr>
          <p:cNvPr id="15" name="テキスト ボックス 14"/>
          <p:cNvSpPr txBox="1"/>
          <p:nvPr/>
        </p:nvSpPr>
        <p:spPr>
          <a:xfrm>
            <a:off x="692021" y="6037171"/>
            <a:ext cx="503664" cy="584775"/>
          </a:xfrm>
          <a:prstGeom prst="rect">
            <a:avLst/>
          </a:prstGeom>
          <a:noFill/>
        </p:spPr>
        <p:txBody>
          <a:bodyPr wrap="none" rtlCol="0">
            <a:spAutoFit/>
          </a:bodyPr>
          <a:lstStyle/>
          <a:p>
            <a:r>
              <a:rPr kumimoji="1" lang="ja-JP" altLang="en-US" sz="3200" dirty="0" smtClean="0"/>
              <a:t>Ｂ</a:t>
            </a:r>
            <a:endParaRPr kumimoji="1" lang="ja-JP" altLang="en-US" sz="3200" dirty="0"/>
          </a:p>
        </p:txBody>
      </p:sp>
      <p:sp>
        <p:nvSpPr>
          <p:cNvPr id="5" name="正方形/長方形 4"/>
          <p:cNvSpPr/>
          <p:nvPr/>
        </p:nvSpPr>
        <p:spPr>
          <a:xfrm>
            <a:off x="3563241" y="2268160"/>
            <a:ext cx="875561" cy="584775"/>
          </a:xfrm>
          <a:prstGeom prst="rect">
            <a:avLst/>
          </a:prstGeom>
        </p:spPr>
        <p:txBody>
          <a:bodyPr wrap="none">
            <a:spAutoFit/>
          </a:bodyPr>
          <a:lstStyle/>
          <a:p>
            <a:r>
              <a:rPr lang="ja-JP" altLang="en-US" sz="3200" dirty="0" smtClean="0"/>
              <a:t>４㎝</a:t>
            </a:r>
            <a:endParaRPr lang="ja-JP" altLang="en-US" sz="3200" dirty="0"/>
          </a:p>
        </p:txBody>
      </p:sp>
      <p:sp>
        <p:nvSpPr>
          <p:cNvPr id="18" name="正方形/長方形 17"/>
          <p:cNvSpPr/>
          <p:nvPr/>
        </p:nvSpPr>
        <p:spPr>
          <a:xfrm>
            <a:off x="6565974" y="4287774"/>
            <a:ext cx="875561" cy="584775"/>
          </a:xfrm>
          <a:prstGeom prst="rect">
            <a:avLst/>
          </a:prstGeom>
        </p:spPr>
        <p:txBody>
          <a:bodyPr wrap="none">
            <a:spAutoFit/>
          </a:bodyPr>
          <a:lstStyle/>
          <a:p>
            <a:r>
              <a:rPr lang="ja-JP" altLang="en-US" sz="3200" dirty="0" smtClean="0"/>
              <a:t>３㎝</a:t>
            </a:r>
            <a:endParaRPr lang="ja-JP" altLang="en-US" sz="3200" dirty="0"/>
          </a:p>
        </p:txBody>
      </p:sp>
      <p:sp>
        <p:nvSpPr>
          <p:cNvPr id="19" name="テキスト ボックス 18"/>
          <p:cNvSpPr txBox="1"/>
          <p:nvPr/>
        </p:nvSpPr>
        <p:spPr>
          <a:xfrm>
            <a:off x="6300192" y="620688"/>
            <a:ext cx="1561646" cy="707886"/>
          </a:xfrm>
          <a:prstGeom prst="rect">
            <a:avLst/>
          </a:prstGeom>
          <a:solidFill>
            <a:srgbClr val="FFFF00"/>
          </a:solidFill>
        </p:spPr>
        <p:txBody>
          <a:bodyPr wrap="none" rtlCol="0">
            <a:spAutoFit/>
          </a:bodyPr>
          <a:lstStyle/>
          <a:p>
            <a:r>
              <a:rPr lang="ja-JP" altLang="en-US" sz="4000" dirty="0"/>
              <a:t>２</a:t>
            </a:r>
            <a:r>
              <a:rPr lang="ja-JP" altLang="en-US" sz="4000" dirty="0" smtClean="0"/>
              <a:t>秒後</a:t>
            </a:r>
            <a:endParaRPr kumimoji="1" lang="ja-JP" altLang="en-US" sz="4000" dirty="0"/>
          </a:p>
        </p:txBody>
      </p:sp>
      <p:sp>
        <p:nvSpPr>
          <p:cNvPr id="16" name="直角三角形 15"/>
          <p:cNvSpPr/>
          <p:nvPr/>
        </p:nvSpPr>
        <p:spPr>
          <a:xfrm rot="5400000">
            <a:off x="2697410" y="1338386"/>
            <a:ext cx="2304256" cy="5333355"/>
          </a:xfrm>
          <a:prstGeom prst="rtTriangl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73997066"/>
      </p:ext>
    </p:extLst>
  </p:cSld>
  <p:clrMapOvr>
    <a:masterClrMapping/>
  </p:clrMapOvr>
  <mc:AlternateContent xmlns:mc="http://schemas.openxmlformats.org/markup-compatibility/2006" xmlns:p14="http://schemas.microsoft.com/office/powerpoint/2010/main">
    <mc:Choice Requires="p14">
      <p:transition spd="slow" p14:dur="2000" advTm="3210"/>
    </mc:Choice>
    <mc:Fallback xmlns="">
      <p:transition spd="slow" advTm="321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3407" y="188640"/>
            <a:ext cx="8229600" cy="288032"/>
          </a:xfrm>
        </p:spPr>
        <p:txBody>
          <a:bodyPr>
            <a:normAutofit fontScale="90000"/>
          </a:bodyPr>
          <a:lstStyle/>
          <a:p>
            <a:r>
              <a:rPr kumimoji="1" lang="ja-JP" altLang="en-US" dirty="0" smtClean="0"/>
              <a:t>問　題</a:t>
            </a:r>
            <a:endParaRPr kumimoji="1" lang="ja-JP" altLang="en-US" dirty="0"/>
          </a:p>
        </p:txBody>
      </p:sp>
      <p:sp>
        <p:nvSpPr>
          <p:cNvPr id="7" name="正方形/長方形 6"/>
          <p:cNvSpPr/>
          <p:nvPr/>
        </p:nvSpPr>
        <p:spPr>
          <a:xfrm>
            <a:off x="1148758" y="4944"/>
            <a:ext cx="4392489" cy="22781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rot="5400000">
            <a:off x="5169041" y="2514052"/>
            <a:ext cx="4392489" cy="35574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182861" y="2852935"/>
            <a:ext cx="5333356" cy="3454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19273" y="2388908"/>
            <a:ext cx="478016" cy="584775"/>
          </a:xfrm>
          <a:prstGeom prst="rect">
            <a:avLst/>
          </a:prstGeom>
          <a:noFill/>
        </p:spPr>
        <p:txBody>
          <a:bodyPr wrap="none" rtlCol="0">
            <a:spAutoFit/>
          </a:bodyPr>
          <a:lstStyle/>
          <a:p>
            <a:r>
              <a:rPr kumimoji="1" lang="ja-JP" altLang="en-US" sz="3200" dirty="0" smtClean="0"/>
              <a:t>Ａ</a:t>
            </a:r>
            <a:endParaRPr kumimoji="1" lang="ja-JP" altLang="en-US" sz="3200" dirty="0"/>
          </a:p>
        </p:txBody>
      </p:sp>
      <p:sp>
        <p:nvSpPr>
          <p:cNvPr id="12" name="テキスト ボックス 11"/>
          <p:cNvSpPr txBox="1"/>
          <p:nvPr/>
        </p:nvSpPr>
        <p:spPr>
          <a:xfrm>
            <a:off x="967801" y="6273225"/>
            <a:ext cx="476412" cy="584775"/>
          </a:xfrm>
          <a:prstGeom prst="rect">
            <a:avLst/>
          </a:prstGeom>
          <a:noFill/>
        </p:spPr>
        <p:txBody>
          <a:bodyPr wrap="none" rtlCol="0">
            <a:spAutoFit/>
          </a:bodyPr>
          <a:lstStyle/>
          <a:p>
            <a:r>
              <a:rPr kumimoji="1" lang="ja-JP" altLang="en-US" sz="3200" dirty="0" smtClean="0">
                <a:solidFill>
                  <a:srgbClr val="FF0000"/>
                </a:solidFill>
              </a:rPr>
              <a:t>Ｐ</a:t>
            </a:r>
            <a:endParaRPr kumimoji="1" lang="ja-JP" altLang="en-US" sz="3200" dirty="0">
              <a:solidFill>
                <a:srgbClr val="FF0000"/>
              </a:solidFill>
            </a:endParaRPr>
          </a:p>
        </p:txBody>
      </p:sp>
      <p:sp>
        <p:nvSpPr>
          <p:cNvPr id="13" name="テキスト ボックス 12"/>
          <p:cNvSpPr txBox="1"/>
          <p:nvPr/>
        </p:nvSpPr>
        <p:spPr>
          <a:xfrm>
            <a:off x="6516217" y="2389458"/>
            <a:ext cx="495649" cy="584775"/>
          </a:xfrm>
          <a:prstGeom prst="rect">
            <a:avLst/>
          </a:prstGeom>
          <a:noFill/>
        </p:spPr>
        <p:txBody>
          <a:bodyPr wrap="none" rtlCol="0">
            <a:spAutoFit/>
          </a:bodyPr>
          <a:lstStyle/>
          <a:p>
            <a:r>
              <a:rPr kumimoji="1" lang="ja-JP" altLang="en-US" sz="3200" dirty="0" smtClean="0"/>
              <a:t>Ｄ</a:t>
            </a:r>
            <a:endParaRPr kumimoji="1" lang="ja-JP" altLang="en-US" sz="3200" dirty="0"/>
          </a:p>
        </p:txBody>
      </p:sp>
      <p:sp>
        <p:nvSpPr>
          <p:cNvPr id="14" name="テキスト ボックス 13"/>
          <p:cNvSpPr txBox="1"/>
          <p:nvPr/>
        </p:nvSpPr>
        <p:spPr>
          <a:xfrm>
            <a:off x="6514519" y="6037171"/>
            <a:ext cx="489236" cy="584775"/>
          </a:xfrm>
          <a:prstGeom prst="rect">
            <a:avLst/>
          </a:prstGeom>
          <a:noFill/>
        </p:spPr>
        <p:txBody>
          <a:bodyPr wrap="none" rtlCol="0">
            <a:spAutoFit/>
          </a:bodyPr>
          <a:lstStyle/>
          <a:p>
            <a:r>
              <a:rPr lang="ja-JP" altLang="en-US" sz="3200" dirty="0"/>
              <a:t>Ｃ</a:t>
            </a:r>
            <a:endParaRPr kumimoji="1" lang="ja-JP" altLang="en-US" sz="3200" dirty="0"/>
          </a:p>
        </p:txBody>
      </p:sp>
      <p:sp>
        <p:nvSpPr>
          <p:cNvPr id="15" name="テキスト ボックス 14"/>
          <p:cNvSpPr txBox="1"/>
          <p:nvPr/>
        </p:nvSpPr>
        <p:spPr>
          <a:xfrm>
            <a:off x="692021" y="6037171"/>
            <a:ext cx="503664" cy="584775"/>
          </a:xfrm>
          <a:prstGeom prst="rect">
            <a:avLst/>
          </a:prstGeom>
          <a:noFill/>
        </p:spPr>
        <p:txBody>
          <a:bodyPr wrap="none" rtlCol="0">
            <a:spAutoFit/>
          </a:bodyPr>
          <a:lstStyle/>
          <a:p>
            <a:r>
              <a:rPr kumimoji="1" lang="ja-JP" altLang="en-US" sz="3200" dirty="0" smtClean="0"/>
              <a:t>Ｂ</a:t>
            </a:r>
            <a:endParaRPr kumimoji="1" lang="ja-JP" altLang="en-US" sz="3200" dirty="0"/>
          </a:p>
        </p:txBody>
      </p:sp>
      <p:sp>
        <p:nvSpPr>
          <p:cNvPr id="5" name="正方形/長方形 4"/>
          <p:cNvSpPr/>
          <p:nvPr/>
        </p:nvSpPr>
        <p:spPr>
          <a:xfrm>
            <a:off x="3563241" y="2268160"/>
            <a:ext cx="875561" cy="584775"/>
          </a:xfrm>
          <a:prstGeom prst="rect">
            <a:avLst/>
          </a:prstGeom>
        </p:spPr>
        <p:txBody>
          <a:bodyPr wrap="none">
            <a:spAutoFit/>
          </a:bodyPr>
          <a:lstStyle/>
          <a:p>
            <a:r>
              <a:rPr lang="ja-JP" altLang="en-US" sz="3200" dirty="0" smtClean="0"/>
              <a:t>４㎝</a:t>
            </a:r>
            <a:endParaRPr lang="ja-JP" altLang="en-US" sz="3200" dirty="0"/>
          </a:p>
        </p:txBody>
      </p:sp>
      <p:sp>
        <p:nvSpPr>
          <p:cNvPr id="18" name="正方形/長方形 17"/>
          <p:cNvSpPr/>
          <p:nvPr/>
        </p:nvSpPr>
        <p:spPr>
          <a:xfrm>
            <a:off x="6565974" y="4287774"/>
            <a:ext cx="875561" cy="584775"/>
          </a:xfrm>
          <a:prstGeom prst="rect">
            <a:avLst/>
          </a:prstGeom>
        </p:spPr>
        <p:txBody>
          <a:bodyPr wrap="none">
            <a:spAutoFit/>
          </a:bodyPr>
          <a:lstStyle/>
          <a:p>
            <a:r>
              <a:rPr lang="ja-JP" altLang="en-US" sz="3200" dirty="0" smtClean="0"/>
              <a:t>３㎝</a:t>
            </a:r>
            <a:endParaRPr lang="ja-JP" altLang="en-US" sz="3200" dirty="0"/>
          </a:p>
        </p:txBody>
      </p:sp>
      <p:sp>
        <p:nvSpPr>
          <p:cNvPr id="19" name="テキスト ボックス 18"/>
          <p:cNvSpPr txBox="1"/>
          <p:nvPr/>
        </p:nvSpPr>
        <p:spPr>
          <a:xfrm>
            <a:off x="6300192" y="620688"/>
            <a:ext cx="1561646" cy="707886"/>
          </a:xfrm>
          <a:prstGeom prst="rect">
            <a:avLst/>
          </a:prstGeom>
          <a:solidFill>
            <a:srgbClr val="FFFF00"/>
          </a:solidFill>
        </p:spPr>
        <p:txBody>
          <a:bodyPr wrap="none" rtlCol="0">
            <a:spAutoFit/>
          </a:bodyPr>
          <a:lstStyle/>
          <a:p>
            <a:r>
              <a:rPr kumimoji="1" lang="ja-JP" altLang="en-US" sz="4000" dirty="0" smtClean="0"/>
              <a:t>３</a:t>
            </a:r>
            <a:r>
              <a:rPr lang="ja-JP" altLang="en-US" sz="4000" dirty="0" smtClean="0"/>
              <a:t>秒後</a:t>
            </a:r>
            <a:endParaRPr kumimoji="1" lang="ja-JP" altLang="en-US" sz="4000" dirty="0"/>
          </a:p>
        </p:txBody>
      </p:sp>
      <p:sp>
        <p:nvSpPr>
          <p:cNvPr id="16" name="直角三角形 15"/>
          <p:cNvSpPr/>
          <p:nvPr/>
        </p:nvSpPr>
        <p:spPr>
          <a:xfrm rot="5400000">
            <a:off x="2122311" y="1913485"/>
            <a:ext cx="3454454" cy="5333355"/>
          </a:xfrm>
          <a:prstGeom prst="rtTriangl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73997066"/>
      </p:ext>
    </p:extLst>
  </p:cSld>
  <p:clrMapOvr>
    <a:masterClrMapping/>
  </p:clrMapOvr>
  <mc:AlternateContent xmlns:mc="http://schemas.openxmlformats.org/markup-compatibility/2006" xmlns:p14="http://schemas.microsoft.com/office/powerpoint/2010/main">
    <mc:Choice Requires="p14">
      <p:transition spd="slow" p14:dur="2000" advTm="3173"/>
    </mc:Choice>
    <mc:Fallback xmlns="">
      <p:transition spd="slow" advTm="3173"/>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3407" y="188640"/>
            <a:ext cx="8229600" cy="288032"/>
          </a:xfrm>
        </p:spPr>
        <p:txBody>
          <a:bodyPr>
            <a:normAutofit fontScale="90000"/>
          </a:bodyPr>
          <a:lstStyle/>
          <a:p>
            <a:r>
              <a:rPr kumimoji="1" lang="ja-JP" altLang="en-US" dirty="0" smtClean="0"/>
              <a:t>問　題</a:t>
            </a:r>
            <a:endParaRPr kumimoji="1" lang="ja-JP" altLang="en-US" dirty="0"/>
          </a:p>
        </p:txBody>
      </p:sp>
      <p:sp>
        <p:nvSpPr>
          <p:cNvPr id="7" name="正方形/長方形 6"/>
          <p:cNvSpPr/>
          <p:nvPr/>
        </p:nvSpPr>
        <p:spPr>
          <a:xfrm>
            <a:off x="1148758" y="4944"/>
            <a:ext cx="4392489" cy="22781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rot="5400000">
            <a:off x="5169041" y="2514052"/>
            <a:ext cx="4392489" cy="35574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182861" y="2852935"/>
            <a:ext cx="5333356" cy="3454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19273" y="2388908"/>
            <a:ext cx="478016" cy="584775"/>
          </a:xfrm>
          <a:prstGeom prst="rect">
            <a:avLst/>
          </a:prstGeom>
          <a:noFill/>
        </p:spPr>
        <p:txBody>
          <a:bodyPr wrap="none" rtlCol="0">
            <a:spAutoFit/>
          </a:bodyPr>
          <a:lstStyle/>
          <a:p>
            <a:r>
              <a:rPr kumimoji="1" lang="ja-JP" altLang="en-US" sz="3200" dirty="0" smtClean="0"/>
              <a:t>Ａ</a:t>
            </a:r>
            <a:endParaRPr kumimoji="1" lang="ja-JP" altLang="en-US" sz="3200" dirty="0"/>
          </a:p>
        </p:txBody>
      </p:sp>
      <p:sp>
        <p:nvSpPr>
          <p:cNvPr id="12" name="テキスト ボックス 11"/>
          <p:cNvSpPr txBox="1"/>
          <p:nvPr/>
        </p:nvSpPr>
        <p:spPr>
          <a:xfrm>
            <a:off x="2275158" y="6273226"/>
            <a:ext cx="476412" cy="584775"/>
          </a:xfrm>
          <a:prstGeom prst="rect">
            <a:avLst/>
          </a:prstGeom>
          <a:noFill/>
        </p:spPr>
        <p:txBody>
          <a:bodyPr wrap="none" rtlCol="0">
            <a:spAutoFit/>
          </a:bodyPr>
          <a:lstStyle/>
          <a:p>
            <a:r>
              <a:rPr kumimoji="1" lang="ja-JP" altLang="en-US" sz="3200" dirty="0" smtClean="0">
                <a:solidFill>
                  <a:srgbClr val="FF0000"/>
                </a:solidFill>
              </a:rPr>
              <a:t>Ｐ</a:t>
            </a:r>
            <a:endParaRPr kumimoji="1" lang="ja-JP" altLang="en-US" sz="3200" dirty="0">
              <a:solidFill>
                <a:srgbClr val="FF0000"/>
              </a:solidFill>
            </a:endParaRPr>
          </a:p>
        </p:txBody>
      </p:sp>
      <p:sp>
        <p:nvSpPr>
          <p:cNvPr id="13" name="テキスト ボックス 12"/>
          <p:cNvSpPr txBox="1"/>
          <p:nvPr/>
        </p:nvSpPr>
        <p:spPr>
          <a:xfrm>
            <a:off x="6516217" y="2389458"/>
            <a:ext cx="495649" cy="584775"/>
          </a:xfrm>
          <a:prstGeom prst="rect">
            <a:avLst/>
          </a:prstGeom>
          <a:noFill/>
        </p:spPr>
        <p:txBody>
          <a:bodyPr wrap="none" rtlCol="0">
            <a:spAutoFit/>
          </a:bodyPr>
          <a:lstStyle/>
          <a:p>
            <a:r>
              <a:rPr kumimoji="1" lang="ja-JP" altLang="en-US" sz="3200" dirty="0" smtClean="0"/>
              <a:t>Ｄ</a:t>
            </a:r>
            <a:endParaRPr kumimoji="1" lang="ja-JP" altLang="en-US" sz="3200" dirty="0"/>
          </a:p>
        </p:txBody>
      </p:sp>
      <p:sp>
        <p:nvSpPr>
          <p:cNvPr id="14" name="テキスト ボックス 13"/>
          <p:cNvSpPr txBox="1"/>
          <p:nvPr/>
        </p:nvSpPr>
        <p:spPr>
          <a:xfrm>
            <a:off x="6514519" y="6037171"/>
            <a:ext cx="489236" cy="584775"/>
          </a:xfrm>
          <a:prstGeom prst="rect">
            <a:avLst/>
          </a:prstGeom>
          <a:noFill/>
        </p:spPr>
        <p:txBody>
          <a:bodyPr wrap="none" rtlCol="0">
            <a:spAutoFit/>
          </a:bodyPr>
          <a:lstStyle/>
          <a:p>
            <a:r>
              <a:rPr lang="ja-JP" altLang="en-US" sz="3200" dirty="0"/>
              <a:t>Ｃ</a:t>
            </a:r>
            <a:endParaRPr kumimoji="1" lang="ja-JP" altLang="en-US" sz="3200" dirty="0"/>
          </a:p>
        </p:txBody>
      </p:sp>
      <p:sp>
        <p:nvSpPr>
          <p:cNvPr id="15" name="テキスト ボックス 14"/>
          <p:cNvSpPr txBox="1"/>
          <p:nvPr/>
        </p:nvSpPr>
        <p:spPr>
          <a:xfrm>
            <a:off x="692021" y="6037171"/>
            <a:ext cx="503664" cy="584775"/>
          </a:xfrm>
          <a:prstGeom prst="rect">
            <a:avLst/>
          </a:prstGeom>
          <a:noFill/>
        </p:spPr>
        <p:txBody>
          <a:bodyPr wrap="none" rtlCol="0">
            <a:spAutoFit/>
          </a:bodyPr>
          <a:lstStyle/>
          <a:p>
            <a:r>
              <a:rPr kumimoji="1" lang="ja-JP" altLang="en-US" sz="3200" dirty="0" smtClean="0"/>
              <a:t>Ｂ</a:t>
            </a:r>
            <a:endParaRPr kumimoji="1" lang="ja-JP" altLang="en-US" sz="3200" dirty="0"/>
          </a:p>
        </p:txBody>
      </p:sp>
      <p:sp>
        <p:nvSpPr>
          <p:cNvPr id="5" name="正方形/長方形 4"/>
          <p:cNvSpPr/>
          <p:nvPr/>
        </p:nvSpPr>
        <p:spPr>
          <a:xfrm>
            <a:off x="3563241" y="2268160"/>
            <a:ext cx="875561" cy="584775"/>
          </a:xfrm>
          <a:prstGeom prst="rect">
            <a:avLst/>
          </a:prstGeom>
        </p:spPr>
        <p:txBody>
          <a:bodyPr wrap="none">
            <a:spAutoFit/>
          </a:bodyPr>
          <a:lstStyle/>
          <a:p>
            <a:r>
              <a:rPr lang="ja-JP" altLang="en-US" sz="3200" dirty="0" smtClean="0"/>
              <a:t>４㎝</a:t>
            </a:r>
            <a:endParaRPr lang="ja-JP" altLang="en-US" sz="3200" dirty="0"/>
          </a:p>
        </p:txBody>
      </p:sp>
      <p:sp>
        <p:nvSpPr>
          <p:cNvPr id="18" name="正方形/長方形 17"/>
          <p:cNvSpPr/>
          <p:nvPr/>
        </p:nvSpPr>
        <p:spPr>
          <a:xfrm>
            <a:off x="6565974" y="4287774"/>
            <a:ext cx="875561" cy="584775"/>
          </a:xfrm>
          <a:prstGeom prst="rect">
            <a:avLst/>
          </a:prstGeom>
        </p:spPr>
        <p:txBody>
          <a:bodyPr wrap="none">
            <a:spAutoFit/>
          </a:bodyPr>
          <a:lstStyle/>
          <a:p>
            <a:r>
              <a:rPr lang="ja-JP" altLang="en-US" sz="3200" dirty="0" smtClean="0"/>
              <a:t>３㎝</a:t>
            </a:r>
            <a:endParaRPr lang="ja-JP" altLang="en-US" sz="3200" dirty="0"/>
          </a:p>
        </p:txBody>
      </p:sp>
      <p:sp>
        <p:nvSpPr>
          <p:cNvPr id="19" name="テキスト ボックス 18"/>
          <p:cNvSpPr txBox="1"/>
          <p:nvPr/>
        </p:nvSpPr>
        <p:spPr>
          <a:xfrm>
            <a:off x="6300192" y="620688"/>
            <a:ext cx="1561646" cy="707886"/>
          </a:xfrm>
          <a:prstGeom prst="rect">
            <a:avLst/>
          </a:prstGeom>
          <a:solidFill>
            <a:srgbClr val="FFFF00"/>
          </a:solidFill>
        </p:spPr>
        <p:txBody>
          <a:bodyPr wrap="none" rtlCol="0">
            <a:spAutoFit/>
          </a:bodyPr>
          <a:lstStyle/>
          <a:p>
            <a:r>
              <a:rPr kumimoji="1" lang="ja-JP" altLang="en-US" sz="4000" dirty="0" smtClean="0"/>
              <a:t>４</a:t>
            </a:r>
            <a:r>
              <a:rPr lang="ja-JP" altLang="en-US" sz="4000" dirty="0" smtClean="0"/>
              <a:t>秒後</a:t>
            </a:r>
            <a:endParaRPr kumimoji="1" lang="ja-JP" altLang="en-US" sz="4000" dirty="0"/>
          </a:p>
        </p:txBody>
      </p:sp>
      <p:sp>
        <p:nvSpPr>
          <p:cNvPr id="3" name="二等辺三角形 2"/>
          <p:cNvSpPr/>
          <p:nvPr/>
        </p:nvSpPr>
        <p:spPr>
          <a:xfrm rot="10800000">
            <a:off x="1182861" y="2852935"/>
            <a:ext cx="5333356" cy="3420290"/>
          </a:xfrm>
          <a:prstGeom prst="triangle">
            <a:avLst>
              <a:gd name="adj" fmla="val 74822"/>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64393735"/>
      </p:ext>
    </p:extLst>
  </p:cSld>
  <p:clrMapOvr>
    <a:masterClrMapping/>
  </p:clrMapOvr>
  <mc:AlternateContent xmlns:mc="http://schemas.openxmlformats.org/markup-compatibility/2006" xmlns:p14="http://schemas.microsoft.com/office/powerpoint/2010/main">
    <mc:Choice Requires="p14">
      <p:transition spd="slow" p14:dur="2000" advTm="2833"/>
    </mc:Choice>
    <mc:Fallback xmlns="">
      <p:transition spd="slow" advTm="2833"/>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3407" y="188640"/>
            <a:ext cx="8229600" cy="288032"/>
          </a:xfrm>
        </p:spPr>
        <p:txBody>
          <a:bodyPr>
            <a:normAutofit fontScale="90000"/>
          </a:bodyPr>
          <a:lstStyle/>
          <a:p>
            <a:r>
              <a:rPr kumimoji="1" lang="ja-JP" altLang="en-US" dirty="0" smtClean="0"/>
              <a:t>問　題</a:t>
            </a:r>
            <a:endParaRPr kumimoji="1" lang="ja-JP" altLang="en-US" dirty="0"/>
          </a:p>
        </p:txBody>
      </p:sp>
      <p:sp>
        <p:nvSpPr>
          <p:cNvPr id="7" name="正方形/長方形 6"/>
          <p:cNvSpPr/>
          <p:nvPr/>
        </p:nvSpPr>
        <p:spPr>
          <a:xfrm>
            <a:off x="1148758" y="4944"/>
            <a:ext cx="4392489" cy="22781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rot="5400000">
            <a:off x="5169041" y="2514052"/>
            <a:ext cx="4392489" cy="35574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182861" y="2852935"/>
            <a:ext cx="5333356" cy="3454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19273" y="2388908"/>
            <a:ext cx="478016" cy="584775"/>
          </a:xfrm>
          <a:prstGeom prst="rect">
            <a:avLst/>
          </a:prstGeom>
          <a:noFill/>
        </p:spPr>
        <p:txBody>
          <a:bodyPr wrap="none" rtlCol="0">
            <a:spAutoFit/>
          </a:bodyPr>
          <a:lstStyle/>
          <a:p>
            <a:r>
              <a:rPr kumimoji="1" lang="ja-JP" altLang="en-US" sz="3200" dirty="0" smtClean="0"/>
              <a:t>Ａ</a:t>
            </a:r>
            <a:endParaRPr kumimoji="1" lang="ja-JP" altLang="en-US" sz="3200" dirty="0"/>
          </a:p>
        </p:txBody>
      </p:sp>
      <p:sp>
        <p:nvSpPr>
          <p:cNvPr id="12" name="テキスト ボックス 11"/>
          <p:cNvSpPr txBox="1"/>
          <p:nvPr/>
        </p:nvSpPr>
        <p:spPr>
          <a:xfrm>
            <a:off x="3611333" y="6275350"/>
            <a:ext cx="476412" cy="584775"/>
          </a:xfrm>
          <a:prstGeom prst="rect">
            <a:avLst/>
          </a:prstGeom>
          <a:noFill/>
        </p:spPr>
        <p:txBody>
          <a:bodyPr wrap="none" rtlCol="0">
            <a:spAutoFit/>
          </a:bodyPr>
          <a:lstStyle/>
          <a:p>
            <a:r>
              <a:rPr kumimoji="1" lang="ja-JP" altLang="en-US" sz="3200" dirty="0" smtClean="0">
                <a:solidFill>
                  <a:srgbClr val="FF0000"/>
                </a:solidFill>
              </a:rPr>
              <a:t>Ｐ</a:t>
            </a:r>
            <a:endParaRPr kumimoji="1" lang="ja-JP" altLang="en-US" sz="3200" dirty="0">
              <a:solidFill>
                <a:srgbClr val="FF0000"/>
              </a:solidFill>
            </a:endParaRPr>
          </a:p>
        </p:txBody>
      </p:sp>
      <p:sp>
        <p:nvSpPr>
          <p:cNvPr id="13" name="テキスト ボックス 12"/>
          <p:cNvSpPr txBox="1"/>
          <p:nvPr/>
        </p:nvSpPr>
        <p:spPr>
          <a:xfrm>
            <a:off x="6516217" y="2389458"/>
            <a:ext cx="495649" cy="584775"/>
          </a:xfrm>
          <a:prstGeom prst="rect">
            <a:avLst/>
          </a:prstGeom>
          <a:noFill/>
        </p:spPr>
        <p:txBody>
          <a:bodyPr wrap="none" rtlCol="0">
            <a:spAutoFit/>
          </a:bodyPr>
          <a:lstStyle/>
          <a:p>
            <a:r>
              <a:rPr kumimoji="1" lang="ja-JP" altLang="en-US" sz="3200" dirty="0" smtClean="0"/>
              <a:t>Ｄ</a:t>
            </a:r>
            <a:endParaRPr kumimoji="1" lang="ja-JP" altLang="en-US" sz="3200" dirty="0"/>
          </a:p>
        </p:txBody>
      </p:sp>
      <p:sp>
        <p:nvSpPr>
          <p:cNvPr id="14" name="テキスト ボックス 13"/>
          <p:cNvSpPr txBox="1"/>
          <p:nvPr/>
        </p:nvSpPr>
        <p:spPr>
          <a:xfrm>
            <a:off x="6514519" y="6037171"/>
            <a:ext cx="489236" cy="584775"/>
          </a:xfrm>
          <a:prstGeom prst="rect">
            <a:avLst/>
          </a:prstGeom>
          <a:noFill/>
        </p:spPr>
        <p:txBody>
          <a:bodyPr wrap="none" rtlCol="0">
            <a:spAutoFit/>
          </a:bodyPr>
          <a:lstStyle/>
          <a:p>
            <a:r>
              <a:rPr lang="ja-JP" altLang="en-US" sz="3200" dirty="0"/>
              <a:t>Ｃ</a:t>
            </a:r>
            <a:endParaRPr kumimoji="1" lang="ja-JP" altLang="en-US" sz="3200" dirty="0"/>
          </a:p>
        </p:txBody>
      </p:sp>
      <p:sp>
        <p:nvSpPr>
          <p:cNvPr id="15" name="テキスト ボックス 14"/>
          <p:cNvSpPr txBox="1"/>
          <p:nvPr/>
        </p:nvSpPr>
        <p:spPr>
          <a:xfrm>
            <a:off x="692021" y="6037171"/>
            <a:ext cx="503664" cy="584775"/>
          </a:xfrm>
          <a:prstGeom prst="rect">
            <a:avLst/>
          </a:prstGeom>
          <a:noFill/>
        </p:spPr>
        <p:txBody>
          <a:bodyPr wrap="none" rtlCol="0">
            <a:spAutoFit/>
          </a:bodyPr>
          <a:lstStyle/>
          <a:p>
            <a:r>
              <a:rPr kumimoji="1" lang="ja-JP" altLang="en-US" sz="3200" dirty="0" smtClean="0"/>
              <a:t>Ｂ</a:t>
            </a:r>
            <a:endParaRPr kumimoji="1" lang="ja-JP" altLang="en-US" sz="3200" dirty="0"/>
          </a:p>
        </p:txBody>
      </p:sp>
      <p:sp>
        <p:nvSpPr>
          <p:cNvPr id="5" name="正方形/長方形 4"/>
          <p:cNvSpPr/>
          <p:nvPr/>
        </p:nvSpPr>
        <p:spPr>
          <a:xfrm>
            <a:off x="3563241" y="2268160"/>
            <a:ext cx="875561" cy="584775"/>
          </a:xfrm>
          <a:prstGeom prst="rect">
            <a:avLst/>
          </a:prstGeom>
        </p:spPr>
        <p:txBody>
          <a:bodyPr wrap="none">
            <a:spAutoFit/>
          </a:bodyPr>
          <a:lstStyle/>
          <a:p>
            <a:r>
              <a:rPr lang="ja-JP" altLang="en-US" sz="3200" dirty="0" smtClean="0"/>
              <a:t>４㎝</a:t>
            </a:r>
            <a:endParaRPr lang="ja-JP" altLang="en-US" sz="3200" dirty="0"/>
          </a:p>
        </p:txBody>
      </p:sp>
      <p:sp>
        <p:nvSpPr>
          <p:cNvPr id="18" name="正方形/長方形 17"/>
          <p:cNvSpPr/>
          <p:nvPr/>
        </p:nvSpPr>
        <p:spPr>
          <a:xfrm>
            <a:off x="6565974" y="4287774"/>
            <a:ext cx="875561" cy="584775"/>
          </a:xfrm>
          <a:prstGeom prst="rect">
            <a:avLst/>
          </a:prstGeom>
        </p:spPr>
        <p:txBody>
          <a:bodyPr wrap="none">
            <a:spAutoFit/>
          </a:bodyPr>
          <a:lstStyle/>
          <a:p>
            <a:r>
              <a:rPr lang="ja-JP" altLang="en-US" sz="3200" dirty="0" smtClean="0"/>
              <a:t>３㎝</a:t>
            </a:r>
            <a:endParaRPr lang="ja-JP" altLang="en-US" sz="3200" dirty="0"/>
          </a:p>
        </p:txBody>
      </p:sp>
      <p:sp>
        <p:nvSpPr>
          <p:cNvPr id="19" name="テキスト ボックス 18"/>
          <p:cNvSpPr txBox="1"/>
          <p:nvPr/>
        </p:nvSpPr>
        <p:spPr>
          <a:xfrm>
            <a:off x="6300192" y="620688"/>
            <a:ext cx="1561646" cy="707886"/>
          </a:xfrm>
          <a:prstGeom prst="rect">
            <a:avLst/>
          </a:prstGeom>
          <a:solidFill>
            <a:srgbClr val="FFFF00"/>
          </a:solidFill>
        </p:spPr>
        <p:txBody>
          <a:bodyPr wrap="none" rtlCol="0">
            <a:spAutoFit/>
          </a:bodyPr>
          <a:lstStyle/>
          <a:p>
            <a:r>
              <a:rPr kumimoji="1" lang="ja-JP" altLang="en-US" sz="4000" dirty="0" smtClean="0"/>
              <a:t>５</a:t>
            </a:r>
            <a:r>
              <a:rPr lang="ja-JP" altLang="en-US" sz="4000" dirty="0" smtClean="0"/>
              <a:t>秒後</a:t>
            </a:r>
            <a:endParaRPr kumimoji="1" lang="ja-JP" altLang="en-US" sz="4000" dirty="0"/>
          </a:p>
        </p:txBody>
      </p:sp>
      <p:sp>
        <p:nvSpPr>
          <p:cNvPr id="3" name="二等辺三角形 2"/>
          <p:cNvSpPr/>
          <p:nvPr/>
        </p:nvSpPr>
        <p:spPr>
          <a:xfrm rot="10800000">
            <a:off x="1182861" y="2852935"/>
            <a:ext cx="5333356" cy="3420290"/>
          </a:xfrm>
          <a:prstGeom prst="triangle">
            <a:avLst>
              <a:gd name="adj" fmla="val 50000"/>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3752053"/>
      </p:ext>
    </p:extLst>
  </p:cSld>
  <p:clrMapOvr>
    <a:masterClrMapping/>
  </p:clrMapOvr>
  <mc:AlternateContent xmlns:mc="http://schemas.openxmlformats.org/markup-compatibility/2006" xmlns:p14="http://schemas.microsoft.com/office/powerpoint/2010/main">
    <mc:Choice Requires="p14">
      <p:transition spd="slow" p14:dur="2000" advTm="2600"/>
    </mc:Choice>
    <mc:Fallback xmlns="">
      <p:transition spd="slow" advTm="26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3407" y="188640"/>
            <a:ext cx="8229600" cy="288032"/>
          </a:xfrm>
        </p:spPr>
        <p:txBody>
          <a:bodyPr>
            <a:normAutofit fontScale="90000"/>
          </a:bodyPr>
          <a:lstStyle/>
          <a:p>
            <a:r>
              <a:rPr kumimoji="1" lang="ja-JP" altLang="en-US" dirty="0" smtClean="0"/>
              <a:t>問　題</a:t>
            </a:r>
            <a:endParaRPr kumimoji="1" lang="ja-JP" altLang="en-US" dirty="0"/>
          </a:p>
        </p:txBody>
      </p:sp>
      <p:sp>
        <p:nvSpPr>
          <p:cNvPr id="7" name="正方形/長方形 6"/>
          <p:cNvSpPr/>
          <p:nvPr/>
        </p:nvSpPr>
        <p:spPr>
          <a:xfrm>
            <a:off x="1148758" y="4944"/>
            <a:ext cx="4392489" cy="22781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rot="5400000">
            <a:off x="5169041" y="2514052"/>
            <a:ext cx="4392489" cy="35574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182861" y="2852935"/>
            <a:ext cx="5333356" cy="3454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19273" y="2388908"/>
            <a:ext cx="478016" cy="584775"/>
          </a:xfrm>
          <a:prstGeom prst="rect">
            <a:avLst/>
          </a:prstGeom>
          <a:noFill/>
        </p:spPr>
        <p:txBody>
          <a:bodyPr wrap="none" rtlCol="0">
            <a:spAutoFit/>
          </a:bodyPr>
          <a:lstStyle/>
          <a:p>
            <a:r>
              <a:rPr kumimoji="1" lang="ja-JP" altLang="en-US" sz="3200" dirty="0" smtClean="0"/>
              <a:t>Ａ</a:t>
            </a:r>
            <a:endParaRPr kumimoji="1" lang="ja-JP" altLang="en-US" sz="3200" dirty="0"/>
          </a:p>
        </p:txBody>
      </p:sp>
      <p:sp>
        <p:nvSpPr>
          <p:cNvPr id="12" name="テキスト ボックス 11"/>
          <p:cNvSpPr txBox="1"/>
          <p:nvPr/>
        </p:nvSpPr>
        <p:spPr>
          <a:xfrm>
            <a:off x="4963274" y="6221417"/>
            <a:ext cx="476412" cy="584775"/>
          </a:xfrm>
          <a:prstGeom prst="rect">
            <a:avLst/>
          </a:prstGeom>
          <a:noFill/>
        </p:spPr>
        <p:txBody>
          <a:bodyPr wrap="none" rtlCol="0">
            <a:spAutoFit/>
          </a:bodyPr>
          <a:lstStyle/>
          <a:p>
            <a:r>
              <a:rPr kumimoji="1" lang="ja-JP" altLang="en-US" sz="3200" dirty="0" smtClean="0">
                <a:solidFill>
                  <a:srgbClr val="FF0000"/>
                </a:solidFill>
              </a:rPr>
              <a:t>Ｐ</a:t>
            </a:r>
            <a:endParaRPr kumimoji="1" lang="ja-JP" altLang="en-US" sz="3200" dirty="0">
              <a:solidFill>
                <a:srgbClr val="FF0000"/>
              </a:solidFill>
            </a:endParaRPr>
          </a:p>
        </p:txBody>
      </p:sp>
      <p:sp>
        <p:nvSpPr>
          <p:cNvPr id="13" name="テキスト ボックス 12"/>
          <p:cNvSpPr txBox="1"/>
          <p:nvPr/>
        </p:nvSpPr>
        <p:spPr>
          <a:xfrm>
            <a:off x="6516217" y="2389458"/>
            <a:ext cx="495649" cy="584775"/>
          </a:xfrm>
          <a:prstGeom prst="rect">
            <a:avLst/>
          </a:prstGeom>
          <a:noFill/>
        </p:spPr>
        <p:txBody>
          <a:bodyPr wrap="none" rtlCol="0">
            <a:spAutoFit/>
          </a:bodyPr>
          <a:lstStyle/>
          <a:p>
            <a:r>
              <a:rPr kumimoji="1" lang="ja-JP" altLang="en-US" sz="3200" dirty="0" smtClean="0"/>
              <a:t>Ｄ</a:t>
            </a:r>
            <a:endParaRPr kumimoji="1" lang="ja-JP" altLang="en-US" sz="3200" dirty="0"/>
          </a:p>
        </p:txBody>
      </p:sp>
      <p:sp>
        <p:nvSpPr>
          <p:cNvPr id="14" name="テキスト ボックス 13"/>
          <p:cNvSpPr txBox="1"/>
          <p:nvPr/>
        </p:nvSpPr>
        <p:spPr>
          <a:xfrm>
            <a:off x="6514519" y="6037171"/>
            <a:ext cx="489236" cy="584775"/>
          </a:xfrm>
          <a:prstGeom prst="rect">
            <a:avLst/>
          </a:prstGeom>
          <a:noFill/>
        </p:spPr>
        <p:txBody>
          <a:bodyPr wrap="none" rtlCol="0">
            <a:spAutoFit/>
          </a:bodyPr>
          <a:lstStyle/>
          <a:p>
            <a:r>
              <a:rPr lang="ja-JP" altLang="en-US" sz="3200" dirty="0"/>
              <a:t>Ｃ</a:t>
            </a:r>
            <a:endParaRPr kumimoji="1" lang="ja-JP" altLang="en-US" sz="3200" dirty="0"/>
          </a:p>
        </p:txBody>
      </p:sp>
      <p:sp>
        <p:nvSpPr>
          <p:cNvPr id="15" name="テキスト ボックス 14"/>
          <p:cNvSpPr txBox="1"/>
          <p:nvPr/>
        </p:nvSpPr>
        <p:spPr>
          <a:xfrm>
            <a:off x="692021" y="6037171"/>
            <a:ext cx="503664" cy="584775"/>
          </a:xfrm>
          <a:prstGeom prst="rect">
            <a:avLst/>
          </a:prstGeom>
          <a:noFill/>
        </p:spPr>
        <p:txBody>
          <a:bodyPr wrap="none" rtlCol="0">
            <a:spAutoFit/>
          </a:bodyPr>
          <a:lstStyle/>
          <a:p>
            <a:r>
              <a:rPr kumimoji="1" lang="ja-JP" altLang="en-US" sz="3200" dirty="0" smtClean="0"/>
              <a:t>Ｂ</a:t>
            </a:r>
            <a:endParaRPr kumimoji="1" lang="ja-JP" altLang="en-US" sz="3200" dirty="0"/>
          </a:p>
        </p:txBody>
      </p:sp>
      <p:sp>
        <p:nvSpPr>
          <p:cNvPr id="5" name="正方形/長方形 4"/>
          <p:cNvSpPr/>
          <p:nvPr/>
        </p:nvSpPr>
        <p:spPr>
          <a:xfrm>
            <a:off x="3563241" y="2268160"/>
            <a:ext cx="875561" cy="584775"/>
          </a:xfrm>
          <a:prstGeom prst="rect">
            <a:avLst/>
          </a:prstGeom>
        </p:spPr>
        <p:txBody>
          <a:bodyPr wrap="none">
            <a:spAutoFit/>
          </a:bodyPr>
          <a:lstStyle/>
          <a:p>
            <a:r>
              <a:rPr lang="ja-JP" altLang="en-US" sz="3200" dirty="0" smtClean="0"/>
              <a:t>４㎝</a:t>
            </a:r>
            <a:endParaRPr lang="ja-JP" altLang="en-US" sz="3200" dirty="0"/>
          </a:p>
        </p:txBody>
      </p:sp>
      <p:sp>
        <p:nvSpPr>
          <p:cNvPr id="18" name="正方形/長方形 17"/>
          <p:cNvSpPr/>
          <p:nvPr/>
        </p:nvSpPr>
        <p:spPr>
          <a:xfrm>
            <a:off x="6565974" y="4287774"/>
            <a:ext cx="875561" cy="584775"/>
          </a:xfrm>
          <a:prstGeom prst="rect">
            <a:avLst/>
          </a:prstGeom>
        </p:spPr>
        <p:txBody>
          <a:bodyPr wrap="none">
            <a:spAutoFit/>
          </a:bodyPr>
          <a:lstStyle/>
          <a:p>
            <a:r>
              <a:rPr lang="ja-JP" altLang="en-US" sz="3200" dirty="0" smtClean="0"/>
              <a:t>３㎝</a:t>
            </a:r>
            <a:endParaRPr lang="ja-JP" altLang="en-US" sz="3200" dirty="0"/>
          </a:p>
        </p:txBody>
      </p:sp>
      <p:sp>
        <p:nvSpPr>
          <p:cNvPr id="19" name="テキスト ボックス 18"/>
          <p:cNvSpPr txBox="1"/>
          <p:nvPr/>
        </p:nvSpPr>
        <p:spPr>
          <a:xfrm>
            <a:off x="6300192" y="620688"/>
            <a:ext cx="1561646" cy="707886"/>
          </a:xfrm>
          <a:prstGeom prst="rect">
            <a:avLst/>
          </a:prstGeom>
          <a:solidFill>
            <a:srgbClr val="FFFF00"/>
          </a:solidFill>
        </p:spPr>
        <p:txBody>
          <a:bodyPr wrap="none" rtlCol="0">
            <a:spAutoFit/>
          </a:bodyPr>
          <a:lstStyle/>
          <a:p>
            <a:r>
              <a:rPr kumimoji="1" lang="ja-JP" altLang="en-US" sz="4000" dirty="0" smtClean="0"/>
              <a:t>６</a:t>
            </a:r>
            <a:r>
              <a:rPr lang="ja-JP" altLang="en-US" sz="4000" dirty="0" smtClean="0"/>
              <a:t>秒後</a:t>
            </a:r>
            <a:endParaRPr kumimoji="1" lang="ja-JP" altLang="en-US" sz="4000" dirty="0"/>
          </a:p>
        </p:txBody>
      </p:sp>
      <p:sp>
        <p:nvSpPr>
          <p:cNvPr id="3" name="二等辺三角形 2"/>
          <p:cNvSpPr/>
          <p:nvPr/>
        </p:nvSpPr>
        <p:spPr>
          <a:xfrm rot="10800000">
            <a:off x="1182861" y="2852935"/>
            <a:ext cx="5333356" cy="3420290"/>
          </a:xfrm>
          <a:prstGeom prst="triangle">
            <a:avLst>
              <a:gd name="adj" fmla="val 24923"/>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15643103"/>
      </p:ext>
    </p:extLst>
  </p:cSld>
  <p:clrMapOvr>
    <a:masterClrMapping/>
  </p:clrMapOvr>
  <mc:AlternateContent xmlns:mc="http://schemas.openxmlformats.org/markup-compatibility/2006" xmlns:p14="http://schemas.microsoft.com/office/powerpoint/2010/main">
    <mc:Choice Requires="p14">
      <p:transition spd="slow" p14:dur="2000" advTm="2504"/>
    </mc:Choice>
    <mc:Fallback xmlns="">
      <p:transition spd="slow" advTm="2504"/>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5.8"/>
</p:tagLst>
</file>

<file path=ppt/tags/tag2.xml><?xml version="1.0" encoding="utf-8"?>
<p:tagLst xmlns:a="http://schemas.openxmlformats.org/drawingml/2006/main" xmlns:r="http://schemas.openxmlformats.org/officeDocument/2006/relationships" xmlns:p="http://schemas.openxmlformats.org/presentationml/2006/main">
  <p:tag name="TIMING" val="|15.8"/>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2015</TotalTime>
  <Words>689</Words>
  <Application>Microsoft Office PowerPoint</Application>
  <PresentationFormat>画面に合わせる (4:3)</PresentationFormat>
  <Paragraphs>325</Paragraphs>
  <Slides>36</Slides>
  <Notes>0</Notes>
  <HiddenSlides>0</HiddenSlides>
  <MMClips>0</MMClips>
  <ScaleCrop>false</ScaleCrop>
  <HeadingPairs>
    <vt:vector size="4" baseType="variant">
      <vt:variant>
        <vt:lpstr>テーマ</vt:lpstr>
      </vt:variant>
      <vt:variant>
        <vt:i4>1</vt:i4>
      </vt:variant>
      <vt:variant>
        <vt:lpstr>スライド タイトル</vt:lpstr>
      </vt:variant>
      <vt:variant>
        <vt:i4>36</vt:i4>
      </vt:variant>
    </vt:vector>
  </HeadingPairs>
  <TitlesOfParts>
    <vt:vector size="37" baseType="lpstr">
      <vt:lpstr>Office ​​テーマ</vt:lpstr>
      <vt:lpstr>一次関数の利用(動点)</vt:lpstr>
      <vt:lpstr>PowerPoint プレゼンテーション</vt:lpstr>
      <vt:lpstr>問　題</vt:lpstr>
      <vt:lpstr>問　題</vt:lpstr>
      <vt:lpstr>問　題</vt:lpstr>
      <vt:lpstr>問　題</vt:lpstr>
      <vt:lpstr>問　題</vt:lpstr>
      <vt:lpstr>問　題</vt:lpstr>
      <vt:lpstr>問　題</vt:lpstr>
      <vt:lpstr>問　題</vt:lpstr>
      <vt:lpstr>問　題</vt:lpstr>
      <vt:lpstr>問　題</vt:lpstr>
      <vt:lpstr>問　題</vt:lpstr>
      <vt:lpstr>PowerPoint プレゼンテーション</vt:lpstr>
      <vt:lpstr>PowerPoint プレゼンテーション</vt:lpstr>
      <vt:lpstr>PowerPoint プレゼンテーション</vt:lpstr>
      <vt:lpstr>式で表すと・・・</vt:lpstr>
      <vt:lpstr>グラフで表すと・・・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２次方程式の利用</dc:title>
  <dc:creator>teacher</dc:creator>
  <cp:lastModifiedBy>kajukun</cp:lastModifiedBy>
  <cp:revision>131</cp:revision>
  <dcterms:created xsi:type="dcterms:W3CDTF">2013-09-02T06:15:40Z</dcterms:created>
  <dcterms:modified xsi:type="dcterms:W3CDTF">2015-10-16T14:55:59Z</dcterms:modified>
</cp:coreProperties>
</file>