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69" r:id="rId3"/>
    <p:sldId id="299" r:id="rId4"/>
    <p:sldId id="300" r:id="rId5"/>
    <p:sldId id="301" r:id="rId6"/>
    <p:sldId id="302" r:id="rId7"/>
    <p:sldId id="303" r:id="rId8"/>
    <p:sldId id="304" r:id="rId9"/>
    <p:sldId id="305" r:id="rId10"/>
    <p:sldId id="306" r:id="rId11"/>
    <p:sldId id="307" r:id="rId12"/>
    <p:sldId id="308" r:id="rId13"/>
    <p:sldId id="309" r:id="rId14"/>
    <p:sldId id="322" r:id="rId15"/>
    <p:sldId id="323" r:id="rId16"/>
    <p:sldId id="324" r:id="rId17"/>
    <p:sldId id="321" r:id="rId18"/>
    <p:sldId id="310" r:id="rId19"/>
    <p:sldId id="311" r:id="rId20"/>
    <p:sldId id="312" r:id="rId21"/>
    <p:sldId id="313" r:id="rId22"/>
    <p:sldId id="314" r:id="rId23"/>
    <p:sldId id="315" r:id="rId24"/>
    <p:sldId id="316" r:id="rId25"/>
    <p:sldId id="317" r:id="rId26"/>
    <p:sldId id="318" r:id="rId27"/>
    <p:sldId id="319" r:id="rId28"/>
    <p:sldId id="320" r:id="rId29"/>
    <p:sldId id="325" r:id="rId30"/>
    <p:sldId id="326" r:id="rId31"/>
    <p:sldId id="327" r:id="rId32"/>
    <p:sldId id="328" r:id="rId33"/>
    <p:sldId id="329" r:id="rId34"/>
    <p:sldId id="330" r:id="rId35"/>
    <p:sldId id="331" r:id="rId36"/>
    <p:sldId id="332" r:id="rId3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5" autoAdjust="0"/>
  </p:normalViewPr>
  <p:slideViewPr>
    <p:cSldViewPr>
      <p:cViewPr>
        <p:scale>
          <a:sx n="70" d="100"/>
          <a:sy n="70" d="100"/>
        </p:scale>
        <p:origin x="-1974" y="-414"/>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2E7B922-8119-4600-BEA8-4D6ECBB8FBEC}" type="datetimeFigureOut">
              <a:rPr kumimoji="1" lang="ja-JP" altLang="en-US" smtClean="0"/>
              <a:t>2015/10/16</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158BFB-9CD6-44B9-9E98-0795547D658A}" type="slidenum">
              <a:rPr kumimoji="1" lang="ja-JP" altLang="en-US" smtClean="0"/>
              <a:t>‹#›</a:t>
            </a:fld>
            <a:endParaRPr kumimoji="1" lang="ja-JP" altLang="en-US"/>
          </a:p>
        </p:txBody>
      </p:sp>
    </p:spTree>
    <p:extLst>
      <p:ext uri="{BB962C8B-B14F-4D97-AF65-F5344CB8AC3E}">
        <p14:creationId xmlns:p14="http://schemas.microsoft.com/office/powerpoint/2010/main" val="3534793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8F908C-3107-4E57-9307-475FABF926BF}" type="datetimeFigureOut">
              <a:rPr kumimoji="1" lang="ja-JP" altLang="en-US" smtClean="0"/>
              <a:t>2015/10/16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EB7ED7-BB3E-44D2-9D3F-ED44CB55BC9A}" type="slidenum">
              <a:rPr kumimoji="1" lang="ja-JP" altLang="en-US" smtClean="0"/>
              <a:t>‹#›</a:t>
            </a:fld>
            <a:endParaRPr kumimoji="1" lang="ja-JP" altLang="en-US"/>
          </a:p>
        </p:txBody>
      </p:sp>
    </p:spTree>
    <p:extLst>
      <p:ext uri="{BB962C8B-B14F-4D97-AF65-F5344CB8AC3E}">
        <p14:creationId xmlns:p14="http://schemas.microsoft.com/office/powerpoint/2010/main" val="28872222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275556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2596077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3094177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3857438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88292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108649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1576714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12167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268291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383548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DC24C2-C096-4EDC-81D8-4B151D262E6A}" type="datetimeFigureOut">
              <a:rPr kumimoji="1" lang="ja-JP" altLang="en-US" smtClean="0"/>
              <a:t>2015/10/16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42611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C24C2-C096-4EDC-81D8-4B151D262E6A}" type="datetimeFigureOut">
              <a:rPr kumimoji="1" lang="ja-JP" altLang="en-US" smtClean="0"/>
              <a:t>2015/10/16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82620-AE34-4898-A9C8-070E21E427EE}" type="slidenum">
              <a:rPr kumimoji="1" lang="ja-JP" altLang="en-US" smtClean="0"/>
              <a:t>‹#›</a:t>
            </a:fld>
            <a:endParaRPr kumimoji="1" lang="ja-JP" altLang="en-US"/>
          </a:p>
        </p:txBody>
      </p:sp>
    </p:spTree>
    <p:extLst>
      <p:ext uri="{BB962C8B-B14F-4D97-AF65-F5344CB8AC3E}">
        <p14:creationId xmlns:p14="http://schemas.microsoft.com/office/powerpoint/2010/main" val="4015913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332656"/>
            <a:ext cx="7772400" cy="432048"/>
          </a:xfrm>
        </p:spPr>
        <p:txBody>
          <a:bodyPr>
            <a:normAutofit fontScale="90000"/>
          </a:bodyPr>
          <a:lstStyle/>
          <a:p>
            <a:r>
              <a:rPr kumimoji="1" lang="ja-JP" altLang="en-US" dirty="0" smtClean="0"/>
              <a:t>一次関数の利用</a:t>
            </a:r>
            <a:r>
              <a:rPr kumimoji="1" lang="en-US" altLang="ja-JP" dirty="0" smtClean="0"/>
              <a:t>(</a:t>
            </a:r>
            <a:r>
              <a:rPr kumimoji="1" lang="ja-JP" altLang="en-US" dirty="0" smtClean="0"/>
              <a:t>動点</a:t>
            </a:r>
            <a:r>
              <a:rPr kumimoji="1" lang="en-US" altLang="ja-JP" dirty="0" smtClean="0"/>
              <a:t>)</a:t>
            </a:r>
            <a:endParaRPr kumimoji="1" lang="ja-JP" altLang="en-US" dirty="0"/>
          </a:p>
        </p:txBody>
      </p:sp>
      <p:sp>
        <p:nvSpPr>
          <p:cNvPr id="3" name="サブタイトル 2"/>
          <p:cNvSpPr>
            <a:spLocks noGrp="1"/>
          </p:cNvSpPr>
          <p:nvPr>
            <p:ph type="subTitle" idx="1"/>
          </p:nvPr>
        </p:nvSpPr>
        <p:spPr>
          <a:xfrm>
            <a:off x="323528" y="1124744"/>
            <a:ext cx="8536875" cy="5328592"/>
          </a:xfrm>
          <a:solidFill>
            <a:srgbClr val="FFFF00"/>
          </a:solidFill>
        </p:spPr>
        <p:txBody>
          <a:bodyPr>
            <a:normAutofit/>
          </a:bodyPr>
          <a:lstStyle/>
          <a:p>
            <a:r>
              <a:rPr lang="ja-JP" altLang="en-US" dirty="0" smtClean="0">
                <a:solidFill>
                  <a:schemeClr val="tx1"/>
                </a:solidFill>
              </a:rPr>
              <a:t>学習の流れ</a:t>
            </a:r>
            <a:endParaRPr lang="en-US" altLang="ja-JP" dirty="0" smtClean="0">
              <a:solidFill>
                <a:schemeClr val="tx1"/>
              </a:solidFill>
            </a:endParaRPr>
          </a:p>
          <a:p>
            <a:r>
              <a:rPr lang="ja-JP" altLang="en-US" dirty="0" smtClean="0">
                <a:solidFill>
                  <a:schemeClr val="tx1"/>
                </a:solidFill>
              </a:rPr>
              <a:t>本時のねらい</a:t>
            </a:r>
            <a:endParaRPr lang="en-US" altLang="ja-JP" dirty="0" smtClean="0">
              <a:solidFill>
                <a:schemeClr val="tx1"/>
              </a:solidFill>
            </a:endParaRPr>
          </a:p>
          <a:p>
            <a:r>
              <a:rPr lang="ja-JP" altLang="en-US" dirty="0" smtClean="0">
                <a:solidFill>
                  <a:schemeClr val="tx1"/>
                </a:solidFill>
              </a:rPr>
              <a:t>「三角形の面積の変化の様子を一次関数としてとらえることができる。</a:t>
            </a:r>
            <a:r>
              <a:rPr kumimoji="1" lang="ja-JP" altLang="en-US" dirty="0" smtClean="0">
                <a:solidFill>
                  <a:schemeClr val="tx1"/>
                </a:solidFill>
              </a:rPr>
              <a:t>」</a:t>
            </a:r>
            <a:endParaRPr kumimoji="1" lang="en-US" altLang="ja-JP" dirty="0" smtClean="0">
              <a:solidFill>
                <a:schemeClr val="tx1"/>
              </a:solidFill>
            </a:endParaRPr>
          </a:p>
          <a:p>
            <a:r>
              <a:rPr lang="ja-JP" altLang="en-US" dirty="0">
                <a:solidFill>
                  <a:schemeClr val="tx1"/>
                </a:solidFill>
              </a:rPr>
              <a:t>↓</a:t>
            </a:r>
            <a:endParaRPr kumimoji="1" lang="en-US" altLang="ja-JP" dirty="0" smtClean="0">
              <a:solidFill>
                <a:schemeClr val="tx1"/>
              </a:solidFill>
            </a:endParaRPr>
          </a:p>
          <a:p>
            <a:r>
              <a:rPr lang="ja-JP" altLang="en-US" dirty="0" smtClean="0">
                <a:solidFill>
                  <a:schemeClr val="tx1"/>
                </a:solidFill>
              </a:rPr>
              <a:t>課題の提示</a:t>
            </a:r>
            <a:endParaRPr lang="en-US" altLang="ja-JP" dirty="0" smtClean="0">
              <a:solidFill>
                <a:schemeClr val="tx1"/>
              </a:solidFill>
            </a:endParaRPr>
          </a:p>
          <a:p>
            <a:r>
              <a:rPr lang="ja-JP" altLang="en-US" dirty="0" smtClean="0">
                <a:solidFill>
                  <a:schemeClr val="tx1"/>
                </a:solidFill>
              </a:rPr>
              <a:t>式で表す。グラフで表す。</a:t>
            </a:r>
            <a:endParaRPr lang="en-US" altLang="ja-JP" dirty="0" smtClean="0">
              <a:solidFill>
                <a:schemeClr val="tx1"/>
              </a:solidFill>
            </a:endParaRPr>
          </a:p>
          <a:p>
            <a:r>
              <a:rPr kumimoji="1" lang="ja-JP" altLang="en-US" dirty="0" smtClean="0">
                <a:solidFill>
                  <a:schemeClr val="tx1"/>
                </a:solidFill>
              </a:rPr>
              <a:t>↓</a:t>
            </a:r>
            <a:endParaRPr kumimoji="1" lang="en-US" altLang="ja-JP" dirty="0" smtClean="0">
              <a:solidFill>
                <a:schemeClr val="tx1"/>
              </a:solidFill>
            </a:endParaRPr>
          </a:p>
          <a:p>
            <a:r>
              <a:rPr lang="ja-JP" altLang="en-US" dirty="0">
                <a:solidFill>
                  <a:schemeClr val="tx1"/>
                </a:solidFill>
              </a:rPr>
              <a:t>問題</a:t>
            </a:r>
            <a:r>
              <a:rPr lang="ja-JP" altLang="en-US" dirty="0" smtClean="0">
                <a:solidFill>
                  <a:schemeClr val="tx1"/>
                </a:solidFill>
              </a:rPr>
              <a:t>解決</a:t>
            </a:r>
          </a:p>
        </p:txBody>
      </p:sp>
    </p:spTree>
    <p:extLst>
      <p:ext uri="{BB962C8B-B14F-4D97-AF65-F5344CB8AC3E}">
        <p14:creationId xmlns:p14="http://schemas.microsoft.com/office/powerpoint/2010/main" val="4187913151"/>
      </p:ext>
    </p:extLst>
  </p:cSld>
  <p:clrMapOvr>
    <a:masterClrMapping/>
  </p:clrMapOvr>
  <mc:AlternateContent xmlns:mc="http://schemas.openxmlformats.org/markup-compatibility/2006" xmlns:p14="http://schemas.microsoft.com/office/powerpoint/2010/main">
    <mc:Choice Requires="p14">
      <p:transition spd="slow" p14:dur="2000" advTm="14815"/>
    </mc:Choice>
    <mc:Fallback xmlns="">
      <p:transition spd="slow" advTm="1481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254175" y="6232822"/>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７</a:t>
            </a:r>
            <a:r>
              <a:rPr lang="ja-JP" altLang="en-US" sz="4000" dirty="0" smtClean="0"/>
              <a:t>秒後</a:t>
            </a:r>
            <a:endParaRPr kumimoji="1" lang="ja-JP" altLang="en-US" sz="4000" dirty="0"/>
          </a:p>
        </p:txBody>
      </p:sp>
      <p:sp>
        <p:nvSpPr>
          <p:cNvPr id="3" name="二等辺三角形 2"/>
          <p:cNvSpPr/>
          <p:nvPr/>
        </p:nvSpPr>
        <p:spPr>
          <a:xfrm rot="10800000">
            <a:off x="1182861" y="2852935"/>
            <a:ext cx="5333356" cy="3420290"/>
          </a:xfrm>
          <a:prstGeom prst="triangle">
            <a:avLst>
              <a:gd name="adj" fmla="val 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82754680"/>
      </p:ext>
    </p:extLst>
  </p:cSld>
  <p:clrMapOvr>
    <a:masterClrMapping/>
  </p:clrMapOvr>
  <mc:AlternateContent xmlns:mc="http://schemas.openxmlformats.org/markup-compatibility/2006" xmlns:p14="http://schemas.microsoft.com/office/powerpoint/2010/main">
    <mc:Choice Requires="p14">
      <p:transition spd="slow" p14:dur="2000" advTm="2385"/>
    </mc:Choice>
    <mc:Fallback xmlns="">
      <p:transition spd="slow" advTm="238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509270" y="4864805"/>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８</a:t>
            </a:r>
            <a:r>
              <a:rPr lang="ja-JP" altLang="en-US" sz="4000" dirty="0" smtClean="0"/>
              <a:t>秒後</a:t>
            </a:r>
            <a:endParaRPr kumimoji="1" lang="ja-JP" altLang="en-US" sz="4000" dirty="0"/>
          </a:p>
        </p:txBody>
      </p:sp>
      <p:sp>
        <p:nvSpPr>
          <p:cNvPr id="3" name="二等辺三角形 2"/>
          <p:cNvSpPr/>
          <p:nvPr/>
        </p:nvSpPr>
        <p:spPr>
          <a:xfrm rot="10800000">
            <a:off x="1182861" y="2852935"/>
            <a:ext cx="5333356" cy="2304257"/>
          </a:xfrm>
          <a:prstGeom prst="triangle">
            <a:avLst>
              <a:gd name="adj" fmla="val 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78619859"/>
      </p:ext>
    </p:extLst>
  </p:cSld>
  <p:clrMapOvr>
    <a:masterClrMapping/>
  </p:clrMapOvr>
  <mc:AlternateContent xmlns:mc="http://schemas.openxmlformats.org/markup-compatibility/2006" xmlns:p14="http://schemas.microsoft.com/office/powerpoint/2010/main">
    <mc:Choice Requires="p14">
      <p:transition spd="slow" p14:dur="2000" advTm="2393"/>
    </mc:Choice>
    <mc:Fallback xmlns="">
      <p:transition spd="slow" advTm="2393"/>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482264" y="3727841"/>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９</a:t>
            </a:r>
            <a:r>
              <a:rPr lang="ja-JP" altLang="en-US" sz="4000" dirty="0" smtClean="0"/>
              <a:t>秒後</a:t>
            </a:r>
            <a:endParaRPr kumimoji="1" lang="ja-JP" altLang="en-US" sz="4000" dirty="0"/>
          </a:p>
        </p:txBody>
      </p:sp>
      <p:sp>
        <p:nvSpPr>
          <p:cNvPr id="3" name="二等辺三角形 2"/>
          <p:cNvSpPr/>
          <p:nvPr/>
        </p:nvSpPr>
        <p:spPr>
          <a:xfrm rot="10800000">
            <a:off x="1182861" y="2852934"/>
            <a:ext cx="5333356" cy="1152129"/>
          </a:xfrm>
          <a:prstGeom prst="triangle">
            <a:avLst>
              <a:gd name="adj" fmla="val 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1219045"/>
      </p:ext>
    </p:extLst>
  </p:cSld>
  <p:clrMapOvr>
    <a:masterClrMapping/>
  </p:clrMapOvr>
  <mc:AlternateContent xmlns:mc="http://schemas.openxmlformats.org/markup-compatibility/2006" xmlns:p14="http://schemas.microsoft.com/office/powerpoint/2010/main">
    <mc:Choice Requires="p14">
      <p:transition spd="slow" p14:dur="2000" advTm="2482"/>
    </mc:Choice>
    <mc:Fallback xmlns="">
      <p:transition spd="slow" advTm="248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475674" y="2681845"/>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449720" y="2388907"/>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729961" cy="707886"/>
          </a:xfrm>
          <a:prstGeom prst="rect">
            <a:avLst/>
          </a:prstGeom>
          <a:solidFill>
            <a:srgbClr val="FFFF00"/>
          </a:solidFill>
        </p:spPr>
        <p:txBody>
          <a:bodyPr wrap="none" rtlCol="0">
            <a:spAutoFit/>
          </a:bodyPr>
          <a:lstStyle/>
          <a:p>
            <a:r>
              <a:rPr lang="en-US" altLang="ja-JP" sz="4000" dirty="0"/>
              <a:t>10</a:t>
            </a:r>
            <a:r>
              <a:rPr lang="ja-JP" altLang="en-US" sz="4000" dirty="0" smtClean="0"/>
              <a:t>秒後</a:t>
            </a:r>
            <a:endParaRPr kumimoji="1" lang="ja-JP" altLang="en-US" sz="4000" dirty="0"/>
          </a:p>
        </p:txBody>
      </p:sp>
    </p:spTree>
    <p:extLst>
      <p:ext uri="{BB962C8B-B14F-4D97-AF65-F5344CB8AC3E}">
        <p14:creationId xmlns:p14="http://schemas.microsoft.com/office/powerpoint/2010/main" val="601539271"/>
      </p:ext>
    </p:extLst>
  </p:cSld>
  <p:clrMapOvr>
    <a:masterClrMapping/>
  </p:clrMapOvr>
  <mc:AlternateContent xmlns:mc="http://schemas.openxmlformats.org/markup-compatibility/2006" xmlns:p14="http://schemas.microsoft.com/office/powerpoint/2010/main">
    <mc:Choice Requires="p14">
      <p:transition spd="slow" p14:dur="2000" advTm="5286"/>
    </mc:Choice>
    <mc:Fallback xmlns="">
      <p:transition spd="slow" advTm="5286"/>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705647" y="4846890"/>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6" name="直角三角形 15"/>
          <p:cNvSpPr/>
          <p:nvPr/>
        </p:nvSpPr>
        <p:spPr>
          <a:xfrm rot="5400000">
            <a:off x="2697410" y="1338386"/>
            <a:ext cx="2304256"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p:cNvSpPr>
            <a:spLocks noGrp="1"/>
          </p:cNvSpPr>
          <p:nvPr>
            <p:ph idx="1"/>
          </p:nvPr>
        </p:nvSpPr>
        <p:spPr>
          <a:xfrm>
            <a:off x="179512" y="188640"/>
            <a:ext cx="4752528" cy="1944216"/>
          </a:xfrm>
        </p:spPr>
        <p:txBody>
          <a:bodyPr>
            <a:noAutofit/>
          </a:bodyPr>
          <a:lstStyle/>
          <a:p>
            <a:pPr marL="0" indent="0">
              <a:buNone/>
            </a:pPr>
            <a:r>
              <a:rPr lang="ja-JP" altLang="en-US" sz="3600" dirty="0"/>
              <a:t>点ＰがＡＢ上を通るとき</a:t>
            </a:r>
            <a:endParaRPr lang="en-US" altLang="ja-JP" sz="3600" dirty="0"/>
          </a:p>
          <a:p>
            <a:pPr marL="0" indent="0">
              <a:buNone/>
            </a:pPr>
            <a:r>
              <a:rPr kumimoji="1" lang="ja-JP" altLang="en-US" sz="3600" dirty="0" smtClean="0"/>
              <a:t>（０≦ｘ≦３のとき）</a:t>
            </a:r>
            <a:endParaRPr kumimoji="1" lang="en-US" altLang="ja-JP" sz="3600" dirty="0" smtClean="0"/>
          </a:p>
          <a:p>
            <a:pPr marL="0" indent="0">
              <a:buNone/>
            </a:pPr>
            <a:r>
              <a:rPr lang="ja-JP" altLang="en-US" sz="3600" dirty="0"/>
              <a:t>ｙ</a:t>
            </a:r>
            <a:r>
              <a:rPr lang="ja-JP" altLang="en-US" sz="3600" dirty="0" smtClean="0"/>
              <a:t>＝４</a:t>
            </a:r>
            <a:r>
              <a:rPr lang="en-US" altLang="ja-JP" sz="3600" dirty="0" smtClean="0"/>
              <a:t>×</a:t>
            </a:r>
            <a:r>
              <a:rPr lang="ja-JP" altLang="en-US" sz="3600" dirty="0" err="1" smtClean="0"/>
              <a:t>ｘ</a:t>
            </a:r>
            <a:r>
              <a:rPr lang="en-US" altLang="ja-JP" sz="3600" dirty="0" smtClean="0"/>
              <a:t>÷</a:t>
            </a:r>
            <a:r>
              <a:rPr lang="ja-JP" altLang="en-US" sz="3600" dirty="0" smtClean="0"/>
              <a:t>２</a:t>
            </a:r>
            <a:endParaRPr kumimoji="1" lang="en-US" altLang="ja-JP" sz="3600" dirty="0" smtClean="0"/>
          </a:p>
        </p:txBody>
      </p:sp>
      <p:sp>
        <p:nvSpPr>
          <p:cNvPr id="20" name="正方形/長方形 19"/>
          <p:cNvSpPr/>
          <p:nvPr/>
        </p:nvSpPr>
        <p:spPr>
          <a:xfrm>
            <a:off x="320124" y="3664883"/>
            <a:ext cx="808235" cy="584775"/>
          </a:xfrm>
          <a:prstGeom prst="rect">
            <a:avLst/>
          </a:prstGeom>
        </p:spPr>
        <p:txBody>
          <a:bodyPr wrap="none">
            <a:spAutoFit/>
          </a:bodyPr>
          <a:lstStyle/>
          <a:p>
            <a:r>
              <a:rPr lang="ja-JP" altLang="en-US" sz="3200" dirty="0" err="1" smtClean="0">
                <a:solidFill>
                  <a:srgbClr val="FF0000"/>
                </a:solidFill>
              </a:rPr>
              <a:t>ｘ</a:t>
            </a:r>
            <a:r>
              <a:rPr lang="ja-JP" altLang="en-US" sz="3200" dirty="0" smtClean="0"/>
              <a:t>㎝</a:t>
            </a:r>
            <a:endParaRPr lang="ja-JP" altLang="en-US" sz="3200" dirty="0"/>
          </a:p>
        </p:txBody>
      </p:sp>
      <p:sp>
        <p:nvSpPr>
          <p:cNvPr id="21" name="正方形/長方形 20"/>
          <p:cNvSpPr/>
          <p:nvPr/>
        </p:nvSpPr>
        <p:spPr>
          <a:xfrm>
            <a:off x="5364088" y="836712"/>
            <a:ext cx="1709122" cy="769441"/>
          </a:xfrm>
          <a:prstGeom prst="rect">
            <a:avLst/>
          </a:prstGeom>
        </p:spPr>
        <p:txBody>
          <a:bodyPr wrap="none">
            <a:spAutoFit/>
          </a:bodyPr>
          <a:lstStyle/>
          <a:p>
            <a:pPr lvl="0">
              <a:spcBef>
                <a:spcPct val="20000"/>
              </a:spcBef>
            </a:pPr>
            <a:r>
              <a:rPr lang="ja-JP" altLang="en-US" sz="4400" dirty="0">
                <a:solidFill>
                  <a:srgbClr val="FF0000"/>
                </a:solidFill>
              </a:rPr>
              <a:t>ｙ＝２ｘ</a:t>
            </a:r>
            <a:endParaRPr lang="en-US" altLang="ja-JP" sz="4400" dirty="0">
              <a:solidFill>
                <a:srgbClr val="FF0000"/>
              </a:solidFill>
            </a:endParaRPr>
          </a:p>
        </p:txBody>
      </p:sp>
    </p:spTree>
    <p:extLst>
      <p:ext uri="{BB962C8B-B14F-4D97-AF65-F5344CB8AC3E}">
        <p14:creationId xmlns:p14="http://schemas.microsoft.com/office/powerpoint/2010/main" val="3094575002"/>
      </p:ext>
    </p:extLst>
  </p:cSld>
  <p:clrMapOvr>
    <a:masterClrMapping/>
  </p:clrMapOvr>
  <mc:AlternateContent xmlns:mc="http://schemas.openxmlformats.org/markup-compatibility/2006" xmlns:p14="http://schemas.microsoft.com/office/powerpoint/2010/main">
    <mc:Choice Requires="p14">
      <p:transition spd="slow" p14:dur="2000" advTm="3210"/>
    </mc:Choice>
    <mc:Fallback xmlns="">
      <p:transition spd="slow" advTm="32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wipe(left)">
                                      <p:cBhvr>
                                        <p:cTn id="12" dur="500"/>
                                        <p:tgtEl>
                                          <p:spTgt spid="1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p:bldP spid="20" grpId="0"/>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4963274" y="6221417"/>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3" name="二等辺三角形 2"/>
          <p:cNvSpPr/>
          <p:nvPr/>
        </p:nvSpPr>
        <p:spPr>
          <a:xfrm rot="10800000">
            <a:off x="1182861" y="2852935"/>
            <a:ext cx="5333356" cy="3420290"/>
          </a:xfrm>
          <a:prstGeom prst="triangle">
            <a:avLst>
              <a:gd name="adj" fmla="val 24923"/>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152673" y="188640"/>
            <a:ext cx="4596531" cy="1935504"/>
          </a:xfrm>
        </p:spPr>
        <p:txBody>
          <a:bodyPr>
            <a:noAutofit/>
          </a:bodyPr>
          <a:lstStyle/>
          <a:p>
            <a:pPr marL="0" indent="0">
              <a:buNone/>
            </a:pPr>
            <a:r>
              <a:rPr lang="ja-JP" altLang="en-US" sz="3600" dirty="0" smtClean="0"/>
              <a:t>点ＰがＢＣ上を通るとき</a:t>
            </a:r>
            <a:endParaRPr lang="en-US" altLang="ja-JP" sz="3600" dirty="0" smtClean="0"/>
          </a:p>
          <a:p>
            <a:pPr marL="0" indent="0">
              <a:buNone/>
            </a:pPr>
            <a:r>
              <a:rPr lang="ja-JP" altLang="en-US" sz="3600" dirty="0" smtClean="0"/>
              <a:t>（３≦ｘ≦７のとき）</a:t>
            </a:r>
            <a:endParaRPr lang="en-US" altLang="ja-JP" sz="3600" dirty="0" smtClean="0"/>
          </a:p>
          <a:p>
            <a:pPr marL="0" indent="0">
              <a:buNone/>
            </a:pPr>
            <a:r>
              <a:rPr lang="ja-JP" altLang="en-US" sz="3600" dirty="0" smtClean="0"/>
              <a:t>ｙ＝４</a:t>
            </a:r>
            <a:r>
              <a:rPr lang="en-US" altLang="ja-JP" sz="3600" dirty="0" smtClean="0"/>
              <a:t>×</a:t>
            </a:r>
            <a:r>
              <a:rPr lang="ja-JP" altLang="en-US" sz="3600" dirty="0" smtClean="0"/>
              <a:t>３</a:t>
            </a:r>
            <a:r>
              <a:rPr lang="en-US" altLang="ja-JP" sz="3600" dirty="0" smtClean="0"/>
              <a:t>÷</a:t>
            </a:r>
            <a:r>
              <a:rPr lang="ja-JP" altLang="en-US" sz="3600" dirty="0" smtClean="0"/>
              <a:t>２</a:t>
            </a:r>
            <a:endParaRPr lang="en-US" altLang="ja-JP" sz="3600" dirty="0"/>
          </a:p>
        </p:txBody>
      </p:sp>
      <p:cxnSp>
        <p:nvCxnSpPr>
          <p:cNvPr id="11" name="直線コネクタ 10"/>
          <p:cNvCxnSpPr>
            <a:stCxn id="3" idx="3"/>
            <a:endCxn id="3" idx="0"/>
          </p:cNvCxnSpPr>
          <p:nvPr/>
        </p:nvCxnSpPr>
        <p:spPr>
          <a:xfrm>
            <a:off x="5186985" y="2852935"/>
            <a:ext cx="0" cy="342029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311424" y="4147786"/>
            <a:ext cx="875561" cy="584775"/>
          </a:xfrm>
          <a:prstGeom prst="rect">
            <a:avLst/>
          </a:prstGeom>
        </p:spPr>
        <p:txBody>
          <a:bodyPr wrap="none">
            <a:spAutoFit/>
          </a:bodyPr>
          <a:lstStyle/>
          <a:p>
            <a:r>
              <a:rPr lang="ja-JP" altLang="en-US" sz="3200" dirty="0" smtClean="0">
                <a:solidFill>
                  <a:srgbClr val="FFFF00"/>
                </a:solidFill>
              </a:rPr>
              <a:t>３㎝</a:t>
            </a:r>
            <a:endParaRPr lang="ja-JP" altLang="en-US" sz="3200" dirty="0">
              <a:solidFill>
                <a:srgbClr val="FFFF00"/>
              </a:solidFill>
            </a:endParaRPr>
          </a:p>
        </p:txBody>
      </p:sp>
      <p:sp>
        <p:nvSpPr>
          <p:cNvPr id="22" name="正方形/長方形 21"/>
          <p:cNvSpPr/>
          <p:nvPr/>
        </p:nvSpPr>
        <p:spPr>
          <a:xfrm>
            <a:off x="5222273" y="721818"/>
            <a:ext cx="1415772" cy="769441"/>
          </a:xfrm>
          <a:prstGeom prst="rect">
            <a:avLst/>
          </a:prstGeom>
        </p:spPr>
        <p:txBody>
          <a:bodyPr wrap="none">
            <a:spAutoFit/>
          </a:bodyPr>
          <a:lstStyle/>
          <a:p>
            <a:r>
              <a:rPr lang="ja-JP" altLang="en-US" sz="4400" dirty="0" smtClean="0">
                <a:solidFill>
                  <a:srgbClr val="FF0000"/>
                </a:solidFill>
              </a:rPr>
              <a:t>ｙ＝６</a:t>
            </a:r>
            <a:endParaRPr lang="ja-JP" altLang="en-US" sz="2400" dirty="0"/>
          </a:p>
        </p:txBody>
      </p:sp>
    </p:spTree>
    <p:extLst>
      <p:ext uri="{BB962C8B-B14F-4D97-AF65-F5344CB8AC3E}">
        <p14:creationId xmlns:p14="http://schemas.microsoft.com/office/powerpoint/2010/main" val="2698081204"/>
      </p:ext>
    </p:extLst>
  </p:cSld>
  <p:clrMapOvr>
    <a:masterClrMapping/>
  </p:clrMapOvr>
  <mc:AlternateContent xmlns:mc="http://schemas.openxmlformats.org/markup-compatibility/2006" xmlns:p14="http://schemas.microsoft.com/office/powerpoint/2010/main">
    <mc:Choice Requires="p14">
      <p:transition spd="slow" p14:dur="2000" advTm="2504"/>
    </mc:Choice>
    <mc:Fallback xmlns="">
      <p:transition spd="slow" advTm="25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wipe(left)">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P spid="21"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71034"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482264" y="4936812"/>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3" name="二等辺三角形 2"/>
          <p:cNvSpPr/>
          <p:nvPr/>
        </p:nvSpPr>
        <p:spPr>
          <a:xfrm rot="10800000">
            <a:off x="1182861" y="2852933"/>
            <a:ext cx="5333356" cy="2376266"/>
          </a:xfrm>
          <a:prstGeom prst="triangle">
            <a:avLst>
              <a:gd name="adj" fmla="val 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105122" y="168794"/>
            <a:ext cx="9038878" cy="617581"/>
          </a:xfrm>
        </p:spPr>
        <p:txBody>
          <a:bodyPr>
            <a:noAutofit/>
          </a:bodyPr>
          <a:lstStyle/>
          <a:p>
            <a:pPr marL="0" indent="0">
              <a:buNone/>
            </a:pPr>
            <a:r>
              <a:rPr lang="ja-JP" altLang="en-US" sz="3600" dirty="0"/>
              <a:t>点Ｐ</a:t>
            </a:r>
            <a:r>
              <a:rPr lang="ja-JP" altLang="en-US" sz="3600" dirty="0" smtClean="0"/>
              <a:t>がＣＤ上</a:t>
            </a:r>
            <a:r>
              <a:rPr lang="ja-JP" altLang="en-US" sz="3600" dirty="0"/>
              <a:t>を通る</a:t>
            </a:r>
            <a:r>
              <a:rPr lang="ja-JP" altLang="en-US" sz="3600" dirty="0" smtClean="0"/>
              <a:t>とき　（７≦</a:t>
            </a:r>
            <a:r>
              <a:rPr lang="ja-JP" altLang="en-US" sz="3600" dirty="0"/>
              <a:t>ｘ</a:t>
            </a:r>
            <a:r>
              <a:rPr lang="ja-JP" altLang="en-US" sz="3600" dirty="0" smtClean="0"/>
              <a:t>≦１０のとき）</a:t>
            </a:r>
            <a:endParaRPr lang="en-US" altLang="ja-JP" sz="3600" dirty="0" smtClean="0"/>
          </a:p>
        </p:txBody>
      </p:sp>
      <p:sp>
        <p:nvSpPr>
          <p:cNvPr id="6" name="フリーフォーム 5"/>
          <p:cNvSpPr/>
          <p:nvPr/>
        </p:nvSpPr>
        <p:spPr>
          <a:xfrm>
            <a:off x="1155144" y="2852382"/>
            <a:ext cx="5359376" cy="3452884"/>
          </a:xfrm>
          <a:custGeom>
            <a:avLst/>
            <a:gdLst>
              <a:gd name="connsiteX0" fmla="*/ 0 w 5336275"/>
              <a:gd name="connsiteY0" fmla="*/ 0 h 3452884"/>
              <a:gd name="connsiteX1" fmla="*/ 13648 w 5336275"/>
              <a:gd name="connsiteY1" fmla="*/ 3452884 h 3452884"/>
              <a:gd name="connsiteX2" fmla="*/ 5336275 w 5336275"/>
              <a:gd name="connsiteY2" fmla="*/ 3452884 h 3452884"/>
              <a:gd name="connsiteX3" fmla="*/ 5336275 w 5336275"/>
              <a:gd name="connsiteY3" fmla="*/ 2388358 h 3452884"/>
            </a:gdLst>
            <a:ahLst/>
            <a:cxnLst>
              <a:cxn ang="0">
                <a:pos x="connsiteX0" y="connsiteY0"/>
              </a:cxn>
              <a:cxn ang="0">
                <a:pos x="connsiteX1" y="connsiteY1"/>
              </a:cxn>
              <a:cxn ang="0">
                <a:pos x="connsiteX2" y="connsiteY2"/>
              </a:cxn>
              <a:cxn ang="0">
                <a:pos x="connsiteX3" y="connsiteY3"/>
              </a:cxn>
            </a:cxnLst>
            <a:rect l="l" t="t" r="r" b="b"/>
            <a:pathLst>
              <a:path w="5336275" h="3452884">
                <a:moveTo>
                  <a:pt x="0" y="0"/>
                </a:moveTo>
                <a:cubicBezTo>
                  <a:pt x="4549" y="1150961"/>
                  <a:pt x="9099" y="2301923"/>
                  <a:pt x="13648" y="3452884"/>
                </a:cubicBezTo>
                <a:lnTo>
                  <a:pt x="5336275" y="3452884"/>
                </a:lnTo>
                <a:lnTo>
                  <a:pt x="5336275" y="2388358"/>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563241" y="6262150"/>
            <a:ext cx="808235" cy="584775"/>
          </a:xfrm>
          <a:prstGeom prst="rect">
            <a:avLst/>
          </a:prstGeom>
        </p:spPr>
        <p:txBody>
          <a:bodyPr wrap="none">
            <a:spAutoFit/>
          </a:bodyPr>
          <a:lstStyle/>
          <a:p>
            <a:r>
              <a:rPr lang="ja-JP" altLang="en-US" sz="3200" dirty="0">
                <a:solidFill>
                  <a:srgbClr val="FF0000"/>
                </a:solidFill>
              </a:rPr>
              <a:t>ｘ</a:t>
            </a:r>
            <a:r>
              <a:rPr lang="ja-JP" altLang="en-US" sz="3200" dirty="0" smtClean="0">
                <a:solidFill>
                  <a:srgbClr val="FF0000"/>
                </a:solidFill>
              </a:rPr>
              <a:t>㎝</a:t>
            </a:r>
            <a:endParaRPr lang="ja-JP" altLang="en-US" sz="3200" dirty="0">
              <a:solidFill>
                <a:srgbClr val="FF0000"/>
              </a:solidFill>
            </a:endParaRPr>
          </a:p>
        </p:txBody>
      </p:sp>
      <p:sp>
        <p:nvSpPr>
          <p:cNvPr id="22" name="フリーフォーム 21"/>
          <p:cNvSpPr/>
          <p:nvPr/>
        </p:nvSpPr>
        <p:spPr>
          <a:xfrm>
            <a:off x="6496334" y="2838734"/>
            <a:ext cx="354842" cy="2374711"/>
          </a:xfrm>
          <a:custGeom>
            <a:avLst/>
            <a:gdLst>
              <a:gd name="connsiteX0" fmla="*/ 0 w 354842"/>
              <a:gd name="connsiteY0" fmla="*/ 0 h 2374711"/>
              <a:gd name="connsiteX1" fmla="*/ 232012 w 354842"/>
              <a:gd name="connsiteY1" fmla="*/ 627797 h 2374711"/>
              <a:gd name="connsiteX2" fmla="*/ 354842 w 354842"/>
              <a:gd name="connsiteY2" fmla="*/ 1255594 h 2374711"/>
              <a:gd name="connsiteX3" fmla="*/ 232012 w 354842"/>
              <a:gd name="connsiteY3" fmla="*/ 1910687 h 2374711"/>
              <a:gd name="connsiteX4" fmla="*/ 13648 w 354842"/>
              <a:gd name="connsiteY4" fmla="*/ 2374711 h 2374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842" h="2374711">
                <a:moveTo>
                  <a:pt x="0" y="0"/>
                </a:moveTo>
                <a:cubicBezTo>
                  <a:pt x="86436" y="209265"/>
                  <a:pt x="172872" y="418531"/>
                  <a:pt x="232012" y="627797"/>
                </a:cubicBezTo>
                <a:cubicBezTo>
                  <a:pt x="291152" y="837063"/>
                  <a:pt x="354842" y="1041779"/>
                  <a:pt x="354842" y="1255594"/>
                </a:cubicBezTo>
                <a:cubicBezTo>
                  <a:pt x="354842" y="1469409"/>
                  <a:pt x="288878" y="1724168"/>
                  <a:pt x="232012" y="1910687"/>
                </a:cubicBezTo>
                <a:cubicBezTo>
                  <a:pt x="175146" y="2097206"/>
                  <a:pt x="94397" y="2235958"/>
                  <a:pt x="13648" y="2374711"/>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654531" y="3779456"/>
            <a:ext cx="1579278" cy="523220"/>
          </a:xfrm>
          <a:prstGeom prst="rect">
            <a:avLst/>
          </a:prstGeom>
          <a:solidFill>
            <a:schemeClr val="bg1"/>
          </a:solidFill>
        </p:spPr>
        <p:txBody>
          <a:bodyPr wrap="none">
            <a:spAutoFit/>
          </a:bodyPr>
          <a:lstStyle/>
          <a:p>
            <a:r>
              <a:rPr lang="ja-JP" altLang="en-US" sz="2800" dirty="0" smtClean="0">
                <a:solidFill>
                  <a:srgbClr val="7030A0"/>
                </a:solidFill>
              </a:rPr>
              <a:t>１０－</a:t>
            </a:r>
            <a:r>
              <a:rPr lang="ja-JP" altLang="en-US" sz="2800" dirty="0" err="1" smtClean="0">
                <a:solidFill>
                  <a:srgbClr val="7030A0"/>
                </a:solidFill>
              </a:rPr>
              <a:t>ｘ</a:t>
            </a:r>
            <a:r>
              <a:rPr lang="ja-JP" altLang="en-US" sz="2800" dirty="0" smtClean="0">
                <a:solidFill>
                  <a:srgbClr val="7030A0"/>
                </a:solidFill>
              </a:rPr>
              <a:t>㎝</a:t>
            </a:r>
            <a:endParaRPr lang="ja-JP" altLang="en-US" sz="2800" dirty="0">
              <a:solidFill>
                <a:srgbClr val="7030A0"/>
              </a:solidFill>
            </a:endParaRPr>
          </a:p>
        </p:txBody>
      </p:sp>
      <p:sp>
        <p:nvSpPr>
          <p:cNvPr id="24" name="正方形/長方形 23"/>
          <p:cNvSpPr/>
          <p:nvPr/>
        </p:nvSpPr>
        <p:spPr>
          <a:xfrm>
            <a:off x="891207" y="806220"/>
            <a:ext cx="4616898" cy="1175706"/>
          </a:xfrm>
          <a:prstGeom prst="rect">
            <a:avLst/>
          </a:prstGeom>
        </p:spPr>
        <p:txBody>
          <a:bodyPr wrap="square">
            <a:spAutoFit/>
          </a:bodyPr>
          <a:lstStyle/>
          <a:p>
            <a:pPr lvl="0">
              <a:spcBef>
                <a:spcPct val="20000"/>
              </a:spcBef>
            </a:pPr>
            <a:r>
              <a:rPr lang="ja-JP" altLang="en-US" sz="3200" dirty="0">
                <a:solidFill>
                  <a:prstClr val="black"/>
                </a:solidFill>
              </a:rPr>
              <a:t>ｙ</a:t>
            </a:r>
            <a:r>
              <a:rPr lang="ja-JP" altLang="en-US" sz="3200" dirty="0" smtClean="0">
                <a:solidFill>
                  <a:prstClr val="black"/>
                </a:solidFill>
              </a:rPr>
              <a:t>＝</a:t>
            </a:r>
            <a:r>
              <a:rPr lang="en-US" altLang="ja-JP" sz="3200" dirty="0" smtClean="0">
                <a:solidFill>
                  <a:prstClr val="black"/>
                </a:solidFill>
              </a:rPr>
              <a:t>(</a:t>
            </a:r>
            <a:r>
              <a:rPr lang="ja-JP" altLang="en-US" sz="3200" dirty="0" smtClean="0">
                <a:solidFill>
                  <a:prstClr val="black"/>
                </a:solidFill>
              </a:rPr>
              <a:t>１０－</a:t>
            </a:r>
            <a:r>
              <a:rPr lang="ja-JP" altLang="en-US" sz="3200" dirty="0" err="1" smtClean="0">
                <a:solidFill>
                  <a:prstClr val="black"/>
                </a:solidFill>
              </a:rPr>
              <a:t>ｘ</a:t>
            </a:r>
            <a:r>
              <a:rPr lang="en-US" altLang="ja-JP" sz="3200" dirty="0" smtClean="0">
                <a:solidFill>
                  <a:prstClr val="black"/>
                </a:solidFill>
              </a:rPr>
              <a:t>)×</a:t>
            </a:r>
            <a:r>
              <a:rPr lang="ja-JP" altLang="en-US" sz="3200" dirty="0">
                <a:solidFill>
                  <a:prstClr val="black"/>
                </a:solidFill>
              </a:rPr>
              <a:t>４</a:t>
            </a:r>
            <a:r>
              <a:rPr lang="en-US" altLang="ja-JP" sz="3200" dirty="0">
                <a:solidFill>
                  <a:prstClr val="black"/>
                </a:solidFill>
              </a:rPr>
              <a:t>÷</a:t>
            </a:r>
            <a:r>
              <a:rPr lang="ja-JP" altLang="en-US" sz="3200" dirty="0">
                <a:solidFill>
                  <a:prstClr val="black"/>
                </a:solidFill>
              </a:rPr>
              <a:t>２</a:t>
            </a:r>
            <a:endParaRPr lang="en-US" altLang="ja-JP" sz="3200" dirty="0">
              <a:solidFill>
                <a:prstClr val="black"/>
              </a:solidFill>
            </a:endParaRPr>
          </a:p>
          <a:p>
            <a:pPr lvl="0">
              <a:spcBef>
                <a:spcPct val="20000"/>
              </a:spcBef>
            </a:pPr>
            <a:r>
              <a:rPr lang="ja-JP" altLang="en-US" sz="3200" dirty="0" smtClean="0">
                <a:solidFill>
                  <a:prstClr val="black"/>
                </a:solidFill>
              </a:rPr>
              <a:t>ｙ</a:t>
            </a:r>
            <a:r>
              <a:rPr lang="ja-JP" altLang="en-US" sz="3200" dirty="0">
                <a:solidFill>
                  <a:prstClr val="black"/>
                </a:solidFill>
              </a:rPr>
              <a:t>＝２</a:t>
            </a:r>
            <a:r>
              <a:rPr lang="en-US" altLang="ja-JP" sz="3200" dirty="0">
                <a:solidFill>
                  <a:prstClr val="black"/>
                </a:solidFill>
              </a:rPr>
              <a:t>(―</a:t>
            </a:r>
            <a:r>
              <a:rPr lang="ja-JP" altLang="en-US" sz="3200" dirty="0">
                <a:solidFill>
                  <a:prstClr val="black"/>
                </a:solidFill>
              </a:rPr>
              <a:t>ｘ＋１０</a:t>
            </a:r>
            <a:r>
              <a:rPr lang="en-US" altLang="ja-JP" sz="3200" dirty="0" smtClean="0">
                <a:solidFill>
                  <a:prstClr val="black"/>
                </a:solidFill>
              </a:rPr>
              <a:t>)</a:t>
            </a:r>
            <a:endParaRPr lang="en-US" altLang="ja-JP" sz="3200" dirty="0">
              <a:solidFill>
                <a:prstClr val="black"/>
              </a:solidFill>
            </a:endParaRPr>
          </a:p>
        </p:txBody>
      </p:sp>
      <p:sp>
        <p:nvSpPr>
          <p:cNvPr id="25" name="正方形/長方形 24"/>
          <p:cNvSpPr/>
          <p:nvPr/>
        </p:nvSpPr>
        <p:spPr>
          <a:xfrm>
            <a:off x="5495571" y="1268760"/>
            <a:ext cx="3456384" cy="707886"/>
          </a:xfrm>
          <a:prstGeom prst="rect">
            <a:avLst/>
          </a:prstGeom>
        </p:spPr>
        <p:txBody>
          <a:bodyPr wrap="square">
            <a:spAutoFit/>
          </a:bodyPr>
          <a:lstStyle/>
          <a:p>
            <a:pPr lvl="0">
              <a:spcBef>
                <a:spcPct val="20000"/>
              </a:spcBef>
            </a:pPr>
            <a:r>
              <a:rPr lang="ja-JP" altLang="en-US" sz="4000" dirty="0">
                <a:solidFill>
                  <a:srgbClr val="FF0000"/>
                </a:solidFill>
              </a:rPr>
              <a:t>ｙ＝－２ｘ＋２０</a:t>
            </a:r>
            <a:endParaRPr lang="en-US" altLang="ja-JP" sz="4000" dirty="0">
              <a:solidFill>
                <a:srgbClr val="FF0000"/>
              </a:solidFill>
            </a:endParaRPr>
          </a:p>
        </p:txBody>
      </p:sp>
    </p:spTree>
    <p:extLst>
      <p:ext uri="{BB962C8B-B14F-4D97-AF65-F5344CB8AC3E}">
        <p14:creationId xmlns:p14="http://schemas.microsoft.com/office/powerpoint/2010/main" val="2087334604"/>
      </p:ext>
    </p:extLst>
  </p:cSld>
  <p:clrMapOvr>
    <a:masterClrMapping/>
  </p:clrMapOvr>
  <mc:AlternateContent xmlns:mc="http://schemas.openxmlformats.org/markup-compatibility/2006" xmlns:p14="http://schemas.microsoft.com/office/powerpoint/2010/main">
    <mc:Choice Requires="p14">
      <p:transition spd="slow" p14:dur="2000" advTm="2482"/>
    </mc:Choice>
    <mc:Fallback xmlns="">
      <p:transition spd="slow" advTm="24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
                                            <p:txEl>
                                              <p:pRg st="0" end="0"/>
                                            </p:txEl>
                                          </p:spTgt>
                                        </p:tgtEl>
                                        <p:attrNameLst>
                                          <p:attrName>style.visibility</p:attrName>
                                        </p:attrNameLst>
                                      </p:cBhvr>
                                      <p:to>
                                        <p:strVal val="visible"/>
                                      </p:to>
                                    </p:set>
                                    <p:animEffect transition="in" filter="wipe(left)">
                                      <p:cBhvr>
                                        <p:cTn id="27" dur="500"/>
                                        <p:tgtEl>
                                          <p:spTgt spid="2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wipe(left)">
                                      <p:cBhvr>
                                        <p:cTn id="32" dur="500"/>
                                        <p:tgtEl>
                                          <p:spTgt spid="2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ipe(left)">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p:bldP spid="22" grpId="0" animBg="1"/>
      <p:bldP spid="23" grpId="0" animBg="1"/>
      <p:bldP spid="24" grpId="0" build="p"/>
      <p:bldP spid="2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71400"/>
            <a:ext cx="8229600" cy="1143000"/>
          </a:xfrm>
        </p:spPr>
        <p:txBody>
          <a:bodyPr/>
          <a:lstStyle/>
          <a:p>
            <a:r>
              <a:rPr kumimoji="1" lang="ja-JP" altLang="en-US" dirty="0" smtClean="0"/>
              <a:t>式で表すと・・・</a:t>
            </a:r>
            <a:endParaRPr kumimoji="1" lang="ja-JP" altLang="en-US" dirty="0"/>
          </a:p>
        </p:txBody>
      </p:sp>
      <p:sp>
        <p:nvSpPr>
          <p:cNvPr id="3" name="コンテンツ プレースホルダー 2"/>
          <p:cNvSpPr>
            <a:spLocks noGrp="1"/>
          </p:cNvSpPr>
          <p:nvPr>
            <p:ph idx="1"/>
          </p:nvPr>
        </p:nvSpPr>
        <p:spPr>
          <a:xfrm>
            <a:off x="145806" y="947262"/>
            <a:ext cx="3744416" cy="3716691"/>
          </a:xfrm>
        </p:spPr>
        <p:txBody>
          <a:bodyPr>
            <a:noAutofit/>
          </a:bodyPr>
          <a:lstStyle/>
          <a:p>
            <a:pPr marL="0" indent="0">
              <a:buNone/>
            </a:pPr>
            <a:r>
              <a:rPr kumimoji="1" lang="ja-JP" altLang="en-US" sz="3600" dirty="0" smtClean="0"/>
              <a:t>０≦ｘ≦３のとき</a:t>
            </a:r>
            <a:endParaRPr kumimoji="1" lang="en-US" altLang="ja-JP" sz="3600" dirty="0" smtClean="0"/>
          </a:p>
          <a:p>
            <a:pPr marL="0" indent="0">
              <a:buNone/>
            </a:pPr>
            <a:endParaRPr lang="en-US" altLang="ja-JP" sz="3600" dirty="0"/>
          </a:p>
          <a:p>
            <a:pPr marL="0" indent="0">
              <a:buNone/>
            </a:pPr>
            <a:r>
              <a:rPr lang="ja-JP" altLang="en-US" sz="3600" dirty="0" smtClean="0"/>
              <a:t>３≦</a:t>
            </a:r>
            <a:r>
              <a:rPr lang="ja-JP" altLang="en-US" sz="3600" dirty="0"/>
              <a:t>ｘ</a:t>
            </a:r>
            <a:r>
              <a:rPr lang="ja-JP" altLang="en-US" sz="3600" dirty="0" smtClean="0"/>
              <a:t>≦７のとき</a:t>
            </a:r>
            <a:endParaRPr lang="en-US" altLang="ja-JP" sz="3600" dirty="0">
              <a:solidFill>
                <a:srgbClr val="FF0000"/>
              </a:solidFill>
            </a:endParaRPr>
          </a:p>
          <a:p>
            <a:pPr marL="0" indent="0">
              <a:buNone/>
            </a:pPr>
            <a:endParaRPr lang="en-US" altLang="ja-JP" sz="3600" dirty="0" smtClean="0"/>
          </a:p>
          <a:p>
            <a:pPr marL="0" indent="0">
              <a:buNone/>
            </a:pPr>
            <a:r>
              <a:rPr lang="ja-JP" altLang="en-US" sz="3600" dirty="0" smtClean="0"/>
              <a:t>７≦</a:t>
            </a:r>
            <a:r>
              <a:rPr lang="ja-JP" altLang="en-US" sz="3600" dirty="0"/>
              <a:t>ｘ</a:t>
            </a:r>
            <a:r>
              <a:rPr lang="ja-JP" altLang="en-US" sz="3600" dirty="0" smtClean="0"/>
              <a:t>≦１０のとき</a:t>
            </a:r>
            <a:endParaRPr lang="en-US" altLang="ja-JP" sz="3600" dirty="0" smtClean="0"/>
          </a:p>
        </p:txBody>
      </p:sp>
      <p:sp>
        <p:nvSpPr>
          <p:cNvPr id="4" name="正方形/長方形 3"/>
          <p:cNvSpPr/>
          <p:nvPr/>
        </p:nvSpPr>
        <p:spPr>
          <a:xfrm>
            <a:off x="3834919" y="1452019"/>
            <a:ext cx="1709122" cy="769441"/>
          </a:xfrm>
          <a:prstGeom prst="rect">
            <a:avLst/>
          </a:prstGeom>
        </p:spPr>
        <p:txBody>
          <a:bodyPr wrap="none">
            <a:spAutoFit/>
          </a:bodyPr>
          <a:lstStyle/>
          <a:p>
            <a:pPr lvl="0">
              <a:spcBef>
                <a:spcPct val="20000"/>
              </a:spcBef>
            </a:pPr>
            <a:r>
              <a:rPr lang="ja-JP" altLang="en-US" sz="4400" dirty="0">
                <a:solidFill>
                  <a:srgbClr val="FF0000"/>
                </a:solidFill>
              </a:rPr>
              <a:t>ｙ＝２ｘ</a:t>
            </a:r>
            <a:endParaRPr lang="en-US" altLang="ja-JP" sz="4400" dirty="0">
              <a:solidFill>
                <a:srgbClr val="FF0000"/>
              </a:solidFill>
            </a:endParaRPr>
          </a:p>
        </p:txBody>
      </p:sp>
      <p:sp>
        <p:nvSpPr>
          <p:cNvPr id="5" name="正方形/長方形 4"/>
          <p:cNvSpPr/>
          <p:nvPr/>
        </p:nvSpPr>
        <p:spPr>
          <a:xfrm>
            <a:off x="3850907" y="2805607"/>
            <a:ext cx="1415772" cy="769441"/>
          </a:xfrm>
          <a:prstGeom prst="rect">
            <a:avLst/>
          </a:prstGeom>
        </p:spPr>
        <p:txBody>
          <a:bodyPr wrap="none">
            <a:spAutoFit/>
          </a:bodyPr>
          <a:lstStyle/>
          <a:p>
            <a:r>
              <a:rPr lang="ja-JP" altLang="en-US" sz="4400" dirty="0">
                <a:solidFill>
                  <a:srgbClr val="FF0000"/>
                </a:solidFill>
              </a:rPr>
              <a:t>ｙ＝６</a:t>
            </a:r>
            <a:endParaRPr lang="ja-JP" altLang="en-US" sz="2400" dirty="0"/>
          </a:p>
        </p:txBody>
      </p:sp>
      <p:sp>
        <p:nvSpPr>
          <p:cNvPr id="6" name="正方形/長方形 5"/>
          <p:cNvSpPr/>
          <p:nvPr/>
        </p:nvSpPr>
        <p:spPr>
          <a:xfrm>
            <a:off x="3792648" y="3934123"/>
            <a:ext cx="5582091" cy="2923877"/>
          </a:xfrm>
          <a:prstGeom prst="rect">
            <a:avLst/>
          </a:prstGeom>
        </p:spPr>
        <p:txBody>
          <a:bodyPr wrap="square">
            <a:spAutoFit/>
          </a:bodyPr>
          <a:lstStyle/>
          <a:p>
            <a:pPr lvl="0">
              <a:spcBef>
                <a:spcPct val="20000"/>
              </a:spcBef>
            </a:pPr>
            <a:r>
              <a:rPr lang="ja-JP" altLang="en-US" sz="4000" dirty="0">
                <a:solidFill>
                  <a:prstClr val="black"/>
                </a:solidFill>
              </a:rPr>
              <a:t>ｙ＝｛３</a:t>
            </a:r>
            <a:r>
              <a:rPr lang="en-US" altLang="ja-JP" sz="4000" dirty="0">
                <a:solidFill>
                  <a:prstClr val="black"/>
                </a:solidFill>
              </a:rPr>
              <a:t>―(</a:t>
            </a:r>
            <a:r>
              <a:rPr lang="ja-JP" altLang="en-US" sz="4000" dirty="0">
                <a:solidFill>
                  <a:prstClr val="black"/>
                </a:solidFill>
              </a:rPr>
              <a:t>ｘ－７</a:t>
            </a:r>
            <a:r>
              <a:rPr lang="en-US" altLang="ja-JP" sz="4000" dirty="0">
                <a:solidFill>
                  <a:prstClr val="black"/>
                </a:solidFill>
              </a:rPr>
              <a:t>)</a:t>
            </a:r>
            <a:r>
              <a:rPr lang="ja-JP" altLang="en-US" sz="4000" dirty="0">
                <a:solidFill>
                  <a:prstClr val="black"/>
                </a:solidFill>
              </a:rPr>
              <a:t>｝</a:t>
            </a:r>
            <a:r>
              <a:rPr lang="en-US" altLang="ja-JP" sz="4000" dirty="0">
                <a:solidFill>
                  <a:prstClr val="black"/>
                </a:solidFill>
              </a:rPr>
              <a:t>×</a:t>
            </a:r>
            <a:r>
              <a:rPr lang="ja-JP" altLang="en-US" sz="4000" dirty="0">
                <a:solidFill>
                  <a:prstClr val="black"/>
                </a:solidFill>
              </a:rPr>
              <a:t>４</a:t>
            </a:r>
            <a:r>
              <a:rPr lang="en-US" altLang="ja-JP" sz="4000" dirty="0">
                <a:solidFill>
                  <a:prstClr val="black"/>
                </a:solidFill>
              </a:rPr>
              <a:t>÷</a:t>
            </a:r>
            <a:r>
              <a:rPr lang="ja-JP" altLang="en-US" sz="4000" dirty="0">
                <a:solidFill>
                  <a:prstClr val="black"/>
                </a:solidFill>
              </a:rPr>
              <a:t>２</a:t>
            </a:r>
            <a:endParaRPr lang="en-US" altLang="ja-JP" sz="4000" dirty="0">
              <a:solidFill>
                <a:prstClr val="black"/>
              </a:solidFill>
            </a:endParaRPr>
          </a:p>
          <a:p>
            <a:pPr lvl="0">
              <a:spcBef>
                <a:spcPct val="20000"/>
              </a:spcBef>
            </a:pPr>
            <a:r>
              <a:rPr lang="ja-JP" altLang="en-US" sz="4000" dirty="0" smtClean="0">
                <a:solidFill>
                  <a:prstClr val="black"/>
                </a:solidFill>
              </a:rPr>
              <a:t>ｙ</a:t>
            </a:r>
            <a:r>
              <a:rPr lang="ja-JP" altLang="en-US" sz="4000" dirty="0">
                <a:solidFill>
                  <a:prstClr val="black"/>
                </a:solidFill>
              </a:rPr>
              <a:t>＝４</a:t>
            </a:r>
            <a:r>
              <a:rPr lang="en-US" altLang="ja-JP" sz="4000" dirty="0">
                <a:solidFill>
                  <a:prstClr val="black"/>
                </a:solidFill>
              </a:rPr>
              <a:t>(―</a:t>
            </a:r>
            <a:r>
              <a:rPr lang="ja-JP" altLang="en-US" sz="4000" dirty="0">
                <a:solidFill>
                  <a:prstClr val="black"/>
                </a:solidFill>
              </a:rPr>
              <a:t>ｘ＋１０</a:t>
            </a:r>
            <a:r>
              <a:rPr lang="en-US" altLang="ja-JP" sz="4000" dirty="0">
                <a:solidFill>
                  <a:prstClr val="black"/>
                </a:solidFill>
              </a:rPr>
              <a:t>)÷</a:t>
            </a:r>
            <a:r>
              <a:rPr lang="ja-JP" altLang="en-US" sz="4000" dirty="0">
                <a:solidFill>
                  <a:prstClr val="black"/>
                </a:solidFill>
              </a:rPr>
              <a:t>２</a:t>
            </a:r>
            <a:endParaRPr lang="en-US" altLang="ja-JP" sz="4000" dirty="0">
              <a:solidFill>
                <a:prstClr val="black"/>
              </a:solidFill>
            </a:endParaRPr>
          </a:p>
          <a:p>
            <a:pPr lvl="0">
              <a:spcBef>
                <a:spcPct val="20000"/>
              </a:spcBef>
            </a:pPr>
            <a:r>
              <a:rPr lang="ja-JP" altLang="en-US" sz="4000" dirty="0" smtClean="0">
                <a:solidFill>
                  <a:prstClr val="black"/>
                </a:solidFill>
              </a:rPr>
              <a:t>ｙ</a:t>
            </a:r>
            <a:r>
              <a:rPr lang="ja-JP" altLang="en-US" sz="4000" dirty="0">
                <a:solidFill>
                  <a:prstClr val="black"/>
                </a:solidFill>
              </a:rPr>
              <a:t>＝２</a:t>
            </a:r>
            <a:r>
              <a:rPr lang="en-US" altLang="ja-JP" sz="4000" dirty="0">
                <a:solidFill>
                  <a:prstClr val="black"/>
                </a:solidFill>
              </a:rPr>
              <a:t>(―</a:t>
            </a:r>
            <a:r>
              <a:rPr lang="ja-JP" altLang="en-US" sz="4000" dirty="0">
                <a:solidFill>
                  <a:prstClr val="black"/>
                </a:solidFill>
              </a:rPr>
              <a:t>ｘ＋１０</a:t>
            </a:r>
            <a:r>
              <a:rPr lang="en-US" altLang="ja-JP" sz="4000" dirty="0">
                <a:solidFill>
                  <a:prstClr val="black"/>
                </a:solidFill>
              </a:rPr>
              <a:t>)</a:t>
            </a:r>
          </a:p>
          <a:p>
            <a:pPr lvl="0">
              <a:spcBef>
                <a:spcPct val="20000"/>
              </a:spcBef>
            </a:pPr>
            <a:r>
              <a:rPr lang="ja-JP" altLang="en-US" sz="4000" dirty="0" smtClean="0">
                <a:solidFill>
                  <a:srgbClr val="FF0000"/>
                </a:solidFill>
              </a:rPr>
              <a:t>ｙ</a:t>
            </a:r>
            <a:r>
              <a:rPr lang="ja-JP" altLang="en-US" sz="4000" dirty="0">
                <a:solidFill>
                  <a:srgbClr val="FF0000"/>
                </a:solidFill>
              </a:rPr>
              <a:t>＝－２ｘ＋２０</a:t>
            </a:r>
            <a:endParaRPr lang="en-US" altLang="ja-JP" sz="4000" dirty="0">
              <a:solidFill>
                <a:srgbClr val="FF0000"/>
              </a:solidFill>
            </a:endParaRPr>
          </a:p>
        </p:txBody>
      </p:sp>
    </p:spTree>
    <p:extLst>
      <p:ext uri="{BB962C8B-B14F-4D97-AF65-F5344CB8AC3E}">
        <p14:creationId xmlns:p14="http://schemas.microsoft.com/office/powerpoint/2010/main" val="2329875429"/>
      </p:ext>
    </p:extLst>
  </p:cSld>
  <p:clrMapOvr>
    <a:masterClrMapping/>
  </p:clrMapOvr>
  <mc:AlternateContent xmlns:mc="http://schemas.openxmlformats.org/markup-compatibility/2006" xmlns:p14="http://schemas.microsoft.com/office/powerpoint/2010/main">
    <mc:Choice Requires="p14">
      <p:transition spd="slow" p14:dur="2000" advTm="17842"/>
    </mc:Choice>
    <mc:Fallback xmlns="">
      <p:transition spd="slow" advTm="178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wipe(left)">
                                      <p:cBhvr>
                                        <p:cTn id="32" dur="5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wipe(left)">
                                      <p:cBhvr>
                                        <p:cTn id="37" dur="500"/>
                                        <p:tgtEl>
                                          <p:spTgt spid="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wipe(left)">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animEffect transition="in" filter="wipe(left)">
                                      <p:cBhvr>
                                        <p:cTn id="4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41763" y="4018538"/>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398" t="41405" r="37801" b="16983"/>
          <a:stretch/>
        </p:blipFill>
        <p:spPr bwMode="auto">
          <a:xfrm>
            <a:off x="0" y="16872"/>
            <a:ext cx="4918344" cy="3043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０秒後</a:t>
            </a:r>
            <a:endParaRPr kumimoji="1" lang="ja-JP" altLang="en-US" sz="4000" dirty="0"/>
          </a:p>
        </p:txBody>
      </p:sp>
      <p:sp>
        <p:nvSpPr>
          <p:cNvPr id="14" name="タイトル 1"/>
          <p:cNvSpPr>
            <a:spLocks noGrp="1"/>
          </p:cNvSpPr>
          <p:nvPr>
            <p:ph type="title"/>
          </p:nvPr>
        </p:nvSpPr>
        <p:spPr>
          <a:xfrm>
            <a:off x="179512" y="3692734"/>
            <a:ext cx="2808312" cy="2112530"/>
          </a:xfrm>
        </p:spPr>
        <p:txBody>
          <a:bodyPr>
            <a:normAutofit/>
          </a:bodyPr>
          <a:lstStyle/>
          <a:p>
            <a:pPr algn="l"/>
            <a:r>
              <a:rPr kumimoji="1" lang="ja-JP" altLang="en-US" dirty="0" smtClean="0"/>
              <a:t>グラフで表すと・・・</a:t>
            </a:r>
            <a:endParaRPr kumimoji="1" lang="ja-JP" altLang="en-US" dirty="0"/>
          </a:p>
        </p:txBody>
      </p:sp>
    </p:spTree>
    <p:extLst>
      <p:ext uri="{BB962C8B-B14F-4D97-AF65-F5344CB8AC3E}">
        <p14:creationId xmlns:p14="http://schemas.microsoft.com/office/powerpoint/2010/main" val="786221889"/>
      </p:ext>
    </p:extLst>
  </p:cSld>
  <p:clrMapOvr>
    <a:masterClrMapping/>
  </p:clrMapOvr>
  <mc:AlternateContent xmlns:mc="http://schemas.openxmlformats.org/markup-compatibility/2006" xmlns:p14="http://schemas.microsoft.com/office/powerpoint/2010/main">
    <mc:Choice Requires="p14">
      <p:transition spd="slow" p14:dur="2000" advTm="5087"/>
    </mc:Choice>
    <mc:Fallback xmlns="">
      <p:transition spd="slow" advTm="5087"/>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cxnSp>
        <p:nvCxnSpPr>
          <p:cNvPr id="25" name="直線コネクタ 24"/>
          <p:cNvCxnSpPr/>
          <p:nvPr/>
        </p:nvCxnSpPr>
        <p:spPr>
          <a:xfrm flipH="1">
            <a:off x="3666184" y="5517232"/>
            <a:ext cx="401760" cy="76530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352466" y="4041634"/>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１秒後</a:t>
            </a:r>
            <a:endParaRPr kumimoji="1" lang="ja-JP" altLang="en-US" sz="4000" dirty="0"/>
          </a:p>
        </p:txBody>
      </p:sp>
      <p:pic>
        <p:nvPicPr>
          <p:cNvPr id="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7732" t="32623" r="26082" b="2617"/>
          <a:stretch/>
        </p:blipFill>
        <p:spPr bwMode="auto">
          <a:xfrm>
            <a:off x="122842" y="66516"/>
            <a:ext cx="4672660" cy="3028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5575628"/>
      </p:ext>
    </p:extLst>
  </p:cSld>
  <p:clrMapOvr>
    <a:masterClrMapping/>
  </p:clrMapOvr>
  <mc:AlternateContent xmlns:mc="http://schemas.openxmlformats.org/markup-compatibility/2006" xmlns:p14="http://schemas.microsoft.com/office/powerpoint/2010/main">
    <mc:Choice Requires="p14">
      <p:transition spd="slow" p14:dur="2000" advTm="2622"/>
    </mc:Choice>
    <mc:Fallback xmlns="">
      <p:transition spd="slow" advTm="262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719273" y="4000376"/>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cxnSp>
        <p:nvCxnSpPr>
          <p:cNvPr id="16" name="直線矢印コネクタ 15"/>
          <p:cNvCxnSpPr/>
          <p:nvPr/>
        </p:nvCxnSpPr>
        <p:spPr>
          <a:xfrm>
            <a:off x="943853" y="4445823"/>
            <a:ext cx="0" cy="8640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32708" y="0"/>
            <a:ext cx="8985335" cy="2062103"/>
          </a:xfrm>
          <a:prstGeom prst="rect">
            <a:avLst/>
          </a:prstGeom>
          <a:noFill/>
        </p:spPr>
        <p:txBody>
          <a:bodyPr wrap="square" rtlCol="0">
            <a:spAutoFit/>
          </a:bodyPr>
          <a:lstStyle/>
          <a:p>
            <a:r>
              <a:rPr kumimoji="1" lang="ja-JP" altLang="en-US" sz="3200" dirty="0" smtClean="0"/>
              <a:t>下の長方形ＡＢＣＤの辺上を、</a:t>
            </a:r>
            <a:r>
              <a:rPr lang="ja-JP" altLang="en-US" sz="3200" dirty="0"/>
              <a:t>Ｐは１秒間</a:t>
            </a:r>
            <a:r>
              <a:rPr lang="ja-JP" altLang="en-US" sz="3200" dirty="0" smtClean="0"/>
              <a:t>に１㎝</a:t>
            </a:r>
            <a:r>
              <a:rPr lang="ja-JP" altLang="en-US" sz="3200" dirty="0"/>
              <a:t>の速さでＡ</a:t>
            </a:r>
            <a:r>
              <a:rPr kumimoji="1" lang="ja-JP" altLang="en-US" sz="3200" dirty="0" smtClean="0"/>
              <a:t>からＢ、Ｃを通ってＤまで移動する。ＰがＡを出発してから</a:t>
            </a:r>
            <a:r>
              <a:rPr kumimoji="1" lang="ja-JP" altLang="en-US" sz="3200" dirty="0" err="1" smtClean="0"/>
              <a:t>ｘ</a:t>
            </a:r>
            <a:r>
              <a:rPr kumimoji="1" lang="ja-JP" altLang="en-US" sz="3200" dirty="0" smtClean="0"/>
              <a:t>秒後の</a:t>
            </a:r>
            <a:r>
              <a:rPr kumimoji="1" lang="ja-JP" altLang="en-US" sz="3200" dirty="0" smtClean="0">
                <a:solidFill>
                  <a:srgbClr val="00B050"/>
                </a:solidFill>
                <a:effectLst>
                  <a:outerShdw blurRad="38100" dist="38100" dir="2700000" algn="tl">
                    <a:srgbClr val="000000">
                      <a:alpha val="43137"/>
                    </a:srgbClr>
                  </a:outerShdw>
                </a:effectLst>
              </a:rPr>
              <a:t>△ＡＰＤの面積</a:t>
            </a:r>
            <a:r>
              <a:rPr kumimoji="1" lang="ja-JP" altLang="en-US" sz="3200" dirty="0" smtClean="0"/>
              <a:t>をｙ㎝</a:t>
            </a:r>
            <a:r>
              <a:rPr kumimoji="1" lang="en-US" altLang="ja-JP" sz="3200" baseline="30000" dirty="0" smtClean="0"/>
              <a:t>2</a:t>
            </a:r>
            <a:r>
              <a:rPr kumimoji="1" lang="ja-JP" altLang="en-US" sz="3200" dirty="0" smtClean="0"/>
              <a:t>とするとき、</a:t>
            </a:r>
            <a:r>
              <a:rPr kumimoji="1" lang="ja-JP" altLang="en-US" sz="3200" dirty="0" err="1" smtClean="0"/>
              <a:t>ｙ</a:t>
            </a:r>
            <a:r>
              <a:rPr kumimoji="1" lang="ja-JP" altLang="en-US" sz="3200" dirty="0" smtClean="0"/>
              <a:t>はｘの変化に伴ってどのように変わるでしょうか。</a:t>
            </a:r>
            <a:endParaRPr kumimoji="1" lang="ja-JP" altLang="en-US" sz="3200" dirty="0"/>
          </a:p>
        </p:txBody>
      </p:sp>
      <p:sp>
        <p:nvSpPr>
          <p:cNvPr id="6" name="直角三角形 5"/>
          <p:cNvSpPr/>
          <p:nvPr/>
        </p:nvSpPr>
        <p:spPr>
          <a:xfrm rot="5400000">
            <a:off x="3129625" y="906172"/>
            <a:ext cx="1439828"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Tree>
    <p:custDataLst>
      <p:tags r:id="rId1"/>
    </p:custDataLst>
    <p:extLst>
      <p:ext uri="{BB962C8B-B14F-4D97-AF65-F5344CB8AC3E}">
        <p14:creationId xmlns:p14="http://schemas.microsoft.com/office/powerpoint/2010/main" val="2689601091"/>
      </p:ext>
    </p:extLst>
  </p:cSld>
  <p:clrMapOvr>
    <a:masterClrMapping/>
  </p:clrMapOvr>
  <mc:AlternateContent xmlns:mc="http://schemas.openxmlformats.org/markup-compatibility/2006" xmlns:p14="http://schemas.microsoft.com/office/powerpoint/2010/main">
    <mc:Choice Requires="p14">
      <p:transition spd="slow" p14:dur="2000" advTm="22094"/>
    </mc:Choice>
    <mc:Fallback xmlns="">
      <p:transition spd="slow" advTm="220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2" grpId="0"/>
      <p:bldP spid="13" grpId="0"/>
      <p:bldP spid="14" grpId="0"/>
      <p:bldP spid="15" grpId="0"/>
      <p:bldP spid="6" grpId="0" animBg="1"/>
      <p:bldP spid="5"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cxnSp>
        <p:nvCxnSpPr>
          <p:cNvPr id="25" name="直線コネクタ 24"/>
          <p:cNvCxnSpPr/>
          <p:nvPr/>
        </p:nvCxnSpPr>
        <p:spPr>
          <a:xfrm flipH="1">
            <a:off x="3666184" y="4725144"/>
            <a:ext cx="761800" cy="15508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325097" y="4018538"/>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２秒後</a:t>
            </a:r>
            <a:endParaRPr kumimoji="1" lang="ja-JP" altLang="en-US" sz="4000" dirty="0"/>
          </a:p>
        </p:txBody>
      </p:sp>
      <p:pic>
        <p:nvPicPr>
          <p:cNvPr id="1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7956" t="33654" r="25648" b="3364"/>
          <a:stretch/>
        </p:blipFill>
        <p:spPr bwMode="auto">
          <a:xfrm>
            <a:off x="0" y="9003"/>
            <a:ext cx="4837498" cy="3037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2394"/>
    </mc:Choice>
    <mc:Fallback xmlns="">
      <p:transition spd="slow" advTm="2394"/>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cxnSp>
        <p:nvCxnSpPr>
          <p:cNvPr id="25" name="直線コネクタ 24"/>
          <p:cNvCxnSpPr/>
          <p:nvPr/>
        </p:nvCxnSpPr>
        <p:spPr>
          <a:xfrm flipH="1">
            <a:off x="3668073" y="3933056"/>
            <a:ext cx="1191959" cy="23461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364531" y="4041634"/>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３秒後</a:t>
            </a:r>
            <a:endParaRPr kumimoji="1" lang="ja-JP" altLang="en-US" sz="4000" dirty="0"/>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8152" t="32714" r="26698" b="1209"/>
          <a:stretch/>
        </p:blipFill>
        <p:spPr bwMode="auto">
          <a:xfrm>
            <a:off x="-28421" y="1"/>
            <a:ext cx="4600421" cy="3098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2219"/>
    </mc:Choice>
    <mc:Fallback xmlns="">
      <p:transition spd="slow" advTm="2219"/>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cxnSp>
        <p:nvCxnSpPr>
          <p:cNvPr id="25" name="直線コネクタ 24"/>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352466" y="4041634"/>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a:t>４</a:t>
            </a:r>
            <a:r>
              <a:rPr lang="ja-JP" altLang="en-US" sz="4000" dirty="0" smtClean="0"/>
              <a:t>秒後</a:t>
            </a:r>
            <a:endParaRPr kumimoji="1" lang="ja-JP" altLang="en-US" sz="4000" dirty="0"/>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044" t="33968" r="26197" b="1799"/>
          <a:stretch/>
        </p:blipFill>
        <p:spPr bwMode="auto">
          <a:xfrm>
            <a:off x="1" y="0"/>
            <a:ext cx="4860032" cy="31476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9" name="直線コネクタ 18"/>
          <p:cNvCxnSpPr/>
          <p:nvPr/>
        </p:nvCxnSpPr>
        <p:spPr>
          <a:xfrm flipH="1">
            <a:off x="4860034" y="3921909"/>
            <a:ext cx="43204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2145"/>
    </mc:Choice>
    <mc:Fallback xmlns="">
      <p:transition spd="slow" advTm="2145"/>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52466" y="4041634"/>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５秒後</a:t>
            </a:r>
            <a:endParaRPr kumimoji="1" lang="ja-JP" altLang="en-US" sz="4000" dirty="0"/>
          </a:p>
        </p:txBody>
      </p:sp>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147" t="33955" r="26626" b="1615"/>
          <a:stretch/>
        </p:blipFill>
        <p:spPr bwMode="auto">
          <a:xfrm>
            <a:off x="-33447" y="17514"/>
            <a:ext cx="4749463" cy="3115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直線コネクタ 15"/>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60035" y="3921909"/>
            <a:ext cx="80656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1993"/>
    </mc:Choice>
    <mc:Fallback xmlns="">
      <p:transition spd="slow" advTm="1993"/>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41046" y="4032185"/>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６秒後</a:t>
            </a:r>
            <a:endParaRPr kumimoji="1" lang="ja-JP" altLang="en-US" sz="4000" dirty="0"/>
          </a:p>
        </p:txBody>
      </p:sp>
      <p:pic>
        <p:nvPicPr>
          <p:cNvPr id="512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387" t="32798" r="25983" b="1651"/>
          <a:stretch/>
        </p:blipFill>
        <p:spPr bwMode="auto">
          <a:xfrm>
            <a:off x="1" y="-20548"/>
            <a:ext cx="4716016" cy="3124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直線コネクタ 15"/>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60036" y="3921910"/>
            <a:ext cx="115212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1993"/>
    </mc:Choice>
    <mc:Fallback xmlns="">
      <p:transition spd="slow" advTm="1993"/>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41046" y="4032185"/>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７秒後</a:t>
            </a:r>
            <a:endParaRPr kumimoji="1" lang="ja-JP" altLang="en-US" sz="4000" dirty="0"/>
          </a:p>
        </p:txBody>
      </p:sp>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426" t="32984" r="26824" b="2291"/>
          <a:stretch/>
        </p:blipFill>
        <p:spPr bwMode="auto">
          <a:xfrm>
            <a:off x="0" y="1"/>
            <a:ext cx="4644008" cy="30866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直線コネクタ 15"/>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60036" y="3921910"/>
            <a:ext cx="15841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2256"/>
    </mc:Choice>
    <mc:Fallback xmlns="">
      <p:transition spd="slow" advTm="2256"/>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52466" y="405948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a:t>８</a:t>
            </a:r>
            <a:r>
              <a:rPr lang="ja-JP" altLang="en-US" sz="4000" dirty="0" smtClean="0"/>
              <a:t>秒後</a:t>
            </a:r>
            <a:endParaRPr kumimoji="1" lang="ja-JP" altLang="en-US" sz="4000" dirty="0"/>
          </a:p>
        </p:txBody>
      </p:sp>
      <p:pic>
        <p:nvPicPr>
          <p:cNvPr id="717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205" t="32964" r="26904" b="4916"/>
          <a:stretch/>
        </p:blipFill>
        <p:spPr bwMode="auto">
          <a:xfrm>
            <a:off x="1" y="-11238"/>
            <a:ext cx="4945748" cy="3146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直線コネクタ 15"/>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60036" y="3921910"/>
            <a:ext cx="15841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6444208" y="3911022"/>
            <a:ext cx="360040" cy="74211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2358"/>
    </mc:Choice>
    <mc:Fallback xmlns="">
      <p:transition spd="slow" advTm="2358"/>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25287" y="4041634"/>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９秒後</a:t>
            </a:r>
            <a:endParaRPr kumimoji="1" lang="ja-JP" altLang="en-US" sz="4000" dirty="0"/>
          </a:p>
        </p:txBody>
      </p:sp>
      <p:pic>
        <p:nvPicPr>
          <p:cNvPr id="819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339" t="33949" r="26867" b="4678"/>
          <a:stretch/>
        </p:blipFill>
        <p:spPr bwMode="auto">
          <a:xfrm>
            <a:off x="30154" y="17935"/>
            <a:ext cx="5045902" cy="3177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直線コネクタ 15"/>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60036" y="3921910"/>
            <a:ext cx="15841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444208" y="3911022"/>
            <a:ext cx="792088" cy="16062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2403"/>
    </mc:Choice>
    <mc:Fallback xmlns="">
      <p:transition spd="slow" advTm="2403"/>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3352466" y="2924944"/>
            <a:ext cx="5692642" cy="3782104"/>
            <a:chOff x="2106150" y="2826877"/>
            <a:chExt cx="5692642" cy="3782104"/>
          </a:xfrm>
        </p:grpSpPr>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48459" b="29249"/>
            <a:stretch/>
          </p:blipFill>
          <p:spPr bwMode="auto">
            <a:xfrm rot="16200000">
              <a:off x="3320336" y="2283629"/>
              <a:ext cx="3046105" cy="5060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直線コネクタ 6"/>
            <p:cNvCxnSpPr/>
            <p:nvPr/>
          </p:nvCxnSpPr>
          <p:spPr>
            <a:xfrm>
              <a:off x="2419868" y="6177887"/>
              <a:ext cx="4953808" cy="658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2421756" y="3290866"/>
              <a:ext cx="1" cy="289360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106150" y="2826877"/>
              <a:ext cx="413896" cy="646331"/>
            </a:xfrm>
            <a:prstGeom prst="rect">
              <a:avLst/>
            </a:prstGeom>
            <a:noFill/>
          </p:spPr>
          <p:txBody>
            <a:bodyPr wrap="none" rtlCol="0">
              <a:spAutoFit/>
            </a:bodyPr>
            <a:lstStyle/>
            <a:p>
              <a:r>
                <a:rPr kumimoji="1" lang="ja-JP" altLang="en-US" sz="3600" dirty="0" smtClean="0"/>
                <a:t>ｙ</a:t>
              </a:r>
              <a:endParaRPr kumimoji="1" lang="ja-JP" altLang="en-US" sz="3600" dirty="0"/>
            </a:p>
          </p:txBody>
        </p:sp>
        <p:sp>
          <p:nvSpPr>
            <p:cNvPr id="10" name="テキスト ボックス 9"/>
            <p:cNvSpPr txBox="1"/>
            <p:nvPr/>
          </p:nvSpPr>
          <p:spPr>
            <a:xfrm>
              <a:off x="7373676" y="5861302"/>
              <a:ext cx="425116" cy="646331"/>
            </a:xfrm>
            <a:prstGeom prst="rect">
              <a:avLst/>
            </a:prstGeom>
            <a:noFill/>
          </p:spPr>
          <p:txBody>
            <a:bodyPr wrap="none" rtlCol="0">
              <a:spAutoFit/>
            </a:bodyPr>
            <a:lstStyle/>
            <a:p>
              <a:r>
                <a:rPr kumimoji="1" lang="ja-JP" altLang="en-US" sz="3600" dirty="0" smtClean="0"/>
                <a:t>ｘ</a:t>
              </a:r>
              <a:endParaRPr kumimoji="1" lang="ja-JP" altLang="en-US" sz="3600" dirty="0"/>
            </a:p>
          </p:txBody>
        </p:sp>
        <p:sp>
          <p:nvSpPr>
            <p:cNvPr id="12" name="テキスト ボックス 11"/>
            <p:cNvSpPr txBox="1"/>
            <p:nvPr/>
          </p:nvSpPr>
          <p:spPr>
            <a:xfrm>
              <a:off x="6149538" y="6085761"/>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5" name="テキスト ボックス 14"/>
            <p:cNvSpPr txBox="1"/>
            <p:nvPr/>
          </p:nvSpPr>
          <p:spPr>
            <a:xfrm>
              <a:off x="4236579" y="6085761"/>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grpSp>
      <p:sp>
        <p:nvSpPr>
          <p:cNvPr id="40" name="テキスト ボックス 39"/>
          <p:cNvSpPr txBox="1"/>
          <p:nvPr/>
        </p:nvSpPr>
        <p:spPr>
          <a:xfrm>
            <a:off x="3329407" y="4041634"/>
            <a:ext cx="367408" cy="523220"/>
          </a:xfrm>
          <a:prstGeom prst="rect">
            <a:avLst/>
          </a:prstGeom>
          <a:noFill/>
        </p:spPr>
        <p:txBody>
          <a:bodyPr wrap="none" rtlCol="0">
            <a:spAutoFit/>
          </a:bodyPr>
          <a:lstStyle/>
          <a:p>
            <a:r>
              <a:rPr kumimoji="1" lang="en-US" altLang="ja-JP" sz="2800" dirty="0" smtClean="0"/>
              <a:t>5</a:t>
            </a:r>
            <a:endParaRPr kumimoji="1" lang="ja-JP" altLang="en-US" sz="2800" dirty="0"/>
          </a:p>
        </p:txBody>
      </p:sp>
      <p:sp>
        <p:nvSpPr>
          <p:cNvPr id="18" name="テキスト ボックス 17"/>
          <p:cNvSpPr txBox="1"/>
          <p:nvPr/>
        </p:nvSpPr>
        <p:spPr>
          <a:xfrm>
            <a:off x="3272198" y="6173428"/>
            <a:ext cx="473206" cy="523220"/>
          </a:xfrm>
          <a:prstGeom prst="rect">
            <a:avLst/>
          </a:prstGeom>
          <a:noFill/>
        </p:spPr>
        <p:txBody>
          <a:bodyPr wrap="none" rtlCol="0">
            <a:spAutoFit/>
          </a:bodyPr>
          <a:lstStyle/>
          <a:p>
            <a:r>
              <a:rPr kumimoji="1" lang="ja-JP" altLang="en-US" sz="2800" dirty="0" smtClean="0"/>
              <a:t>Ｏ</a:t>
            </a:r>
            <a:endParaRPr kumimoji="1" lang="ja-JP" altLang="en-US" sz="2800" dirty="0"/>
          </a:p>
        </p:txBody>
      </p:sp>
      <p:sp>
        <p:nvSpPr>
          <p:cNvPr id="32" name="テキスト ボックス 31"/>
          <p:cNvSpPr txBox="1"/>
          <p:nvPr/>
        </p:nvSpPr>
        <p:spPr>
          <a:xfrm>
            <a:off x="6300192" y="620688"/>
            <a:ext cx="1729961" cy="707886"/>
          </a:xfrm>
          <a:prstGeom prst="rect">
            <a:avLst/>
          </a:prstGeom>
          <a:solidFill>
            <a:srgbClr val="FFFF00"/>
          </a:solidFill>
        </p:spPr>
        <p:txBody>
          <a:bodyPr wrap="none" rtlCol="0">
            <a:spAutoFit/>
          </a:bodyPr>
          <a:lstStyle/>
          <a:p>
            <a:r>
              <a:rPr lang="en-US" altLang="ja-JP" sz="4000" dirty="0" smtClean="0"/>
              <a:t>10</a:t>
            </a:r>
            <a:r>
              <a:rPr lang="ja-JP" altLang="en-US" sz="4000" dirty="0" smtClean="0"/>
              <a:t>秒後</a:t>
            </a:r>
            <a:endParaRPr kumimoji="1" lang="ja-JP" altLang="en-US" sz="4000" dirty="0"/>
          </a:p>
        </p:txBody>
      </p:sp>
      <p:pic>
        <p:nvPicPr>
          <p:cNvPr id="921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741" t="33949" r="26490" b="4375"/>
          <a:stretch/>
        </p:blipFill>
        <p:spPr bwMode="auto">
          <a:xfrm>
            <a:off x="-3598" y="1"/>
            <a:ext cx="4949347" cy="3133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6" name="直線コネクタ 15"/>
          <p:cNvCxnSpPr/>
          <p:nvPr/>
        </p:nvCxnSpPr>
        <p:spPr>
          <a:xfrm flipH="1">
            <a:off x="3668073" y="3933056"/>
            <a:ext cx="1191960" cy="234289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4860033" y="3913212"/>
            <a:ext cx="15841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440360" y="3913212"/>
            <a:ext cx="1152128" cy="235404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854970"/>
      </p:ext>
    </p:extLst>
  </p:cSld>
  <p:clrMapOvr>
    <a:masterClrMapping/>
  </p:clrMapOvr>
  <mc:AlternateContent xmlns:mc="http://schemas.openxmlformats.org/markup-compatibility/2006" xmlns:p14="http://schemas.microsoft.com/office/powerpoint/2010/main">
    <mc:Choice Requires="p14">
      <p:transition spd="slow" p14:dur="2000" advTm="5784"/>
    </mc:Choice>
    <mc:Fallback xmlns="">
      <p:transition spd="slow" advTm="5784"/>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804250" y="2835021"/>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340662" y="2370994"/>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1327036" y="4828976"/>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7137606" y="2371544"/>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7135908" y="6019257"/>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1313410" y="6019257"/>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4184630" y="2250246"/>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7187363" y="4269860"/>
            <a:ext cx="875561" cy="584775"/>
          </a:xfrm>
          <a:prstGeom prst="rect">
            <a:avLst/>
          </a:prstGeom>
        </p:spPr>
        <p:txBody>
          <a:bodyPr wrap="none">
            <a:spAutoFit/>
          </a:bodyPr>
          <a:lstStyle/>
          <a:p>
            <a:r>
              <a:rPr lang="ja-JP" altLang="en-US" sz="3200" dirty="0" smtClean="0"/>
              <a:t>３㎝</a:t>
            </a:r>
            <a:endParaRPr lang="ja-JP" altLang="en-US" sz="3200" dirty="0"/>
          </a:p>
        </p:txBody>
      </p:sp>
      <p:sp>
        <p:nvSpPr>
          <p:cNvPr id="16" name="直角三角形 15"/>
          <p:cNvSpPr/>
          <p:nvPr/>
        </p:nvSpPr>
        <p:spPr>
          <a:xfrm rot="5400000">
            <a:off x="3318799" y="1320472"/>
            <a:ext cx="2304256"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p:cNvSpPr>
            <a:spLocks noGrp="1"/>
          </p:cNvSpPr>
          <p:nvPr>
            <p:ph idx="1"/>
          </p:nvPr>
        </p:nvSpPr>
        <p:spPr>
          <a:xfrm>
            <a:off x="179512" y="188640"/>
            <a:ext cx="4608512" cy="1512168"/>
          </a:xfrm>
        </p:spPr>
        <p:txBody>
          <a:bodyPr>
            <a:noAutofit/>
          </a:bodyPr>
          <a:lstStyle/>
          <a:p>
            <a:pPr marL="0" indent="0">
              <a:buNone/>
            </a:pPr>
            <a:r>
              <a:rPr kumimoji="1" lang="ja-JP" altLang="en-US" sz="3600" dirty="0" smtClean="0"/>
              <a:t>点ＰがＡＢ上を通るとき</a:t>
            </a:r>
            <a:endParaRPr kumimoji="1" lang="en-US" altLang="ja-JP" sz="3600" dirty="0" smtClean="0"/>
          </a:p>
          <a:p>
            <a:pPr marL="0" indent="0">
              <a:buNone/>
            </a:pPr>
            <a:r>
              <a:rPr kumimoji="1" lang="ja-JP" altLang="en-US" sz="3600" dirty="0" smtClean="0"/>
              <a:t>（　　≦ｘ≦　　のとき）</a:t>
            </a:r>
            <a:endParaRPr kumimoji="1" lang="en-US" altLang="ja-JP" sz="3600" dirty="0" smtClean="0"/>
          </a:p>
        </p:txBody>
      </p:sp>
      <p:sp>
        <p:nvSpPr>
          <p:cNvPr id="20" name="正方形/長方形 19"/>
          <p:cNvSpPr/>
          <p:nvPr/>
        </p:nvSpPr>
        <p:spPr>
          <a:xfrm>
            <a:off x="301756" y="3646967"/>
            <a:ext cx="1550424" cy="584775"/>
          </a:xfrm>
          <a:prstGeom prst="rect">
            <a:avLst/>
          </a:prstGeom>
        </p:spPr>
        <p:txBody>
          <a:bodyPr wrap="none">
            <a:spAutoFit/>
          </a:bodyPr>
          <a:lstStyle/>
          <a:p>
            <a:r>
              <a:rPr lang="ja-JP" altLang="en-US" sz="3200" dirty="0" smtClean="0">
                <a:solidFill>
                  <a:srgbClr val="FF0000"/>
                </a:solidFill>
              </a:rPr>
              <a:t>（　　）</a:t>
            </a:r>
            <a:r>
              <a:rPr lang="ja-JP" altLang="en-US" sz="3200" dirty="0" smtClean="0"/>
              <a:t>㎝</a:t>
            </a:r>
            <a:endParaRPr lang="ja-JP" altLang="en-US" sz="3200" dirty="0"/>
          </a:p>
        </p:txBody>
      </p:sp>
      <p:sp>
        <p:nvSpPr>
          <p:cNvPr id="21" name="正方形/長方形 20"/>
          <p:cNvSpPr/>
          <p:nvPr/>
        </p:nvSpPr>
        <p:spPr>
          <a:xfrm>
            <a:off x="4932040" y="836712"/>
            <a:ext cx="3563796" cy="769441"/>
          </a:xfrm>
          <a:prstGeom prst="rect">
            <a:avLst/>
          </a:prstGeom>
        </p:spPr>
        <p:txBody>
          <a:bodyPr wrap="none">
            <a:spAutoFit/>
          </a:bodyPr>
          <a:lstStyle/>
          <a:p>
            <a:pPr lvl="0">
              <a:spcBef>
                <a:spcPct val="20000"/>
              </a:spcBef>
            </a:pPr>
            <a:r>
              <a:rPr lang="ja-JP" altLang="en-US" sz="4400" dirty="0" smtClean="0">
                <a:solidFill>
                  <a:srgbClr val="FF0000"/>
                </a:solidFill>
              </a:rPr>
              <a:t>式（　　　　　　）</a:t>
            </a:r>
            <a:endParaRPr lang="en-US" altLang="ja-JP" sz="4400" dirty="0">
              <a:solidFill>
                <a:srgbClr val="FF0000"/>
              </a:solidFill>
            </a:endParaRPr>
          </a:p>
        </p:txBody>
      </p:sp>
    </p:spTree>
    <p:extLst>
      <p:ext uri="{BB962C8B-B14F-4D97-AF65-F5344CB8AC3E}">
        <p14:creationId xmlns:p14="http://schemas.microsoft.com/office/powerpoint/2010/main" val="2369230301"/>
      </p:ext>
    </p:extLst>
  </p:cSld>
  <p:clrMapOvr>
    <a:masterClrMapping/>
  </p:clrMapOvr>
  <mc:AlternateContent xmlns:mc="http://schemas.openxmlformats.org/markup-compatibility/2006" xmlns:p14="http://schemas.microsoft.com/office/powerpoint/2010/main">
    <mc:Choice Requires="p14">
      <p:transition spd="slow" p14:dur="2000" advTm="3210"/>
    </mc:Choice>
    <mc:Fallback xmlns="">
      <p:transition spd="slow" advTm="321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729595" y="2669229"/>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smtClean="0"/>
              <a:t>０秒後</a:t>
            </a:r>
            <a:endParaRPr kumimoji="1" lang="ja-JP" altLang="en-US" sz="4000" dirty="0"/>
          </a:p>
        </p:txBody>
      </p:sp>
    </p:spTree>
    <p:extLst>
      <p:ext uri="{BB962C8B-B14F-4D97-AF65-F5344CB8AC3E}">
        <p14:creationId xmlns:p14="http://schemas.microsoft.com/office/powerpoint/2010/main" val="1699325253"/>
      </p:ext>
    </p:extLst>
  </p:cSld>
  <p:clrMapOvr>
    <a:masterClrMapping/>
  </p:clrMapOvr>
  <mc:AlternateContent xmlns:mc="http://schemas.openxmlformats.org/markup-compatibility/2006" xmlns:p14="http://schemas.microsoft.com/office/powerpoint/2010/main">
    <mc:Choice Requires="p14">
      <p:transition spd="slow" p14:dur="2000" advTm="4006"/>
    </mc:Choice>
    <mc:Fallback xmlns="">
      <p:transition spd="slow" advTm="4006"/>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4963274" y="6221417"/>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3" name="二等辺三角形 2"/>
          <p:cNvSpPr/>
          <p:nvPr/>
        </p:nvSpPr>
        <p:spPr>
          <a:xfrm rot="10800000">
            <a:off x="1182861" y="2852935"/>
            <a:ext cx="5333356" cy="3420290"/>
          </a:xfrm>
          <a:prstGeom prst="triangle">
            <a:avLst>
              <a:gd name="adj" fmla="val 24923"/>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263500" y="332656"/>
            <a:ext cx="4699774" cy="1584176"/>
          </a:xfrm>
        </p:spPr>
        <p:txBody>
          <a:bodyPr>
            <a:noAutofit/>
          </a:bodyPr>
          <a:lstStyle/>
          <a:p>
            <a:pPr marL="0" indent="0">
              <a:buNone/>
            </a:pPr>
            <a:r>
              <a:rPr lang="ja-JP" altLang="en-US" sz="3600" dirty="0" smtClean="0"/>
              <a:t>点ＰがＢＣ上を通るとき</a:t>
            </a:r>
            <a:endParaRPr lang="en-US" altLang="ja-JP" sz="3600" dirty="0" smtClean="0"/>
          </a:p>
          <a:p>
            <a:pPr marL="0" indent="0">
              <a:buNone/>
            </a:pPr>
            <a:r>
              <a:rPr lang="ja-JP" altLang="en-US" sz="3600" dirty="0" smtClean="0"/>
              <a:t>（　　≦ｘ≦　　のとき）</a:t>
            </a:r>
            <a:endParaRPr lang="en-US" altLang="ja-JP" sz="3600" dirty="0" smtClean="0"/>
          </a:p>
        </p:txBody>
      </p:sp>
      <p:cxnSp>
        <p:nvCxnSpPr>
          <p:cNvPr id="11" name="直線コネクタ 10"/>
          <p:cNvCxnSpPr>
            <a:stCxn id="3" idx="3"/>
            <a:endCxn id="3" idx="0"/>
          </p:cNvCxnSpPr>
          <p:nvPr/>
        </p:nvCxnSpPr>
        <p:spPr>
          <a:xfrm>
            <a:off x="5186985" y="2852935"/>
            <a:ext cx="0" cy="342029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563241" y="4147785"/>
            <a:ext cx="1550424" cy="584775"/>
          </a:xfrm>
          <a:prstGeom prst="rect">
            <a:avLst/>
          </a:prstGeom>
        </p:spPr>
        <p:txBody>
          <a:bodyPr wrap="none">
            <a:spAutoFit/>
          </a:bodyPr>
          <a:lstStyle/>
          <a:p>
            <a:r>
              <a:rPr lang="ja-JP" altLang="en-US" sz="3200" dirty="0" smtClean="0">
                <a:solidFill>
                  <a:srgbClr val="FFFF00"/>
                </a:solidFill>
              </a:rPr>
              <a:t>（　　）㎝</a:t>
            </a:r>
            <a:endParaRPr lang="ja-JP" altLang="en-US" sz="3200" dirty="0">
              <a:solidFill>
                <a:srgbClr val="FFFF00"/>
              </a:solidFill>
            </a:endParaRPr>
          </a:p>
        </p:txBody>
      </p:sp>
      <p:sp>
        <p:nvSpPr>
          <p:cNvPr id="22" name="正方形/長方形 21"/>
          <p:cNvSpPr/>
          <p:nvPr/>
        </p:nvSpPr>
        <p:spPr>
          <a:xfrm>
            <a:off x="5154819" y="692696"/>
            <a:ext cx="3188693" cy="769441"/>
          </a:xfrm>
          <a:prstGeom prst="rect">
            <a:avLst/>
          </a:prstGeom>
        </p:spPr>
        <p:txBody>
          <a:bodyPr wrap="none">
            <a:spAutoFit/>
          </a:bodyPr>
          <a:lstStyle/>
          <a:p>
            <a:r>
              <a:rPr lang="ja-JP" altLang="en-US" sz="4400" dirty="0" smtClean="0">
                <a:solidFill>
                  <a:srgbClr val="FF0000"/>
                </a:solidFill>
              </a:rPr>
              <a:t>式（　　　　　）</a:t>
            </a:r>
            <a:endParaRPr lang="ja-JP" altLang="en-US" sz="2400" dirty="0"/>
          </a:p>
        </p:txBody>
      </p:sp>
    </p:spTree>
    <p:extLst>
      <p:ext uri="{BB962C8B-B14F-4D97-AF65-F5344CB8AC3E}">
        <p14:creationId xmlns:p14="http://schemas.microsoft.com/office/powerpoint/2010/main" val="825859968"/>
      </p:ext>
    </p:extLst>
  </p:cSld>
  <p:clrMapOvr>
    <a:masterClrMapping/>
  </p:clrMapOvr>
  <mc:AlternateContent xmlns:mc="http://schemas.openxmlformats.org/markup-compatibility/2006" xmlns:p14="http://schemas.microsoft.com/office/powerpoint/2010/main">
    <mc:Choice Requires="p14">
      <p:transition spd="slow" p14:dur="2000" advTm="2504"/>
    </mc:Choice>
    <mc:Fallback xmlns="">
      <p:transition spd="slow" advTm="2504"/>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71034"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482264" y="4936812"/>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3" name="二等辺三角形 2"/>
          <p:cNvSpPr/>
          <p:nvPr/>
        </p:nvSpPr>
        <p:spPr>
          <a:xfrm rot="10800000">
            <a:off x="1182861" y="2852933"/>
            <a:ext cx="5333356" cy="2376266"/>
          </a:xfrm>
          <a:prstGeom prst="triangle">
            <a:avLst>
              <a:gd name="adj" fmla="val 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105122" y="168794"/>
            <a:ext cx="9038878" cy="667918"/>
          </a:xfrm>
        </p:spPr>
        <p:txBody>
          <a:bodyPr>
            <a:noAutofit/>
          </a:bodyPr>
          <a:lstStyle/>
          <a:p>
            <a:pPr marL="0" indent="0">
              <a:buNone/>
            </a:pPr>
            <a:r>
              <a:rPr lang="ja-JP" altLang="en-US" sz="3600" dirty="0" smtClean="0"/>
              <a:t>点ＰがＣＤ上を通るとき　（　　≦</a:t>
            </a:r>
            <a:r>
              <a:rPr lang="ja-JP" altLang="en-US" sz="3600" dirty="0"/>
              <a:t>ｘ</a:t>
            </a:r>
            <a:r>
              <a:rPr lang="ja-JP" altLang="en-US" sz="3600" dirty="0" smtClean="0"/>
              <a:t>≦　　のとき）</a:t>
            </a:r>
            <a:endParaRPr lang="en-US" altLang="ja-JP" sz="3600" dirty="0" smtClean="0"/>
          </a:p>
        </p:txBody>
      </p:sp>
      <p:sp>
        <p:nvSpPr>
          <p:cNvPr id="6" name="フリーフォーム 5"/>
          <p:cNvSpPr/>
          <p:nvPr/>
        </p:nvSpPr>
        <p:spPr>
          <a:xfrm>
            <a:off x="1155144" y="2852382"/>
            <a:ext cx="5359376" cy="3452884"/>
          </a:xfrm>
          <a:custGeom>
            <a:avLst/>
            <a:gdLst>
              <a:gd name="connsiteX0" fmla="*/ 0 w 5336275"/>
              <a:gd name="connsiteY0" fmla="*/ 0 h 3452884"/>
              <a:gd name="connsiteX1" fmla="*/ 13648 w 5336275"/>
              <a:gd name="connsiteY1" fmla="*/ 3452884 h 3452884"/>
              <a:gd name="connsiteX2" fmla="*/ 5336275 w 5336275"/>
              <a:gd name="connsiteY2" fmla="*/ 3452884 h 3452884"/>
              <a:gd name="connsiteX3" fmla="*/ 5336275 w 5336275"/>
              <a:gd name="connsiteY3" fmla="*/ 2388358 h 3452884"/>
            </a:gdLst>
            <a:ahLst/>
            <a:cxnLst>
              <a:cxn ang="0">
                <a:pos x="connsiteX0" y="connsiteY0"/>
              </a:cxn>
              <a:cxn ang="0">
                <a:pos x="connsiteX1" y="connsiteY1"/>
              </a:cxn>
              <a:cxn ang="0">
                <a:pos x="connsiteX2" y="connsiteY2"/>
              </a:cxn>
              <a:cxn ang="0">
                <a:pos x="connsiteX3" y="connsiteY3"/>
              </a:cxn>
            </a:cxnLst>
            <a:rect l="l" t="t" r="r" b="b"/>
            <a:pathLst>
              <a:path w="5336275" h="3452884">
                <a:moveTo>
                  <a:pt x="0" y="0"/>
                </a:moveTo>
                <a:cubicBezTo>
                  <a:pt x="4549" y="1150961"/>
                  <a:pt x="9099" y="2301923"/>
                  <a:pt x="13648" y="3452884"/>
                </a:cubicBezTo>
                <a:lnTo>
                  <a:pt x="5336275" y="3452884"/>
                </a:lnTo>
                <a:lnTo>
                  <a:pt x="5336275" y="2388358"/>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419872" y="6277749"/>
            <a:ext cx="1550424" cy="584775"/>
          </a:xfrm>
          <a:prstGeom prst="rect">
            <a:avLst/>
          </a:prstGeom>
        </p:spPr>
        <p:txBody>
          <a:bodyPr wrap="none">
            <a:spAutoFit/>
          </a:bodyPr>
          <a:lstStyle/>
          <a:p>
            <a:r>
              <a:rPr lang="ja-JP" altLang="en-US" sz="3200" dirty="0" smtClean="0">
                <a:solidFill>
                  <a:srgbClr val="FF0000"/>
                </a:solidFill>
              </a:rPr>
              <a:t>（　　）㎝</a:t>
            </a:r>
            <a:endParaRPr lang="ja-JP" altLang="en-US" sz="3200" dirty="0">
              <a:solidFill>
                <a:srgbClr val="FF0000"/>
              </a:solidFill>
            </a:endParaRPr>
          </a:p>
        </p:txBody>
      </p:sp>
      <p:sp>
        <p:nvSpPr>
          <p:cNvPr id="22" name="フリーフォーム 21"/>
          <p:cNvSpPr/>
          <p:nvPr/>
        </p:nvSpPr>
        <p:spPr>
          <a:xfrm>
            <a:off x="6496334" y="2838734"/>
            <a:ext cx="354842" cy="2374711"/>
          </a:xfrm>
          <a:custGeom>
            <a:avLst/>
            <a:gdLst>
              <a:gd name="connsiteX0" fmla="*/ 0 w 354842"/>
              <a:gd name="connsiteY0" fmla="*/ 0 h 2374711"/>
              <a:gd name="connsiteX1" fmla="*/ 232012 w 354842"/>
              <a:gd name="connsiteY1" fmla="*/ 627797 h 2374711"/>
              <a:gd name="connsiteX2" fmla="*/ 354842 w 354842"/>
              <a:gd name="connsiteY2" fmla="*/ 1255594 h 2374711"/>
              <a:gd name="connsiteX3" fmla="*/ 232012 w 354842"/>
              <a:gd name="connsiteY3" fmla="*/ 1910687 h 2374711"/>
              <a:gd name="connsiteX4" fmla="*/ 13648 w 354842"/>
              <a:gd name="connsiteY4" fmla="*/ 2374711 h 2374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842" h="2374711">
                <a:moveTo>
                  <a:pt x="0" y="0"/>
                </a:moveTo>
                <a:cubicBezTo>
                  <a:pt x="86436" y="209265"/>
                  <a:pt x="172872" y="418531"/>
                  <a:pt x="232012" y="627797"/>
                </a:cubicBezTo>
                <a:cubicBezTo>
                  <a:pt x="291152" y="837063"/>
                  <a:pt x="354842" y="1041779"/>
                  <a:pt x="354842" y="1255594"/>
                </a:cubicBezTo>
                <a:cubicBezTo>
                  <a:pt x="354842" y="1469409"/>
                  <a:pt x="288878" y="1724168"/>
                  <a:pt x="232012" y="1910687"/>
                </a:cubicBezTo>
                <a:cubicBezTo>
                  <a:pt x="175146" y="2097206"/>
                  <a:pt x="94397" y="2235958"/>
                  <a:pt x="13648" y="2374711"/>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654531" y="3779456"/>
            <a:ext cx="2335896" cy="523220"/>
          </a:xfrm>
          <a:prstGeom prst="rect">
            <a:avLst/>
          </a:prstGeom>
          <a:solidFill>
            <a:schemeClr val="bg1"/>
          </a:solidFill>
        </p:spPr>
        <p:txBody>
          <a:bodyPr wrap="none">
            <a:spAutoFit/>
          </a:bodyPr>
          <a:lstStyle/>
          <a:p>
            <a:r>
              <a:rPr lang="ja-JP" altLang="en-US" sz="2800" dirty="0" smtClean="0">
                <a:solidFill>
                  <a:srgbClr val="7030A0"/>
                </a:solidFill>
              </a:rPr>
              <a:t>（　　　　　　）㎝</a:t>
            </a:r>
            <a:endParaRPr lang="ja-JP" altLang="en-US" sz="2800" dirty="0">
              <a:solidFill>
                <a:srgbClr val="7030A0"/>
              </a:solidFill>
            </a:endParaRPr>
          </a:p>
        </p:txBody>
      </p:sp>
      <p:sp>
        <p:nvSpPr>
          <p:cNvPr id="25" name="正方形/長方形 24"/>
          <p:cNvSpPr/>
          <p:nvPr/>
        </p:nvSpPr>
        <p:spPr>
          <a:xfrm>
            <a:off x="4860031" y="1165760"/>
            <a:ext cx="4091923" cy="707886"/>
          </a:xfrm>
          <a:prstGeom prst="rect">
            <a:avLst/>
          </a:prstGeom>
        </p:spPr>
        <p:txBody>
          <a:bodyPr wrap="square">
            <a:spAutoFit/>
          </a:bodyPr>
          <a:lstStyle/>
          <a:p>
            <a:pPr lvl="0">
              <a:spcBef>
                <a:spcPct val="20000"/>
              </a:spcBef>
            </a:pPr>
            <a:r>
              <a:rPr lang="ja-JP" altLang="en-US" sz="4000" dirty="0" smtClean="0">
                <a:solidFill>
                  <a:srgbClr val="FF0000"/>
                </a:solidFill>
              </a:rPr>
              <a:t>式（　　　　　　　　）</a:t>
            </a:r>
            <a:endParaRPr lang="en-US" altLang="ja-JP" sz="4000" dirty="0">
              <a:solidFill>
                <a:srgbClr val="FF0000"/>
              </a:solidFill>
            </a:endParaRPr>
          </a:p>
        </p:txBody>
      </p:sp>
    </p:spTree>
    <p:extLst>
      <p:ext uri="{BB962C8B-B14F-4D97-AF65-F5344CB8AC3E}">
        <p14:creationId xmlns:p14="http://schemas.microsoft.com/office/powerpoint/2010/main" val="246280042"/>
      </p:ext>
    </p:extLst>
  </p:cSld>
  <p:clrMapOvr>
    <a:masterClrMapping/>
  </p:clrMapOvr>
  <mc:AlternateContent xmlns:mc="http://schemas.openxmlformats.org/markup-compatibility/2006" xmlns:p14="http://schemas.microsoft.com/office/powerpoint/2010/main">
    <mc:Choice Requires="p14">
      <p:transition spd="slow" p14:dur="2000" advTm="2482"/>
    </mc:Choice>
    <mc:Fallback xmlns="">
      <p:transition spd="slow" advTm="2482"/>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719273" y="4000376"/>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cxnSp>
        <p:nvCxnSpPr>
          <p:cNvPr id="16" name="直線矢印コネクタ 15"/>
          <p:cNvCxnSpPr/>
          <p:nvPr/>
        </p:nvCxnSpPr>
        <p:spPr>
          <a:xfrm>
            <a:off x="943853" y="4445823"/>
            <a:ext cx="0" cy="8640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32708" y="0"/>
            <a:ext cx="8985335" cy="2062103"/>
          </a:xfrm>
          <a:prstGeom prst="rect">
            <a:avLst/>
          </a:prstGeom>
          <a:noFill/>
        </p:spPr>
        <p:txBody>
          <a:bodyPr wrap="square" rtlCol="0">
            <a:spAutoFit/>
          </a:bodyPr>
          <a:lstStyle/>
          <a:p>
            <a:r>
              <a:rPr kumimoji="1" lang="ja-JP" altLang="en-US" sz="3200" dirty="0" smtClean="0"/>
              <a:t>下の長方形ＡＢＣＤの辺上を、</a:t>
            </a:r>
            <a:r>
              <a:rPr lang="ja-JP" altLang="en-US" sz="3200" dirty="0"/>
              <a:t>Ｐは１秒間</a:t>
            </a:r>
            <a:r>
              <a:rPr lang="ja-JP" altLang="en-US" sz="3200" dirty="0" smtClean="0"/>
              <a:t>に</a:t>
            </a:r>
            <a:r>
              <a:rPr lang="ja-JP" altLang="en-US" sz="3200" dirty="0" smtClean="0">
                <a:solidFill>
                  <a:srgbClr val="FF0000"/>
                </a:solidFill>
              </a:rPr>
              <a:t>４</a:t>
            </a:r>
            <a:r>
              <a:rPr lang="ja-JP" altLang="en-US" sz="3200" dirty="0" smtClean="0"/>
              <a:t>㎝</a:t>
            </a:r>
            <a:r>
              <a:rPr lang="ja-JP" altLang="en-US" sz="3200" dirty="0"/>
              <a:t>の速さでＡ</a:t>
            </a:r>
            <a:r>
              <a:rPr kumimoji="1" lang="ja-JP" altLang="en-US" sz="3200" dirty="0" smtClean="0"/>
              <a:t>からＢ、Ｃを通ってＤまで移動する。ＰがＡを出発してから</a:t>
            </a:r>
            <a:r>
              <a:rPr kumimoji="1" lang="ja-JP" altLang="en-US" sz="3200" dirty="0" err="1" smtClean="0"/>
              <a:t>ｘ</a:t>
            </a:r>
            <a:r>
              <a:rPr kumimoji="1" lang="ja-JP" altLang="en-US" sz="3200" dirty="0" smtClean="0"/>
              <a:t>秒後の</a:t>
            </a:r>
            <a:r>
              <a:rPr kumimoji="1" lang="ja-JP" altLang="en-US" sz="3200" dirty="0" smtClean="0">
                <a:solidFill>
                  <a:srgbClr val="00B050"/>
                </a:solidFill>
                <a:effectLst>
                  <a:outerShdw blurRad="38100" dist="38100" dir="2700000" algn="tl">
                    <a:srgbClr val="000000">
                      <a:alpha val="43137"/>
                    </a:srgbClr>
                  </a:outerShdw>
                </a:effectLst>
              </a:rPr>
              <a:t>△ＡＰＤの面積</a:t>
            </a:r>
            <a:r>
              <a:rPr kumimoji="1" lang="ja-JP" altLang="en-US" sz="3200" dirty="0" smtClean="0"/>
              <a:t>をｙ㎝</a:t>
            </a:r>
            <a:r>
              <a:rPr kumimoji="1" lang="en-US" altLang="ja-JP" sz="3200" baseline="30000" dirty="0" smtClean="0"/>
              <a:t>2</a:t>
            </a:r>
            <a:r>
              <a:rPr kumimoji="1" lang="ja-JP" altLang="en-US" sz="3200" dirty="0" smtClean="0"/>
              <a:t>とするとき、</a:t>
            </a:r>
            <a:r>
              <a:rPr kumimoji="1" lang="ja-JP" altLang="en-US" sz="3200" dirty="0" err="1" smtClean="0"/>
              <a:t>ｙ</a:t>
            </a:r>
            <a:r>
              <a:rPr kumimoji="1" lang="ja-JP" altLang="en-US" sz="3200" dirty="0" smtClean="0"/>
              <a:t>はｘの変化に伴ってどのように変わるでしょうか。</a:t>
            </a:r>
            <a:endParaRPr kumimoji="1" lang="ja-JP" altLang="en-US" sz="3200" dirty="0"/>
          </a:p>
        </p:txBody>
      </p:sp>
      <p:sp>
        <p:nvSpPr>
          <p:cNvPr id="6" name="直角三角形 5"/>
          <p:cNvSpPr/>
          <p:nvPr/>
        </p:nvSpPr>
        <p:spPr>
          <a:xfrm rot="5400000">
            <a:off x="3129625" y="906172"/>
            <a:ext cx="1439828"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63241" y="2268160"/>
            <a:ext cx="1011815" cy="584775"/>
          </a:xfrm>
          <a:prstGeom prst="rect">
            <a:avLst/>
          </a:prstGeom>
        </p:spPr>
        <p:txBody>
          <a:bodyPr wrap="none">
            <a:spAutoFit/>
          </a:bodyPr>
          <a:lstStyle/>
          <a:p>
            <a:r>
              <a:rPr lang="en-US" altLang="ja-JP" sz="3200" dirty="0" smtClean="0"/>
              <a:t>18</a:t>
            </a:r>
            <a:r>
              <a:rPr lang="ja-JP" altLang="en-US" sz="3200" dirty="0" smtClean="0"/>
              <a:t>㎝</a:t>
            </a:r>
            <a:endParaRPr lang="ja-JP" altLang="en-US" sz="3200" dirty="0"/>
          </a:p>
        </p:txBody>
      </p:sp>
      <p:sp>
        <p:nvSpPr>
          <p:cNvPr id="18" name="正方形/長方形 17"/>
          <p:cNvSpPr/>
          <p:nvPr/>
        </p:nvSpPr>
        <p:spPr>
          <a:xfrm>
            <a:off x="6565974" y="4287774"/>
            <a:ext cx="1011815" cy="584775"/>
          </a:xfrm>
          <a:prstGeom prst="rect">
            <a:avLst/>
          </a:prstGeom>
        </p:spPr>
        <p:txBody>
          <a:bodyPr wrap="none">
            <a:spAutoFit/>
          </a:bodyPr>
          <a:lstStyle/>
          <a:p>
            <a:r>
              <a:rPr lang="en-US" altLang="ja-JP" sz="3200" dirty="0" smtClean="0"/>
              <a:t>12</a:t>
            </a:r>
            <a:r>
              <a:rPr lang="ja-JP" altLang="en-US" sz="3200" dirty="0" smtClean="0"/>
              <a:t>㎝</a:t>
            </a:r>
            <a:endParaRPr lang="ja-JP" altLang="en-US" sz="3200" dirty="0"/>
          </a:p>
        </p:txBody>
      </p:sp>
    </p:spTree>
    <p:custDataLst>
      <p:tags r:id="rId1"/>
    </p:custDataLst>
    <p:extLst>
      <p:ext uri="{BB962C8B-B14F-4D97-AF65-F5344CB8AC3E}">
        <p14:creationId xmlns:p14="http://schemas.microsoft.com/office/powerpoint/2010/main" val="385042237"/>
      </p:ext>
    </p:extLst>
  </p:cSld>
  <p:clrMapOvr>
    <a:masterClrMapping/>
  </p:clrMapOvr>
  <mc:AlternateContent xmlns:mc="http://schemas.openxmlformats.org/markup-compatibility/2006" xmlns:p14="http://schemas.microsoft.com/office/powerpoint/2010/main">
    <mc:Choice Requires="p14">
      <p:transition spd="slow" p14:dur="2000" advTm="22094"/>
    </mc:Choice>
    <mc:Fallback xmlns="">
      <p:transition spd="slow" advTm="22094"/>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804250" y="2835021"/>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340662" y="2370994"/>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1327036" y="4828976"/>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7137606" y="2371544"/>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7135908" y="6019257"/>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1313410" y="6019257"/>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4184630" y="2250246"/>
            <a:ext cx="1011815" cy="584775"/>
          </a:xfrm>
          <a:prstGeom prst="rect">
            <a:avLst/>
          </a:prstGeom>
        </p:spPr>
        <p:txBody>
          <a:bodyPr wrap="none">
            <a:spAutoFit/>
          </a:bodyPr>
          <a:lstStyle/>
          <a:p>
            <a:r>
              <a:rPr lang="en-US" altLang="ja-JP" sz="3200" dirty="0"/>
              <a:t>20</a:t>
            </a:r>
            <a:r>
              <a:rPr lang="ja-JP" altLang="en-US" sz="3200" dirty="0" smtClean="0"/>
              <a:t>㎝</a:t>
            </a:r>
            <a:endParaRPr lang="ja-JP" altLang="en-US" sz="3200" dirty="0"/>
          </a:p>
        </p:txBody>
      </p:sp>
      <p:sp>
        <p:nvSpPr>
          <p:cNvPr id="18" name="正方形/長方形 17"/>
          <p:cNvSpPr/>
          <p:nvPr/>
        </p:nvSpPr>
        <p:spPr>
          <a:xfrm>
            <a:off x="7187363" y="4269860"/>
            <a:ext cx="1011815" cy="584775"/>
          </a:xfrm>
          <a:prstGeom prst="rect">
            <a:avLst/>
          </a:prstGeom>
        </p:spPr>
        <p:txBody>
          <a:bodyPr wrap="none">
            <a:spAutoFit/>
          </a:bodyPr>
          <a:lstStyle/>
          <a:p>
            <a:r>
              <a:rPr lang="en-US" altLang="ja-JP" sz="3200" dirty="0" smtClean="0"/>
              <a:t>12</a:t>
            </a:r>
            <a:r>
              <a:rPr lang="ja-JP" altLang="en-US" sz="3200" dirty="0" smtClean="0"/>
              <a:t>㎝</a:t>
            </a:r>
            <a:endParaRPr lang="ja-JP" altLang="en-US" sz="3200" dirty="0"/>
          </a:p>
        </p:txBody>
      </p:sp>
      <p:sp>
        <p:nvSpPr>
          <p:cNvPr id="16" name="直角三角形 15"/>
          <p:cNvSpPr/>
          <p:nvPr/>
        </p:nvSpPr>
        <p:spPr>
          <a:xfrm rot="5400000">
            <a:off x="3318799" y="1320472"/>
            <a:ext cx="2304256"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コンテンツ プレースホルダー 2"/>
          <p:cNvSpPr>
            <a:spLocks noGrp="1"/>
          </p:cNvSpPr>
          <p:nvPr>
            <p:ph idx="1"/>
          </p:nvPr>
        </p:nvSpPr>
        <p:spPr>
          <a:xfrm>
            <a:off x="179512" y="188640"/>
            <a:ext cx="4608512" cy="1512168"/>
          </a:xfrm>
        </p:spPr>
        <p:txBody>
          <a:bodyPr>
            <a:noAutofit/>
          </a:bodyPr>
          <a:lstStyle/>
          <a:p>
            <a:pPr marL="0" indent="0">
              <a:buNone/>
            </a:pPr>
            <a:r>
              <a:rPr kumimoji="1" lang="ja-JP" altLang="en-US" sz="3600" dirty="0" smtClean="0"/>
              <a:t>点ＰがＡＢ上を通るとき</a:t>
            </a:r>
            <a:endParaRPr kumimoji="1" lang="en-US" altLang="ja-JP" sz="3600" dirty="0" smtClean="0"/>
          </a:p>
          <a:p>
            <a:pPr marL="0" indent="0">
              <a:buNone/>
            </a:pPr>
            <a:r>
              <a:rPr kumimoji="1" lang="ja-JP" altLang="en-US" sz="3600" dirty="0" smtClean="0"/>
              <a:t>（　　≦ｘ≦　　のとき）</a:t>
            </a:r>
            <a:endParaRPr kumimoji="1" lang="en-US" altLang="ja-JP" sz="3600" dirty="0" smtClean="0"/>
          </a:p>
        </p:txBody>
      </p:sp>
      <p:sp>
        <p:nvSpPr>
          <p:cNvPr id="20" name="正方形/長方形 19"/>
          <p:cNvSpPr/>
          <p:nvPr/>
        </p:nvSpPr>
        <p:spPr>
          <a:xfrm>
            <a:off x="12488" y="3646966"/>
            <a:ext cx="1822935" cy="584775"/>
          </a:xfrm>
          <a:prstGeom prst="rect">
            <a:avLst/>
          </a:prstGeom>
        </p:spPr>
        <p:txBody>
          <a:bodyPr wrap="none">
            <a:spAutoFit/>
          </a:bodyPr>
          <a:lstStyle/>
          <a:p>
            <a:r>
              <a:rPr lang="ja-JP" altLang="en-US" sz="3200" dirty="0" smtClean="0">
                <a:solidFill>
                  <a:srgbClr val="FF0000"/>
                </a:solidFill>
              </a:rPr>
              <a:t>（　　　）</a:t>
            </a:r>
            <a:r>
              <a:rPr lang="ja-JP" altLang="en-US" sz="3200" dirty="0" smtClean="0"/>
              <a:t>㎝</a:t>
            </a:r>
            <a:endParaRPr lang="ja-JP" altLang="en-US" sz="3200" dirty="0"/>
          </a:p>
        </p:txBody>
      </p:sp>
      <p:sp>
        <p:nvSpPr>
          <p:cNvPr id="21" name="正方形/長方形 20"/>
          <p:cNvSpPr/>
          <p:nvPr/>
        </p:nvSpPr>
        <p:spPr>
          <a:xfrm>
            <a:off x="4932040" y="836712"/>
            <a:ext cx="3563796" cy="769441"/>
          </a:xfrm>
          <a:prstGeom prst="rect">
            <a:avLst/>
          </a:prstGeom>
        </p:spPr>
        <p:txBody>
          <a:bodyPr wrap="none">
            <a:spAutoFit/>
          </a:bodyPr>
          <a:lstStyle/>
          <a:p>
            <a:pPr lvl="0">
              <a:spcBef>
                <a:spcPct val="20000"/>
              </a:spcBef>
            </a:pPr>
            <a:r>
              <a:rPr lang="ja-JP" altLang="en-US" sz="4400" dirty="0" smtClean="0">
                <a:solidFill>
                  <a:srgbClr val="FF0000"/>
                </a:solidFill>
              </a:rPr>
              <a:t>式（　　　　　　）</a:t>
            </a:r>
            <a:endParaRPr lang="en-US" altLang="ja-JP" sz="4400" dirty="0">
              <a:solidFill>
                <a:srgbClr val="FF0000"/>
              </a:solidFill>
            </a:endParaRPr>
          </a:p>
        </p:txBody>
      </p:sp>
    </p:spTree>
    <p:extLst>
      <p:ext uri="{BB962C8B-B14F-4D97-AF65-F5344CB8AC3E}">
        <p14:creationId xmlns:p14="http://schemas.microsoft.com/office/powerpoint/2010/main" val="2339163027"/>
      </p:ext>
    </p:extLst>
  </p:cSld>
  <p:clrMapOvr>
    <a:masterClrMapping/>
  </p:clrMapOvr>
  <mc:AlternateContent xmlns:mc="http://schemas.openxmlformats.org/markup-compatibility/2006" xmlns:p14="http://schemas.microsoft.com/office/powerpoint/2010/main">
    <mc:Choice Requires="p14">
      <p:transition spd="slow" p14:dur="2000" advTm="3210"/>
    </mc:Choice>
    <mc:Fallback xmlns="">
      <p:transition spd="slow" advTm="321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4963274" y="6221417"/>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1011815" cy="584775"/>
          </a:xfrm>
          <a:prstGeom prst="rect">
            <a:avLst/>
          </a:prstGeom>
        </p:spPr>
        <p:txBody>
          <a:bodyPr wrap="none">
            <a:spAutoFit/>
          </a:bodyPr>
          <a:lstStyle/>
          <a:p>
            <a:r>
              <a:rPr lang="en-US" altLang="ja-JP" sz="3200" dirty="0"/>
              <a:t>20</a:t>
            </a:r>
            <a:r>
              <a:rPr lang="ja-JP" altLang="en-US" sz="3200" dirty="0" smtClean="0"/>
              <a:t>㎝</a:t>
            </a:r>
            <a:endParaRPr lang="ja-JP" altLang="en-US" sz="3200" dirty="0"/>
          </a:p>
        </p:txBody>
      </p:sp>
      <p:sp>
        <p:nvSpPr>
          <p:cNvPr id="18" name="正方形/長方形 17"/>
          <p:cNvSpPr/>
          <p:nvPr/>
        </p:nvSpPr>
        <p:spPr>
          <a:xfrm>
            <a:off x="6565974" y="4287774"/>
            <a:ext cx="1011815" cy="584775"/>
          </a:xfrm>
          <a:prstGeom prst="rect">
            <a:avLst/>
          </a:prstGeom>
        </p:spPr>
        <p:txBody>
          <a:bodyPr wrap="none">
            <a:spAutoFit/>
          </a:bodyPr>
          <a:lstStyle/>
          <a:p>
            <a:r>
              <a:rPr lang="en-US" altLang="ja-JP" sz="3200" dirty="0"/>
              <a:t>12</a:t>
            </a:r>
            <a:r>
              <a:rPr lang="ja-JP" altLang="en-US" sz="3200" dirty="0" smtClean="0"/>
              <a:t>㎝</a:t>
            </a:r>
            <a:endParaRPr lang="ja-JP" altLang="en-US" sz="3200" dirty="0"/>
          </a:p>
        </p:txBody>
      </p:sp>
      <p:sp>
        <p:nvSpPr>
          <p:cNvPr id="3" name="二等辺三角形 2"/>
          <p:cNvSpPr/>
          <p:nvPr/>
        </p:nvSpPr>
        <p:spPr>
          <a:xfrm rot="10800000">
            <a:off x="1182861" y="2852935"/>
            <a:ext cx="5333356" cy="3420290"/>
          </a:xfrm>
          <a:prstGeom prst="triangle">
            <a:avLst>
              <a:gd name="adj" fmla="val 24923"/>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263500" y="332656"/>
            <a:ext cx="4699774" cy="1584176"/>
          </a:xfrm>
        </p:spPr>
        <p:txBody>
          <a:bodyPr>
            <a:noAutofit/>
          </a:bodyPr>
          <a:lstStyle/>
          <a:p>
            <a:pPr marL="0" indent="0">
              <a:buNone/>
            </a:pPr>
            <a:r>
              <a:rPr lang="ja-JP" altLang="en-US" sz="3600" dirty="0" smtClean="0"/>
              <a:t>点ＰがＢＣ上を通るとき</a:t>
            </a:r>
            <a:endParaRPr lang="en-US" altLang="ja-JP" sz="3600" dirty="0" smtClean="0"/>
          </a:p>
          <a:p>
            <a:pPr marL="0" indent="0">
              <a:buNone/>
            </a:pPr>
            <a:r>
              <a:rPr lang="ja-JP" altLang="en-US" sz="3600" dirty="0" smtClean="0"/>
              <a:t>（　　≦ｘ≦　　のとき）</a:t>
            </a:r>
            <a:endParaRPr lang="en-US" altLang="ja-JP" sz="3600" dirty="0" smtClean="0"/>
          </a:p>
        </p:txBody>
      </p:sp>
      <p:cxnSp>
        <p:nvCxnSpPr>
          <p:cNvPr id="11" name="直線コネクタ 10"/>
          <p:cNvCxnSpPr>
            <a:stCxn id="3" idx="3"/>
            <a:endCxn id="3" idx="0"/>
          </p:cNvCxnSpPr>
          <p:nvPr/>
        </p:nvCxnSpPr>
        <p:spPr>
          <a:xfrm>
            <a:off x="5186985" y="2852935"/>
            <a:ext cx="0" cy="342029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563241" y="4147785"/>
            <a:ext cx="1550424" cy="584775"/>
          </a:xfrm>
          <a:prstGeom prst="rect">
            <a:avLst/>
          </a:prstGeom>
        </p:spPr>
        <p:txBody>
          <a:bodyPr wrap="none">
            <a:spAutoFit/>
          </a:bodyPr>
          <a:lstStyle/>
          <a:p>
            <a:r>
              <a:rPr lang="ja-JP" altLang="en-US" sz="3200" dirty="0" smtClean="0">
                <a:solidFill>
                  <a:srgbClr val="FFFF00"/>
                </a:solidFill>
              </a:rPr>
              <a:t>（　　）㎝</a:t>
            </a:r>
            <a:endParaRPr lang="ja-JP" altLang="en-US" sz="3200" dirty="0">
              <a:solidFill>
                <a:srgbClr val="FFFF00"/>
              </a:solidFill>
            </a:endParaRPr>
          </a:p>
        </p:txBody>
      </p:sp>
      <p:sp>
        <p:nvSpPr>
          <p:cNvPr id="22" name="正方形/長方形 21"/>
          <p:cNvSpPr/>
          <p:nvPr/>
        </p:nvSpPr>
        <p:spPr>
          <a:xfrm>
            <a:off x="5154819" y="692696"/>
            <a:ext cx="3188693" cy="769441"/>
          </a:xfrm>
          <a:prstGeom prst="rect">
            <a:avLst/>
          </a:prstGeom>
        </p:spPr>
        <p:txBody>
          <a:bodyPr wrap="none">
            <a:spAutoFit/>
          </a:bodyPr>
          <a:lstStyle/>
          <a:p>
            <a:r>
              <a:rPr lang="ja-JP" altLang="en-US" sz="4400" dirty="0" smtClean="0">
                <a:solidFill>
                  <a:srgbClr val="FF0000"/>
                </a:solidFill>
              </a:rPr>
              <a:t>式（　　　　　）</a:t>
            </a:r>
            <a:endParaRPr lang="ja-JP" altLang="en-US" sz="2400" dirty="0"/>
          </a:p>
        </p:txBody>
      </p:sp>
    </p:spTree>
    <p:extLst>
      <p:ext uri="{BB962C8B-B14F-4D97-AF65-F5344CB8AC3E}">
        <p14:creationId xmlns:p14="http://schemas.microsoft.com/office/powerpoint/2010/main" val="2557589766"/>
      </p:ext>
    </p:extLst>
  </p:cSld>
  <p:clrMapOvr>
    <a:masterClrMapping/>
  </p:clrMapOvr>
  <mc:AlternateContent xmlns:mc="http://schemas.openxmlformats.org/markup-compatibility/2006" xmlns:p14="http://schemas.microsoft.com/office/powerpoint/2010/main">
    <mc:Choice Requires="p14">
      <p:transition spd="slow" p14:dur="2000" advTm="2504"/>
    </mc:Choice>
    <mc:Fallback xmlns="">
      <p:transition spd="slow" advTm="2504"/>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71034"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6482264" y="4936812"/>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1011815" cy="584775"/>
          </a:xfrm>
          <a:prstGeom prst="rect">
            <a:avLst/>
          </a:prstGeom>
        </p:spPr>
        <p:txBody>
          <a:bodyPr wrap="none">
            <a:spAutoFit/>
          </a:bodyPr>
          <a:lstStyle/>
          <a:p>
            <a:r>
              <a:rPr lang="en-US" altLang="ja-JP" sz="3200" dirty="0"/>
              <a:t>20</a:t>
            </a:r>
            <a:r>
              <a:rPr lang="ja-JP" altLang="en-US" sz="3200" dirty="0" smtClean="0"/>
              <a:t>㎝</a:t>
            </a:r>
            <a:endParaRPr lang="ja-JP" altLang="en-US" sz="3200" dirty="0"/>
          </a:p>
        </p:txBody>
      </p:sp>
      <p:sp>
        <p:nvSpPr>
          <p:cNvPr id="18" name="正方形/長方形 17"/>
          <p:cNvSpPr/>
          <p:nvPr/>
        </p:nvSpPr>
        <p:spPr>
          <a:xfrm>
            <a:off x="6565974" y="4287774"/>
            <a:ext cx="1011815" cy="584775"/>
          </a:xfrm>
          <a:prstGeom prst="rect">
            <a:avLst/>
          </a:prstGeom>
        </p:spPr>
        <p:txBody>
          <a:bodyPr wrap="none">
            <a:spAutoFit/>
          </a:bodyPr>
          <a:lstStyle/>
          <a:p>
            <a:r>
              <a:rPr lang="en-US" altLang="ja-JP" sz="3200" dirty="0"/>
              <a:t>12</a:t>
            </a:r>
            <a:r>
              <a:rPr lang="ja-JP" altLang="en-US" sz="3200" dirty="0" smtClean="0"/>
              <a:t>㎝</a:t>
            </a:r>
            <a:endParaRPr lang="ja-JP" altLang="en-US" sz="3200" dirty="0"/>
          </a:p>
        </p:txBody>
      </p:sp>
      <p:sp>
        <p:nvSpPr>
          <p:cNvPr id="3" name="二等辺三角形 2"/>
          <p:cNvSpPr/>
          <p:nvPr/>
        </p:nvSpPr>
        <p:spPr>
          <a:xfrm rot="10800000">
            <a:off x="1182861" y="2852933"/>
            <a:ext cx="5333356" cy="2376266"/>
          </a:xfrm>
          <a:prstGeom prst="triangle">
            <a:avLst>
              <a:gd name="adj" fmla="val 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105122" y="168794"/>
            <a:ext cx="9038878" cy="667918"/>
          </a:xfrm>
        </p:spPr>
        <p:txBody>
          <a:bodyPr>
            <a:noAutofit/>
          </a:bodyPr>
          <a:lstStyle/>
          <a:p>
            <a:pPr marL="0" indent="0">
              <a:buNone/>
            </a:pPr>
            <a:r>
              <a:rPr lang="ja-JP" altLang="en-US" sz="3600" dirty="0" smtClean="0"/>
              <a:t>点ＰがＣＤ上を通るとき　（　　≦</a:t>
            </a:r>
            <a:r>
              <a:rPr lang="ja-JP" altLang="en-US" sz="3600" dirty="0"/>
              <a:t>ｘ</a:t>
            </a:r>
            <a:r>
              <a:rPr lang="ja-JP" altLang="en-US" sz="3600" dirty="0" smtClean="0"/>
              <a:t>≦　　のとき）</a:t>
            </a:r>
            <a:endParaRPr lang="en-US" altLang="ja-JP" sz="3600" dirty="0" smtClean="0"/>
          </a:p>
        </p:txBody>
      </p:sp>
      <p:sp>
        <p:nvSpPr>
          <p:cNvPr id="6" name="フリーフォーム 5"/>
          <p:cNvSpPr/>
          <p:nvPr/>
        </p:nvSpPr>
        <p:spPr>
          <a:xfrm>
            <a:off x="1155144" y="2852382"/>
            <a:ext cx="5359376" cy="3452884"/>
          </a:xfrm>
          <a:custGeom>
            <a:avLst/>
            <a:gdLst>
              <a:gd name="connsiteX0" fmla="*/ 0 w 5336275"/>
              <a:gd name="connsiteY0" fmla="*/ 0 h 3452884"/>
              <a:gd name="connsiteX1" fmla="*/ 13648 w 5336275"/>
              <a:gd name="connsiteY1" fmla="*/ 3452884 h 3452884"/>
              <a:gd name="connsiteX2" fmla="*/ 5336275 w 5336275"/>
              <a:gd name="connsiteY2" fmla="*/ 3452884 h 3452884"/>
              <a:gd name="connsiteX3" fmla="*/ 5336275 w 5336275"/>
              <a:gd name="connsiteY3" fmla="*/ 2388358 h 3452884"/>
            </a:gdLst>
            <a:ahLst/>
            <a:cxnLst>
              <a:cxn ang="0">
                <a:pos x="connsiteX0" y="connsiteY0"/>
              </a:cxn>
              <a:cxn ang="0">
                <a:pos x="connsiteX1" y="connsiteY1"/>
              </a:cxn>
              <a:cxn ang="0">
                <a:pos x="connsiteX2" y="connsiteY2"/>
              </a:cxn>
              <a:cxn ang="0">
                <a:pos x="connsiteX3" y="connsiteY3"/>
              </a:cxn>
            </a:cxnLst>
            <a:rect l="l" t="t" r="r" b="b"/>
            <a:pathLst>
              <a:path w="5336275" h="3452884">
                <a:moveTo>
                  <a:pt x="0" y="0"/>
                </a:moveTo>
                <a:cubicBezTo>
                  <a:pt x="4549" y="1150961"/>
                  <a:pt x="9099" y="2301923"/>
                  <a:pt x="13648" y="3452884"/>
                </a:cubicBezTo>
                <a:lnTo>
                  <a:pt x="5336275" y="3452884"/>
                </a:lnTo>
                <a:lnTo>
                  <a:pt x="5336275" y="2388358"/>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066458" y="6272599"/>
            <a:ext cx="1822935" cy="584775"/>
          </a:xfrm>
          <a:prstGeom prst="rect">
            <a:avLst/>
          </a:prstGeom>
        </p:spPr>
        <p:txBody>
          <a:bodyPr wrap="none">
            <a:spAutoFit/>
          </a:bodyPr>
          <a:lstStyle/>
          <a:p>
            <a:r>
              <a:rPr lang="ja-JP" altLang="en-US" sz="3200" dirty="0" smtClean="0">
                <a:solidFill>
                  <a:srgbClr val="FF0000"/>
                </a:solidFill>
              </a:rPr>
              <a:t>（　　　）㎝</a:t>
            </a:r>
            <a:endParaRPr lang="ja-JP" altLang="en-US" sz="3200" dirty="0">
              <a:solidFill>
                <a:srgbClr val="FF0000"/>
              </a:solidFill>
            </a:endParaRPr>
          </a:p>
        </p:txBody>
      </p:sp>
      <p:sp>
        <p:nvSpPr>
          <p:cNvPr id="22" name="フリーフォーム 21"/>
          <p:cNvSpPr/>
          <p:nvPr/>
        </p:nvSpPr>
        <p:spPr>
          <a:xfrm>
            <a:off x="6496334" y="2838734"/>
            <a:ext cx="354842" cy="2374711"/>
          </a:xfrm>
          <a:custGeom>
            <a:avLst/>
            <a:gdLst>
              <a:gd name="connsiteX0" fmla="*/ 0 w 354842"/>
              <a:gd name="connsiteY0" fmla="*/ 0 h 2374711"/>
              <a:gd name="connsiteX1" fmla="*/ 232012 w 354842"/>
              <a:gd name="connsiteY1" fmla="*/ 627797 h 2374711"/>
              <a:gd name="connsiteX2" fmla="*/ 354842 w 354842"/>
              <a:gd name="connsiteY2" fmla="*/ 1255594 h 2374711"/>
              <a:gd name="connsiteX3" fmla="*/ 232012 w 354842"/>
              <a:gd name="connsiteY3" fmla="*/ 1910687 h 2374711"/>
              <a:gd name="connsiteX4" fmla="*/ 13648 w 354842"/>
              <a:gd name="connsiteY4" fmla="*/ 2374711 h 2374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842" h="2374711">
                <a:moveTo>
                  <a:pt x="0" y="0"/>
                </a:moveTo>
                <a:cubicBezTo>
                  <a:pt x="86436" y="209265"/>
                  <a:pt x="172872" y="418531"/>
                  <a:pt x="232012" y="627797"/>
                </a:cubicBezTo>
                <a:cubicBezTo>
                  <a:pt x="291152" y="837063"/>
                  <a:pt x="354842" y="1041779"/>
                  <a:pt x="354842" y="1255594"/>
                </a:cubicBezTo>
                <a:cubicBezTo>
                  <a:pt x="354842" y="1469409"/>
                  <a:pt x="288878" y="1724168"/>
                  <a:pt x="232012" y="1910687"/>
                </a:cubicBezTo>
                <a:cubicBezTo>
                  <a:pt x="175146" y="2097206"/>
                  <a:pt x="94397" y="2235958"/>
                  <a:pt x="13648" y="2374711"/>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654531" y="3779456"/>
            <a:ext cx="2335896" cy="523220"/>
          </a:xfrm>
          <a:prstGeom prst="rect">
            <a:avLst/>
          </a:prstGeom>
          <a:solidFill>
            <a:schemeClr val="bg1"/>
          </a:solidFill>
        </p:spPr>
        <p:txBody>
          <a:bodyPr wrap="none">
            <a:spAutoFit/>
          </a:bodyPr>
          <a:lstStyle/>
          <a:p>
            <a:r>
              <a:rPr lang="ja-JP" altLang="en-US" sz="2800" dirty="0" smtClean="0">
                <a:solidFill>
                  <a:srgbClr val="7030A0"/>
                </a:solidFill>
              </a:rPr>
              <a:t>（　　　　　　）㎝</a:t>
            </a:r>
            <a:endParaRPr lang="ja-JP" altLang="en-US" sz="2800" dirty="0">
              <a:solidFill>
                <a:srgbClr val="7030A0"/>
              </a:solidFill>
            </a:endParaRPr>
          </a:p>
        </p:txBody>
      </p:sp>
      <p:sp>
        <p:nvSpPr>
          <p:cNvPr id="25" name="正方形/長方形 24"/>
          <p:cNvSpPr/>
          <p:nvPr/>
        </p:nvSpPr>
        <p:spPr>
          <a:xfrm>
            <a:off x="4860031" y="1165760"/>
            <a:ext cx="4091923" cy="707886"/>
          </a:xfrm>
          <a:prstGeom prst="rect">
            <a:avLst/>
          </a:prstGeom>
        </p:spPr>
        <p:txBody>
          <a:bodyPr wrap="square">
            <a:spAutoFit/>
          </a:bodyPr>
          <a:lstStyle/>
          <a:p>
            <a:pPr lvl="0">
              <a:spcBef>
                <a:spcPct val="20000"/>
              </a:spcBef>
            </a:pPr>
            <a:r>
              <a:rPr lang="ja-JP" altLang="en-US" sz="4000" dirty="0" smtClean="0">
                <a:solidFill>
                  <a:srgbClr val="FF0000"/>
                </a:solidFill>
              </a:rPr>
              <a:t>式（　　　　　　　　）</a:t>
            </a:r>
            <a:endParaRPr lang="en-US" altLang="ja-JP" sz="4000" dirty="0">
              <a:solidFill>
                <a:srgbClr val="FF0000"/>
              </a:solidFill>
            </a:endParaRPr>
          </a:p>
        </p:txBody>
      </p:sp>
    </p:spTree>
    <p:extLst>
      <p:ext uri="{BB962C8B-B14F-4D97-AF65-F5344CB8AC3E}">
        <p14:creationId xmlns:p14="http://schemas.microsoft.com/office/powerpoint/2010/main" val="1066984139"/>
      </p:ext>
    </p:extLst>
  </p:cSld>
  <p:clrMapOvr>
    <a:masterClrMapping/>
  </p:clrMapOvr>
  <mc:AlternateContent xmlns:mc="http://schemas.openxmlformats.org/markup-compatibility/2006" xmlns:p14="http://schemas.microsoft.com/office/powerpoint/2010/main">
    <mc:Choice Requires="p14">
      <p:transition spd="slow" p14:dur="2000" advTm="2482"/>
    </mc:Choice>
    <mc:Fallback xmlns="">
      <p:transition spd="slow" advTm="2482"/>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437986" y="741803"/>
            <a:ext cx="6110726" cy="6057535"/>
            <a:chOff x="3590562" y="986467"/>
            <a:chExt cx="6110726" cy="6057535"/>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202" t="4742" r="28147" b="10345"/>
            <a:stretch/>
          </p:blipFill>
          <p:spPr bwMode="auto">
            <a:xfrm>
              <a:off x="4189939" y="1422420"/>
              <a:ext cx="4648814" cy="52035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直線コネクタ 4"/>
            <p:cNvCxnSpPr/>
            <p:nvPr/>
          </p:nvCxnSpPr>
          <p:spPr>
            <a:xfrm>
              <a:off x="4307180" y="6520782"/>
              <a:ext cx="450479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4317471" y="1527562"/>
              <a:ext cx="0" cy="499322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983297" y="986467"/>
              <a:ext cx="1061509" cy="523220"/>
            </a:xfrm>
            <a:prstGeom prst="rect">
              <a:avLst/>
            </a:prstGeom>
            <a:noFill/>
          </p:spPr>
          <p:txBody>
            <a:bodyPr wrap="none" rtlCol="0">
              <a:spAutoFit/>
            </a:bodyPr>
            <a:lstStyle/>
            <a:p>
              <a:r>
                <a:rPr kumimoji="1" lang="ja-JP" altLang="en-US" sz="2800" dirty="0" err="1" smtClean="0"/>
                <a:t>ｙ</a:t>
              </a:r>
              <a:r>
                <a:rPr kumimoji="1" lang="en-US" altLang="ja-JP" sz="2800" dirty="0" smtClean="0"/>
                <a:t>(</a:t>
              </a:r>
              <a:r>
                <a:rPr kumimoji="1" lang="ja-JP" altLang="en-US" sz="2800" dirty="0" smtClean="0"/>
                <a:t>㎝</a:t>
              </a:r>
              <a:r>
                <a:rPr kumimoji="1" lang="en-US" altLang="ja-JP" sz="2800" baseline="30000" dirty="0" smtClean="0"/>
                <a:t>2</a:t>
              </a:r>
              <a:r>
                <a:rPr kumimoji="1" lang="en-US" altLang="ja-JP" sz="2800" dirty="0" smtClean="0"/>
                <a:t>)</a:t>
              </a:r>
              <a:endParaRPr kumimoji="1" lang="ja-JP" altLang="en-US" sz="2800" dirty="0"/>
            </a:p>
          </p:txBody>
        </p:sp>
        <p:sp>
          <p:nvSpPr>
            <p:cNvPr id="15" name="テキスト ボックス 14"/>
            <p:cNvSpPr txBox="1"/>
            <p:nvPr/>
          </p:nvSpPr>
          <p:spPr>
            <a:xfrm>
              <a:off x="8753593" y="6259172"/>
              <a:ext cx="947695" cy="523220"/>
            </a:xfrm>
            <a:prstGeom prst="rect">
              <a:avLst/>
            </a:prstGeom>
            <a:noFill/>
          </p:spPr>
          <p:txBody>
            <a:bodyPr wrap="none" rtlCol="0">
              <a:spAutoFit/>
            </a:bodyPr>
            <a:lstStyle/>
            <a:p>
              <a:r>
                <a:rPr kumimoji="1" lang="ja-JP" altLang="en-US" sz="2800" dirty="0" err="1" smtClean="0"/>
                <a:t>ｘ</a:t>
              </a:r>
              <a:r>
                <a:rPr kumimoji="1" lang="en-US" altLang="ja-JP" sz="2800" dirty="0" smtClean="0"/>
                <a:t>(</a:t>
              </a:r>
              <a:r>
                <a:rPr kumimoji="1" lang="ja-JP" altLang="en-US" sz="2800" dirty="0" smtClean="0"/>
                <a:t>秒</a:t>
              </a:r>
              <a:r>
                <a:rPr kumimoji="1" lang="en-US" altLang="ja-JP" sz="2800" dirty="0" smtClean="0"/>
                <a:t>)</a:t>
              </a:r>
              <a:endParaRPr kumimoji="1" lang="ja-JP" altLang="en-US" sz="2800" dirty="0"/>
            </a:p>
          </p:txBody>
        </p:sp>
        <p:sp>
          <p:nvSpPr>
            <p:cNvPr id="16" name="テキスト ボックス 15"/>
            <p:cNvSpPr txBox="1"/>
            <p:nvPr/>
          </p:nvSpPr>
          <p:spPr>
            <a:xfrm>
              <a:off x="3983297" y="6320727"/>
              <a:ext cx="340158" cy="461665"/>
            </a:xfrm>
            <a:prstGeom prst="rect">
              <a:avLst/>
            </a:prstGeom>
            <a:noFill/>
          </p:spPr>
          <p:txBody>
            <a:bodyPr wrap="none" rtlCol="0">
              <a:spAutoFit/>
            </a:bodyPr>
            <a:lstStyle/>
            <a:p>
              <a:r>
                <a:rPr kumimoji="1" lang="en-US" altLang="ja-JP" sz="2400" dirty="0" smtClean="0">
                  <a:ea typeface="ＤＦ平成明朝体W7" pitchFamily="1" charset="-128"/>
                </a:rPr>
                <a:t>0</a:t>
              </a:r>
              <a:endParaRPr kumimoji="1" lang="ja-JP" altLang="en-US" sz="2400" dirty="0">
                <a:ea typeface="ＤＦ平成明朝体W7" pitchFamily="1" charset="-128"/>
              </a:endParaRPr>
            </a:p>
          </p:txBody>
        </p:sp>
        <p:sp>
          <p:nvSpPr>
            <p:cNvPr id="17" name="テキスト ボックス 16"/>
            <p:cNvSpPr txBox="1"/>
            <p:nvPr/>
          </p:nvSpPr>
          <p:spPr>
            <a:xfrm>
              <a:off x="7208137" y="6518944"/>
              <a:ext cx="550151" cy="523220"/>
            </a:xfrm>
            <a:prstGeom prst="rect">
              <a:avLst/>
            </a:prstGeom>
            <a:noFill/>
          </p:spPr>
          <p:txBody>
            <a:bodyPr wrap="none" rtlCol="0">
              <a:spAutoFit/>
            </a:bodyPr>
            <a:lstStyle/>
            <a:p>
              <a:r>
                <a:rPr kumimoji="1" lang="en-US" altLang="ja-JP" sz="2800" dirty="0" smtClean="0"/>
                <a:t>10</a:t>
              </a:r>
              <a:endParaRPr kumimoji="1" lang="ja-JP" altLang="en-US" sz="2800" dirty="0"/>
            </a:p>
          </p:txBody>
        </p:sp>
        <p:sp>
          <p:nvSpPr>
            <p:cNvPr id="18" name="テキスト ボックス 17"/>
            <p:cNvSpPr txBox="1"/>
            <p:nvPr/>
          </p:nvSpPr>
          <p:spPr>
            <a:xfrm>
              <a:off x="3784200" y="4656111"/>
              <a:ext cx="550151" cy="523220"/>
            </a:xfrm>
            <a:prstGeom prst="rect">
              <a:avLst/>
            </a:prstGeom>
            <a:noFill/>
          </p:spPr>
          <p:txBody>
            <a:bodyPr wrap="none" rtlCol="0">
              <a:spAutoFit/>
            </a:bodyPr>
            <a:lstStyle/>
            <a:p>
              <a:r>
                <a:rPr kumimoji="1" lang="en-US" altLang="ja-JP" sz="2800" dirty="0" smtClean="0"/>
                <a:t>50</a:t>
              </a:r>
              <a:endParaRPr kumimoji="1" lang="ja-JP" altLang="en-US" sz="2800" dirty="0"/>
            </a:p>
          </p:txBody>
        </p:sp>
        <p:sp>
          <p:nvSpPr>
            <p:cNvPr id="19" name="テキスト ボックス 18"/>
            <p:cNvSpPr txBox="1"/>
            <p:nvPr/>
          </p:nvSpPr>
          <p:spPr>
            <a:xfrm>
              <a:off x="3590562" y="3125937"/>
              <a:ext cx="732893" cy="523220"/>
            </a:xfrm>
            <a:prstGeom prst="rect">
              <a:avLst/>
            </a:prstGeom>
            <a:noFill/>
          </p:spPr>
          <p:txBody>
            <a:bodyPr wrap="none" rtlCol="0">
              <a:spAutoFit/>
            </a:bodyPr>
            <a:lstStyle/>
            <a:p>
              <a:r>
                <a:rPr kumimoji="1" lang="en-US" altLang="ja-JP" sz="2800" dirty="0" smtClean="0"/>
                <a:t>100</a:t>
              </a:r>
              <a:endParaRPr kumimoji="1" lang="ja-JP" altLang="en-US" sz="2800" dirty="0"/>
            </a:p>
          </p:txBody>
        </p:sp>
        <p:sp>
          <p:nvSpPr>
            <p:cNvPr id="20" name="テキスト ボックス 19"/>
            <p:cNvSpPr txBox="1"/>
            <p:nvPr/>
          </p:nvSpPr>
          <p:spPr>
            <a:xfrm>
              <a:off x="5758379" y="6520782"/>
              <a:ext cx="367408" cy="523220"/>
            </a:xfrm>
            <a:prstGeom prst="rect">
              <a:avLst/>
            </a:prstGeom>
            <a:noFill/>
          </p:spPr>
          <p:txBody>
            <a:bodyPr wrap="none" rtlCol="0">
              <a:spAutoFit/>
            </a:bodyPr>
            <a:lstStyle/>
            <a:p>
              <a:r>
                <a:rPr lang="en-US" altLang="ja-JP" sz="2800" dirty="0"/>
                <a:t>5</a:t>
              </a:r>
              <a:endParaRPr kumimoji="1" lang="ja-JP" altLang="en-US" sz="2800" dirty="0"/>
            </a:p>
          </p:txBody>
        </p:sp>
      </p:grpSp>
      <p:sp>
        <p:nvSpPr>
          <p:cNvPr id="14" name="正方形/長方形 13"/>
          <p:cNvSpPr/>
          <p:nvPr/>
        </p:nvSpPr>
        <p:spPr>
          <a:xfrm>
            <a:off x="162889" y="116632"/>
            <a:ext cx="4079963" cy="584775"/>
          </a:xfrm>
          <a:prstGeom prst="rect">
            <a:avLst/>
          </a:prstGeom>
        </p:spPr>
        <p:txBody>
          <a:bodyPr wrap="none">
            <a:spAutoFit/>
          </a:bodyPr>
          <a:lstStyle/>
          <a:p>
            <a:r>
              <a:rPr lang="ja-JP" altLang="en-US" sz="3200" dirty="0" smtClean="0"/>
              <a:t>グラフをかいてみよう。</a:t>
            </a:r>
            <a:endParaRPr lang="en-US" altLang="ja-JP" sz="3200" dirty="0"/>
          </a:p>
        </p:txBody>
      </p:sp>
    </p:spTree>
    <p:extLst>
      <p:ext uri="{BB962C8B-B14F-4D97-AF65-F5344CB8AC3E}">
        <p14:creationId xmlns:p14="http://schemas.microsoft.com/office/powerpoint/2010/main" val="3839689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729595" y="3713828"/>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１</a:t>
            </a:r>
            <a:r>
              <a:rPr lang="ja-JP" altLang="en-US" sz="4000" dirty="0" smtClean="0"/>
              <a:t>秒後</a:t>
            </a:r>
            <a:endParaRPr kumimoji="1" lang="ja-JP" altLang="en-US" sz="4000" dirty="0"/>
          </a:p>
        </p:txBody>
      </p:sp>
      <p:sp>
        <p:nvSpPr>
          <p:cNvPr id="16" name="直角三角形 15"/>
          <p:cNvSpPr/>
          <p:nvPr/>
        </p:nvSpPr>
        <p:spPr>
          <a:xfrm rot="5400000">
            <a:off x="3272898" y="762899"/>
            <a:ext cx="1153281"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5742718"/>
      </p:ext>
    </p:extLst>
  </p:cSld>
  <p:clrMapOvr>
    <a:masterClrMapping/>
  </p:clrMapOvr>
  <mc:AlternateContent xmlns:mc="http://schemas.openxmlformats.org/markup-compatibility/2006" xmlns:p14="http://schemas.microsoft.com/office/powerpoint/2010/main">
    <mc:Choice Requires="p14">
      <p:transition spd="slow" p14:dur="2000" advTm="3281"/>
    </mc:Choice>
    <mc:Fallback xmlns="">
      <p:transition spd="slow" advTm="328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705647" y="4846890"/>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lang="ja-JP" altLang="en-US" sz="4000" dirty="0"/>
              <a:t>２</a:t>
            </a:r>
            <a:r>
              <a:rPr lang="ja-JP" altLang="en-US" sz="4000" dirty="0" smtClean="0"/>
              <a:t>秒後</a:t>
            </a:r>
            <a:endParaRPr kumimoji="1" lang="ja-JP" altLang="en-US" sz="4000" dirty="0"/>
          </a:p>
        </p:txBody>
      </p:sp>
      <p:sp>
        <p:nvSpPr>
          <p:cNvPr id="16" name="直角三角形 15"/>
          <p:cNvSpPr/>
          <p:nvPr/>
        </p:nvSpPr>
        <p:spPr>
          <a:xfrm rot="5400000">
            <a:off x="2697410" y="1338386"/>
            <a:ext cx="2304256"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3997066"/>
      </p:ext>
    </p:extLst>
  </p:cSld>
  <p:clrMapOvr>
    <a:masterClrMapping/>
  </p:clrMapOvr>
  <mc:AlternateContent xmlns:mc="http://schemas.openxmlformats.org/markup-compatibility/2006" xmlns:p14="http://schemas.microsoft.com/office/powerpoint/2010/main">
    <mc:Choice Requires="p14">
      <p:transition spd="slow" p14:dur="2000" advTm="3210"/>
    </mc:Choice>
    <mc:Fallback xmlns="">
      <p:transition spd="slow" advTm="321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967801" y="6273225"/>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３</a:t>
            </a:r>
            <a:r>
              <a:rPr lang="ja-JP" altLang="en-US" sz="4000" dirty="0" smtClean="0"/>
              <a:t>秒後</a:t>
            </a:r>
            <a:endParaRPr kumimoji="1" lang="ja-JP" altLang="en-US" sz="4000" dirty="0"/>
          </a:p>
        </p:txBody>
      </p:sp>
      <p:sp>
        <p:nvSpPr>
          <p:cNvPr id="16" name="直角三角形 15"/>
          <p:cNvSpPr/>
          <p:nvPr/>
        </p:nvSpPr>
        <p:spPr>
          <a:xfrm rot="5400000">
            <a:off x="2122311" y="1913485"/>
            <a:ext cx="3454454" cy="5333355"/>
          </a:xfrm>
          <a:prstGeom prst="rtTriangl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3997066"/>
      </p:ext>
    </p:extLst>
  </p:cSld>
  <p:clrMapOvr>
    <a:masterClrMapping/>
  </p:clrMapOvr>
  <mc:AlternateContent xmlns:mc="http://schemas.openxmlformats.org/markup-compatibility/2006" xmlns:p14="http://schemas.microsoft.com/office/powerpoint/2010/main">
    <mc:Choice Requires="p14">
      <p:transition spd="slow" p14:dur="2000" advTm="3173"/>
    </mc:Choice>
    <mc:Fallback xmlns="">
      <p:transition spd="slow" advTm="3173"/>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2275158" y="6273226"/>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４</a:t>
            </a:r>
            <a:r>
              <a:rPr lang="ja-JP" altLang="en-US" sz="4000" dirty="0" smtClean="0"/>
              <a:t>秒後</a:t>
            </a:r>
            <a:endParaRPr kumimoji="1" lang="ja-JP" altLang="en-US" sz="4000" dirty="0"/>
          </a:p>
        </p:txBody>
      </p:sp>
      <p:sp>
        <p:nvSpPr>
          <p:cNvPr id="3" name="二等辺三角形 2"/>
          <p:cNvSpPr/>
          <p:nvPr/>
        </p:nvSpPr>
        <p:spPr>
          <a:xfrm rot="10800000">
            <a:off x="1182861" y="2852935"/>
            <a:ext cx="5333356" cy="3420290"/>
          </a:xfrm>
          <a:prstGeom prst="triangle">
            <a:avLst>
              <a:gd name="adj" fmla="val 74822"/>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64393735"/>
      </p:ext>
    </p:extLst>
  </p:cSld>
  <p:clrMapOvr>
    <a:masterClrMapping/>
  </p:clrMapOvr>
  <mc:AlternateContent xmlns:mc="http://schemas.openxmlformats.org/markup-compatibility/2006" xmlns:p14="http://schemas.microsoft.com/office/powerpoint/2010/main">
    <mc:Choice Requires="p14">
      <p:transition spd="slow" p14:dur="2000" advTm="2833"/>
    </mc:Choice>
    <mc:Fallback xmlns="">
      <p:transition spd="slow" advTm="283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3611333" y="6275350"/>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５</a:t>
            </a:r>
            <a:r>
              <a:rPr lang="ja-JP" altLang="en-US" sz="4000" dirty="0" smtClean="0"/>
              <a:t>秒後</a:t>
            </a:r>
            <a:endParaRPr kumimoji="1" lang="ja-JP" altLang="en-US" sz="4000" dirty="0"/>
          </a:p>
        </p:txBody>
      </p:sp>
      <p:sp>
        <p:nvSpPr>
          <p:cNvPr id="3" name="二等辺三角形 2"/>
          <p:cNvSpPr/>
          <p:nvPr/>
        </p:nvSpPr>
        <p:spPr>
          <a:xfrm rot="10800000">
            <a:off x="1182861" y="2852935"/>
            <a:ext cx="5333356" cy="3420290"/>
          </a:xfrm>
          <a:prstGeom prst="triangle">
            <a:avLst>
              <a:gd name="adj" fmla="val 50000"/>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3752053"/>
      </p:ext>
    </p:extLst>
  </p:cSld>
  <p:clrMapOvr>
    <a:masterClrMapping/>
  </p:clrMapOvr>
  <mc:AlternateContent xmlns:mc="http://schemas.openxmlformats.org/markup-compatibility/2006" xmlns:p14="http://schemas.microsoft.com/office/powerpoint/2010/main">
    <mc:Choice Requires="p14">
      <p:transition spd="slow" p14:dur="2000" advTm="2600"/>
    </mc:Choice>
    <mc:Fallback xmlns="">
      <p:transition spd="slow" advTm="26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3407" y="188640"/>
            <a:ext cx="8229600" cy="288032"/>
          </a:xfrm>
        </p:spPr>
        <p:txBody>
          <a:bodyPr>
            <a:normAutofit fontScale="90000"/>
          </a:bodyPr>
          <a:lstStyle/>
          <a:p>
            <a:r>
              <a:rPr kumimoji="1" lang="ja-JP" altLang="en-US" dirty="0" smtClean="0"/>
              <a:t>問　題</a:t>
            </a:r>
            <a:endParaRPr kumimoji="1" lang="ja-JP" altLang="en-US" dirty="0"/>
          </a:p>
        </p:txBody>
      </p:sp>
      <p:sp>
        <p:nvSpPr>
          <p:cNvPr id="7" name="正方形/長方形 6"/>
          <p:cNvSpPr/>
          <p:nvPr/>
        </p:nvSpPr>
        <p:spPr>
          <a:xfrm>
            <a:off x="1148758" y="4944"/>
            <a:ext cx="4392489" cy="22781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rot="5400000">
            <a:off x="5169041" y="2514052"/>
            <a:ext cx="4392489" cy="35574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182861" y="2852935"/>
            <a:ext cx="5333356" cy="3454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19273" y="2388908"/>
            <a:ext cx="478016" cy="584775"/>
          </a:xfrm>
          <a:prstGeom prst="rect">
            <a:avLst/>
          </a:prstGeom>
          <a:noFill/>
        </p:spPr>
        <p:txBody>
          <a:bodyPr wrap="none" rtlCol="0">
            <a:spAutoFit/>
          </a:bodyPr>
          <a:lstStyle/>
          <a:p>
            <a:r>
              <a:rPr kumimoji="1" lang="ja-JP" altLang="en-US" sz="3200" dirty="0" smtClean="0"/>
              <a:t>Ａ</a:t>
            </a:r>
            <a:endParaRPr kumimoji="1" lang="ja-JP" altLang="en-US" sz="3200" dirty="0"/>
          </a:p>
        </p:txBody>
      </p:sp>
      <p:sp>
        <p:nvSpPr>
          <p:cNvPr id="12" name="テキスト ボックス 11"/>
          <p:cNvSpPr txBox="1"/>
          <p:nvPr/>
        </p:nvSpPr>
        <p:spPr>
          <a:xfrm>
            <a:off x="4963274" y="6221417"/>
            <a:ext cx="476412" cy="584775"/>
          </a:xfrm>
          <a:prstGeom prst="rect">
            <a:avLst/>
          </a:prstGeom>
          <a:noFill/>
        </p:spPr>
        <p:txBody>
          <a:bodyPr wrap="none" rtlCol="0">
            <a:spAutoFit/>
          </a:bodyPr>
          <a:lstStyle/>
          <a:p>
            <a:r>
              <a:rPr kumimoji="1" lang="ja-JP" altLang="en-US" sz="3200" dirty="0" smtClean="0">
                <a:solidFill>
                  <a:srgbClr val="FF0000"/>
                </a:solidFill>
              </a:rPr>
              <a:t>Ｐ</a:t>
            </a:r>
            <a:endParaRPr kumimoji="1" lang="ja-JP" altLang="en-US" sz="3200" dirty="0">
              <a:solidFill>
                <a:srgbClr val="FF0000"/>
              </a:solidFill>
            </a:endParaRPr>
          </a:p>
        </p:txBody>
      </p:sp>
      <p:sp>
        <p:nvSpPr>
          <p:cNvPr id="13" name="テキスト ボックス 12"/>
          <p:cNvSpPr txBox="1"/>
          <p:nvPr/>
        </p:nvSpPr>
        <p:spPr>
          <a:xfrm>
            <a:off x="6516217" y="2389458"/>
            <a:ext cx="495649" cy="584775"/>
          </a:xfrm>
          <a:prstGeom prst="rect">
            <a:avLst/>
          </a:prstGeom>
          <a:noFill/>
        </p:spPr>
        <p:txBody>
          <a:bodyPr wrap="none" rtlCol="0">
            <a:spAutoFit/>
          </a:bodyPr>
          <a:lstStyle/>
          <a:p>
            <a:r>
              <a:rPr kumimoji="1" lang="ja-JP" altLang="en-US" sz="3200" dirty="0" smtClean="0"/>
              <a:t>Ｄ</a:t>
            </a:r>
            <a:endParaRPr kumimoji="1" lang="ja-JP" altLang="en-US" sz="3200" dirty="0"/>
          </a:p>
        </p:txBody>
      </p:sp>
      <p:sp>
        <p:nvSpPr>
          <p:cNvPr id="14" name="テキスト ボックス 13"/>
          <p:cNvSpPr txBox="1"/>
          <p:nvPr/>
        </p:nvSpPr>
        <p:spPr>
          <a:xfrm>
            <a:off x="6514519" y="6037171"/>
            <a:ext cx="489236" cy="584775"/>
          </a:xfrm>
          <a:prstGeom prst="rect">
            <a:avLst/>
          </a:prstGeom>
          <a:noFill/>
        </p:spPr>
        <p:txBody>
          <a:bodyPr wrap="none" rtlCol="0">
            <a:spAutoFit/>
          </a:bodyPr>
          <a:lstStyle/>
          <a:p>
            <a:r>
              <a:rPr lang="ja-JP" altLang="en-US" sz="3200" dirty="0"/>
              <a:t>Ｃ</a:t>
            </a:r>
            <a:endParaRPr kumimoji="1" lang="ja-JP" altLang="en-US" sz="3200" dirty="0"/>
          </a:p>
        </p:txBody>
      </p:sp>
      <p:sp>
        <p:nvSpPr>
          <p:cNvPr id="15" name="テキスト ボックス 14"/>
          <p:cNvSpPr txBox="1"/>
          <p:nvPr/>
        </p:nvSpPr>
        <p:spPr>
          <a:xfrm>
            <a:off x="692021" y="6037171"/>
            <a:ext cx="503664" cy="584775"/>
          </a:xfrm>
          <a:prstGeom prst="rect">
            <a:avLst/>
          </a:prstGeom>
          <a:noFill/>
        </p:spPr>
        <p:txBody>
          <a:bodyPr wrap="none" rtlCol="0">
            <a:spAutoFit/>
          </a:bodyPr>
          <a:lstStyle/>
          <a:p>
            <a:r>
              <a:rPr kumimoji="1" lang="ja-JP" altLang="en-US" sz="3200" dirty="0" smtClean="0"/>
              <a:t>Ｂ</a:t>
            </a:r>
            <a:endParaRPr kumimoji="1" lang="ja-JP" altLang="en-US" sz="3200" dirty="0"/>
          </a:p>
        </p:txBody>
      </p:sp>
      <p:sp>
        <p:nvSpPr>
          <p:cNvPr id="5" name="正方形/長方形 4"/>
          <p:cNvSpPr/>
          <p:nvPr/>
        </p:nvSpPr>
        <p:spPr>
          <a:xfrm>
            <a:off x="3563241" y="2268160"/>
            <a:ext cx="875561" cy="584775"/>
          </a:xfrm>
          <a:prstGeom prst="rect">
            <a:avLst/>
          </a:prstGeom>
        </p:spPr>
        <p:txBody>
          <a:bodyPr wrap="none">
            <a:spAutoFit/>
          </a:bodyPr>
          <a:lstStyle/>
          <a:p>
            <a:r>
              <a:rPr lang="ja-JP" altLang="en-US" sz="3200" dirty="0" smtClean="0"/>
              <a:t>４㎝</a:t>
            </a:r>
            <a:endParaRPr lang="ja-JP" altLang="en-US" sz="3200" dirty="0"/>
          </a:p>
        </p:txBody>
      </p:sp>
      <p:sp>
        <p:nvSpPr>
          <p:cNvPr id="18" name="正方形/長方形 17"/>
          <p:cNvSpPr/>
          <p:nvPr/>
        </p:nvSpPr>
        <p:spPr>
          <a:xfrm>
            <a:off x="6565974" y="4287774"/>
            <a:ext cx="875561" cy="584775"/>
          </a:xfrm>
          <a:prstGeom prst="rect">
            <a:avLst/>
          </a:prstGeom>
        </p:spPr>
        <p:txBody>
          <a:bodyPr wrap="none">
            <a:spAutoFit/>
          </a:bodyPr>
          <a:lstStyle/>
          <a:p>
            <a:r>
              <a:rPr lang="ja-JP" altLang="en-US" sz="3200" dirty="0" smtClean="0"/>
              <a:t>３㎝</a:t>
            </a:r>
            <a:endParaRPr lang="ja-JP" altLang="en-US" sz="3200" dirty="0"/>
          </a:p>
        </p:txBody>
      </p:sp>
      <p:sp>
        <p:nvSpPr>
          <p:cNvPr id="19" name="テキスト ボックス 18"/>
          <p:cNvSpPr txBox="1"/>
          <p:nvPr/>
        </p:nvSpPr>
        <p:spPr>
          <a:xfrm>
            <a:off x="6300192" y="620688"/>
            <a:ext cx="1561646" cy="707886"/>
          </a:xfrm>
          <a:prstGeom prst="rect">
            <a:avLst/>
          </a:prstGeom>
          <a:solidFill>
            <a:srgbClr val="FFFF00"/>
          </a:solidFill>
        </p:spPr>
        <p:txBody>
          <a:bodyPr wrap="none" rtlCol="0">
            <a:spAutoFit/>
          </a:bodyPr>
          <a:lstStyle/>
          <a:p>
            <a:r>
              <a:rPr kumimoji="1" lang="ja-JP" altLang="en-US" sz="4000" dirty="0" smtClean="0"/>
              <a:t>６</a:t>
            </a:r>
            <a:r>
              <a:rPr lang="ja-JP" altLang="en-US" sz="4000" dirty="0" smtClean="0"/>
              <a:t>秒後</a:t>
            </a:r>
            <a:endParaRPr kumimoji="1" lang="ja-JP" altLang="en-US" sz="4000" dirty="0"/>
          </a:p>
        </p:txBody>
      </p:sp>
      <p:sp>
        <p:nvSpPr>
          <p:cNvPr id="3" name="二等辺三角形 2"/>
          <p:cNvSpPr/>
          <p:nvPr/>
        </p:nvSpPr>
        <p:spPr>
          <a:xfrm rot="10800000">
            <a:off x="1182861" y="2852935"/>
            <a:ext cx="5333356" cy="3420290"/>
          </a:xfrm>
          <a:prstGeom prst="triangle">
            <a:avLst>
              <a:gd name="adj" fmla="val 24923"/>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5643103"/>
      </p:ext>
    </p:extLst>
  </p:cSld>
  <p:clrMapOvr>
    <a:masterClrMapping/>
  </p:clrMapOvr>
  <mc:AlternateContent xmlns:mc="http://schemas.openxmlformats.org/markup-compatibility/2006" xmlns:p14="http://schemas.microsoft.com/office/powerpoint/2010/main">
    <mc:Choice Requires="p14">
      <p:transition spd="slow" p14:dur="2000" advTm="2504"/>
    </mc:Choice>
    <mc:Fallback xmlns="">
      <p:transition spd="slow" advTm="2504"/>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5.8"/>
</p:tagLst>
</file>

<file path=ppt/tags/tag2.xml><?xml version="1.0" encoding="utf-8"?>
<p:tagLst xmlns:a="http://schemas.openxmlformats.org/drawingml/2006/main" xmlns:r="http://schemas.openxmlformats.org/officeDocument/2006/relationships" xmlns:p="http://schemas.openxmlformats.org/presentationml/2006/main">
  <p:tag name="TIMING" val="|15.8"/>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2015</TotalTime>
  <Words>689</Words>
  <Application>Microsoft Office PowerPoint</Application>
  <PresentationFormat>画面に合わせる (4:3)</PresentationFormat>
  <Paragraphs>325</Paragraphs>
  <Slides>36</Slides>
  <Notes>0</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Office ​​テーマ</vt:lpstr>
      <vt:lpstr>一次関数の利用(動点)</vt:lpstr>
      <vt:lpstr>PowerPoint プレゼンテーション</vt:lpstr>
      <vt:lpstr>問　題</vt:lpstr>
      <vt:lpstr>問　題</vt:lpstr>
      <vt:lpstr>問　題</vt:lpstr>
      <vt:lpstr>問　題</vt:lpstr>
      <vt:lpstr>問　題</vt:lpstr>
      <vt:lpstr>問　題</vt:lpstr>
      <vt:lpstr>問　題</vt:lpstr>
      <vt:lpstr>問　題</vt:lpstr>
      <vt:lpstr>問　題</vt:lpstr>
      <vt:lpstr>問　題</vt:lpstr>
      <vt:lpstr>問　題</vt:lpstr>
      <vt:lpstr>PowerPoint プレゼンテーション</vt:lpstr>
      <vt:lpstr>PowerPoint プレゼンテーション</vt:lpstr>
      <vt:lpstr>PowerPoint プレゼンテーション</vt:lpstr>
      <vt:lpstr>式で表すと・・・</vt:lpstr>
      <vt:lpstr>グラフで表すと・・・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２次方程式の利用</dc:title>
  <dc:creator>teacher</dc:creator>
  <cp:lastModifiedBy>kajukun</cp:lastModifiedBy>
  <cp:revision>131</cp:revision>
  <dcterms:created xsi:type="dcterms:W3CDTF">2013-09-02T06:15:40Z</dcterms:created>
  <dcterms:modified xsi:type="dcterms:W3CDTF">2015-10-16T14:55:59Z</dcterms:modified>
</cp:coreProperties>
</file>