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6" r:id="rId3"/>
    <p:sldId id="282" r:id="rId4"/>
    <p:sldId id="284" r:id="rId5"/>
    <p:sldId id="283" r:id="rId6"/>
    <p:sldId id="281" r:id="rId7"/>
    <p:sldId id="285" r:id="rId8"/>
    <p:sldId id="280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3470" autoAdjust="0"/>
  </p:normalViewPr>
  <p:slideViewPr>
    <p:cSldViewPr>
      <p:cViewPr>
        <p:scale>
          <a:sx n="92" d="100"/>
          <a:sy n="92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7B922-8119-4600-BEA8-4D6ECBB8FBEC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58BFB-9CD6-44B9-9E98-0795547D6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9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F908C-3107-4E57-9307-475FABF926BF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B7ED7-BB3E-44D2-9D3F-ED44CB55BC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22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6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07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17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3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2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49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71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7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1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8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24C2-C096-4EDC-81D8-4B151D262E6A}" type="datetimeFigureOut">
              <a:rPr kumimoji="1" lang="ja-JP" altLang="en-US" smtClean="0"/>
              <a:t>2015/5/12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jp/url?sa=i&amp;rct=j&amp;q=&amp;esrc=s&amp;source=images&amp;cd=&amp;cad=rja&amp;uact=8&amp;ved=0CAcQjRw&amp;url=http://aaa.news.coocan.jp/link/calendar2015.html&amp;ei=k-JQVbu-KMHCmQWBtYGgDQ&amp;bvm=bv.92885102,d.dGY&amp;psig=AFQjCNEyZNvCzI1OwBEDFDxOQcWmIOyx6Q&amp;ust=143145062195413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jp/url?sa=i&amp;rct=j&amp;q=&amp;esrc=s&amp;source=images&amp;cd=&amp;cad=rja&amp;uact=8&amp;ved=0CAcQjRw&amp;url=http://aaa.news.coocan.jp/link/calendar2015.html&amp;ei=k-JQVbu-KMHCmQWBtYGgDQ&amp;bvm=bv.92885102,d.dGY&amp;psig=AFQjCNEyZNvCzI1OwBEDFDxOQcWmIOyx6Q&amp;ust=143145062195413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jp/url?sa=i&amp;rct=j&amp;q=&amp;esrc=s&amp;source=images&amp;cd=&amp;cad=rja&amp;uact=8&amp;ved=0CAcQjRw&amp;url=http://aaa.news.coocan.jp/link/calendar2015.html&amp;ei=k-JQVbu-KMHCmQWBtYGgDQ&amp;bvm=bv.92885102,d.dGY&amp;psig=AFQjCNEyZNvCzI1OwBEDFDxOQcWmIOyx6Q&amp;ust=143145062195413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jp/url?sa=i&amp;rct=j&amp;q=&amp;esrc=s&amp;source=images&amp;cd=&amp;cad=rja&amp;uact=8&amp;ved=0CAcQjRw&amp;url=http://aaa.news.coocan.jp/link/calendar2015.html&amp;ei=k-JQVbu-KMHCmQWBtYGgDQ&amp;bvm=bv.92885102,d.dGY&amp;psig=AFQjCNEyZNvCzI1OwBEDFDxOQcWmIOyx6Q&amp;ust=143145062195413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jp/url?sa=i&amp;rct=j&amp;q=&amp;esrc=s&amp;source=images&amp;cd=&amp;cad=rja&amp;uact=8&amp;ved=0CAcQjRw&amp;url=http://aaa.news.coocan.jp/link/calendar2015.html&amp;ei=k-JQVbu-KMHCmQWBtYGgDQ&amp;bvm=bv.92885102,d.dGY&amp;psig=AFQjCNEyZNvCzI1OwBEDFDxOQcWmIOyx6Q&amp;ust=143145062195413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ved=0CAcQjRw&amp;url=http://aaa.news.coocan.jp/link/calendar2015.html&amp;ei=k-JQVbu-KMHCmQWBtYGgDQ&amp;bvm=bv.92885102,d.dGY&amp;psig=AFQjCNEyZNvCzI1OwBEDFDxOQcWmIOyx6Q&amp;ust=143145062195413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24936" cy="1584176"/>
          </a:xfrm>
        </p:spPr>
        <p:txBody>
          <a:bodyPr>
            <a:noAutofit/>
          </a:bodyPr>
          <a:lstStyle/>
          <a:p>
            <a:r>
              <a:rPr kumimoji="1" lang="ja-JP" altLang="en-US" dirty="0" smtClean="0"/>
              <a:t>文字式の利用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カレンダーの中にひそむ秘密を探ろう。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309634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ja-JP" altLang="en-US" sz="4400" dirty="0" smtClean="0">
                <a:solidFill>
                  <a:schemeClr val="tx1"/>
                </a:solidFill>
              </a:rPr>
              <a:t>本時のねらい</a:t>
            </a:r>
            <a:endParaRPr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 smtClean="0">
                <a:solidFill>
                  <a:schemeClr val="tx1"/>
                </a:solidFill>
              </a:rPr>
              <a:t>「カレンダーの中にひそむ秘密を発見し、文字式を用いて説明することができる。」</a:t>
            </a:r>
            <a:endParaRPr lang="en-US" altLang="ja-JP" sz="4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aa.news.coocan.jp/link/calendartuki/2015calendar/2015ipg/2015-05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99727"/>
            <a:ext cx="7920880" cy="564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7258362" y="312172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上島親善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69984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繰替休日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菊間親善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88640"/>
            <a:ext cx="9504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横に並んでいる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つの</a:t>
            </a:r>
            <a:r>
              <a:rPr kumimoji="1" lang="ja-JP" altLang="en-US" sz="2800" dirty="0" smtClean="0"/>
              <a:t>数について、気づいたことを発表しよう。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 rot="5400000">
            <a:off x="3167357" y="1419361"/>
            <a:ext cx="601384" cy="31961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5400000">
            <a:off x="5359605" y="2995791"/>
            <a:ext cx="601384" cy="31961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 rot="5400000">
            <a:off x="2083507" y="3715803"/>
            <a:ext cx="601384" cy="31961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67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aa.news.coocan.jp/link/calendartuki/2015calendar/2015ipg/2015-05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99727"/>
            <a:ext cx="7920880" cy="564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7258362" y="312172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上島親善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69984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繰替休日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菊間親善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16632"/>
            <a:ext cx="79255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横に並んでいる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つの数の和が、真ん中の数の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倍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になることを説明しよう。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 rot="5400000">
            <a:off x="3167357" y="1419361"/>
            <a:ext cx="601384" cy="31961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5400000">
            <a:off x="5359605" y="2995791"/>
            <a:ext cx="601384" cy="31961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 rot="5400000">
            <a:off x="2083507" y="3715803"/>
            <a:ext cx="601384" cy="31961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48277" y="2176961"/>
            <a:ext cx="439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ｎ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62231" y="2176962"/>
            <a:ext cx="1130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ｎ＋１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69983" y="2176962"/>
            <a:ext cx="1130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ｎ－１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27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95536" y="116632"/>
            <a:ext cx="79255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横に並んでいる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つの数の和が、真ん中の数の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倍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になることを説明しよう。</a:t>
            </a:r>
            <a:endParaRPr kumimoji="1" lang="ja-JP" altLang="en-US" sz="2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86704" y="1905219"/>
            <a:ext cx="439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ｎ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00658" y="1905220"/>
            <a:ext cx="1130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ｎ＋１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8410" y="1905220"/>
            <a:ext cx="1130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ｎ－１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8539" y="1412776"/>
            <a:ext cx="763061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真ん中の数をｎとすると、カレンダーで横に並ぶ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err="1" smtClean="0"/>
              <a:t>つの</a:t>
            </a:r>
            <a:r>
              <a:rPr kumimoji="1" lang="ja-JP" altLang="en-US" sz="2400" dirty="0" smtClean="0"/>
              <a:t>数は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endParaRPr kumimoji="1" lang="en-US" altLang="ja-JP" sz="2400" dirty="0" smtClean="0"/>
          </a:p>
          <a:p>
            <a:r>
              <a:rPr kumimoji="1" lang="ja-JP" altLang="en-US" sz="2400" dirty="0" smtClean="0"/>
              <a:t>と表すことができる。</a:t>
            </a:r>
            <a:endParaRPr kumimoji="1" lang="en-US" altLang="ja-JP" sz="2400" dirty="0" smtClean="0"/>
          </a:p>
          <a:p>
            <a:r>
              <a:rPr lang="ja-JP" altLang="en-US" sz="2400" dirty="0"/>
              <a:t>これら</a:t>
            </a:r>
            <a:r>
              <a:rPr lang="en-US" altLang="ja-JP" sz="2400" dirty="0"/>
              <a:t>3</a:t>
            </a:r>
            <a:r>
              <a:rPr lang="ja-JP" altLang="en-US" sz="2400" dirty="0" err="1"/>
              <a:t>つの</a:t>
            </a:r>
            <a:r>
              <a:rPr lang="ja-JP" altLang="en-US" sz="2400" dirty="0"/>
              <a:t>数の和</a:t>
            </a:r>
            <a:r>
              <a:rPr lang="ja-JP" altLang="en-US" sz="2400" dirty="0" smtClean="0"/>
              <a:t>は</a:t>
            </a:r>
            <a:endParaRPr lang="en-US" altLang="ja-JP" sz="2400" dirty="0" smtClean="0"/>
          </a:p>
          <a:p>
            <a:r>
              <a:rPr kumimoji="1" lang="ja-JP" altLang="en-US" sz="2400" dirty="0"/>
              <a:t>（ｎ－１）＋ｎ＋（ｎ＋１</a:t>
            </a:r>
            <a:r>
              <a:rPr kumimoji="1" lang="ja-JP" altLang="en-US" sz="2400" dirty="0" smtClean="0"/>
              <a:t>）</a:t>
            </a:r>
            <a:endParaRPr kumimoji="1" lang="en-US" altLang="ja-JP" sz="2400" dirty="0" smtClean="0"/>
          </a:p>
          <a:p>
            <a:r>
              <a:rPr lang="ja-JP" altLang="en-US" sz="2400" dirty="0"/>
              <a:t>＝</a:t>
            </a:r>
            <a:r>
              <a:rPr lang="ja-JP" altLang="en-US" sz="2400" dirty="0" smtClean="0"/>
              <a:t>３ｎ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よって、横に並んだ３つの数の和は真ん中の数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の３倍になる。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0995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aa.news.coocan.jp/link/calendartuki/2015calendar/2015ipg/2015-05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99727"/>
            <a:ext cx="7920880" cy="564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7258362" y="312172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上島親善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69984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繰替休日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菊間親善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16632"/>
            <a:ext cx="80057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たて</a:t>
            </a:r>
            <a:r>
              <a:rPr kumimoji="1" lang="ja-JP" altLang="en-US" sz="2800" dirty="0" smtClean="0"/>
              <a:t>に並んでいる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つの</a:t>
            </a:r>
            <a:r>
              <a:rPr kumimoji="1" lang="ja-JP" altLang="en-US" sz="2800" dirty="0" smtClean="0"/>
              <a:t>数について、気付いたことを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発表しよう。また、そのことを説明しよう。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3167357" y="2636912"/>
            <a:ext cx="601384" cy="21225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359605" y="3491056"/>
            <a:ext cx="601384" cy="21235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012088" y="4293165"/>
            <a:ext cx="601384" cy="21601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8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aa.news.coocan.jp/link/calendartuki/2015calendar/2015ipg/2015-05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99727"/>
            <a:ext cx="7920880" cy="564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7258362" y="312172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上島親善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69984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繰替休日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菊間親善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16632"/>
            <a:ext cx="80457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斜めに並んでいる</a:t>
            </a:r>
            <a:r>
              <a:rPr lang="ja-JP" altLang="en-US" sz="2800" dirty="0"/>
              <a:t>３</a:t>
            </a:r>
            <a:r>
              <a:rPr kumimoji="1" lang="ja-JP" altLang="en-US" sz="2800" dirty="0" smtClean="0"/>
              <a:t>つの</a:t>
            </a:r>
            <a:r>
              <a:rPr kumimoji="1" lang="ja-JP" altLang="en-US" sz="2800" dirty="0" smtClean="0"/>
              <a:t>数について</a:t>
            </a:r>
            <a:r>
              <a:rPr kumimoji="1" lang="ja-JP" altLang="en-US" sz="2800" smtClean="0"/>
              <a:t>、気づいた</a:t>
            </a:r>
            <a:r>
              <a:rPr kumimoji="1" lang="ja-JP" altLang="en-US" sz="2800" dirty="0" smtClean="0"/>
              <a:t>ことを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発表しよう。また、そのことを説明</a:t>
            </a:r>
            <a:r>
              <a:rPr kumimoji="1" lang="ja-JP" altLang="en-US" sz="2800" dirty="0" smtClean="0"/>
              <a:t>しよう。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 rot="3131067">
            <a:off x="5307452" y="2112182"/>
            <a:ext cx="601384" cy="31961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43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aa.news.coocan.jp/link/calendartuki/2015calendar/2015ipg/2015-05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99727"/>
            <a:ext cx="7920880" cy="564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7258362" y="312172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上島親善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69984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繰替休日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392383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菊間親善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0667" y="116632"/>
            <a:ext cx="77444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十字に並んでいる５つの数について、気づいたこと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を発表しよう</a:t>
            </a:r>
            <a:r>
              <a:rPr kumimoji="1" lang="ja-JP" altLang="en-US" sz="2800" dirty="0" smtClean="0"/>
              <a:t>。また、そのことを説明しよう。</a:t>
            </a:r>
            <a:endParaRPr kumimoji="1" lang="ja-JP" altLang="en-US" sz="2800" dirty="0"/>
          </a:p>
        </p:txBody>
      </p:sp>
      <p:sp>
        <p:nvSpPr>
          <p:cNvPr id="2" name="フリーフォーム 1"/>
          <p:cNvSpPr/>
          <p:nvPr/>
        </p:nvSpPr>
        <p:spPr>
          <a:xfrm>
            <a:off x="4249882" y="2691245"/>
            <a:ext cx="2899063" cy="2234046"/>
          </a:xfrm>
          <a:custGeom>
            <a:avLst/>
            <a:gdLst>
              <a:gd name="connsiteX0" fmla="*/ 1111827 w 2899063"/>
              <a:gd name="connsiteY0" fmla="*/ 0 h 2234046"/>
              <a:gd name="connsiteX1" fmla="*/ 1111827 w 2899063"/>
              <a:gd name="connsiteY1" fmla="*/ 872837 h 2234046"/>
              <a:gd name="connsiteX2" fmla="*/ 0 w 2899063"/>
              <a:gd name="connsiteY2" fmla="*/ 883228 h 2234046"/>
              <a:gd name="connsiteX3" fmla="*/ 0 w 2899063"/>
              <a:gd name="connsiteY3" fmla="*/ 1444337 h 2234046"/>
              <a:gd name="connsiteX4" fmla="*/ 1091045 w 2899063"/>
              <a:gd name="connsiteY4" fmla="*/ 1444337 h 2234046"/>
              <a:gd name="connsiteX5" fmla="*/ 1091045 w 2899063"/>
              <a:gd name="connsiteY5" fmla="*/ 2234046 h 2234046"/>
              <a:gd name="connsiteX6" fmla="*/ 1704109 w 2899063"/>
              <a:gd name="connsiteY6" fmla="*/ 2223655 h 2234046"/>
              <a:gd name="connsiteX7" fmla="*/ 1683327 w 2899063"/>
              <a:gd name="connsiteY7" fmla="*/ 1413164 h 2234046"/>
              <a:gd name="connsiteX8" fmla="*/ 2899063 w 2899063"/>
              <a:gd name="connsiteY8" fmla="*/ 1392382 h 2234046"/>
              <a:gd name="connsiteX9" fmla="*/ 2878282 w 2899063"/>
              <a:gd name="connsiteY9" fmla="*/ 758537 h 2234046"/>
              <a:gd name="connsiteX10" fmla="*/ 1724891 w 2899063"/>
              <a:gd name="connsiteY10" fmla="*/ 758537 h 2234046"/>
              <a:gd name="connsiteX11" fmla="*/ 1714500 w 2899063"/>
              <a:gd name="connsiteY11" fmla="*/ 10391 h 2234046"/>
              <a:gd name="connsiteX12" fmla="*/ 1111827 w 2899063"/>
              <a:gd name="connsiteY12" fmla="*/ 0 h 223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99063" h="2234046">
                <a:moveTo>
                  <a:pt x="1111827" y="0"/>
                </a:moveTo>
                <a:lnTo>
                  <a:pt x="1111827" y="872837"/>
                </a:lnTo>
                <a:lnTo>
                  <a:pt x="0" y="883228"/>
                </a:lnTo>
                <a:lnTo>
                  <a:pt x="0" y="1444337"/>
                </a:lnTo>
                <a:lnTo>
                  <a:pt x="1091045" y="1444337"/>
                </a:lnTo>
                <a:lnTo>
                  <a:pt x="1091045" y="2234046"/>
                </a:lnTo>
                <a:lnTo>
                  <a:pt x="1704109" y="2223655"/>
                </a:lnTo>
                <a:lnTo>
                  <a:pt x="1683327" y="1413164"/>
                </a:lnTo>
                <a:lnTo>
                  <a:pt x="2899063" y="1392382"/>
                </a:lnTo>
                <a:lnTo>
                  <a:pt x="2878282" y="758537"/>
                </a:lnTo>
                <a:lnTo>
                  <a:pt x="1724891" y="758537"/>
                </a:lnTo>
                <a:lnTo>
                  <a:pt x="1714500" y="10391"/>
                </a:lnTo>
                <a:lnTo>
                  <a:pt x="1111827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9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http://aaa.news.coocan.jp/link/calendartuki/2015calendar/2015ipg/2015-05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9253"/>
            <a:ext cx="9073008" cy="646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7740352" y="24208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上島親善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5656" y="335699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繰替休日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335699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菊間親善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9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279</Words>
  <Application>Microsoft Office PowerPoint</Application>
  <PresentationFormat>画面に合わせる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文字式の利用 カレンダーの中にひそむ秘密を探ろう。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２次方程式の利用</dc:title>
  <dc:creator>teacher</dc:creator>
  <cp:lastModifiedBy>kajukun</cp:lastModifiedBy>
  <cp:revision>91</cp:revision>
  <dcterms:created xsi:type="dcterms:W3CDTF">2013-09-02T06:15:40Z</dcterms:created>
  <dcterms:modified xsi:type="dcterms:W3CDTF">2015-05-12T12:42:52Z</dcterms:modified>
</cp:coreProperties>
</file>