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0" r:id="rId3"/>
    <p:sldId id="271" r:id="rId4"/>
    <p:sldId id="272" r:id="rId5"/>
    <p:sldId id="273" r:id="rId6"/>
    <p:sldId id="284" r:id="rId7"/>
    <p:sldId id="276" r:id="rId8"/>
    <p:sldId id="277" r:id="rId9"/>
    <p:sldId id="285" r:id="rId10"/>
    <p:sldId id="278" r:id="rId11"/>
    <p:sldId id="279" r:id="rId12"/>
    <p:sldId id="280" r:id="rId13"/>
    <p:sldId id="282" r:id="rId14"/>
    <p:sldId id="283" r:id="rId1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92" autoAdjust="0"/>
    <p:restoredTop sz="94660"/>
  </p:normalViewPr>
  <p:slideViewPr>
    <p:cSldViewPr>
      <p:cViewPr varScale="1">
        <p:scale>
          <a:sx n="77" d="100"/>
          <a:sy n="77" d="100"/>
        </p:scale>
        <p:origin x="114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FC36FB34-31A4-479E-9C79-7960B9A284BF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F263622-4CA9-4693-8906-7D6E9E77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558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315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1" cy="493315"/>
          </a:xfrm>
          <a:prstGeom prst="rect">
            <a:avLst/>
          </a:prstGeom>
        </p:spPr>
        <p:txBody>
          <a:bodyPr vert="horz" lIns="94845" tIns="47423" rIns="94845" bIns="47423" rtlCol="0"/>
          <a:lstStyle>
            <a:lvl1pPr algn="r">
              <a:defRPr sz="1300"/>
            </a:lvl1pPr>
          </a:lstStyle>
          <a:p>
            <a:fld id="{62DD4648-5D3C-4B44-BC76-B430F6293CA5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5" tIns="47423" rIns="94845" bIns="474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3"/>
            <a:ext cx="5388610" cy="4439840"/>
          </a:xfrm>
          <a:prstGeom prst="rect">
            <a:avLst/>
          </a:prstGeom>
        </p:spPr>
        <p:txBody>
          <a:bodyPr vert="horz" lIns="94845" tIns="47423" rIns="94845" bIns="474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7"/>
            <a:ext cx="2918831" cy="493315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7"/>
            <a:ext cx="2918831" cy="493315"/>
          </a:xfrm>
          <a:prstGeom prst="rect">
            <a:avLst/>
          </a:prstGeom>
        </p:spPr>
        <p:txBody>
          <a:bodyPr vert="horz" lIns="94845" tIns="47423" rIns="94845" bIns="47423" rtlCol="0" anchor="b"/>
          <a:lstStyle>
            <a:lvl1pPr algn="r">
              <a:defRPr sz="1300"/>
            </a:lvl1pPr>
          </a:lstStyle>
          <a:p>
            <a:fld id="{2B50D87E-61AE-4F1B-A073-E9659CD64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89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80CF6-7A83-42BA-8123-084EDDEFC5C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2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35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2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58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6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62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53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7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75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4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9CC8B-8118-4EE2-AFA2-B80F96CC6B8B}" type="datetimeFigureOut">
              <a:rPr kumimoji="1" lang="ja-JP" altLang="en-US" smtClean="0"/>
              <a:t>2023/5/22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71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0896" y="188640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6600" dirty="0">
                <a:ea typeface="ＤＦ平成明朝体W7" pitchFamily="1" charset="-128"/>
              </a:rPr>
              <a:t>文字式の利用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043608" y="3789040"/>
            <a:ext cx="7128792" cy="240067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400" dirty="0">
                <a:solidFill>
                  <a:schemeClr val="tx1"/>
                </a:solidFill>
              </a:rPr>
              <a:t>本時の目標</a:t>
            </a:r>
            <a:endParaRPr kumimoji="1" lang="en-US" altLang="ja-JP" sz="4400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>
                <a:solidFill>
                  <a:schemeClr val="tx1"/>
                </a:solidFill>
              </a:rPr>
              <a:t>文字式を利用して、数の性質をみつけることができる。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teacher\AppData\Local\Microsoft\Windows\Temporary Internet Files\Content.IE5\DPDADRY1\MC90028121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400" y="1556792"/>
            <a:ext cx="2931967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eacher\AppData\Local\Microsoft\Windows\Temporary Internet Files\Content.IE5\DPDADRY1\MC90028121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335875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43"/>
    </mc:Choice>
    <mc:Fallback xmlns="">
      <p:transition spd="slow" advTm="1084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55104"/>
            <a:ext cx="7772400" cy="1728192"/>
          </a:xfrm>
        </p:spPr>
        <p:txBody>
          <a:bodyPr>
            <a:normAutofit/>
          </a:bodyPr>
          <a:lstStyle/>
          <a:p>
            <a:r>
              <a:rPr kumimoji="1" lang="ja-JP" altLang="en-US" sz="9600" dirty="0">
                <a:ea typeface="ＤＦ平成明朝体W7" pitchFamily="1" charset="-128"/>
              </a:rPr>
              <a:t>等式の変形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AutoShape 2" descr="data:image/jpeg;base64,/9j/4AAQSkZJRgABAQAAAQABAAD/2wCEAAkGBhAQEBAQEBEVEBAQFRYTFRgSEBYUFRIVFxUVFBYTFBQYHCYgGB0kGhwYHzAgIzMsLDIsFx4xNTEqNSsrLikBCQoKDgwOGg8PGiwkHyQrNTU1NSkpLCkuMCkpLSwsLTAsNC41NSksLy0sLDAtLDUsLDQ1LCk2LywsKSkpLCw0Nf/AABEIAIkAtwMBIgACEQEDEQH/xAAbAAEAAQUBAAAAAAAAAAAAAAAAAwECBAUHBv/EADQQAAEDAgMGBAQGAwEAAAAAAAEAAhEDIQQSMQUTIkFRcQZhgZEyobHBFCNCUnKCB8LwM//EABoBAQACAwEAAAAAAAAAAAAAAAACAwEEBQb/xAAiEQEAAgICAgIDAQAAAAAAAAAAAQIDERIhBDEygQVBYRP/2gAMAwEAAhEDEQA/AO4oiICjrV2sEnsABJJ6ADVSKOo8AsESSSBpaxMoLPxVyMruGOXMicsdYVuL2hTotDqjsgPUE8ibwDFgqUsS4uAgQS8+cNIaPUkyte/atLEcDQ/9QGak4BwIIkE8lTmycK++0qxuW1di6YDSXtAeQGkuADidA0858lKtK/DN3VJryAKW7MyB/wCeUi7tJIC2uGxAqND2zDriRCxiy85mC1dJURc+xmzsSdtsqijizggWZ4ru3bq3H+a1m9gUhLMzYEkTlIBnbx0i+9zrpCXQURFWyIiICIiAiIgIiICIiAiIgIiICIiCynJDS4AOi/ODF4UFfDgAFto5co6LKUWJByOgZjFhMSe6ry1i1ZSrOpY1NrnTl1aeduU/dZoWvwgqb2chaxzL5os5pGWIPMOdP8BdbFV+PXVds3nciIrTUE5Zubgde3VbCC5FTMJjmqoCIiAiIgIiICIiAiIgIiICIiAiIgIio5wAk2A6oLalZrficG9yB9VVlQOEggjyMrWsoudWdngNDb/mEOec0ggD4WgWtqT5LGwTXfiX5Mwa0gOBkgsy8Lsx+KT6jRBu3skR9DCge0gQ8Z2dQDmHcC57hZKIMRzNCfzG8nA8bRraNeWl+6vZWIEnjb+4C/8AZoH09grnUIuzhOscndx9wrWRmvwP6TZ/n5/VBODNxoqqjnAAk2Avda+ttCpvN2ynfLnGbmJynmBYxzniFkGxRahm3C1+7qsymYJB0nSRe0ea26AiIgIiICIiAiIgIiICIiAoK5zEM5fE7sNAe5+hUznAAk2AWIWyIIvVMkHkwRYjtA/sgvaQWl74LTxCRIDYsY7X9VLh2w0cIb5ARHkrKvE4N5Did/qPcT/VToCIiArX0w4QRIVyIIcRTJZAvEGP3QQYv1iL9VgYfFbzEOeeFlNpptmxe4uDnu1sBlaB/byW1UD8GwkmIJ1IJBPeEHnMbTmo9jRmL3lwIM5swFj0iI7BenosytaOgA9grKWEY0yG8R56n3UyAiIgIvE+MfFdSi/d0nZY1tK1ewfGeJdVax7g4E8wtC3n4q5P80uM626UitpukA9Vct9EREQEREBERBBiLwz92v8AEa+9h6qlN446hsNB/FsyfefYKOSWlws6qYb1DbwfQS7ueSkc0EtYBwthx8o+Ee4n+vZBfh2ECTZzjJ8vL0ED0UqIgIiICIiAiIgIiICIhQcY8TVy/FVieTiFP4Owe9xlJp0EuPYCYWN4hZGJq/yP1XpP8ZbOJqVa5FmNyDubn5fVeTxUnJ5Wv6vnqr3hrkOI/SCxvYmffVnv3U7HgiRcLH/DuJk2GcuIH6ogM9LA90wdJzfiEcLecwZeSPmF6xQykREBERAVlWmHAtOh18x0+yvUdXEsZGZzWzpmcBPaUFd3xZuggeXU/T280p04nmXGT/3aFSliGPnI5ro1yuBj2UiAiIgIsbEY9jLXc7o0SfXooRtdpIblc0nTOA0e8oM9FBmqHk0d3E/YKOs6oOdjzAaAPKXO+xQZaoXAa2WudUP6njy/OiPRjWz6o1o1hp8xSqVJ5fFzQZxxDJAzCTpcXUiwWB/IOHTK2m0H+Ukn5SpqNA6vLpBtx2js0NB9QgyFQlVUONqZabz0afosTOo2OPeInzXeepJ+ZXUfC2ztxhKLIhxaHOtHE65lcypUPxGNp0zo97Qe0yfkuxALjfjabyXyfSy/qIY9Cu4mDoc50jRwA+SrQrOOUHm0kyIOoA7WKyEXaViIiAiIg8Z/krxDiMMyhSw5yOxBeC4fEA0Ns3oTm1FxFuq5ntnZLqdKg+pU3m9aXAEHg0EAFdZ8eeGHY6g3dECvQJfTkxmkcTJNhMC/Vo5Llu3m4xzm0qzKhdS4MoYXNECTlc2QepglcvyonlMz6/TpeNMcYiPtn/442zQweIq1K793TfTyAhjnAuDmkAhgPKbrr2zNq0cTTFWg8VKZkSJEEaggwQfIrhez/CmOxGXd4eoWv0cW5Wd8zoC7H4P8NjAYYUSQ6o4l9QiYLyALTyAAHLSVZ4dr6466Q8uKfLfbeIiLoNBqcRRdvKWaG06bnVM8Euc4yA0R8NjcnWwA1Kx8cX4lwFNpyt5m3qf+66rfIgi/DghocSYEfERPcA39UbhKY0Y32ClRBa1gGgA7BXIiAiIgLWeIa+Wg4DV1ls1qts080AgwqsvwnTMPE+CNmmpjXVD8NET6mw+66WvI+G8E6hiqgAJZVaDMGxBPP1V/ijxw7AVXMqUA5pourUSK3FXc19NjqLabaZIfL2xNjIv8WWn8dgnhxrHe5ZvPb1aKDBVXupsdUZuqjgC5geH5DzbmAAMdQp1toiIiAiIgLB2hharnMdTc0bttQtzTeqW5acx+kS6eeizkUbV5RqRDg8MKVOnTBkU2tYCdTlAE/JSyqrwGy/Dr2bUfiDs8tp7xwpP3tCGB4c6riqh3jqlRznw1rCIY02gkhW48dZie9ahiZe/REUGRERAREQEREBERAVCFVEFAFpdpeGhicTh69Z4fTwr97Sp7ptqmXKHOeZJgnMAAIIaZst2ilW019AiIogiIgIiICIiAiIgIiICIiAiIgIiICIiAiIgIiICIiAiIg//Z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8" name="Picture 4" descr="C:\Users\teacher\AppData\Local\Microsoft\Windows\Temporary Internet Files\Content.IE5\EJDYMF9W\MP90039013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645024"/>
            <a:ext cx="4263098" cy="304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eacher\AppData\Local\Microsoft\Windows\Temporary Internet Files\Content.IE5\DPDADRY1\MP90039009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11887"/>
            <a:ext cx="3456384" cy="246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07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8"/>
    </mc:Choice>
    <mc:Fallback xmlns="">
      <p:transition spd="slow" advTm="695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4932040" y="1556792"/>
            <a:ext cx="3672408" cy="3672408"/>
            <a:chOff x="1331640" y="764704"/>
            <a:chExt cx="5472608" cy="5256584"/>
          </a:xfrm>
          <a:solidFill>
            <a:srgbClr val="FFFF99"/>
          </a:solidFill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6389894" y="3424937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O</a:t>
            </a:r>
            <a:endParaRPr kumimoji="1" lang="ja-JP" altLang="en-US" sz="3200" dirty="0"/>
          </a:p>
        </p:txBody>
      </p:sp>
      <p:sp>
        <p:nvSpPr>
          <p:cNvPr id="14" name="パイ 13"/>
          <p:cNvSpPr/>
          <p:nvPr/>
        </p:nvSpPr>
        <p:spPr>
          <a:xfrm rot="5400000">
            <a:off x="4932039" y="1556795"/>
            <a:ext cx="3672409" cy="3672408"/>
          </a:xfrm>
          <a:prstGeom prst="pie">
            <a:avLst>
              <a:gd name="adj1" fmla="val 10316762"/>
              <a:gd name="adj2" fmla="val 14814333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9274" y="188640"/>
            <a:ext cx="527682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>
                <a:ea typeface="ＤＦ平成明朝体W7" pitchFamily="1" charset="-128"/>
              </a:rPr>
              <a:t>おうぎ形の弧の長さと面積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5519" y="1994937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</a:rPr>
              <a:t>S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44259" y="2994559"/>
            <a:ext cx="3786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ｒ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22889" y="1412776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rgbClr val="002060"/>
                </a:solidFill>
              </a:rPr>
              <a:t>ℓ</a:t>
            </a:r>
            <a:endParaRPr kumimoji="1" lang="ja-JP" altLang="en-US" sz="4000" dirty="0">
              <a:solidFill>
                <a:srgbClr val="002060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6768244" y="2672045"/>
            <a:ext cx="1692188" cy="7209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83856" y="1141295"/>
            <a:ext cx="1923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弧の長さ</a:t>
            </a:r>
            <a:endParaRPr kumimoji="1" lang="en-US" altLang="ja-JP" sz="4800" i="1" dirty="0"/>
          </a:p>
        </p:txBody>
      </p:sp>
      <p:sp>
        <p:nvSpPr>
          <p:cNvPr id="16" name="円弧 15"/>
          <p:cNvSpPr/>
          <p:nvPr/>
        </p:nvSpPr>
        <p:spPr>
          <a:xfrm rot="1612648">
            <a:off x="6199630" y="2878935"/>
            <a:ext cx="1137225" cy="1060062"/>
          </a:xfrm>
          <a:prstGeom prst="arc">
            <a:avLst>
              <a:gd name="adj1" fmla="val 14084175"/>
              <a:gd name="adj2" fmla="val 14027716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7530" y="349247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面積</a:t>
            </a:r>
            <a:endParaRPr kumimoji="1" lang="ja-JP" altLang="en-US" sz="4800" i="1" dirty="0"/>
          </a:p>
        </p:txBody>
      </p:sp>
      <p:sp>
        <p:nvSpPr>
          <p:cNvPr id="15" name="円弧 14"/>
          <p:cNvSpPr/>
          <p:nvPr/>
        </p:nvSpPr>
        <p:spPr>
          <a:xfrm rot="1612648">
            <a:off x="6199630" y="2862967"/>
            <a:ext cx="1137225" cy="1060062"/>
          </a:xfrm>
          <a:prstGeom prst="arc">
            <a:avLst>
              <a:gd name="adj1" fmla="val 14084175"/>
              <a:gd name="adj2" fmla="val 1844552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804232" y="1838964"/>
                <a:ext cx="3498190" cy="1205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800" i="1" dirty="0"/>
                  <a:t>ℓ</a:t>
                </a:r>
                <a:r>
                  <a:rPr lang="ja-JP" altLang="en-US" sz="4800" i="1" dirty="0"/>
                  <a:t>＝</a:t>
                </a:r>
                <a:r>
                  <a:rPr lang="en-US" altLang="ja-JP" sz="4800" i="1" dirty="0"/>
                  <a:t>2πr×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54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54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232" y="1838964"/>
                <a:ext cx="3498190" cy="1205010"/>
              </a:xfrm>
              <a:prstGeom prst="rect">
                <a:avLst/>
              </a:prstGeom>
              <a:blipFill rotWithShape="1">
                <a:blip r:embed="rId3"/>
                <a:stretch>
                  <a:fillRect l="-8014" t="-1523" b="-106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821760" y="4138802"/>
                <a:ext cx="3496919" cy="1252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4400" i="1" dirty="0"/>
                        <m:t>S</m:t>
                      </m:r>
                      <m:r>
                        <m:rPr>
                          <m:nor/>
                        </m:rPr>
                        <a:rPr lang="ja-JP" altLang="en-US" sz="4400" i="1" dirty="0"/>
                        <m:t>＝</m:t>
                      </m:r>
                      <m:r>
                        <m:rPr>
                          <m:nor/>
                        </m:rPr>
                        <a:rPr lang="en-US" altLang="ja-JP" sz="4400" i="1" dirty="0"/>
                        <m:t>π</m:t>
                      </m:r>
                      <m:sSup>
                        <m:sSupPr>
                          <m:ctrlPr>
                            <a:rPr lang="en-US" altLang="ja-JP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altLang="ja-JP" sz="4400" i="1" dirty="0"/>
                            <m:t>r</m:t>
                          </m:r>
                        </m:e>
                        <m:sup>
                          <m:r>
                            <a:rPr lang="en-US" altLang="ja-JP" sz="4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US" altLang="ja-JP" sz="4400" i="1" dirty="0"/>
                        <m:t>×</m:t>
                      </m:r>
                      <m:f>
                        <m:fPr>
                          <m:ctrlPr>
                            <a:rPr lang="en-US" altLang="ja-JP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4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altLang="ja-JP" sz="4400" i="1">
                              <a:latin typeface="Cambria Math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60" y="4138802"/>
                <a:ext cx="3496919" cy="125200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6847070" y="2421564"/>
            <a:ext cx="429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a</a:t>
            </a:r>
            <a:endParaRPr kumimoji="1" lang="ja-JP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6886979" y="3747061"/>
                <a:ext cx="9973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/>
                        </a:rPr>
                        <m:t>360°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979" y="3747061"/>
                <a:ext cx="997389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2435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00"/>
    </mc:Choice>
    <mc:Fallback xmlns="">
      <p:transition spd="slow" advTm="1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87605" y="149630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i="1" dirty="0"/>
              <a:t>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987824" y="1399527"/>
                <a:ext cx="2592590" cy="1081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4800" i="1" dirty="0"/>
                      <m:t>2</m:t>
                    </m:r>
                    <m:r>
                      <m:rPr>
                        <m:nor/>
                      </m:rPr>
                      <a:rPr lang="en-US" altLang="ja-JP" sz="4800" i="1" dirty="0"/>
                      <m:t>πr</m:t>
                    </m:r>
                  </m:oMath>
                </a14:m>
                <a:r>
                  <a:rPr lang="en-US" altLang="ja-JP" sz="4800" i="1" dirty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8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8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399527"/>
                <a:ext cx="2592590" cy="1081386"/>
              </a:xfrm>
              <a:prstGeom prst="rect">
                <a:avLst/>
              </a:prstGeom>
              <a:blipFill rotWithShape="1">
                <a:blip r:embed="rId4"/>
                <a:stretch>
                  <a:fillRect t="-9040" b="-101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705101" y="234693"/>
                <a:ext cx="5616624" cy="107721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>
                    <a:ea typeface="ＤＦ平成明朝体W7" pitchFamily="1" charset="-128"/>
                  </a:rPr>
                  <a:t>中心角</a:t>
                </a:r>
                <a14:m>
                  <m:oMath xmlns:m="http://schemas.openxmlformats.org/officeDocument/2006/math">
                    <m:r>
                      <a:rPr lang="ja-JP" altLang="en-US" sz="3200" i="1">
                        <a:latin typeface="Cambria Math"/>
                      </a:rPr>
                      <m:t>𝑎</m:t>
                    </m:r>
                  </m:oMath>
                </a14:m>
                <a:r>
                  <a:rPr kumimoji="1" lang="ja-JP" altLang="en-US" sz="3200" dirty="0">
                    <a:ea typeface="ＤＦ平成明朝体W7" pitchFamily="1" charset="-128"/>
                  </a:rPr>
                  <a:t>を求めるには、</a:t>
                </a:r>
                <a:endParaRPr kumimoji="1" lang="en-US" altLang="ja-JP" sz="3200" dirty="0">
                  <a:ea typeface="ＤＦ平成明朝体W7" pitchFamily="1" charset="-128"/>
                </a:endParaRPr>
              </a:p>
              <a:p>
                <a:r>
                  <a:rPr kumimoji="1" lang="ja-JP" altLang="en-US" sz="3200" dirty="0">
                    <a:ea typeface="ＤＦ平成明朝体W7" pitchFamily="1" charset="-128"/>
                  </a:rPr>
                  <a:t>式を</a:t>
                </a:r>
                <a14:m>
                  <m:oMath xmlns:m="http://schemas.openxmlformats.org/officeDocument/2006/math">
                    <m:r>
                      <a:rPr lang="ja-JP" altLang="en-US" sz="3200" i="1">
                        <a:latin typeface="Cambria Math"/>
                      </a:rPr>
                      <m:t>𝑎</m:t>
                    </m:r>
                  </m:oMath>
                </a14:m>
                <a:r>
                  <a:rPr kumimoji="1" lang="ja-JP" altLang="en-US" sz="3200" dirty="0">
                    <a:ea typeface="ＤＦ平成明朝体W7" pitchFamily="1" charset="-128"/>
                  </a:rPr>
                  <a:t>＝</a:t>
                </a:r>
                <a:r>
                  <a:rPr kumimoji="1" lang="en-US" altLang="ja-JP" sz="3200" dirty="0">
                    <a:ea typeface="ＤＦ平成明朝体W7" pitchFamily="1" charset="-128"/>
                  </a:rPr>
                  <a:t>…</a:t>
                </a:r>
                <a:r>
                  <a:rPr kumimoji="1" lang="ja-JP" altLang="en-US" sz="3200" dirty="0">
                    <a:ea typeface="ＤＦ平成明朝体W7" pitchFamily="1" charset="-128"/>
                  </a:rPr>
                  <a:t>に変形するとよい。</a:t>
                </a: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101" y="234693"/>
                <a:ext cx="5616624" cy="107721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1835696" y="1534543"/>
            <a:ext cx="4940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i="1" dirty="0">
                <a:solidFill>
                  <a:prstClr val="black"/>
                </a:solidFill>
              </a:rPr>
              <a:t>ℓ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179453" y="2419160"/>
            <a:ext cx="3964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↓左辺右辺を入れ替える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84008" y="377092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i="1" dirty="0"/>
              <a:t>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887275" y="3761054"/>
                <a:ext cx="210327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4800" i="1" dirty="0"/>
                      <m:t>2</m:t>
                    </m:r>
                    <m:r>
                      <m:rPr>
                        <m:nor/>
                      </m:rPr>
                      <a:rPr lang="en-US" altLang="ja-JP" sz="4800" i="1" dirty="0"/>
                      <m:t>πr</m:t>
                    </m:r>
                  </m:oMath>
                </a14:m>
                <a:r>
                  <a:rPr lang="en-US" altLang="ja-JP" sz="4800" i="1" dirty="0"/>
                  <a:t>×</a:t>
                </a:r>
                <a14:m>
                  <m:oMath xmlns:m="http://schemas.openxmlformats.org/officeDocument/2006/math">
                    <m:r>
                      <a:rPr lang="ja-JP" altLang="en-US" sz="4800" i="1">
                        <a:latin typeface="Cambria Math"/>
                      </a:rPr>
                      <m:t>𝑎</m:t>
                    </m:r>
                  </m:oMath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275" y="3761054"/>
                <a:ext cx="2103278" cy="830997"/>
              </a:xfrm>
              <a:prstGeom prst="rect">
                <a:avLst/>
              </a:prstGeom>
              <a:blipFill rotWithShape="1">
                <a:blip r:embed="rId6"/>
                <a:stretch>
                  <a:fillRect t="-22059" b="-330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正方形/長方形 11"/>
          <p:cNvSpPr/>
          <p:nvPr/>
        </p:nvSpPr>
        <p:spPr>
          <a:xfrm>
            <a:off x="4751400" y="2785165"/>
            <a:ext cx="4940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i="1" dirty="0">
                <a:solidFill>
                  <a:prstClr val="black"/>
                </a:solidFill>
              </a:rPr>
              <a:t>ℓ</a:t>
            </a:r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84009" y="278516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i="1" dirty="0"/>
              <a:t>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1451480" y="2681189"/>
                <a:ext cx="2592590" cy="1081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4800" i="1" dirty="0"/>
                      <m:t>2</m:t>
                    </m:r>
                    <m:r>
                      <m:rPr>
                        <m:nor/>
                      </m:rPr>
                      <a:rPr lang="en-US" altLang="ja-JP" sz="4800" i="1" dirty="0"/>
                      <m:t>πr</m:t>
                    </m:r>
                  </m:oMath>
                </a14:m>
                <a:r>
                  <a:rPr lang="en-US" altLang="ja-JP" sz="4800" i="1" dirty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8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8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480" y="2681189"/>
                <a:ext cx="2592590" cy="1081386"/>
              </a:xfrm>
              <a:prstGeom prst="rect">
                <a:avLst/>
              </a:prstGeom>
              <a:blipFill rotWithShape="1">
                <a:blip r:embed="rId7"/>
                <a:stretch>
                  <a:fillRect t="-9040" b="-101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正方形/長方形 14"/>
          <p:cNvSpPr/>
          <p:nvPr/>
        </p:nvSpPr>
        <p:spPr>
          <a:xfrm>
            <a:off x="5837686" y="3403812"/>
            <a:ext cx="2135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↓両辺</a:t>
            </a:r>
            <a:r>
              <a:rPr lang="en-US" altLang="ja-JP" sz="2800" dirty="0">
                <a:solidFill>
                  <a:srgbClr val="FF0000"/>
                </a:solidFill>
              </a:rPr>
              <a:t>×360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726109" y="3822610"/>
            <a:ext cx="13244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i="1" dirty="0">
                <a:solidFill>
                  <a:prstClr val="black"/>
                </a:solidFill>
              </a:rPr>
              <a:t>360ℓ</a:t>
            </a:r>
            <a:endParaRPr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5868144" y="4377108"/>
            <a:ext cx="2105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↓両辺</a:t>
            </a:r>
            <a:r>
              <a:rPr lang="en-US" altLang="ja-JP" sz="2800" dirty="0">
                <a:solidFill>
                  <a:srgbClr val="FF0000"/>
                </a:solidFill>
              </a:rPr>
              <a:t>÷2π</a:t>
            </a:r>
            <a:r>
              <a:rPr lang="ja-JP" altLang="en-US" sz="2800" dirty="0">
                <a:solidFill>
                  <a:srgbClr val="FF0000"/>
                </a:solidFill>
              </a:rPr>
              <a:t>ｒ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3306418" y="4824418"/>
                <a:ext cx="68413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48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418" y="4824418"/>
                <a:ext cx="684135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/>
          <p:cNvSpPr txBox="1"/>
          <p:nvPr/>
        </p:nvSpPr>
        <p:spPr>
          <a:xfrm>
            <a:off x="3884009" y="482441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i="1" dirty="0"/>
              <a:t>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4718474" y="4638718"/>
                <a:ext cx="1417376" cy="1259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000" i="1">
                              <a:latin typeface="Cambria Math"/>
                            </a:rPr>
                            <m:t>180</m:t>
                          </m:r>
                          <m:r>
                            <a:rPr lang="en-US" altLang="ja-JP" sz="4000" b="0" i="1" smtClean="0">
                              <a:latin typeface="Cambria Math"/>
                            </a:rPr>
                            <m:t>ℓ</m:t>
                          </m:r>
                        </m:num>
                        <m:den>
                          <m:r>
                            <a:rPr lang="en-US" altLang="ja-JP" sz="40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ja-JP" sz="400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ja-JP" altLang="en-US" sz="4000" i="1" dirty="0"/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474" y="4638718"/>
                <a:ext cx="1417376" cy="12598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6012160" y="5901267"/>
                <a:ext cx="2984117" cy="69371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4000" i="1">
                        <a:latin typeface="Cambria Math"/>
                      </a:rPr>
                      <m:t>𝑎</m:t>
                    </m:r>
                  </m:oMath>
                </a14:m>
                <a:r>
                  <a:rPr kumimoji="1" lang="ja-JP" altLang="en-US" sz="3200" dirty="0">
                    <a:ea typeface="ＤＦ平成明朝体W7" pitchFamily="1" charset="-128"/>
                  </a:rPr>
                  <a:t>について解く</a:t>
                </a: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5901267"/>
                <a:ext cx="2984117" cy="69371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727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639"/>
    </mc:Choice>
    <mc:Fallback xmlns="">
      <p:transition spd="slow" advTm="686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692" y="116632"/>
            <a:ext cx="4600582" cy="133792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2800" dirty="0"/>
              <a:t>おうぎ形の面積を求める式についても</a:t>
            </a:r>
            <a:r>
              <a:rPr lang="ja-JP" altLang="en-US" sz="2800" dirty="0"/>
              <a:t>同じように</a:t>
            </a:r>
            <a:r>
              <a:rPr kumimoji="1" lang="ja-JP" altLang="en-US" sz="2800" dirty="0"/>
              <a:t>ａについて解いてみよう。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442" y="169994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面積</a:t>
            </a:r>
            <a:endParaRPr kumimoji="1" lang="ja-JP" altLang="en-US" sz="4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949253" y="1454555"/>
                <a:ext cx="3734021" cy="1013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4000" i="1" dirty="0"/>
                      <m:t>S</m:t>
                    </m:r>
                    <m:r>
                      <m:rPr>
                        <m:nor/>
                      </m:rPr>
                      <a:rPr lang="ja-JP" altLang="en-US" sz="4000" i="1" dirty="0"/>
                      <m:t>＝</m:t>
                    </m:r>
                    <m:r>
                      <m:rPr>
                        <m:nor/>
                      </m:rPr>
                      <a:rPr lang="en-US" altLang="ja-JP" sz="4000" i="1" dirty="0"/>
                      <m:t>π</m:t>
                    </m:r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4000" i="1" dirty="0"/>
                          <m:t>r</m:t>
                        </m:r>
                      </m:e>
                      <m:sup>
                        <m:r>
                          <a:rPr lang="en-US" altLang="ja-JP" sz="4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ja-JP" sz="4000" i="1" dirty="0"/>
                      <m:t>×</m:t>
                    </m:r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ja-JP" altLang="en-US" sz="4400" dirty="0"/>
                          <m:t>ａ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r>
                  <a:rPr kumimoji="1" lang="en-US" altLang="ja-JP" sz="4000" dirty="0"/>
                  <a:t>  [</a:t>
                </a:r>
                <a:r>
                  <a:rPr kumimoji="1" lang="ja-JP" altLang="en-US" sz="4000" dirty="0"/>
                  <a:t>ａ</a:t>
                </a:r>
                <a:r>
                  <a:rPr kumimoji="1" lang="en-US" altLang="ja-JP" sz="4000" dirty="0"/>
                  <a:t>]</a:t>
                </a:r>
                <a:r>
                  <a:rPr kumimoji="1" lang="ja-JP" altLang="en-US" sz="4800" i="1" dirty="0"/>
                  <a:t>　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53" y="1454555"/>
                <a:ext cx="3734021" cy="1013996"/>
              </a:xfrm>
              <a:prstGeom prst="rect">
                <a:avLst/>
              </a:prstGeom>
              <a:blipFill rotWithShape="1">
                <a:blip r:embed="rId3"/>
                <a:stretch>
                  <a:fillRect t="-602" r="-4085" b="-10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949253" y="2376263"/>
                <a:ext cx="2684571" cy="1075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4000" i="1" dirty="0"/>
                      <m:t>S</m:t>
                    </m:r>
                    <m:r>
                      <m:rPr>
                        <m:nor/>
                      </m:rPr>
                      <a:rPr lang="ja-JP" altLang="en-US" sz="4000" i="1" dirty="0"/>
                      <m:t>＝</m:t>
                    </m:r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4000" i="1" dirty="0"/>
                          <m:t>π</m:t>
                        </m:r>
                        <m:sSup>
                          <m:sSup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ja-JP" sz="4000" i="1" dirty="0"/>
                              <m:t>r</m:t>
                            </m:r>
                          </m:e>
                          <m:sup>
                            <m:r>
                              <a:rPr lang="en-US" altLang="ja-JP" sz="4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ja-JP" altLang="en-US" sz="4400" dirty="0"/>
                          <m:t>ａ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r>
                  <a:rPr kumimoji="1" lang="ja-JP" altLang="en-US" sz="4400" i="1" dirty="0"/>
                  <a:t>　　　  　</a:t>
                </a: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53" y="2376263"/>
                <a:ext cx="2684571" cy="10751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52619" y="3471761"/>
                <a:ext cx="2376264" cy="1074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ja-JP" sz="4000" i="1" dirty="0"/>
                          <m:t>π</m:t>
                        </m:r>
                        <m:sSup>
                          <m:sSup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ja-JP" sz="4000" i="1" dirty="0"/>
                              <m:t>r</m:t>
                            </m:r>
                          </m:e>
                          <m:sup>
                            <m:r>
                              <a:rPr lang="en-US" altLang="ja-JP" sz="4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ja-JP" altLang="en-US" sz="4400" dirty="0"/>
                          <m:t>ａ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  <m:r>
                      <m:rPr>
                        <m:nor/>
                      </m:rPr>
                      <a:rPr lang="ja-JP" altLang="en-US" sz="4000" i="1" dirty="0"/>
                      <m:t>＝</m:t>
                    </m:r>
                    <m:r>
                      <m:rPr>
                        <m:nor/>
                      </m:rPr>
                      <a:rPr lang="en-US" altLang="ja-JP" sz="4400" i="1" dirty="0"/>
                      <m:t>S</m:t>
                    </m:r>
                  </m:oMath>
                </a14:m>
                <a:r>
                  <a:rPr kumimoji="1" lang="ja-JP" altLang="en-US" sz="4400" i="1" dirty="0"/>
                  <a:t>　　　　</a:t>
                </a: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19" y="3471761"/>
                <a:ext cx="2376264" cy="107478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42303" y="4653136"/>
                <a:ext cx="290266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4000" i="1" dirty="0"/>
                      <m:t>π</m:t>
                    </m:r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4000" i="1" dirty="0"/>
                          <m:t>r</m:t>
                        </m:r>
                      </m:e>
                      <m:sup>
                        <m:r>
                          <a:rPr lang="en-US" altLang="ja-JP" sz="4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ja-JP" altLang="en-US" sz="4400" dirty="0"/>
                      <m:t>ａ</m:t>
                    </m:r>
                    <m:r>
                      <m:rPr>
                        <m:nor/>
                      </m:rPr>
                      <a:rPr lang="ja-JP" altLang="en-US" sz="4000" i="1" dirty="0"/>
                      <m:t>＝</m:t>
                    </m:r>
                    <m:r>
                      <a:rPr lang="en-US" altLang="ja-JP" sz="4000" i="1">
                        <a:latin typeface="Cambria Math"/>
                      </a:rPr>
                      <m:t>360</m:t>
                    </m:r>
                    <m:r>
                      <m:rPr>
                        <m:nor/>
                      </m:rPr>
                      <a:rPr lang="en-US" altLang="ja-JP" sz="4400" i="1" dirty="0"/>
                      <m:t>S</m:t>
                    </m:r>
                  </m:oMath>
                </a14:m>
                <a:r>
                  <a:rPr kumimoji="1" lang="ja-JP" altLang="en-US" sz="4400" i="1" dirty="0"/>
                  <a:t>　　　　</a:t>
                </a: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03" y="4653136"/>
                <a:ext cx="2902667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851378" y="5429893"/>
                <a:ext cx="2880320" cy="1251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ja-JP" altLang="en-US" sz="4800" dirty="0"/>
                      <m:t>ａ</m:t>
                    </m:r>
                    <m:r>
                      <m:rPr>
                        <m:nor/>
                      </m:rPr>
                      <a:rPr lang="ja-JP" altLang="en-US" sz="4400" i="1" dirty="0"/>
                      <m:t>＝</m:t>
                    </m:r>
                    <m:f>
                      <m:fPr>
                        <m:ctrlPr>
                          <a:rPr lang="en-US" altLang="ja-JP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i="1">
                            <a:latin typeface="Cambria Math"/>
                          </a:rPr>
                          <m:t>360</m:t>
                        </m:r>
                        <m:r>
                          <m:rPr>
                            <m:nor/>
                          </m:rPr>
                          <a:rPr lang="en-US" altLang="ja-JP" sz="4400" i="1" dirty="0"/>
                          <m:t>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ja-JP" sz="4400" i="1" dirty="0"/>
                          <m:t>π</m:t>
                        </m:r>
                        <m:sSup>
                          <m:sSupPr>
                            <m:ctrlPr>
                              <a:rPr lang="en-US" altLang="ja-JP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altLang="ja-JP" sz="4400" i="1" dirty="0"/>
                              <m:t>r</m:t>
                            </m:r>
                          </m:e>
                          <m:sup>
                            <m:r>
                              <a:rPr lang="en-US" altLang="ja-JP" sz="4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1" lang="ja-JP" altLang="en-US" sz="4400" i="1" dirty="0"/>
                  <a:t>　　　  　</a:t>
                </a: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378" y="5429893"/>
                <a:ext cx="2880320" cy="12515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4838866" y="52505"/>
            <a:ext cx="4305134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問</a:t>
            </a:r>
            <a:r>
              <a:rPr lang="en-US" altLang="ja-JP" sz="2800" dirty="0"/>
              <a:t>5</a:t>
            </a:r>
            <a:r>
              <a:rPr lang="ja-JP" altLang="en-US" sz="2800" dirty="0"/>
              <a:t>　次の等式を、</a:t>
            </a:r>
            <a:r>
              <a:rPr kumimoji="1" lang="en-US" altLang="ja-JP" sz="2800" dirty="0"/>
              <a:t>[</a:t>
            </a:r>
            <a:r>
              <a:rPr kumimoji="1" lang="ja-JP" altLang="en-US" sz="2800" dirty="0"/>
              <a:t>　</a:t>
            </a:r>
            <a:r>
              <a:rPr kumimoji="1" lang="en-US" altLang="ja-JP" sz="2800" dirty="0"/>
              <a:t>]</a:t>
            </a:r>
            <a:r>
              <a:rPr kumimoji="1" lang="ja-JP" altLang="en-US" sz="2800" dirty="0"/>
              <a:t>内の文字について解きなさい。</a:t>
            </a:r>
            <a:endParaRPr kumimoji="1" lang="en-US" altLang="ja-JP" sz="2800" dirty="0"/>
          </a:p>
          <a:p>
            <a:r>
              <a:rPr lang="en-US" altLang="ja-JP" sz="3200" dirty="0"/>
              <a:t>(</a:t>
            </a:r>
            <a:r>
              <a:rPr lang="ja-JP" altLang="en-US" sz="3200" dirty="0"/>
              <a:t>１</a:t>
            </a:r>
            <a:r>
              <a:rPr lang="en-US" altLang="ja-JP" sz="3200" dirty="0"/>
              <a:t>)</a:t>
            </a:r>
            <a:r>
              <a:rPr lang="ja-JP" altLang="en-US" sz="3200" dirty="0"/>
              <a:t>　ｘ＋ｙ＝６　　</a:t>
            </a:r>
            <a:r>
              <a:rPr lang="en-US" altLang="ja-JP" sz="3200" dirty="0"/>
              <a:t> [</a:t>
            </a:r>
            <a:r>
              <a:rPr lang="ja-JP" altLang="en-US" sz="3200" dirty="0" err="1"/>
              <a:t>ｘ</a:t>
            </a:r>
            <a:r>
              <a:rPr lang="en-US" altLang="ja-JP" sz="3200" dirty="0"/>
              <a:t>] </a:t>
            </a:r>
            <a:r>
              <a:rPr lang="ja-JP" altLang="en-US" sz="3200" dirty="0"/>
              <a:t>　　　　　</a:t>
            </a:r>
            <a:endParaRPr lang="en-US" altLang="ja-JP" sz="3200" dirty="0"/>
          </a:p>
          <a:p>
            <a:r>
              <a:rPr lang="ja-JP" altLang="en-US" sz="3200" dirty="0"/>
              <a:t>        　　 ｘ＝６－</a:t>
            </a:r>
            <a:r>
              <a:rPr lang="ja-JP" altLang="en-US" sz="3200" dirty="0" err="1"/>
              <a:t>ｙ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en-US" altLang="ja-JP" sz="3200" dirty="0"/>
              <a:t>(2)</a:t>
            </a:r>
            <a:r>
              <a:rPr lang="ja-JP" altLang="en-US" sz="3200" dirty="0"/>
              <a:t>　２ｘ－ｙ＝３　　</a:t>
            </a:r>
            <a:r>
              <a:rPr lang="en-US" altLang="ja-JP" sz="3200" dirty="0"/>
              <a:t> [</a:t>
            </a:r>
            <a:r>
              <a:rPr lang="ja-JP" altLang="en-US" sz="3200" dirty="0" err="1"/>
              <a:t>ｙ</a:t>
            </a:r>
            <a:r>
              <a:rPr lang="en-US" altLang="ja-JP" sz="3200" dirty="0"/>
              <a:t>]</a:t>
            </a:r>
          </a:p>
          <a:p>
            <a:endParaRPr kumimoji="1" lang="en-US" altLang="ja-JP" sz="3200" dirty="0"/>
          </a:p>
          <a:p>
            <a:endParaRPr kumimoji="1" lang="en-US" altLang="ja-JP" sz="2800" dirty="0"/>
          </a:p>
          <a:p>
            <a:r>
              <a:rPr lang="en-US" altLang="ja-JP" sz="3200" dirty="0"/>
              <a:t>(3)</a:t>
            </a:r>
            <a:r>
              <a:rPr lang="ja-JP" altLang="en-US" sz="3200" dirty="0"/>
              <a:t>　</a:t>
            </a:r>
            <a:r>
              <a:rPr lang="en-US" altLang="ja-JP" sz="3200" dirty="0"/>
              <a:t>ℓ</a:t>
            </a:r>
            <a:r>
              <a:rPr lang="ja-JP" altLang="en-US" sz="3200" dirty="0"/>
              <a:t>＝２</a:t>
            </a:r>
            <a:r>
              <a:rPr lang="en-US" altLang="ja-JP" sz="3200" dirty="0"/>
              <a:t>π</a:t>
            </a:r>
            <a:r>
              <a:rPr lang="ja-JP" altLang="en-US" sz="3200" dirty="0"/>
              <a:t>ｒ　　　</a:t>
            </a:r>
            <a:r>
              <a:rPr lang="en-US" altLang="ja-JP" sz="3200" dirty="0"/>
              <a:t> [</a:t>
            </a:r>
            <a:r>
              <a:rPr lang="ja-JP" altLang="en-US" sz="3200" dirty="0" err="1"/>
              <a:t>ｒ</a:t>
            </a:r>
            <a:r>
              <a:rPr lang="en-US" altLang="ja-JP" sz="3200" dirty="0"/>
              <a:t>] </a:t>
            </a:r>
            <a:r>
              <a:rPr lang="ja-JP" altLang="en-US" sz="3200" dirty="0"/>
              <a:t>　　　　　</a:t>
            </a:r>
            <a:endParaRPr lang="en-US" altLang="ja-JP" sz="3200" dirty="0"/>
          </a:p>
          <a:p>
            <a:endParaRPr lang="en-US" altLang="ja-JP" sz="3200" dirty="0"/>
          </a:p>
          <a:p>
            <a:endParaRPr lang="en-US" altLang="ja-JP" sz="3200" dirty="0"/>
          </a:p>
          <a:p>
            <a:r>
              <a:rPr lang="en-US" altLang="ja-JP" sz="3200" dirty="0"/>
              <a:t>(4)</a:t>
            </a:r>
            <a:r>
              <a:rPr lang="ja-JP" altLang="en-US" sz="3200" dirty="0"/>
              <a:t>　</a:t>
            </a:r>
            <a:r>
              <a:rPr lang="en-US" altLang="ja-JP" sz="3200" dirty="0"/>
              <a:t>ℓ</a:t>
            </a:r>
            <a:r>
              <a:rPr lang="ja-JP" altLang="en-US" sz="3200" dirty="0"/>
              <a:t>＝２（ａ＋ｂ）</a:t>
            </a:r>
            <a:r>
              <a:rPr lang="en-US" altLang="ja-JP" sz="3200" dirty="0"/>
              <a:t> </a:t>
            </a:r>
            <a:r>
              <a:rPr lang="ja-JP" altLang="en-US" sz="3200" dirty="0"/>
              <a:t>　</a:t>
            </a:r>
            <a:r>
              <a:rPr lang="en-US" altLang="ja-JP" sz="3200" dirty="0"/>
              <a:t>[</a:t>
            </a:r>
            <a:r>
              <a:rPr lang="ja-JP" altLang="en-US" sz="3200" dirty="0" err="1"/>
              <a:t>ｂ</a:t>
            </a:r>
            <a:r>
              <a:rPr lang="en-US" altLang="ja-JP" sz="3200" dirty="0"/>
              <a:t>]</a:t>
            </a:r>
          </a:p>
          <a:p>
            <a:endParaRPr kumimoji="1" lang="en-US" altLang="ja-JP" sz="3200" dirty="0"/>
          </a:p>
          <a:p>
            <a:endParaRPr kumimoji="1" lang="ja-JP" alt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675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272"/>
    </mc:Choice>
    <mc:Fallback xmlns="">
      <p:transition spd="slow" advTm="482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/>
              <a:t>次のような数の組を見て、気づくことをいくつか答えてみよう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4" name="左中かっこ 3"/>
          <p:cNvSpPr/>
          <p:nvPr/>
        </p:nvSpPr>
        <p:spPr>
          <a:xfrm>
            <a:off x="578693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4757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63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36</a:t>
            </a:r>
            <a:endParaRPr kumimoji="1" lang="ja-JP" altLang="en-US" sz="4800" dirty="0"/>
          </a:p>
        </p:txBody>
      </p:sp>
      <p:sp>
        <p:nvSpPr>
          <p:cNvPr id="6" name="左中かっこ 5"/>
          <p:cNvSpPr/>
          <p:nvPr/>
        </p:nvSpPr>
        <p:spPr>
          <a:xfrm>
            <a:off x="2555776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31840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72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27</a:t>
            </a:r>
            <a:endParaRPr kumimoji="1" lang="ja-JP" altLang="en-US" sz="4800" dirty="0"/>
          </a:p>
        </p:txBody>
      </p:sp>
      <p:sp>
        <p:nvSpPr>
          <p:cNvPr id="8" name="左中かっこ 7"/>
          <p:cNvSpPr/>
          <p:nvPr/>
        </p:nvSpPr>
        <p:spPr>
          <a:xfrm>
            <a:off x="4499992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76056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43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34</a:t>
            </a:r>
            <a:endParaRPr kumimoji="1" lang="ja-JP" altLang="en-US" sz="4800" dirty="0"/>
          </a:p>
        </p:txBody>
      </p:sp>
      <p:sp>
        <p:nvSpPr>
          <p:cNvPr id="10" name="左中かっこ 9"/>
          <p:cNvSpPr/>
          <p:nvPr/>
        </p:nvSpPr>
        <p:spPr>
          <a:xfrm>
            <a:off x="6373754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49818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64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46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49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489"/>
    </mc:Choice>
    <mc:Fallback xmlns="">
      <p:transition spd="slow" advTm="404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/>
              <a:t>次のような数の組を見て、気づくことをいくつか答えてみよう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4" name="左中かっこ 3"/>
          <p:cNvSpPr/>
          <p:nvPr/>
        </p:nvSpPr>
        <p:spPr>
          <a:xfrm>
            <a:off x="578693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4757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63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36</a:t>
            </a:r>
            <a:endParaRPr kumimoji="1" lang="ja-JP" altLang="en-US" sz="4800" dirty="0"/>
          </a:p>
        </p:txBody>
      </p:sp>
      <p:sp>
        <p:nvSpPr>
          <p:cNvPr id="6" name="左中かっこ 5"/>
          <p:cNvSpPr/>
          <p:nvPr/>
        </p:nvSpPr>
        <p:spPr>
          <a:xfrm>
            <a:off x="2555776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31840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72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27</a:t>
            </a:r>
            <a:endParaRPr kumimoji="1" lang="ja-JP" altLang="en-US" sz="4800" dirty="0"/>
          </a:p>
        </p:txBody>
      </p:sp>
      <p:sp>
        <p:nvSpPr>
          <p:cNvPr id="8" name="左中かっこ 7"/>
          <p:cNvSpPr/>
          <p:nvPr/>
        </p:nvSpPr>
        <p:spPr>
          <a:xfrm>
            <a:off x="4499992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76056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43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34</a:t>
            </a:r>
            <a:endParaRPr kumimoji="1" lang="ja-JP" altLang="en-US" sz="4800" dirty="0"/>
          </a:p>
        </p:txBody>
      </p:sp>
      <p:sp>
        <p:nvSpPr>
          <p:cNvPr id="10" name="左中かっこ 9"/>
          <p:cNvSpPr/>
          <p:nvPr/>
        </p:nvSpPr>
        <p:spPr>
          <a:xfrm>
            <a:off x="6373754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49818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64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46</a:t>
            </a:r>
            <a:endParaRPr kumimoji="1" lang="ja-JP" altLang="en-US" sz="4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8693" y="5258602"/>
            <a:ext cx="82990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/>
              <a:t>２</a:t>
            </a:r>
            <a:r>
              <a:rPr kumimoji="1" lang="ja-JP" altLang="en-US" sz="4400" dirty="0"/>
              <a:t>つの数の和は１１の倍数になる。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31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489"/>
    </mc:Choice>
    <mc:Fallback xmlns="">
      <p:transition spd="slow" advTm="404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/>
              <a:t>それがどんな場合でも成り立つことを確かめるためには・・・・</a:t>
            </a:r>
          </a:p>
        </p:txBody>
      </p:sp>
      <p:sp>
        <p:nvSpPr>
          <p:cNvPr id="4" name="左中かっこ 3"/>
          <p:cNvSpPr/>
          <p:nvPr/>
        </p:nvSpPr>
        <p:spPr>
          <a:xfrm>
            <a:off x="578693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4757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63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36</a:t>
            </a:r>
            <a:endParaRPr kumimoji="1" lang="ja-JP" altLang="en-US" sz="4800" dirty="0"/>
          </a:p>
        </p:txBody>
      </p:sp>
      <p:sp>
        <p:nvSpPr>
          <p:cNvPr id="6" name="左中かっこ 5"/>
          <p:cNvSpPr/>
          <p:nvPr/>
        </p:nvSpPr>
        <p:spPr>
          <a:xfrm>
            <a:off x="2555776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31840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72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27</a:t>
            </a:r>
            <a:endParaRPr kumimoji="1" lang="ja-JP" altLang="en-US" sz="4800" dirty="0"/>
          </a:p>
        </p:txBody>
      </p:sp>
      <p:sp>
        <p:nvSpPr>
          <p:cNvPr id="8" name="左中かっこ 7"/>
          <p:cNvSpPr/>
          <p:nvPr/>
        </p:nvSpPr>
        <p:spPr>
          <a:xfrm>
            <a:off x="4499992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76056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43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34</a:t>
            </a:r>
            <a:endParaRPr kumimoji="1" lang="ja-JP" altLang="en-US" sz="4800" dirty="0"/>
          </a:p>
        </p:txBody>
      </p:sp>
      <p:sp>
        <p:nvSpPr>
          <p:cNvPr id="10" name="左中かっこ 9"/>
          <p:cNvSpPr/>
          <p:nvPr/>
        </p:nvSpPr>
        <p:spPr>
          <a:xfrm>
            <a:off x="6373754" y="2234932"/>
            <a:ext cx="576064" cy="2143145"/>
          </a:xfrm>
          <a:prstGeom prst="leftBrace">
            <a:avLst>
              <a:gd name="adj1" fmla="val 60454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49818" y="2152343"/>
            <a:ext cx="8098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64</a:t>
            </a:r>
          </a:p>
          <a:p>
            <a:endParaRPr lang="en-US" altLang="ja-JP" sz="4800" dirty="0"/>
          </a:p>
          <a:p>
            <a:r>
              <a:rPr kumimoji="1" lang="en-US" altLang="ja-JP" sz="4800" dirty="0"/>
              <a:t>46</a:t>
            </a:r>
            <a:endParaRPr kumimoji="1" lang="ja-JP" altLang="en-US" sz="4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1701" y="4843103"/>
            <a:ext cx="76434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</a:rPr>
              <a:t>文字を用いた式</a:t>
            </a:r>
            <a:r>
              <a:rPr kumimoji="1" lang="ja-JP" altLang="en-US" sz="4800" dirty="0"/>
              <a:t>で説明する。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1009" y="5805264"/>
            <a:ext cx="72394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/>
              <a:t>「</a:t>
            </a:r>
            <a:r>
              <a:rPr kumimoji="1" lang="en-US" altLang="ja-JP" sz="4800" dirty="0"/>
              <a:t>11</a:t>
            </a:r>
            <a:r>
              <a:rPr kumimoji="1" lang="ja-JP" altLang="en-US" sz="4800" dirty="0"/>
              <a:t>の倍数とは、</a:t>
            </a:r>
            <a:r>
              <a:rPr kumimoji="1" lang="en-US" altLang="ja-JP" sz="4800" dirty="0"/>
              <a:t>11×</a:t>
            </a:r>
            <a:r>
              <a:rPr kumimoji="1" lang="ja-JP" altLang="en-US" sz="4800" dirty="0"/>
              <a:t>整数」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559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007"/>
    </mc:Choice>
    <mc:Fallback xmlns="">
      <p:transition spd="slow" advTm="260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06853"/>
            <a:ext cx="7269557" cy="989112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000" dirty="0"/>
              <a:t>２けたの整数を文字で表すと・・・・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504" y="1831771"/>
            <a:ext cx="46378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位を入れかえた数は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52811" y="2438534"/>
            <a:ext cx="2525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１０</a:t>
            </a:r>
            <a:r>
              <a:rPr kumimoji="1" lang="ja-JP" altLang="en-US" sz="5400" dirty="0">
                <a:solidFill>
                  <a:srgbClr val="FF0000"/>
                </a:solidFill>
              </a:rPr>
              <a:t>ｙ</a:t>
            </a:r>
            <a:r>
              <a:rPr kumimoji="1" lang="ja-JP" altLang="en-US" sz="5400" dirty="0"/>
              <a:t>＋</a:t>
            </a:r>
            <a:r>
              <a:rPr kumimoji="1" lang="ja-JP" altLang="en-US" sz="5400" dirty="0">
                <a:solidFill>
                  <a:srgbClr val="FF0000"/>
                </a:solidFill>
              </a:rPr>
              <a:t>ｘ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52811" y="935538"/>
            <a:ext cx="2525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１０ｘ＋ｙ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71520" y="1089426"/>
            <a:ext cx="2896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(</a:t>
            </a:r>
            <a:r>
              <a:rPr kumimoji="1" lang="ja-JP" altLang="en-US" sz="4000" dirty="0" err="1"/>
              <a:t>ｘ</a:t>
            </a:r>
            <a:r>
              <a:rPr kumimoji="1" lang="ja-JP" altLang="en-US" sz="4000" dirty="0"/>
              <a:t>、</a:t>
            </a:r>
            <a:r>
              <a:rPr kumimoji="1" lang="ja-JP" altLang="en-US" sz="4000" dirty="0" err="1"/>
              <a:t>ｙ</a:t>
            </a:r>
            <a:r>
              <a:rPr kumimoji="1" lang="ja-JP" altLang="en-US" sz="4000" dirty="0"/>
              <a:t>は整数</a:t>
            </a:r>
            <a:r>
              <a:rPr kumimoji="1" lang="en-US" altLang="ja-JP" sz="4000" dirty="0"/>
              <a:t>)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7504" y="3286253"/>
            <a:ext cx="3922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これら２数の和は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3641" y="3861048"/>
            <a:ext cx="48670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(10</a:t>
            </a:r>
            <a:r>
              <a:rPr kumimoji="1" lang="ja-JP" altLang="en-US" sz="5400" dirty="0" err="1"/>
              <a:t>ｘ</a:t>
            </a:r>
            <a:r>
              <a:rPr kumimoji="1" lang="en-US" altLang="ja-JP" sz="5400" dirty="0"/>
              <a:t>+</a:t>
            </a:r>
            <a:r>
              <a:rPr kumimoji="1" lang="ja-JP" altLang="en-US" sz="5400" dirty="0" err="1"/>
              <a:t>ｙ</a:t>
            </a:r>
            <a:r>
              <a:rPr kumimoji="1" lang="en-US" altLang="ja-JP" sz="5400" dirty="0"/>
              <a:t>)+(10</a:t>
            </a:r>
            <a:r>
              <a:rPr kumimoji="1" lang="ja-JP" altLang="en-US" sz="5400" dirty="0" err="1"/>
              <a:t>ｙ</a:t>
            </a:r>
            <a:r>
              <a:rPr kumimoji="1" lang="en-US" altLang="ja-JP" sz="5400" dirty="0"/>
              <a:t>+</a:t>
            </a:r>
            <a:r>
              <a:rPr kumimoji="1" lang="ja-JP" altLang="en-US" sz="5400" dirty="0" err="1"/>
              <a:t>ｘ</a:t>
            </a:r>
            <a:r>
              <a:rPr kumimoji="1" lang="en-US" altLang="ja-JP" sz="5400" dirty="0"/>
              <a:t>)</a:t>
            </a:r>
            <a:endParaRPr kumimoji="1" lang="ja-JP" altLang="en-US" sz="5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5291" y="4509120"/>
            <a:ext cx="47195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kumimoji="1" lang="en-US" altLang="ja-JP" sz="5400" dirty="0"/>
              <a:t>10</a:t>
            </a:r>
            <a:r>
              <a:rPr kumimoji="1" lang="ja-JP" altLang="en-US" sz="5400" dirty="0" err="1"/>
              <a:t>ｘ</a:t>
            </a:r>
            <a:r>
              <a:rPr kumimoji="1" lang="en-US" altLang="ja-JP" sz="5400" dirty="0"/>
              <a:t>+</a:t>
            </a:r>
            <a:r>
              <a:rPr kumimoji="1" lang="ja-JP" altLang="en-US" sz="5400" dirty="0" err="1"/>
              <a:t>ｙ</a:t>
            </a:r>
            <a:r>
              <a:rPr kumimoji="1" lang="en-US" altLang="ja-JP" sz="5400" dirty="0"/>
              <a:t>+10</a:t>
            </a:r>
            <a:r>
              <a:rPr kumimoji="1" lang="ja-JP" altLang="en-US" sz="5400" dirty="0" err="1"/>
              <a:t>ｙ</a:t>
            </a:r>
            <a:r>
              <a:rPr kumimoji="1" lang="en-US" altLang="ja-JP" sz="5400" dirty="0"/>
              <a:t>+</a:t>
            </a:r>
            <a:r>
              <a:rPr kumimoji="1" lang="ja-JP" altLang="en-US" sz="5400" dirty="0"/>
              <a:t>ｘ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4374" y="5231307"/>
            <a:ext cx="3328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kumimoji="1" lang="en-US" altLang="ja-JP" sz="5400" dirty="0"/>
              <a:t>11</a:t>
            </a:r>
            <a:r>
              <a:rPr kumimoji="1" lang="ja-JP" altLang="en-US" sz="5400" dirty="0" err="1"/>
              <a:t>ｘ</a:t>
            </a:r>
            <a:r>
              <a:rPr kumimoji="1" lang="en-US" altLang="ja-JP" sz="5400" dirty="0"/>
              <a:t>+11</a:t>
            </a:r>
            <a:r>
              <a:rPr kumimoji="1" lang="ja-JP" altLang="en-US" sz="5400" dirty="0"/>
              <a:t>ｙ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5291" y="5896549"/>
            <a:ext cx="30460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kumimoji="1" lang="en-US" altLang="ja-JP" sz="5400" dirty="0"/>
              <a:t>11(</a:t>
            </a:r>
            <a:r>
              <a:rPr kumimoji="1" lang="ja-JP" altLang="en-US" sz="5400" dirty="0" err="1"/>
              <a:t>ｘ</a:t>
            </a:r>
            <a:r>
              <a:rPr kumimoji="1" lang="en-US" altLang="ja-JP" sz="5400" dirty="0"/>
              <a:t>+</a:t>
            </a:r>
            <a:r>
              <a:rPr kumimoji="1" lang="ja-JP" altLang="en-US" sz="5400" dirty="0" err="1"/>
              <a:t>ｙ</a:t>
            </a:r>
            <a:r>
              <a:rPr kumimoji="1" lang="en-US" altLang="ja-JP" sz="5400" dirty="0"/>
              <a:t>)</a:t>
            </a:r>
            <a:endParaRPr kumimoji="1" lang="ja-JP" altLang="en-US" sz="5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60223" y="4697531"/>
            <a:ext cx="3783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err="1">
                <a:solidFill>
                  <a:srgbClr val="FF0000"/>
                </a:solidFill>
              </a:rPr>
              <a:t>ｘ</a:t>
            </a:r>
            <a:r>
              <a:rPr kumimoji="1" lang="en-US" altLang="ja-JP" sz="4000" dirty="0">
                <a:solidFill>
                  <a:srgbClr val="FF0000"/>
                </a:solidFill>
              </a:rPr>
              <a:t>+</a:t>
            </a:r>
            <a:r>
              <a:rPr kumimoji="1" lang="ja-JP" altLang="en-US" sz="4000" dirty="0" err="1">
                <a:solidFill>
                  <a:srgbClr val="FF0000"/>
                </a:solidFill>
              </a:rPr>
              <a:t>ｙ</a:t>
            </a:r>
            <a:r>
              <a:rPr kumimoji="1" lang="ja-JP" altLang="en-US" sz="4000" dirty="0">
                <a:solidFill>
                  <a:srgbClr val="FF0000"/>
                </a:solidFill>
              </a:rPr>
              <a:t>は整数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r>
              <a:rPr kumimoji="1" lang="ja-JP" altLang="en-US" sz="4000" dirty="0" err="1">
                <a:solidFill>
                  <a:srgbClr val="FF0000"/>
                </a:solidFill>
              </a:rPr>
              <a:t>なの</a:t>
            </a:r>
            <a:r>
              <a:rPr kumimoji="1" lang="ja-JP" altLang="en-US" sz="4000" dirty="0">
                <a:solidFill>
                  <a:srgbClr val="FF0000"/>
                </a:solidFill>
              </a:rPr>
              <a:t>で</a:t>
            </a:r>
            <a:r>
              <a:rPr kumimoji="1" lang="en-US" altLang="ja-JP" sz="4000" dirty="0">
                <a:solidFill>
                  <a:srgbClr val="FF0000"/>
                </a:solidFill>
              </a:rPr>
              <a:t>11×</a:t>
            </a:r>
            <a:r>
              <a:rPr kumimoji="1" lang="ja-JP" altLang="en-US" sz="4000" dirty="0">
                <a:solidFill>
                  <a:srgbClr val="FF0000"/>
                </a:solidFill>
              </a:rPr>
              <a:t>整数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r>
              <a:rPr lang="ja-JP" altLang="en-US" sz="4000" dirty="0">
                <a:solidFill>
                  <a:srgbClr val="FF0000"/>
                </a:solidFill>
              </a:rPr>
              <a:t>となり</a:t>
            </a:r>
            <a:r>
              <a:rPr lang="en-US" altLang="ja-JP" sz="4000" dirty="0">
                <a:solidFill>
                  <a:srgbClr val="FF0000"/>
                </a:solidFill>
              </a:rPr>
              <a:t>11</a:t>
            </a:r>
            <a:r>
              <a:rPr lang="ja-JP" altLang="en-US" sz="4000" dirty="0">
                <a:solidFill>
                  <a:srgbClr val="FF0000"/>
                </a:solidFill>
              </a:rPr>
              <a:t>の倍数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06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23"/>
    </mc:Choice>
    <mc:Fallback xmlns="">
      <p:transition spd="slow" advTm="618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160313" y="1556792"/>
            <a:ext cx="6576816" cy="1578137"/>
            <a:chOff x="578693" y="2152343"/>
            <a:chExt cx="7265800" cy="2225734"/>
          </a:xfrm>
        </p:grpSpPr>
        <p:sp>
          <p:nvSpPr>
            <p:cNvPr id="4" name="左中かっこ 3"/>
            <p:cNvSpPr/>
            <p:nvPr/>
          </p:nvSpPr>
          <p:spPr>
            <a:xfrm>
              <a:off x="578693" y="2234932"/>
              <a:ext cx="576064" cy="2143145"/>
            </a:xfrm>
            <a:prstGeom prst="leftBrace">
              <a:avLst>
                <a:gd name="adj1" fmla="val 60454"/>
                <a:gd name="adj2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1154757" y="2152343"/>
              <a:ext cx="894675" cy="2213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63</a:t>
              </a:r>
            </a:p>
            <a:p>
              <a:r>
                <a:rPr kumimoji="1" lang="en-US" altLang="ja-JP" sz="4800" dirty="0"/>
                <a:t>36</a:t>
              </a:r>
              <a:endParaRPr kumimoji="1" lang="ja-JP" altLang="en-US" sz="4800" dirty="0"/>
            </a:p>
          </p:txBody>
        </p:sp>
        <p:sp>
          <p:nvSpPr>
            <p:cNvPr id="6" name="左中かっこ 5"/>
            <p:cNvSpPr/>
            <p:nvPr/>
          </p:nvSpPr>
          <p:spPr>
            <a:xfrm>
              <a:off x="2555776" y="2234932"/>
              <a:ext cx="576064" cy="2143145"/>
            </a:xfrm>
            <a:prstGeom prst="leftBrace">
              <a:avLst>
                <a:gd name="adj1" fmla="val 60454"/>
                <a:gd name="adj2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131840" y="2152343"/>
              <a:ext cx="894675" cy="2213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72</a:t>
              </a:r>
            </a:p>
            <a:p>
              <a:r>
                <a:rPr kumimoji="1" lang="en-US" altLang="ja-JP" sz="4800" dirty="0"/>
                <a:t>27</a:t>
              </a:r>
              <a:endParaRPr kumimoji="1" lang="ja-JP" altLang="en-US" sz="4800" dirty="0"/>
            </a:p>
          </p:txBody>
        </p:sp>
        <p:sp>
          <p:nvSpPr>
            <p:cNvPr id="8" name="左中かっこ 7"/>
            <p:cNvSpPr/>
            <p:nvPr/>
          </p:nvSpPr>
          <p:spPr>
            <a:xfrm>
              <a:off x="4499992" y="2234932"/>
              <a:ext cx="576064" cy="2143145"/>
            </a:xfrm>
            <a:prstGeom prst="leftBrace">
              <a:avLst>
                <a:gd name="adj1" fmla="val 60454"/>
                <a:gd name="adj2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076056" y="2152343"/>
              <a:ext cx="894675" cy="2213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43</a:t>
              </a:r>
            </a:p>
            <a:p>
              <a:r>
                <a:rPr kumimoji="1" lang="en-US" altLang="ja-JP" sz="4800" dirty="0"/>
                <a:t>34</a:t>
              </a:r>
              <a:endParaRPr kumimoji="1" lang="ja-JP" altLang="en-US" sz="4800" dirty="0"/>
            </a:p>
          </p:txBody>
        </p:sp>
        <p:sp>
          <p:nvSpPr>
            <p:cNvPr id="10" name="左中かっこ 9"/>
            <p:cNvSpPr/>
            <p:nvPr/>
          </p:nvSpPr>
          <p:spPr>
            <a:xfrm>
              <a:off x="6373754" y="2234932"/>
              <a:ext cx="576064" cy="2143145"/>
            </a:xfrm>
            <a:prstGeom prst="leftBrace">
              <a:avLst>
                <a:gd name="adj1" fmla="val 60454"/>
                <a:gd name="adj2" fmla="val 50000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949818" y="2152343"/>
              <a:ext cx="894675" cy="22137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dirty="0"/>
                <a:t>64</a:t>
              </a:r>
            </a:p>
            <a:p>
              <a:r>
                <a:rPr kumimoji="1" lang="en-US" altLang="ja-JP" sz="4800" dirty="0"/>
                <a:t>46</a:t>
              </a:r>
              <a:endParaRPr kumimoji="1" lang="ja-JP" altLang="en-US" sz="4800" dirty="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395536" y="200979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これら２</a:t>
            </a:r>
            <a:r>
              <a:rPr kumimoji="1" lang="ja-JP" altLang="en-US" sz="4000" dirty="0"/>
              <a:t>つの数の差が９の倍数になることを説明しなさい。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863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12"/>
    </mc:Choice>
    <mc:Fallback xmlns="">
      <p:transition spd="slow" advTm="121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06853"/>
            <a:ext cx="7269557" cy="989112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4000" dirty="0"/>
              <a:t>２けたの整数を文字で表すと・・・・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504" y="1831771"/>
            <a:ext cx="46378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位を入れかえた数は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52811" y="2438534"/>
            <a:ext cx="2525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１０</a:t>
            </a:r>
            <a:r>
              <a:rPr kumimoji="1" lang="ja-JP" altLang="en-US" sz="5400" dirty="0">
                <a:solidFill>
                  <a:srgbClr val="FF0000"/>
                </a:solidFill>
              </a:rPr>
              <a:t>ｙ</a:t>
            </a:r>
            <a:r>
              <a:rPr kumimoji="1" lang="ja-JP" altLang="en-US" sz="5400" dirty="0"/>
              <a:t>＋</a:t>
            </a:r>
            <a:r>
              <a:rPr kumimoji="1" lang="ja-JP" altLang="en-US" sz="5400" dirty="0">
                <a:solidFill>
                  <a:srgbClr val="FF0000"/>
                </a:solidFill>
              </a:rPr>
              <a:t>ｘ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52811" y="935538"/>
            <a:ext cx="25250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１０ｘ＋ｙ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71520" y="1089426"/>
            <a:ext cx="2896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/>
              <a:t>(</a:t>
            </a:r>
            <a:r>
              <a:rPr kumimoji="1" lang="ja-JP" altLang="en-US" sz="4000" dirty="0" err="1"/>
              <a:t>ｘ</a:t>
            </a:r>
            <a:r>
              <a:rPr kumimoji="1" lang="ja-JP" altLang="en-US" sz="4000" dirty="0"/>
              <a:t>、</a:t>
            </a:r>
            <a:r>
              <a:rPr kumimoji="1" lang="ja-JP" altLang="en-US" sz="4000" dirty="0" err="1"/>
              <a:t>ｙ</a:t>
            </a:r>
            <a:r>
              <a:rPr kumimoji="1" lang="ja-JP" altLang="en-US" sz="4000" dirty="0"/>
              <a:t>は整数</a:t>
            </a:r>
            <a:r>
              <a:rPr kumimoji="1" lang="en-US" altLang="ja-JP" sz="4000" dirty="0"/>
              <a:t>)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7504" y="3286253"/>
            <a:ext cx="3922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これら２数の和は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3641" y="3861048"/>
            <a:ext cx="5149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/>
              <a:t>(10</a:t>
            </a:r>
            <a:r>
              <a:rPr kumimoji="1" lang="ja-JP" altLang="en-US" sz="5400" dirty="0" err="1"/>
              <a:t>ｘ</a:t>
            </a:r>
            <a:r>
              <a:rPr kumimoji="1" lang="en-US" altLang="ja-JP" sz="5400" dirty="0"/>
              <a:t>+</a:t>
            </a:r>
            <a:r>
              <a:rPr kumimoji="1" lang="ja-JP" altLang="en-US" sz="5400" dirty="0" err="1"/>
              <a:t>ｙ</a:t>
            </a:r>
            <a:r>
              <a:rPr kumimoji="1" lang="en-US" altLang="ja-JP" sz="5400" dirty="0"/>
              <a:t>)—(10</a:t>
            </a:r>
            <a:r>
              <a:rPr kumimoji="1" lang="ja-JP" altLang="en-US" sz="5400" dirty="0" err="1"/>
              <a:t>ｙ</a:t>
            </a:r>
            <a:r>
              <a:rPr kumimoji="1" lang="en-US" altLang="ja-JP" sz="5400" dirty="0"/>
              <a:t>+</a:t>
            </a:r>
            <a:r>
              <a:rPr kumimoji="1" lang="ja-JP" altLang="en-US" sz="5400" dirty="0" err="1"/>
              <a:t>ｘ</a:t>
            </a:r>
            <a:r>
              <a:rPr kumimoji="1" lang="en-US" altLang="ja-JP" sz="5400" dirty="0"/>
              <a:t>)</a:t>
            </a:r>
            <a:endParaRPr kumimoji="1" lang="ja-JP" altLang="en-US" sz="5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5291" y="4509120"/>
            <a:ext cx="5322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kumimoji="1" lang="en-US" altLang="ja-JP" sz="5400" dirty="0"/>
              <a:t>10</a:t>
            </a:r>
            <a:r>
              <a:rPr kumimoji="1" lang="ja-JP" altLang="en-US" sz="5400" dirty="0" err="1"/>
              <a:t>ｘ</a:t>
            </a:r>
            <a:r>
              <a:rPr kumimoji="1" lang="en-US" altLang="ja-JP" sz="5400" dirty="0"/>
              <a:t>+</a:t>
            </a:r>
            <a:r>
              <a:rPr kumimoji="1" lang="ja-JP" altLang="en-US" sz="5400" dirty="0" err="1"/>
              <a:t>ｙ</a:t>
            </a:r>
            <a:r>
              <a:rPr lang="en-US" altLang="ja-JP" sz="5400" dirty="0"/>
              <a:t>—</a:t>
            </a:r>
            <a:r>
              <a:rPr kumimoji="1" lang="en-US" altLang="ja-JP" sz="5400" dirty="0"/>
              <a:t>10</a:t>
            </a:r>
            <a:r>
              <a:rPr kumimoji="1" lang="ja-JP" altLang="en-US" sz="5400" dirty="0" err="1"/>
              <a:t>ｙ</a:t>
            </a:r>
            <a:r>
              <a:rPr lang="en-US" altLang="ja-JP" sz="5400" dirty="0"/>
              <a:t>—</a:t>
            </a:r>
            <a:r>
              <a:rPr kumimoji="1" lang="ja-JP" altLang="en-US" sz="5400" dirty="0"/>
              <a:t>ｘ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4374" y="5231307"/>
            <a:ext cx="3217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lang="ja-JP" altLang="en-US" sz="5400" dirty="0"/>
              <a:t>９</a:t>
            </a:r>
            <a:r>
              <a:rPr kumimoji="1" lang="ja-JP" altLang="en-US" sz="5400" dirty="0"/>
              <a:t>ｘ</a:t>
            </a:r>
            <a:r>
              <a:rPr lang="ja-JP" altLang="en-US" sz="5400" dirty="0"/>
              <a:t>－９</a:t>
            </a:r>
            <a:r>
              <a:rPr kumimoji="1" lang="ja-JP" altLang="en-US" sz="5400" dirty="0"/>
              <a:t>ｙ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5291" y="5896549"/>
            <a:ext cx="31373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/>
              <a:t>＝</a:t>
            </a:r>
            <a:r>
              <a:rPr lang="ja-JP" altLang="en-US" sz="5400" dirty="0"/>
              <a:t>９</a:t>
            </a:r>
            <a:r>
              <a:rPr kumimoji="1" lang="en-US" altLang="ja-JP" sz="5400" dirty="0"/>
              <a:t>(</a:t>
            </a:r>
            <a:r>
              <a:rPr kumimoji="1" lang="ja-JP" altLang="en-US" sz="5400" dirty="0"/>
              <a:t>ｘ</a:t>
            </a:r>
            <a:r>
              <a:rPr lang="ja-JP" altLang="en-US" sz="5400" dirty="0"/>
              <a:t>－</a:t>
            </a:r>
            <a:r>
              <a:rPr kumimoji="1" lang="ja-JP" altLang="en-US" sz="5400" dirty="0" err="1"/>
              <a:t>ｙ</a:t>
            </a:r>
            <a:r>
              <a:rPr kumimoji="1" lang="en-US" altLang="ja-JP" sz="5400" dirty="0"/>
              <a:t>)</a:t>
            </a:r>
            <a:endParaRPr kumimoji="1" lang="ja-JP" altLang="en-US" sz="5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1473" y="4827782"/>
            <a:ext cx="3783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</a:rPr>
              <a:t>ｘ</a:t>
            </a:r>
            <a:r>
              <a:rPr lang="ja-JP" altLang="en-US" sz="4000" dirty="0">
                <a:solidFill>
                  <a:srgbClr val="FF0000"/>
                </a:solidFill>
              </a:rPr>
              <a:t>－</a:t>
            </a:r>
            <a:r>
              <a:rPr kumimoji="1" lang="ja-JP" altLang="en-US" sz="4000" dirty="0" err="1">
                <a:solidFill>
                  <a:srgbClr val="FF0000"/>
                </a:solidFill>
              </a:rPr>
              <a:t>ｙ</a:t>
            </a:r>
            <a:r>
              <a:rPr kumimoji="1" lang="ja-JP" altLang="en-US" sz="4000" dirty="0">
                <a:solidFill>
                  <a:srgbClr val="FF0000"/>
                </a:solidFill>
              </a:rPr>
              <a:t>は整数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r>
              <a:rPr kumimoji="1" lang="ja-JP" altLang="en-US" sz="4000" dirty="0" err="1">
                <a:solidFill>
                  <a:srgbClr val="FF0000"/>
                </a:solidFill>
              </a:rPr>
              <a:t>なので</a:t>
            </a:r>
            <a:r>
              <a:rPr lang="ja-JP" altLang="en-US" sz="4000" dirty="0">
                <a:solidFill>
                  <a:srgbClr val="FF0000"/>
                </a:solidFill>
              </a:rPr>
              <a:t>９</a:t>
            </a:r>
            <a:r>
              <a:rPr kumimoji="1" lang="en-US" altLang="ja-JP" sz="4000" dirty="0">
                <a:solidFill>
                  <a:srgbClr val="FF0000"/>
                </a:solidFill>
              </a:rPr>
              <a:t>×</a:t>
            </a:r>
            <a:r>
              <a:rPr kumimoji="1" lang="ja-JP" altLang="en-US" sz="4000" dirty="0">
                <a:solidFill>
                  <a:srgbClr val="FF0000"/>
                </a:solidFill>
              </a:rPr>
              <a:t>整数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r>
              <a:rPr lang="ja-JP" altLang="en-US" sz="4000" dirty="0">
                <a:solidFill>
                  <a:srgbClr val="FF0000"/>
                </a:solidFill>
              </a:rPr>
              <a:t>となり９の倍数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401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823"/>
    </mc:Choice>
    <mc:Fallback xmlns="">
      <p:transition spd="slow" advTm="618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5675" y="219246"/>
            <a:ext cx="894668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/>
              <a:t>奇数</a:t>
            </a:r>
            <a:r>
              <a:rPr lang="ja-JP" altLang="en-US" sz="4000" dirty="0"/>
              <a:t>＋奇数が偶数になるのはなぜだろう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8183" y="1012332"/>
            <a:ext cx="23102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偶数とは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1731" y="1752711"/>
            <a:ext cx="23102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奇数とは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1979" y="1015240"/>
            <a:ext cx="41585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２でわりきれる数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1979" y="1768696"/>
            <a:ext cx="46458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偶数より</a:t>
            </a:r>
            <a:r>
              <a:rPr kumimoji="1" lang="en-US" altLang="ja-JP" sz="4400" dirty="0"/>
              <a:t>1</a:t>
            </a:r>
            <a:r>
              <a:rPr kumimoji="1" lang="ja-JP" altLang="en-US" sz="4400" dirty="0"/>
              <a:t>大きい数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57803" y="921843"/>
            <a:ext cx="11849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rgbClr val="FF0000"/>
                </a:solidFill>
              </a:rPr>
              <a:t>2</a:t>
            </a:r>
            <a:r>
              <a:rPr kumimoji="1" lang="ja-JP" altLang="en-US" sz="5400" dirty="0">
                <a:solidFill>
                  <a:srgbClr val="FF0000"/>
                </a:solidFill>
              </a:rPr>
              <a:t>ｍ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72093" y="1675766"/>
            <a:ext cx="1595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solidFill>
                  <a:srgbClr val="FF0000"/>
                </a:solidFill>
              </a:rPr>
              <a:t>2n+1</a:t>
            </a:r>
            <a:endParaRPr kumimoji="1" lang="ja-JP" altLang="en-US" sz="54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7524" y="2436596"/>
            <a:ext cx="82686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/>
              <a:t>m</a:t>
            </a:r>
            <a:r>
              <a:rPr lang="ja-JP" altLang="en-US" sz="4400" dirty="0" err="1"/>
              <a:t>、</a:t>
            </a:r>
            <a:r>
              <a:rPr lang="en-US" altLang="ja-JP" sz="4400" dirty="0"/>
              <a:t>n</a:t>
            </a:r>
            <a:r>
              <a:rPr lang="ja-JP" altLang="en-US" sz="4400" dirty="0"/>
              <a:t>を整数とすると、</a:t>
            </a:r>
            <a:r>
              <a:rPr lang="en-US" altLang="ja-JP" sz="4400" dirty="0"/>
              <a:t>2</a:t>
            </a:r>
            <a:r>
              <a:rPr lang="ja-JP" altLang="en-US" sz="4400" dirty="0" err="1"/>
              <a:t>つの</a:t>
            </a:r>
            <a:r>
              <a:rPr lang="ja-JP" altLang="en-US" sz="4400" dirty="0"/>
              <a:t>奇数は</a:t>
            </a:r>
            <a:endParaRPr kumimoji="1" lang="ja-JP" altLang="en-US" sz="4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1186" y="3280961"/>
            <a:ext cx="84112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</a:rPr>
              <a:t>2m</a:t>
            </a:r>
            <a:r>
              <a:rPr lang="ja-JP" altLang="en-US" sz="4400" dirty="0">
                <a:solidFill>
                  <a:srgbClr val="FF0000"/>
                </a:solidFill>
              </a:rPr>
              <a:t>＋</a:t>
            </a:r>
            <a:r>
              <a:rPr lang="en-US" altLang="ja-JP" sz="4400" dirty="0">
                <a:solidFill>
                  <a:srgbClr val="FF0000"/>
                </a:solidFill>
              </a:rPr>
              <a:t>1</a:t>
            </a:r>
            <a:r>
              <a:rPr lang="ja-JP" altLang="en-US" sz="4400" dirty="0" err="1"/>
              <a:t>、</a:t>
            </a:r>
            <a:r>
              <a:rPr lang="en-US" altLang="ja-JP" sz="4400" dirty="0">
                <a:solidFill>
                  <a:srgbClr val="FF0000"/>
                </a:solidFill>
              </a:rPr>
              <a:t>2n</a:t>
            </a:r>
            <a:r>
              <a:rPr lang="ja-JP" altLang="en-US" sz="4400" dirty="0">
                <a:solidFill>
                  <a:srgbClr val="FF0000"/>
                </a:solidFill>
              </a:rPr>
              <a:t>＋</a:t>
            </a:r>
            <a:r>
              <a:rPr lang="en-US" altLang="ja-JP" sz="4400" dirty="0">
                <a:solidFill>
                  <a:srgbClr val="FF0000"/>
                </a:solidFill>
              </a:rPr>
              <a:t>1</a:t>
            </a:r>
            <a:r>
              <a:rPr lang="ja-JP" altLang="en-US" sz="4400" dirty="0"/>
              <a:t>と表すことができる。</a:t>
            </a:r>
            <a:endParaRPr kumimoji="1" lang="ja-JP" altLang="en-US" sz="4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0939" y="3951128"/>
            <a:ext cx="66656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/>
              <a:t>その和は</a:t>
            </a:r>
            <a:r>
              <a:rPr lang="en-US" altLang="ja-JP" sz="4400" dirty="0"/>
              <a:t>(2m</a:t>
            </a:r>
            <a:r>
              <a:rPr lang="ja-JP" altLang="en-US" sz="4400" dirty="0"/>
              <a:t>＋</a:t>
            </a:r>
            <a:r>
              <a:rPr lang="en-US" altLang="ja-JP" sz="4400" dirty="0"/>
              <a:t>1)</a:t>
            </a:r>
            <a:r>
              <a:rPr lang="ja-JP" altLang="en-US" sz="4400" dirty="0"/>
              <a:t>＋</a:t>
            </a:r>
            <a:r>
              <a:rPr lang="en-US" altLang="ja-JP" sz="4400" dirty="0"/>
              <a:t>(2n</a:t>
            </a:r>
            <a:r>
              <a:rPr lang="ja-JP" altLang="en-US" sz="4400" dirty="0"/>
              <a:t>＋</a:t>
            </a:r>
            <a:r>
              <a:rPr lang="en-US" altLang="ja-JP" sz="4400" dirty="0"/>
              <a:t>1)</a:t>
            </a:r>
            <a:endParaRPr kumimoji="1" lang="ja-JP" altLang="en-US" sz="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40443" y="4679201"/>
            <a:ext cx="34804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/>
              <a:t>＝</a:t>
            </a:r>
            <a:r>
              <a:rPr lang="en-US" altLang="ja-JP" sz="4400" dirty="0"/>
              <a:t>2m</a:t>
            </a:r>
            <a:r>
              <a:rPr lang="ja-JP" altLang="en-US" sz="4400" dirty="0"/>
              <a:t>＋</a:t>
            </a:r>
            <a:r>
              <a:rPr lang="en-US" altLang="ja-JP" sz="4400" dirty="0"/>
              <a:t>2n</a:t>
            </a:r>
            <a:r>
              <a:rPr lang="ja-JP" altLang="en-US" sz="4400" dirty="0"/>
              <a:t>＋</a:t>
            </a:r>
            <a:r>
              <a:rPr lang="en-US" altLang="ja-JP" sz="4400" dirty="0"/>
              <a:t>2</a:t>
            </a:r>
            <a:endParaRPr kumimoji="1" lang="ja-JP" altLang="en-US" sz="4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53086" y="5349368"/>
            <a:ext cx="35381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/>
              <a:t>＝</a:t>
            </a:r>
            <a:r>
              <a:rPr lang="en-US" altLang="ja-JP" sz="4400" dirty="0"/>
              <a:t>2(m</a:t>
            </a:r>
            <a:r>
              <a:rPr lang="ja-JP" altLang="en-US" sz="4400" dirty="0"/>
              <a:t>＋</a:t>
            </a:r>
            <a:r>
              <a:rPr lang="en-US" altLang="ja-JP" sz="4400" dirty="0"/>
              <a:t>n</a:t>
            </a:r>
            <a:r>
              <a:rPr lang="ja-JP" altLang="en-US" sz="4400" dirty="0"/>
              <a:t>＋</a:t>
            </a:r>
            <a:r>
              <a:rPr lang="en-US" altLang="ja-JP" sz="4400" dirty="0"/>
              <a:t>1)</a:t>
            </a:r>
            <a:endParaRPr kumimoji="1" lang="ja-JP" altLang="en-US" sz="4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76056" y="4795493"/>
            <a:ext cx="37562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solidFill>
                  <a:srgbClr val="FF0000"/>
                </a:solidFill>
              </a:rPr>
              <a:t>m</a:t>
            </a:r>
            <a:r>
              <a:rPr lang="ja-JP" altLang="en-US" sz="4000" dirty="0">
                <a:solidFill>
                  <a:srgbClr val="FF0000"/>
                </a:solidFill>
              </a:rPr>
              <a:t>＋</a:t>
            </a:r>
            <a:r>
              <a:rPr lang="en-US" altLang="ja-JP" sz="4000" dirty="0">
                <a:solidFill>
                  <a:srgbClr val="FF0000"/>
                </a:solidFill>
              </a:rPr>
              <a:t>n</a:t>
            </a:r>
            <a:r>
              <a:rPr lang="ja-JP" altLang="en-US" sz="4000" dirty="0">
                <a:solidFill>
                  <a:srgbClr val="FF0000"/>
                </a:solidFill>
              </a:rPr>
              <a:t>＋</a:t>
            </a:r>
            <a:r>
              <a:rPr lang="en-US" altLang="ja-JP" sz="4000" dirty="0">
                <a:solidFill>
                  <a:srgbClr val="FF0000"/>
                </a:solidFill>
              </a:rPr>
              <a:t>1</a:t>
            </a:r>
            <a:r>
              <a:rPr kumimoji="1" lang="ja-JP" altLang="en-US" sz="4000" dirty="0">
                <a:solidFill>
                  <a:srgbClr val="FF0000"/>
                </a:solidFill>
              </a:rPr>
              <a:t>は整数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r>
              <a:rPr kumimoji="1" lang="ja-JP" altLang="en-US" sz="4000" dirty="0" err="1">
                <a:solidFill>
                  <a:srgbClr val="FF0000"/>
                </a:solidFill>
              </a:rPr>
              <a:t>なの</a:t>
            </a:r>
            <a:r>
              <a:rPr kumimoji="1" lang="ja-JP" altLang="en-US" sz="4000" dirty="0">
                <a:solidFill>
                  <a:srgbClr val="FF0000"/>
                </a:solidFill>
              </a:rPr>
              <a:t>で</a:t>
            </a:r>
            <a:r>
              <a:rPr kumimoji="1" lang="en-US" altLang="ja-JP" sz="4000" dirty="0">
                <a:solidFill>
                  <a:srgbClr val="FF0000"/>
                </a:solidFill>
              </a:rPr>
              <a:t>2×</a:t>
            </a:r>
            <a:r>
              <a:rPr kumimoji="1" lang="ja-JP" altLang="en-US" sz="4000" dirty="0">
                <a:solidFill>
                  <a:srgbClr val="FF0000"/>
                </a:solidFill>
              </a:rPr>
              <a:t>整数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r>
              <a:rPr lang="ja-JP" altLang="en-US" sz="4000" dirty="0">
                <a:solidFill>
                  <a:srgbClr val="FF0000"/>
                </a:solidFill>
              </a:rPr>
              <a:t>となり偶数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154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502"/>
    </mc:Choice>
    <mc:Fallback xmlns="">
      <p:transition spd="slow" advTm="685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19246"/>
            <a:ext cx="9140644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4000" dirty="0"/>
              <a:t>奇数</a:t>
            </a:r>
            <a:r>
              <a:rPr lang="ja-JP" altLang="en-US" sz="4000" dirty="0"/>
              <a:t>＋偶数が奇数になることを説明しよう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672" y="1007922"/>
            <a:ext cx="8905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m</a:t>
            </a:r>
            <a:r>
              <a:rPr lang="ja-JP" altLang="en-US" sz="4000" dirty="0" err="1"/>
              <a:t>、</a:t>
            </a:r>
            <a:r>
              <a:rPr lang="en-US" altLang="ja-JP" sz="4000" dirty="0"/>
              <a:t>n</a:t>
            </a:r>
            <a:r>
              <a:rPr lang="ja-JP" altLang="en-US" sz="4000" dirty="0"/>
              <a:t>を整数とすると、</a:t>
            </a:r>
            <a:r>
              <a:rPr lang="en-US" altLang="ja-JP" sz="4000" dirty="0"/>
              <a:t>2</a:t>
            </a:r>
            <a:r>
              <a:rPr lang="ja-JP" altLang="en-US" sz="4000" dirty="0" err="1"/>
              <a:t>つの</a:t>
            </a:r>
            <a:r>
              <a:rPr lang="ja-JP" altLang="en-US" sz="4000" dirty="0"/>
              <a:t>偶数、奇数は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672" y="1739815"/>
            <a:ext cx="7178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</a:rPr>
              <a:t>2m</a:t>
            </a:r>
            <a:r>
              <a:rPr lang="ja-JP" altLang="en-US" sz="4400" dirty="0" err="1"/>
              <a:t>、</a:t>
            </a:r>
            <a:r>
              <a:rPr lang="en-US" altLang="ja-JP" sz="4400" dirty="0">
                <a:solidFill>
                  <a:srgbClr val="FF0000"/>
                </a:solidFill>
              </a:rPr>
              <a:t>2n</a:t>
            </a:r>
            <a:r>
              <a:rPr lang="ja-JP" altLang="en-US" sz="4400" dirty="0">
                <a:solidFill>
                  <a:srgbClr val="FF0000"/>
                </a:solidFill>
              </a:rPr>
              <a:t>＋</a:t>
            </a:r>
            <a:r>
              <a:rPr lang="en-US" altLang="ja-JP" sz="4400" dirty="0">
                <a:solidFill>
                  <a:srgbClr val="FF0000"/>
                </a:solidFill>
              </a:rPr>
              <a:t>1</a:t>
            </a:r>
            <a:r>
              <a:rPr lang="ja-JP" altLang="en-US" sz="4400" dirty="0"/>
              <a:t>と表すことができる。</a:t>
            </a:r>
            <a:endParaRPr kumimoji="1" lang="ja-JP" altLang="en-US" sz="4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2662704"/>
            <a:ext cx="7178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その和は　</a:t>
            </a:r>
            <a:r>
              <a:rPr lang="en-US" altLang="ja-JP" sz="4400" dirty="0"/>
              <a:t>2m</a:t>
            </a:r>
            <a:r>
              <a:rPr lang="ja-JP" altLang="en-US" sz="4400" dirty="0"/>
              <a:t>＋</a:t>
            </a:r>
            <a:r>
              <a:rPr lang="en-US" altLang="ja-JP" sz="4400" dirty="0"/>
              <a:t>(2n</a:t>
            </a:r>
            <a:r>
              <a:rPr lang="ja-JP" altLang="en-US" sz="4400" dirty="0"/>
              <a:t>＋</a:t>
            </a:r>
            <a:r>
              <a:rPr lang="en-US" altLang="ja-JP" sz="4400" dirty="0"/>
              <a:t>1)</a:t>
            </a:r>
            <a:endParaRPr kumimoji="1"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1147" y="3400002"/>
            <a:ext cx="40356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　＝</a:t>
            </a:r>
            <a:r>
              <a:rPr lang="en-US" altLang="ja-JP" sz="4400" dirty="0"/>
              <a:t>2m</a:t>
            </a:r>
            <a:r>
              <a:rPr lang="ja-JP" altLang="en-US" sz="4400" dirty="0"/>
              <a:t>＋</a:t>
            </a:r>
            <a:r>
              <a:rPr lang="en-US" altLang="ja-JP" sz="4400" dirty="0"/>
              <a:t>2n</a:t>
            </a:r>
            <a:r>
              <a:rPr lang="ja-JP" altLang="en-US" sz="4400" dirty="0"/>
              <a:t>＋</a:t>
            </a:r>
            <a:r>
              <a:rPr lang="en-US" altLang="ja-JP" sz="4400" dirty="0"/>
              <a:t>1</a:t>
            </a:r>
            <a:endParaRPr kumimoji="1" lang="ja-JP" altLang="en-US" sz="4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22694" y="4169443"/>
            <a:ext cx="40356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　＝</a:t>
            </a:r>
            <a:r>
              <a:rPr lang="en-US" altLang="ja-JP" sz="4400" dirty="0"/>
              <a:t>2(m</a:t>
            </a:r>
            <a:r>
              <a:rPr lang="ja-JP" altLang="en-US" sz="4400" dirty="0"/>
              <a:t>＋</a:t>
            </a:r>
            <a:r>
              <a:rPr lang="en-US" altLang="ja-JP" sz="4400" dirty="0"/>
              <a:t>n)</a:t>
            </a:r>
            <a:r>
              <a:rPr lang="ja-JP" altLang="en-US" sz="4400" dirty="0"/>
              <a:t>＋</a:t>
            </a:r>
            <a:r>
              <a:rPr lang="en-US" altLang="ja-JP" sz="4400" dirty="0"/>
              <a:t>1</a:t>
            </a:r>
            <a:endParaRPr kumimoji="1" lang="ja-JP" altLang="en-US" sz="4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5149838"/>
            <a:ext cx="79928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</a:rPr>
              <a:t>m</a:t>
            </a:r>
            <a:r>
              <a:rPr lang="ja-JP" altLang="en-US" sz="4400" dirty="0">
                <a:solidFill>
                  <a:srgbClr val="FF0000"/>
                </a:solidFill>
              </a:rPr>
              <a:t>＋</a:t>
            </a:r>
            <a:r>
              <a:rPr lang="en-US" altLang="ja-JP" sz="4400" dirty="0">
                <a:solidFill>
                  <a:srgbClr val="FF0000"/>
                </a:solidFill>
              </a:rPr>
              <a:t>n</a:t>
            </a:r>
            <a:r>
              <a:rPr kumimoji="1" lang="ja-JP" altLang="en-US" sz="4400" dirty="0">
                <a:solidFill>
                  <a:srgbClr val="FF0000"/>
                </a:solidFill>
              </a:rPr>
              <a:t>は整数なので</a:t>
            </a:r>
            <a:r>
              <a:rPr kumimoji="1" lang="en-US" altLang="ja-JP" sz="4400" dirty="0">
                <a:solidFill>
                  <a:srgbClr val="FF0000"/>
                </a:solidFill>
              </a:rPr>
              <a:t>2×</a:t>
            </a:r>
            <a:r>
              <a:rPr kumimoji="1" lang="ja-JP" altLang="en-US" sz="4400" dirty="0">
                <a:solidFill>
                  <a:srgbClr val="FF0000"/>
                </a:solidFill>
              </a:rPr>
              <a:t>整数＋１</a:t>
            </a:r>
            <a:endParaRPr kumimoji="1" lang="en-US" altLang="ja-JP" sz="4400" dirty="0">
              <a:solidFill>
                <a:srgbClr val="FF0000"/>
              </a:solidFill>
            </a:endParaRPr>
          </a:p>
          <a:p>
            <a:r>
              <a:rPr lang="ja-JP" altLang="en-US" sz="4400" dirty="0">
                <a:solidFill>
                  <a:srgbClr val="FF0000"/>
                </a:solidFill>
              </a:rPr>
              <a:t>となり奇数である。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796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358"/>
    </mc:Choice>
    <mc:Fallback xmlns="">
      <p:transition spd="slow" advTm="613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7672" y="1129339"/>
            <a:ext cx="8905300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/>
              <a:t>奇数</a:t>
            </a:r>
            <a:r>
              <a:rPr lang="ja-JP" altLang="en-US" sz="4000" dirty="0"/>
              <a:t>＋奇数が偶数になることを次のように説明しました。この説明では不十分です。なぜでしょう。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8186" y="5541167"/>
            <a:ext cx="890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２ｎ＋１は整数だから、 ２（２ｎ＋１）は偶数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672" y="3078979"/>
            <a:ext cx="9026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ｎを整数とすると、奇数は２ｎ＋１と表すことができる。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7672" y="4204970"/>
            <a:ext cx="6040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その和は</a:t>
            </a:r>
            <a:r>
              <a:rPr lang="en-US" altLang="ja-JP" sz="3600" dirty="0"/>
              <a:t> (</a:t>
            </a:r>
            <a:r>
              <a:rPr lang="ja-JP" altLang="en-US" sz="3600" dirty="0"/>
              <a:t>２ｎ＋１</a:t>
            </a:r>
            <a:r>
              <a:rPr lang="en-US" altLang="ja-JP" sz="3600" dirty="0"/>
              <a:t>) </a:t>
            </a:r>
            <a:r>
              <a:rPr lang="ja-JP" altLang="en-US" sz="3600" dirty="0"/>
              <a:t>＋</a:t>
            </a:r>
            <a:r>
              <a:rPr lang="en-US" altLang="ja-JP" sz="3600" dirty="0"/>
              <a:t>(</a:t>
            </a:r>
            <a:r>
              <a:rPr lang="ja-JP" altLang="en-US" sz="3600" dirty="0"/>
              <a:t>２ｎ＋１</a:t>
            </a:r>
            <a:r>
              <a:rPr lang="en-US" altLang="ja-JP" sz="3600" dirty="0"/>
              <a:t>)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614220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よって、奇数と奇数の和は偶数</a:t>
            </a:r>
            <a:endParaRPr kumimoji="1" lang="ja-JP" altLang="en-US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40152" y="4232247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＝４ｎ＋２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84B5EC-2C22-3471-4638-7E02A4EFC09B}"/>
              </a:ext>
            </a:extLst>
          </p:cNvPr>
          <p:cNvSpPr txBox="1"/>
          <p:nvPr/>
        </p:nvSpPr>
        <p:spPr>
          <a:xfrm>
            <a:off x="117672" y="79624"/>
            <a:ext cx="324319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5400" dirty="0"/>
              <a:t>話し合おう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A570EA1-32D8-4221-2CCF-6970C9DDA186}"/>
              </a:ext>
            </a:extLst>
          </p:cNvPr>
          <p:cNvSpPr txBox="1"/>
          <p:nvPr/>
        </p:nvSpPr>
        <p:spPr>
          <a:xfrm>
            <a:off x="5940152" y="4878578"/>
            <a:ext cx="341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＝２（２ｎ＋１）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175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358"/>
    </mc:Choice>
    <mc:Fallback xmlns="">
      <p:transition spd="slow" advTm="613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5.7|2.4|2.1|2|16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6.9|2.9|1.8|3.4|8.2|5.5|1.8|3.7|1.3|1.2|1.6|3.3|2.2|2.5|1.7|3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2.4|2.8|4|3.4|5.1|3.6|3.2|4.5|3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5.7|2.4|2.1|2|16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6.8|8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5.6|4.5|5.5|4|5.2|5.7|4.5|4.6|4.1|4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5.6|4.5|5.5|4|5.2|5.7|4.5|4.6|4.1|4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3.8|4.3|3.3|2.4|3.5|3.5|4.9|10.3|8.1|3.7|4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4.3|11.8|6.5|8.6|5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4.3|11.8|6.5|8.6|5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5.8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3579</TotalTime>
  <Words>793</Words>
  <Application>Microsoft Office PowerPoint</Application>
  <PresentationFormat>画面に合わせる (4:3)</PresentationFormat>
  <Paragraphs>160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游ゴシック</vt:lpstr>
      <vt:lpstr>Arial</vt:lpstr>
      <vt:lpstr>Calibri</vt:lpstr>
      <vt:lpstr>Cambria Math</vt:lpstr>
      <vt:lpstr>Office ​​テーマ</vt:lpstr>
      <vt:lpstr>文字式の利用</vt:lpstr>
      <vt:lpstr>次のような数の組を見て、気づくことをいくつか答えてみよう。</vt:lpstr>
      <vt:lpstr>それがどんな場合でも成り立つことを確かめるためには・・・・</vt:lpstr>
      <vt:lpstr>２けたの整数を文字で表すと・・・・</vt:lpstr>
      <vt:lpstr>PowerPoint プレゼンテーション</vt:lpstr>
      <vt:lpstr>２けたの整数を文字で表すと・・・・</vt:lpstr>
      <vt:lpstr>PowerPoint プレゼンテーション</vt:lpstr>
      <vt:lpstr>PowerPoint プレゼンテーション</vt:lpstr>
      <vt:lpstr>PowerPoint プレゼンテーション</vt:lpstr>
      <vt:lpstr>等式の変形</vt:lpstr>
      <vt:lpstr>PowerPoint プレゼンテーション</vt:lpstr>
      <vt:lpstr>PowerPoint プレゼンテーション</vt:lpstr>
      <vt:lpstr>おうぎ形の面積を求める式についても同じようにａについて解いてみよう。</vt:lpstr>
      <vt:lpstr>次のような数の組を見て、気づくことをいくつか答えてみよう。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素因数分解</dc:title>
  <dc:creator>teacher</dc:creator>
  <cp:lastModifiedBy>前神 和明</cp:lastModifiedBy>
  <cp:revision>101</cp:revision>
  <cp:lastPrinted>2023-05-12T02:46:53Z</cp:lastPrinted>
  <dcterms:created xsi:type="dcterms:W3CDTF">2013-04-24T03:03:14Z</dcterms:created>
  <dcterms:modified xsi:type="dcterms:W3CDTF">2023-05-22T02:39:45Z</dcterms:modified>
</cp:coreProperties>
</file>